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47" r:id="rId3"/>
    <p:sldId id="349" r:id="rId4"/>
    <p:sldId id="372" r:id="rId5"/>
    <p:sldId id="344" r:id="rId6"/>
    <p:sldId id="348" r:id="rId7"/>
    <p:sldId id="345" r:id="rId8"/>
    <p:sldId id="302" r:id="rId9"/>
    <p:sldId id="346" r:id="rId10"/>
    <p:sldId id="297" r:id="rId11"/>
    <p:sldId id="298" r:id="rId12"/>
    <p:sldId id="299" r:id="rId13"/>
    <p:sldId id="300" r:id="rId14"/>
    <p:sldId id="384" r:id="rId15"/>
    <p:sldId id="268" r:id="rId16"/>
    <p:sldId id="353" r:id="rId17"/>
    <p:sldId id="281" r:id="rId18"/>
    <p:sldId id="350" r:id="rId19"/>
    <p:sldId id="309" r:id="rId20"/>
    <p:sldId id="367" r:id="rId21"/>
    <p:sldId id="262" r:id="rId22"/>
    <p:sldId id="366" r:id="rId23"/>
    <p:sldId id="256" r:id="rId24"/>
    <p:sldId id="257" r:id="rId25"/>
    <p:sldId id="258" r:id="rId26"/>
    <p:sldId id="386" r:id="rId27"/>
    <p:sldId id="351" r:id="rId28"/>
    <p:sldId id="352" r:id="rId29"/>
    <p:sldId id="263" r:id="rId30"/>
    <p:sldId id="369" r:id="rId31"/>
    <p:sldId id="356" r:id="rId32"/>
    <p:sldId id="355" r:id="rId33"/>
    <p:sldId id="389" r:id="rId34"/>
    <p:sldId id="378" r:id="rId35"/>
    <p:sldId id="373" r:id="rId36"/>
    <p:sldId id="374" r:id="rId37"/>
    <p:sldId id="376" r:id="rId38"/>
    <p:sldId id="377" r:id="rId39"/>
    <p:sldId id="388" r:id="rId40"/>
    <p:sldId id="385" r:id="rId41"/>
    <p:sldId id="370" r:id="rId42"/>
    <p:sldId id="305" r:id="rId43"/>
    <p:sldId id="371" r:id="rId44"/>
    <p:sldId id="387"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38168-2839-403A-9C29-176654400164}" v="643" dt="2020-07-31T20:26:04.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05" autoAdjust="0"/>
    <p:restoredTop sz="94660"/>
  </p:normalViewPr>
  <p:slideViewPr>
    <p:cSldViewPr snapToGrid="0">
      <p:cViewPr varScale="1">
        <p:scale>
          <a:sx n="89" d="100"/>
          <a:sy n="89" d="100"/>
        </p:scale>
        <p:origin x="102" y="114"/>
      </p:cViewPr>
      <p:guideLst/>
    </p:cSldViewPr>
  </p:slideViewPr>
  <p:notesTextViewPr>
    <p:cViewPr>
      <p:scale>
        <a:sx n="1" d="1"/>
        <a:sy n="1" d="1"/>
      </p:scale>
      <p:origin x="0" y="0"/>
    </p:cViewPr>
  </p:notesTextViewPr>
  <p:sorterViewPr>
    <p:cViewPr>
      <p:scale>
        <a:sx n="110" d="100"/>
        <a:sy n="110" d="100"/>
      </p:scale>
      <p:origin x="0" y="-13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C:\Users\nicol\Dropbox\Trabajo\ASEMUCH\2020\Grafico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col\Dropbox\Trabajo\ASEMUCH\2020\Grafico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col\Dropbox\Trabajo\ASEMUCH\2020\Grafico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col\Dropbox\Trabajo\ASEMUCH\2020\Grafico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icol\Dropbox\Trabajo\ASEMUCH\2020\Grafico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icol\Dropbox\Trabajo\ASEMUCH\2020\Grafico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CL" sz="1800" dirty="0"/>
              <a:t>En millones de $ 2017</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txPr>
    <a:bodyPr/>
    <a:lstStyle/>
    <a:p>
      <a:pPr>
        <a:defRPr sz="1800"/>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manualLayout>
          <c:layoutTarget val="inner"/>
          <c:xMode val="edge"/>
          <c:yMode val="edge"/>
          <c:x val="0.15927224900281484"/>
          <c:y val="9.1159025448250358E-2"/>
          <c:w val="0.69012944563791978"/>
          <c:h val="0.87215533399514744"/>
        </c:manualLayout>
      </c:layout>
      <c:pie3DChart>
        <c:varyColors val="1"/>
        <c:ser>
          <c:idx val="0"/>
          <c:order val="0"/>
          <c:explosion val="25"/>
          <c:dLbls>
            <c:dLbl>
              <c:idx val="0"/>
              <c:layout>
                <c:manualLayout>
                  <c:x val="-1.4877241054213083E-2"/>
                  <c:y val="0.16974413237238872"/>
                </c:manualLayout>
              </c:layout>
              <c:tx>
                <c:rich>
                  <a:bodyPr/>
                  <a:lstStyle/>
                  <a:p>
                    <a:r>
                      <a:rPr lang="es-CL" sz="1200" b="1" i="0" baseline="0" dirty="0"/>
                      <a:t>702.655 (57,5%) </a:t>
                    </a:r>
                    <a:r>
                      <a:rPr lang="es-CL" sz="1200" b="1" i="0" baseline="0" dirty="0" err="1"/>
                      <a:t>Impuesto</a:t>
                    </a:r>
                    <a:r>
                      <a:rPr lang="es-CL" sz="1200" b="1" i="0" baseline="0" dirty="0"/>
                      <a:t> Territorial</a:t>
                    </a:r>
                  </a:p>
                  <a:p>
                    <a:r>
                      <a:rPr lang="es-CL" sz="1200" b="1" i="0" baseline="0" dirty="0"/>
                      <a:t>(</a:t>
                    </a:r>
                    <a:r>
                      <a:rPr lang="es-CL" sz="1200" b="1" i="0" baseline="0" dirty="0" err="1"/>
                      <a:t>Contribuciones</a:t>
                    </a:r>
                    <a:r>
                      <a:rPr lang="es-CL" sz="1200" b="1" i="0" baseline="0" dirty="0"/>
                      <a:t>)</a:t>
                    </a:r>
                    <a:endParaRPr lang="es-CL" dirty="0"/>
                  </a:p>
                </c:rich>
              </c:tx>
              <c:showLegendKey val="1"/>
              <c:showVal val="0"/>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0-4381-42FB-9F86-B74238EC7FC1}"/>
                </c:ext>
              </c:extLst>
            </c:dLbl>
            <c:dLbl>
              <c:idx val="1"/>
              <c:layout>
                <c:manualLayout>
                  <c:x val="0"/>
                  <c:y val="0.13595562031569142"/>
                </c:manualLayout>
              </c:layout>
              <c:tx>
                <c:rich>
                  <a:bodyPr/>
                  <a:lstStyle/>
                  <a:p>
                    <a:r>
                      <a:rPr lang="es-CL" sz="1200" b="1" i="0" baseline="0" dirty="0"/>
                      <a:t>314.113 (24,9%) </a:t>
                    </a:r>
                  </a:p>
                  <a:p>
                    <a:r>
                      <a:rPr lang="es-CL" sz="1200" b="1" i="0" baseline="0" dirty="0" err="1"/>
                      <a:t>Permisos</a:t>
                    </a:r>
                    <a:r>
                      <a:rPr lang="es-CL" sz="1200" b="1" i="0" baseline="0" dirty="0"/>
                      <a:t> de </a:t>
                    </a:r>
                    <a:r>
                      <a:rPr lang="es-CL" sz="1200" b="1" i="0" baseline="0" dirty="0" err="1"/>
                      <a:t>Circulación</a:t>
                    </a:r>
                    <a:endParaRPr lang="es-CL" dirty="0"/>
                  </a:p>
                </c:rich>
              </c:tx>
              <c:showLegendKey val="1"/>
              <c:showVal val="0"/>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1-4381-42FB-9F86-B74238EC7FC1}"/>
                </c:ext>
              </c:extLst>
            </c:dLbl>
            <c:dLbl>
              <c:idx val="2"/>
              <c:layout>
                <c:manualLayout>
                  <c:x val="-2.0370401322173642E-2"/>
                  <c:y val="9.0648047652824894E-3"/>
                </c:manualLayout>
              </c:layout>
              <c:tx>
                <c:rich>
                  <a:bodyPr/>
                  <a:lstStyle/>
                  <a:p>
                    <a:r>
                      <a:rPr lang="en-US" sz="1200" b="1" i="0" baseline="0" dirty="0"/>
                      <a:t>162.733 (12,9%)</a:t>
                    </a:r>
                  </a:p>
                  <a:p>
                    <a:r>
                      <a:rPr lang="en-US" sz="1200" b="1" i="0" baseline="0" dirty="0" err="1"/>
                      <a:t>Patentes</a:t>
                    </a:r>
                    <a:r>
                      <a:rPr lang="en-US" sz="1200" b="1" i="0" baseline="0" dirty="0"/>
                      <a:t> </a:t>
                    </a:r>
                    <a:r>
                      <a:rPr lang="en-US" sz="1200" b="1" i="0" baseline="0" dirty="0" err="1"/>
                      <a:t>Comerciales</a:t>
                    </a:r>
                    <a:endParaRPr lang="en-US" dirty="0"/>
                  </a:p>
                </c:rich>
              </c:tx>
              <c:showLegendKey val="1"/>
              <c:showVal val="0"/>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2-4381-42FB-9F86-B74238EC7FC1}"/>
                </c:ext>
              </c:extLst>
            </c:dLbl>
            <c:dLbl>
              <c:idx val="3"/>
              <c:layout>
                <c:manualLayout>
                  <c:x val="-0.16988902842570971"/>
                  <c:y val="-3.2222898172604479E-2"/>
                </c:manualLayout>
              </c:layout>
              <c:tx>
                <c:rich>
                  <a:bodyPr/>
                  <a:lstStyle/>
                  <a:p>
                    <a:r>
                      <a:rPr lang="en-US" sz="1200" b="1" i="0" baseline="0" dirty="0"/>
                      <a:t>42.891 (3,4%)</a:t>
                    </a:r>
                  </a:p>
                  <a:p>
                    <a:r>
                      <a:rPr lang="en-US" sz="1200" b="1" i="0" baseline="0" dirty="0"/>
                      <a:t>Transf. </a:t>
                    </a:r>
                    <a:r>
                      <a:rPr lang="en-US" sz="1200" b="1" i="0" baseline="0" dirty="0" err="1"/>
                      <a:t>Vehículos</a:t>
                    </a:r>
                    <a:endParaRPr lang="en-US" dirty="0"/>
                  </a:p>
                </c:rich>
              </c:tx>
              <c:showLegendKey val="1"/>
              <c:showVal val="0"/>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3-4381-42FB-9F86-B74238EC7FC1}"/>
                </c:ext>
              </c:extLst>
            </c:dLbl>
            <c:dLbl>
              <c:idx val="4"/>
              <c:tx>
                <c:rich>
                  <a:bodyPr/>
                  <a:lstStyle/>
                  <a:p>
                    <a:r>
                      <a:rPr lang="es-CL" sz="1200" b="1" i="0" baseline="0" dirty="0"/>
                      <a:t>13.876 (1,1%)</a:t>
                    </a:r>
                  </a:p>
                  <a:p>
                    <a:r>
                      <a:rPr lang="es-CL" sz="1200" b="1" i="0" baseline="0" dirty="0" err="1"/>
                      <a:t>Multas</a:t>
                    </a:r>
                    <a:r>
                      <a:rPr lang="es-CL" sz="1200" b="1" i="0" baseline="0" dirty="0"/>
                      <a:t>, </a:t>
                    </a:r>
                    <a:r>
                      <a:rPr lang="es-CL" sz="1200" b="1" i="0" baseline="0" dirty="0" err="1"/>
                      <a:t>Peajes</a:t>
                    </a:r>
                    <a:r>
                      <a:rPr lang="es-CL" sz="1200" b="1" i="0" baseline="0" dirty="0"/>
                      <a:t> y TAG</a:t>
                    </a:r>
                    <a:endParaRPr lang="es-CL" dirty="0"/>
                  </a:p>
                </c:rich>
              </c:tx>
              <c:showLegendKey val="1"/>
              <c:showVal val="0"/>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4-4381-42FB-9F86-B74238EC7FC1}"/>
                </c:ext>
              </c:extLst>
            </c:dLbl>
            <c:dLbl>
              <c:idx val="5"/>
              <c:layout>
                <c:manualLayout>
                  <c:x val="0.10347772885048079"/>
                  <c:y val="-1.7132057011586526E-2"/>
                </c:manualLayout>
              </c:layout>
              <c:tx>
                <c:rich>
                  <a:bodyPr/>
                  <a:lstStyle/>
                  <a:p>
                    <a:r>
                      <a:rPr lang="en-US" sz="1200" b="1" i="0" baseline="0" dirty="0"/>
                      <a:t>25.230 (0,2%)</a:t>
                    </a:r>
                  </a:p>
                  <a:p>
                    <a:r>
                      <a:rPr lang="en-US" sz="1200" b="1" i="0" baseline="0" dirty="0" err="1"/>
                      <a:t>Aporte</a:t>
                    </a:r>
                    <a:r>
                      <a:rPr lang="en-US" sz="1200" b="1" i="0" baseline="0" dirty="0"/>
                      <a:t> Fiscal</a:t>
                    </a:r>
                    <a:endParaRPr lang="en-US" dirty="0"/>
                  </a:p>
                </c:rich>
              </c:tx>
              <c:showLegendKey val="1"/>
              <c:showVal val="0"/>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5-4381-42FB-9F86-B74238EC7FC1}"/>
                </c:ext>
              </c:extLst>
            </c:dLbl>
            <c:spPr>
              <a:noFill/>
              <a:ln>
                <a:noFill/>
              </a:ln>
              <a:effectLst/>
            </c:spPr>
            <c:txPr>
              <a:bodyPr/>
              <a:lstStyle/>
              <a:p>
                <a:pPr>
                  <a:defRPr sz="1200" b="1" i="0" baseline="0"/>
                </a:pPr>
                <a:endParaRPr lang="es-CL"/>
              </a:p>
            </c:txPr>
            <c:showLegendKey val="1"/>
            <c:showVal val="0"/>
            <c:showCatName val="1"/>
            <c:showSerName val="1"/>
            <c:showPercent val="1"/>
            <c:showBubbleSize val="0"/>
            <c:showLeaderLines val="1"/>
            <c:extLst>
              <c:ext xmlns:c15="http://schemas.microsoft.com/office/drawing/2012/chart" uri="{CE6537A1-D6FC-4f65-9D91-7224C49458BB}"/>
            </c:extLst>
          </c:dLbls>
          <c:cat>
            <c:strRef>
              <c:f>'[Gráfico 2 en Microsoft PowerPoint]Hoja1'!$A$13:$A$18</c:f>
              <c:strCache>
                <c:ptCount val="6"/>
                <c:pt idx="0">
                  <c:v>Impuesto Territorial</c:v>
                </c:pt>
                <c:pt idx="1">
                  <c:v>Permisos de Circulación</c:v>
                </c:pt>
                <c:pt idx="2">
                  <c:v>Patentes Comerciales</c:v>
                </c:pt>
                <c:pt idx="3">
                  <c:v>Transferencias de Vehículos</c:v>
                </c:pt>
                <c:pt idx="4">
                  <c:v>Multas, Peajes y TAG</c:v>
                </c:pt>
                <c:pt idx="5">
                  <c:v>Aporte Fiscal</c:v>
                </c:pt>
              </c:strCache>
            </c:strRef>
          </c:cat>
          <c:val>
            <c:numRef>
              <c:f>'[Gráfico 2 en Microsoft PowerPoint]Hoja1'!$B$13:$B$18</c:f>
              <c:numCache>
                <c:formatCode>#,##0</c:formatCode>
                <c:ptCount val="6"/>
                <c:pt idx="0">
                  <c:v>702655.35998078308</c:v>
                </c:pt>
                <c:pt idx="1">
                  <c:v>314113.43740613101</c:v>
                </c:pt>
                <c:pt idx="2">
                  <c:v>162733.46757185101</c:v>
                </c:pt>
                <c:pt idx="3">
                  <c:v>42890.991453046001</c:v>
                </c:pt>
                <c:pt idx="4">
                  <c:v>13876.497234809</c:v>
                </c:pt>
                <c:pt idx="5">
                  <c:v>25229.994972379998</c:v>
                </c:pt>
              </c:numCache>
            </c:numRef>
          </c:val>
          <c:extLst>
            <c:ext xmlns:c16="http://schemas.microsoft.com/office/drawing/2014/chart" uri="{C3380CC4-5D6E-409C-BE32-E72D297353CC}">
              <c16:uniqueId val="{00000006-4381-42FB-9F86-B74238EC7FC1}"/>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Sheet1!$A$76</c:f>
              <c:strCache>
                <c:ptCount val="1"/>
                <c:pt idx="0">
                  <c:v>Gastos 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B6-4322-A2E7-4DCF834B1F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B6-4322-A2E7-4DCF834B1F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B6-4322-A2E7-4DCF834B1F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B6-4322-A2E7-4DCF834B1F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B6-4322-A2E7-4DCF834B1F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B6-4322-A2E7-4DCF834B1F1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BB6-4322-A2E7-4DCF834B1F1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Sheet1!$A$77:$A$83</c:f>
              <c:strCache>
                <c:ptCount val="7"/>
                <c:pt idx="0">
                  <c:v>Personal</c:v>
                </c:pt>
                <c:pt idx="1">
                  <c:v>Bienes y Servicios de consumo y producción</c:v>
                </c:pt>
                <c:pt idx="2">
                  <c:v>Consumo de Capital Fijo</c:v>
                </c:pt>
                <c:pt idx="3">
                  <c:v>Intereses</c:v>
                </c:pt>
                <c:pt idx="4">
                  <c:v>Subsidios y donaciones</c:v>
                </c:pt>
                <c:pt idx="5">
                  <c:v>Prestaciones previsionales</c:v>
                </c:pt>
                <c:pt idx="6">
                  <c:v>Otros</c:v>
                </c:pt>
              </c:strCache>
            </c:strRef>
          </c:cat>
          <c:val>
            <c:numRef>
              <c:f>Sheet1!$B$77:$B$83</c:f>
              <c:numCache>
                <c:formatCode>_(* #,##0_);_(* \(#,##0\);_(* "-"_);_(@_)</c:formatCode>
                <c:ptCount val="7"/>
                <c:pt idx="0">
                  <c:v>4329600</c:v>
                </c:pt>
                <c:pt idx="1">
                  <c:v>1948294.8</c:v>
                </c:pt>
                <c:pt idx="2">
                  <c:v>406446.9</c:v>
                </c:pt>
                <c:pt idx="3">
                  <c:v>1610.9</c:v>
                </c:pt>
                <c:pt idx="4">
                  <c:v>927567.8</c:v>
                </c:pt>
                <c:pt idx="5">
                  <c:v>65797</c:v>
                </c:pt>
                <c:pt idx="6">
                  <c:v>70470</c:v>
                </c:pt>
              </c:numCache>
            </c:numRef>
          </c:val>
          <c:extLst>
            <c:ext xmlns:c16="http://schemas.microsoft.com/office/drawing/2014/chart" uri="{C3380CC4-5D6E-409C-BE32-E72D297353CC}">
              <c16:uniqueId val="{0000000E-7BB6-4322-A2E7-4DCF834B1F11}"/>
            </c:ext>
          </c:extLst>
        </c:ser>
        <c:dLbls>
          <c:showLegendKey val="0"/>
          <c:showVal val="0"/>
          <c:showCatName val="0"/>
          <c:showSerName val="0"/>
          <c:showPercent val="1"/>
          <c:showBubbleSize val="0"/>
          <c:showLeaderLines val="1"/>
        </c:dLbls>
        <c:firstSliceAng val="338"/>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Sheet1!$B$110</c:f>
              <c:strCache>
                <c:ptCount val="1"/>
                <c:pt idx="0">
                  <c:v>Gastos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Sheet1!$A$111:$A$120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Sheet1!$B$111:$B$120</c:f>
              <c:numCache>
                <c:formatCode>_(* #,##0_);_(* \(#,##0\);_(* "-"_);_(@_)</c:formatCode>
                <c:ptCount val="10"/>
                <c:pt idx="0">
                  <c:v>2976221</c:v>
                </c:pt>
                <c:pt idx="1">
                  <c:v>3288699</c:v>
                </c:pt>
                <c:pt idx="2">
                  <c:v>3674868</c:v>
                </c:pt>
                <c:pt idx="3">
                  <c:v>4037585</c:v>
                </c:pt>
                <c:pt idx="4">
                  <c:v>4774593</c:v>
                </c:pt>
                <c:pt idx="5">
                  <c:v>5386220</c:v>
                </c:pt>
                <c:pt idx="6">
                  <c:v>6106422</c:v>
                </c:pt>
                <c:pt idx="7">
                  <c:v>6571818</c:v>
                </c:pt>
                <c:pt idx="8">
                  <c:v>7213087</c:v>
                </c:pt>
                <c:pt idx="9">
                  <c:v>7749787</c:v>
                </c:pt>
              </c:numCache>
            </c:numRef>
          </c:val>
          <c:smooth val="0"/>
          <c:extLst>
            <c:ext xmlns:c16="http://schemas.microsoft.com/office/drawing/2014/chart" uri="{C3380CC4-5D6E-409C-BE32-E72D297353CC}">
              <c16:uniqueId val="{00000000-10FC-40FA-8CFC-BC1B2EADDC45}"/>
            </c:ext>
          </c:extLst>
        </c:ser>
        <c:dLbls>
          <c:showLegendKey val="0"/>
          <c:showVal val="0"/>
          <c:showCatName val="0"/>
          <c:showSerName val="0"/>
          <c:showPercent val="0"/>
          <c:showBubbleSize val="0"/>
        </c:dLbls>
        <c:smooth val="0"/>
        <c:axId val="620710776"/>
        <c:axId val="620714296"/>
      </c:lineChart>
      <c:catAx>
        <c:axId val="620710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620714296"/>
        <c:crosses val="autoZero"/>
        <c:auto val="1"/>
        <c:lblAlgn val="ctr"/>
        <c:lblOffset val="100"/>
        <c:noMultiLvlLbl val="0"/>
      </c:catAx>
      <c:valAx>
        <c:axId val="6207142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620710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Sheet1!$B$56</c:f>
              <c:strCache>
                <c:ptCount val="1"/>
                <c:pt idx="0">
                  <c:v>Transferencia a Servicios Traspasados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Sheet1!$A$57:$A$63</c:f>
              <c:numCache>
                <c:formatCode>General</c:formatCode>
                <c:ptCount val="7"/>
                <c:pt idx="0">
                  <c:v>2010</c:v>
                </c:pt>
                <c:pt idx="1">
                  <c:v>2011</c:v>
                </c:pt>
                <c:pt idx="2">
                  <c:v>2012</c:v>
                </c:pt>
                <c:pt idx="3">
                  <c:v>2013</c:v>
                </c:pt>
                <c:pt idx="4">
                  <c:v>2014</c:v>
                </c:pt>
                <c:pt idx="5">
                  <c:v>2015</c:v>
                </c:pt>
                <c:pt idx="6">
                  <c:v>2016</c:v>
                </c:pt>
              </c:numCache>
            </c:numRef>
          </c:cat>
          <c:val>
            <c:numRef>
              <c:f>Sheet1!$B$57:$B$63</c:f>
              <c:numCache>
                <c:formatCode>_(* #,##0_);_(* \(#,##0\);_(* "-"_);_(@_)</c:formatCode>
                <c:ptCount val="7"/>
                <c:pt idx="0">
                  <c:v>271261</c:v>
                </c:pt>
                <c:pt idx="1">
                  <c:v>302834</c:v>
                </c:pt>
                <c:pt idx="2">
                  <c:v>306862</c:v>
                </c:pt>
                <c:pt idx="3">
                  <c:v>327368</c:v>
                </c:pt>
                <c:pt idx="4">
                  <c:v>341509</c:v>
                </c:pt>
                <c:pt idx="5">
                  <c:v>323498</c:v>
                </c:pt>
                <c:pt idx="6">
                  <c:v>327371</c:v>
                </c:pt>
              </c:numCache>
            </c:numRef>
          </c:val>
          <c:smooth val="0"/>
          <c:extLst>
            <c:ext xmlns:c16="http://schemas.microsoft.com/office/drawing/2014/chart" uri="{C3380CC4-5D6E-409C-BE32-E72D297353CC}">
              <c16:uniqueId val="{00000000-1FCC-4895-97C7-B08F2974B353}"/>
            </c:ext>
          </c:extLst>
        </c:ser>
        <c:dLbls>
          <c:showLegendKey val="0"/>
          <c:showVal val="0"/>
          <c:showCatName val="0"/>
          <c:showSerName val="0"/>
          <c:showPercent val="0"/>
          <c:showBubbleSize val="0"/>
        </c:dLbls>
        <c:smooth val="0"/>
        <c:axId val="620710776"/>
        <c:axId val="620714296"/>
      </c:lineChart>
      <c:catAx>
        <c:axId val="620710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620714296"/>
        <c:crosses val="autoZero"/>
        <c:auto val="1"/>
        <c:lblAlgn val="ctr"/>
        <c:lblOffset val="100"/>
        <c:noMultiLvlLbl val="0"/>
      </c:catAx>
      <c:valAx>
        <c:axId val="6207142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620710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Sheet1!$A$4</c:f>
              <c:strCache>
                <c:ptCount val="1"/>
                <c:pt idx="0">
                  <c:v>Ingresos Percibidos 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29-4023-A6AF-B0F8A38744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29-4023-A6AF-B0F8A38744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29-4023-A6AF-B0F8A38744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29-4023-A6AF-B0F8A387440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Sheet1!$A$5:$A$8</c:f>
              <c:strCache>
                <c:ptCount val="4"/>
                <c:pt idx="0">
                  <c:v>Área Gestión Municipal</c:v>
                </c:pt>
                <c:pt idx="1">
                  <c:v>Educación</c:v>
                </c:pt>
                <c:pt idx="2">
                  <c:v>Salud</c:v>
                </c:pt>
                <c:pt idx="3">
                  <c:v>Cementerios</c:v>
                </c:pt>
              </c:strCache>
            </c:strRef>
          </c:cat>
          <c:val>
            <c:numRef>
              <c:f>Sheet1!$B$5:$B$8</c:f>
              <c:numCache>
                <c:formatCode>_(* #,##0_);_(* \(#,##0\);_(* "-"_);_(@_)</c:formatCode>
                <c:ptCount val="4"/>
                <c:pt idx="0">
                  <c:v>4101805</c:v>
                </c:pt>
                <c:pt idx="1">
                  <c:v>1982934</c:v>
                </c:pt>
                <c:pt idx="2">
                  <c:v>893951</c:v>
                </c:pt>
                <c:pt idx="3">
                  <c:v>13918</c:v>
                </c:pt>
              </c:numCache>
            </c:numRef>
          </c:val>
          <c:extLst>
            <c:ext xmlns:c16="http://schemas.microsoft.com/office/drawing/2014/chart" uri="{C3380CC4-5D6E-409C-BE32-E72D297353CC}">
              <c16:uniqueId val="{00000008-0C29-4023-A6AF-B0F8A387440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s-CL" sz="1400" b="0" i="0" u="none" strike="noStrike" kern="1200" spc="0" baseline="0" noProof="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Sheet1!$A$20</c:f>
              <c:strCache>
                <c:ptCount val="1"/>
                <c:pt idx="0">
                  <c:v>Gastos Devengados 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D9-4390-BD84-66EC6927BA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D9-4390-BD84-66EC6927BA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D9-4390-BD84-66EC6927BA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D9-4390-BD84-66EC6927BA8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Sheet1!$A$21:$A$24</c:f>
              <c:strCache>
                <c:ptCount val="4"/>
                <c:pt idx="0">
                  <c:v>Gestión Municipal (Neto)</c:v>
                </c:pt>
                <c:pt idx="1">
                  <c:v>Educación</c:v>
                </c:pt>
                <c:pt idx="2">
                  <c:v>Salud</c:v>
                </c:pt>
                <c:pt idx="3">
                  <c:v>Cementerios</c:v>
                </c:pt>
              </c:strCache>
            </c:strRef>
          </c:cat>
          <c:val>
            <c:numRef>
              <c:f>Sheet1!$B$21:$B$24</c:f>
              <c:numCache>
                <c:formatCode>_(* #,##0_);_(* \(#,##0\);_(* "-"_);_(@_)</c:formatCode>
                <c:ptCount val="4"/>
                <c:pt idx="0">
                  <c:v>3933870</c:v>
                </c:pt>
                <c:pt idx="1">
                  <c:v>1922064</c:v>
                </c:pt>
                <c:pt idx="2">
                  <c:v>876816</c:v>
                </c:pt>
                <c:pt idx="3">
                  <c:v>13830</c:v>
                </c:pt>
              </c:numCache>
            </c:numRef>
          </c:val>
          <c:extLst>
            <c:ext xmlns:c16="http://schemas.microsoft.com/office/drawing/2014/chart" uri="{C3380CC4-5D6E-409C-BE32-E72D297353CC}">
              <c16:uniqueId val="{00000008-8AD9-4390-BD84-66EC6927BA8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Sheet1!$A$36</c:f>
              <c:strCache>
                <c:ptCount val="1"/>
                <c:pt idx="0">
                  <c:v>Gastos Área Gestión Municipal 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2E-41DA-9295-429084F060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2E-41DA-9295-429084F060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2E-41DA-9295-429084F060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2E-41DA-9295-429084F060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2E-41DA-9295-429084F060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2E-41DA-9295-429084F060F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Sheet1!$A$37:$A$42</c:f>
              <c:strCache>
                <c:ptCount val="6"/>
                <c:pt idx="0">
                  <c:v>Gestion Interna </c:v>
                </c:pt>
                <c:pt idx="1">
                  <c:v>Servicios a la comunidad</c:v>
                </c:pt>
                <c:pt idx="2">
                  <c:v>Actividades Municipales</c:v>
                </c:pt>
                <c:pt idx="3">
                  <c:v>Programas Sociales</c:v>
                </c:pt>
                <c:pt idx="4">
                  <c:v>Programas Rrecreacionales</c:v>
                </c:pt>
                <c:pt idx="5">
                  <c:v>Programas Culturales</c:v>
                </c:pt>
              </c:strCache>
            </c:strRef>
          </c:cat>
          <c:val>
            <c:numRef>
              <c:f>Sheet1!$B$37:$B$42</c:f>
              <c:numCache>
                <c:formatCode>_(* #,##0_);_(* \(#,##0\);_(* "-"_);_(@_)</c:formatCode>
                <c:ptCount val="6"/>
                <c:pt idx="0">
                  <c:v>2527594</c:v>
                </c:pt>
                <c:pt idx="1">
                  <c:v>1328084</c:v>
                </c:pt>
                <c:pt idx="2">
                  <c:v>65762</c:v>
                </c:pt>
                <c:pt idx="3">
                  <c:v>235704</c:v>
                </c:pt>
                <c:pt idx="4">
                  <c:v>48589</c:v>
                </c:pt>
                <c:pt idx="5">
                  <c:v>55507</c:v>
                </c:pt>
              </c:numCache>
            </c:numRef>
          </c:val>
          <c:extLst>
            <c:ext xmlns:c16="http://schemas.microsoft.com/office/drawing/2014/chart" uri="{C3380CC4-5D6E-409C-BE32-E72D297353CC}">
              <c16:uniqueId val="{0000000C-4F2E-41DA-9295-429084F060F0}"/>
            </c:ext>
          </c:extLst>
        </c:ser>
        <c:dLbls>
          <c:showLegendKey val="0"/>
          <c:showVal val="0"/>
          <c:showCatName val="0"/>
          <c:showSerName val="0"/>
          <c:showPercent val="1"/>
          <c:showBubbleSize val="0"/>
          <c:showLeaderLines val="1"/>
        </c:dLbls>
        <c:firstSliceAng val="34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4E6B3-84E7-444C-AA0F-5A1D2C856CB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pt>
    <dgm:pt modelId="{6F41F363-5DE9-40BF-9F1C-CE9E8A9A6E36}">
      <dgm:prSet phldrT="[Texto]"/>
      <dgm:spPr/>
      <dgm:t>
        <a:bodyPr/>
        <a:lstStyle/>
        <a:p>
          <a:pPr>
            <a:lnSpc>
              <a:spcPct val="100000"/>
            </a:lnSpc>
          </a:pPr>
          <a:r>
            <a:rPr lang="es-CL" b="0" dirty="0"/>
            <a:t>Política Sindical</a:t>
          </a:r>
        </a:p>
      </dgm:t>
    </dgm:pt>
    <dgm:pt modelId="{5FCB90D7-9550-439B-9FFD-E49828556EBB}" type="parTrans" cxnId="{85FB1C9E-0926-44D9-83CC-FECB7F6A6CE9}">
      <dgm:prSet/>
      <dgm:spPr/>
      <dgm:t>
        <a:bodyPr/>
        <a:lstStyle/>
        <a:p>
          <a:endParaRPr lang="es-CL"/>
        </a:p>
      </dgm:t>
    </dgm:pt>
    <dgm:pt modelId="{4E083B34-2420-467E-BB9D-2A4DFAFA9057}" type="sibTrans" cxnId="{85FB1C9E-0926-44D9-83CC-FECB7F6A6CE9}">
      <dgm:prSet/>
      <dgm:spPr/>
      <dgm:t>
        <a:bodyPr/>
        <a:lstStyle/>
        <a:p>
          <a:pPr>
            <a:lnSpc>
              <a:spcPct val="100000"/>
            </a:lnSpc>
          </a:pPr>
          <a:endParaRPr lang="es-CL"/>
        </a:p>
      </dgm:t>
    </dgm:pt>
    <dgm:pt modelId="{BC5A0A22-4D98-4AE9-9C9E-C09BF40A2D47}">
      <dgm:prSet phldrT="[Texto]"/>
      <dgm:spPr/>
      <dgm:t>
        <a:bodyPr/>
        <a:lstStyle/>
        <a:p>
          <a:pPr>
            <a:lnSpc>
              <a:spcPct val="100000"/>
            </a:lnSpc>
          </a:pPr>
          <a:r>
            <a:rPr lang="es-CL" dirty="0"/>
            <a:t>Ajedrez de factores </a:t>
          </a:r>
        </a:p>
      </dgm:t>
    </dgm:pt>
    <dgm:pt modelId="{5D8B51AD-98FE-46D8-AF16-3EEE4280C9D9}" type="parTrans" cxnId="{D7D0EB89-AD28-4768-86A8-A9F502A0A48A}">
      <dgm:prSet/>
      <dgm:spPr/>
      <dgm:t>
        <a:bodyPr/>
        <a:lstStyle/>
        <a:p>
          <a:endParaRPr lang="es-CL"/>
        </a:p>
      </dgm:t>
    </dgm:pt>
    <dgm:pt modelId="{59520EBF-D527-417A-9B77-3A5A3B4D10DD}" type="sibTrans" cxnId="{D7D0EB89-AD28-4768-86A8-A9F502A0A48A}">
      <dgm:prSet/>
      <dgm:spPr/>
      <dgm:t>
        <a:bodyPr/>
        <a:lstStyle/>
        <a:p>
          <a:pPr>
            <a:lnSpc>
              <a:spcPct val="100000"/>
            </a:lnSpc>
          </a:pPr>
          <a:endParaRPr lang="es-CL"/>
        </a:p>
      </dgm:t>
    </dgm:pt>
    <dgm:pt modelId="{79EF1511-9A8A-4EF5-802F-F2646E228E48}">
      <dgm:prSet/>
      <dgm:spPr/>
      <dgm:t>
        <a:bodyPr/>
        <a:lstStyle/>
        <a:p>
          <a:pPr>
            <a:lnSpc>
              <a:spcPct val="100000"/>
            </a:lnSpc>
          </a:pPr>
          <a:r>
            <a:rPr lang="es-CL" dirty="0"/>
            <a:t>Economía Internacional</a:t>
          </a:r>
        </a:p>
      </dgm:t>
    </dgm:pt>
    <dgm:pt modelId="{677DA542-F7E7-4C3A-896C-20F5FB5D557C}" type="parTrans" cxnId="{64E93BA5-D500-4187-B9EE-F478B97F38B5}">
      <dgm:prSet/>
      <dgm:spPr/>
      <dgm:t>
        <a:bodyPr/>
        <a:lstStyle/>
        <a:p>
          <a:endParaRPr lang="es-CL"/>
        </a:p>
      </dgm:t>
    </dgm:pt>
    <dgm:pt modelId="{77F03BF9-7CD5-45BD-972D-955350FFC908}" type="sibTrans" cxnId="{64E93BA5-D500-4187-B9EE-F478B97F38B5}">
      <dgm:prSet/>
      <dgm:spPr/>
      <dgm:t>
        <a:bodyPr/>
        <a:lstStyle/>
        <a:p>
          <a:endParaRPr lang="es-CL"/>
        </a:p>
      </dgm:t>
    </dgm:pt>
    <dgm:pt modelId="{C3EC6EC5-C242-4652-B7A4-9A169AFC6CA9}">
      <dgm:prSet/>
      <dgm:spPr/>
      <dgm:t>
        <a:bodyPr/>
        <a:lstStyle/>
        <a:p>
          <a:pPr>
            <a:lnSpc>
              <a:spcPct val="100000"/>
            </a:lnSpc>
          </a:pPr>
          <a:r>
            <a:rPr lang="es-CL" dirty="0"/>
            <a:t>  Economía Internacional</a:t>
          </a:r>
        </a:p>
      </dgm:t>
    </dgm:pt>
    <dgm:pt modelId="{63272358-4C0D-4DCD-A1F8-93B3FD588FDE}" type="parTrans" cxnId="{32DBD761-D864-4EF8-8E09-C16619901B50}">
      <dgm:prSet/>
      <dgm:spPr/>
      <dgm:t>
        <a:bodyPr/>
        <a:lstStyle/>
        <a:p>
          <a:endParaRPr lang="es-CL"/>
        </a:p>
      </dgm:t>
    </dgm:pt>
    <dgm:pt modelId="{7B6AE3AB-33FE-402A-972B-1751CC9AD4C2}" type="sibTrans" cxnId="{32DBD761-D864-4EF8-8E09-C16619901B50}">
      <dgm:prSet/>
      <dgm:spPr/>
      <dgm:t>
        <a:bodyPr/>
        <a:lstStyle/>
        <a:p>
          <a:pPr>
            <a:lnSpc>
              <a:spcPct val="100000"/>
            </a:lnSpc>
          </a:pPr>
          <a:endParaRPr lang="es-CL"/>
        </a:p>
      </dgm:t>
    </dgm:pt>
    <dgm:pt modelId="{5AD8B1AA-F6DF-435A-9450-599BDA62E143}" type="pres">
      <dgm:prSet presAssocID="{1D14E6B3-84E7-444C-AA0F-5A1D2C856CB8}" presName="root" presStyleCnt="0">
        <dgm:presLayoutVars>
          <dgm:dir/>
          <dgm:resizeHandles val="exact"/>
        </dgm:presLayoutVars>
      </dgm:prSet>
      <dgm:spPr/>
    </dgm:pt>
    <dgm:pt modelId="{776D7C10-4FCC-4F90-9AE1-3438A4495832}" type="pres">
      <dgm:prSet presAssocID="{1D14E6B3-84E7-444C-AA0F-5A1D2C856CB8}" presName="container" presStyleCnt="0">
        <dgm:presLayoutVars>
          <dgm:dir/>
          <dgm:resizeHandles val="exact"/>
        </dgm:presLayoutVars>
      </dgm:prSet>
      <dgm:spPr/>
    </dgm:pt>
    <dgm:pt modelId="{985F4690-7C15-4493-BDC7-3517736093B3}" type="pres">
      <dgm:prSet presAssocID="{6F41F363-5DE9-40BF-9F1C-CE9E8A9A6E36}" presName="compNode" presStyleCnt="0"/>
      <dgm:spPr/>
    </dgm:pt>
    <dgm:pt modelId="{3BDBE5C5-6361-44B2-BC83-6D9ED9AA1B89}" type="pres">
      <dgm:prSet presAssocID="{6F41F363-5DE9-40BF-9F1C-CE9E8A9A6E36}" presName="iconBgRect" presStyleLbl="bgShp" presStyleIdx="0" presStyleCnt="4"/>
      <dgm:spPr/>
    </dgm:pt>
    <dgm:pt modelId="{9F3308D0-76E3-44B9-846E-EB89D5B3B810}" type="pres">
      <dgm:prSet presAssocID="{6F41F363-5DE9-40BF-9F1C-CE9E8A9A6E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o"/>
        </a:ext>
      </dgm:extLst>
    </dgm:pt>
    <dgm:pt modelId="{C1ADAE6C-13F8-4A7A-8EFD-7E412D4BB24B}" type="pres">
      <dgm:prSet presAssocID="{6F41F363-5DE9-40BF-9F1C-CE9E8A9A6E36}" presName="spaceRect" presStyleCnt="0"/>
      <dgm:spPr/>
    </dgm:pt>
    <dgm:pt modelId="{80037E76-5E57-4F78-9EE4-9423D7403831}" type="pres">
      <dgm:prSet presAssocID="{6F41F363-5DE9-40BF-9F1C-CE9E8A9A6E36}" presName="textRect" presStyleLbl="revTx" presStyleIdx="0" presStyleCnt="4">
        <dgm:presLayoutVars>
          <dgm:chMax val="1"/>
          <dgm:chPref val="1"/>
        </dgm:presLayoutVars>
      </dgm:prSet>
      <dgm:spPr/>
    </dgm:pt>
    <dgm:pt modelId="{FA7B4D2C-E1FE-4D9A-B044-9D8AF7F11B8D}" type="pres">
      <dgm:prSet presAssocID="{4E083B34-2420-467E-BB9D-2A4DFAFA9057}" presName="sibTrans" presStyleLbl="sibTrans2D1" presStyleIdx="0" presStyleCnt="0"/>
      <dgm:spPr/>
    </dgm:pt>
    <dgm:pt modelId="{9001466C-42BA-4876-98E2-FBCAD4DD4558}" type="pres">
      <dgm:prSet presAssocID="{BC5A0A22-4D98-4AE9-9C9E-C09BF40A2D47}" presName="compNode" presStyleCnt="0"/>
      <dgm:spPr/>
    </dgm:pt>
    <dgm:pt modelId="{6E2158B3-AB5C-4735-83EA-C37B72188BD3}" type="pres">
      <dgm:prSet presAssocID="{BC5A0A22-4D98-4AE9-9C9E-C09BF40A2D47}" presName="iconBgRect" presStyleLbl="bgShp" presStyleIdx="1" presStyleCnt="4"/>
      <dgm:spPr/>
    </dgm:pt>
    <dgm:pt modelId="{643F9754-1D0C-4C9C-AC47-3F3ECD8E2245}" type="pres">
      <dgm:prSet presAssocID="{BC5A0A22-4D98-4AE9-9C9E-C09BF40A2D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ss Pieces"/>
        </a:ext>
      </dgm:extLst>
    </dgm:pt>
    <dgm:pt modelId="{0584C3D1-CDB6-4FA3-8534-4EDF1E15F240}" type="pres">
      <dgm:prSet presAssocID="{BC5A0A22-4D98-4AE9-9C9E-C09BF40A2D47}" presName="spaceRect" presStyleCnt="0"/>
      <dgm:spPr/>
    </dgm:pt>
    <dgm:pt modelId="{78E28EAE-02FF-4739-AD61-3935D042D440}" type="pres">
      <dgm:prSet presAssocID="{BC5A0A22-4D98-4AE9-9C9E-C09BF40A2D47}" presName="textRect" presStyleLbl="revTx" presStyleIdx="1" presStyleCnt="4">
        <dgm:presLayoutVars>
          <dgm:chMax val="1"/>
          <dgm:chPref val="1"/>
        </dgm:presLayoutVars>
      </dgm:prSet>
      <dgm:spPr/>
    </dgm:pt>
    <dgm:pt modelId="{15293552-10B6-4C99-BA67-34C13B5F3809}" type="pres">
      <dgm:prSet presAssocID="{59520EBF-D527-417A-9B77-3A5A3B4D10DD}" presName="sibTrans" presStyleLbl="sibTrans2D1" presStyleIdx="0" presStyleCnt="0"/>
      <dgm:spPr/>
    </dgm:pt>
    <dgm:pt modelId="{1AEC102A-B4F6-4CC9-83FB-8DDB5200F355}" type="pres">
      <dgm:prSet presAssocID="{C3EC6EC5-C242-4652-B7A4-9A169AFC6CA9}" presName="compNode" presStyleCnt="0"/>
      <dgm:spPr/>
    </dgm:pt>
    <dgm:pt modelId="{FE6EEE8F-B400-4D59-9E10-B6ADA966E266}" type="pres">
      <dgm:prSet presAssocID="{C3EC6EC5-C242-4652-B7A4-9A169AFC6CA9}" presName="iconBgRect" presStyleLbl="bgShp" presStyleIdx="2" presStyleCnt="4"/>
      <dgm:spPr/>
    </dgm:pt>
    <dgm:pt modelId="{4A9C847B-962D-413C-9287-C3171C8A489C}" type="pres">
      <dgm:prSet presAssocID="{C3EC6EC5-C242-4652-B7A4-9A169AFC6CA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das"/>
        </a:ext>
      </dgm:extLst>
    </dgm:pt>
    <dgm:pt modelId="{4F3DE41A-B96A-4CEB-94AD-ABFB3C0F263D}" type="pres">
      <dgm:prSet presAssocID="{C3EC6EC5-C242-4652-B7A4-9A169AFC6CA9}" presName="spaceRect" presStyleCnt="0"/>
      <dgm:spPr/>
    </dgm:pt>
    <dgm:pt modelId="{358B26BB-FDE7-4F75-87F0-6FE571D00BA5}" type="pres">
      <dgm:prSet presAssocID="{C3EC6EC5-C242-4652-B7A4-9A169AFC6CA9}" presName="textRect" presStyleLbl="revTx" presStyleIdx="2" presStyleCnt="4">
        <dgm:presLayoutVars>
          <dgm:chMax val="1"/>
          <dgm:chPref val="1"/>
        </dgm:presLayoutVars>
      </dgm:prSet>
      <dgm:spPr/>
    </dgm:pt>
    <dgm:pt modelId="{0AFBC6A3-9957-4A79-99F3-4B8A4BA7D3E8}" type="pres">
      <dgm:prSet presAssocID="{7B6AE3AB-33FE-402A-972B-1751CC9AD4C2}" presName="sibTrans" presStyleLbl="sibTrans2D1" presStyleIdx="0" presStyleCnt="0"/>
      <dgm:spPr/>
    </dgm:pt>
    <dgm:pt modelId="{EB0E23FB-C943-424E-BF68-18CC28C58B33}" type="pres">
      <dgm:prSet presAssocID="{79EF1511-9A8A-4EF5-802F-F2646E228E48}" presName="compNode" presStyleCnt="0"/>
      <dgm:spPr/>
    </dgm:pt>
    <dgm:pt modelId="{C1B34A15-23F2-486D-931D-02D5E3916DC9}" type="pres">
      <dgm:prSet presAssocID="{79EF1511-9A8A-4EF5-802F-F2646E228E48}" presName="iconBgRect" presStyleLbl="bgShp" presStyleIdx="3" presStyleCnt="4"/>
      <dgm:spPr/>
    </dgm:pt>
    <dgm:pt modelId="{50AA48C0-20D8-4CC3-A5B1-45EE9286A38F}" type="pres">
      <dgm:prSet presAssocID="{79EF1511-9A8A-4EF5-802F-F2646E228E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nero"/>
        </a:ext>
      </dgm:extLst>
    </dgm:pt>
    <dgm:pt modelId="{E7E95231-4DCD-4A26-9E8B-C364D639D3AD}" type="pres">
      <dgm:prSet presAssocID="{79EF1511-9A8A-4EF5-802F-F2646E228E48}" presName="spaceRect" presStyleCnt="0"/>
      <dgm:spPr/>
    </dgm:pt>
    <dgm:pt modelId="{2CD4970E-E45F-4EA5-9CD9-F6B8D28F594E}" type="pres">
      <dgm:prSet presAssocID="{79EF1511-9A8A-4EF5-802F-F2646E228E48}" presName="textRect" presStyleLbl="revTx" presStyleIdx="3" presStyleCnt="4">
        <dgm:presLayoutVars>
          <dgm:chMax val="1"/>
          <dgm:chPref val="1"/>
        </dgm:presLayoutVars>
      </dgm:prSet>
      <dgm:spPr/>
    </dgm:pt>
  </dgm:ptLst>
  <dgm:cxnLst>
    <dgm:cxn modelId="{D8D39D29-4D2D-437E-915F-AB1E1AFB6B44}" type="presOf" srcId="{4E083B34-2420-467E-BB9D-2A4DFAFA9057}" destId="{FA7B4D2C-E1FE-4D9A-B044-9D8AF7F11B8D}" srcOrd="0" destOrd="0" presId="urn:microsoft.com/office/officeart/2018/2/layout/IconCircleList"/>
    <dgm:cxn modelId="{E20C345B-157B-4E09-BC3C-3A0C9EAE82B9}" type="presOf" srcId="{59520EBF-D527-417A-9B77-3A5A3B4D10DD}" destId="{15293552-10B6-4C99-BA67-34C13B5F3809}" srcOrd="0" destOrd="0" presId="urn:microsoft.com/office/officeart/2018/2/layout/IconCircleList"/>
    <dgm:cxn modelId="{32DBD761-D864-4EF8-8E09-C16619901B50}" srcId="{1D14E6B3-84E7-444C-AA0F-5A1D2C856CB8}" destId="{C3EC6EC5-C242-4652-B7A4-9A169AFC6CA9}" srcOrd="2" destOrd="0" parTransId="{63272358-4C0D-4DCD-A1F8-93B3FD588FDE}" sibTransId="{7B6AE3AB-33FE-402A-972B-1751CC9AD4C2}"/>
    <dgm:cxn modelId="{C35F1565-91B6-4945-8748-4CC0D2BE7696}" type="presOf" srcId="{6F41F363-5DE9-40BF-9F1C-CE9E8A9A6E36}" destId="{80037E76-5E57-4F78-9EE4-9423D7403831}" srcOrd="0" destOrd="0" presId="urn:microsoft.com/office/officeart/2018/2/layout/IconCircleList"/>
    <dgm:cxn modelId="{311AF94A-3180-4A3D-A084-240B1F9BE05C}" type="presOf" srcId="{C3EC6EC5-C242-4652-B7A4-9A169AFC6CA9}" destId="{358B26BB-FDE7-4F75-87F0-6FE571D00BA5}" srcOrd="0" destOrd="0" presId="urn:microsoft.com/office/officeart/2018/2/layout/IconCircleList"/>
    <dgm:cxn modelId="{9F2F6680-9A0D-46E4-84F1-B5495E4572F3}" type="presOf" srcId="{7B6AE3AB-33FE-402A-972B-1751CC9AD4C2}" destId="{0AFBC6A3-9957-4A79-99F3-4B8A4BA7D3E8}" srcOrd="0" destOrd="0" presId="urn:microsoft.com/office/officeart/2018/2/layout/IconCircleList"/>
    <dgm:cxn modelId="{D7D0EB89-AD28-4768-86A8-A9F502A0A48A}" srcId="{1D14E6B3-84E7-444C-AA0F-5A1D2C856CB8}" destId="{BC5A0A22-4D98-4AE9-9C9E-C09BF40A2D47}" srcOrd="1" destOrd="0" parTransId="{5D8B51AD-98FE-46D8-AF16-3EEE4280C9D9}" sibTransId="{59520EBF-D527-417A-9B77-3A5A3B4D10DD}"/>
    <dgm:cxn modelId="{85FB1C9E-0926-44D9-83CC-FECB7F6A6CE9}" srcId="{1D14E6B3-84E7-444C-AA0F-5A1D2C856CB8}" destId="{6F41F363-5DE9-40BF-9F1C-CE9E8A9A6E36}" srcOrd="0" destOrd="0" parTransId="{5FCB90D7-9550-439B-9FFD-E49828556EBB}" sibTransId="{4E083B34-2420-467E-BB9D-2A4DFAFA9057}"/>
    <dgm:cxn modelId="{CBF1EFA4-F493-4AB4-81A0-C475DE91271B}" type="presOf" srcId="{79EF1511-9A8A-4EF5-802F-F2646E228E48}" destId="{2CD4970E-E45F-4EA5-9CD9-F6B8D28F594E}" srcOrd="0" destOrd="0" presId="urn:microsoft.com/office/officeart/2018/2/layout/IconCircleList"/>
    <dgm:cxn modelId="{64E93BA5-D500-4187-B9EE-F478B97F38B5}" srcId="{1D14E6B3-84E7-444C-AA0F-5A1D2C856CB8}" destId="{79EF1511-9A8A-4EF5-802F-F2646E228E48}" srcOrd="3" destOrd="0" parTransId="{677DA542-F7E7-4C3A-896C-20F5FB5D557C}" sibTransId="{77F03BF9-7CD5-45BD-972D-955350FFC908}"/>
    <dgm:cxn modelId="{A03733E3-69E1-42F6-AE21-C92742A58542}" type="presOf" srcId="{BC5A0A22-4D98-4AE9-9C9E-C09BF40A2D47}" destId="{78E28EAE-02FF-4739-AD61-3935D042D440}" srcOrd="0" destOrd="0" presId="urn:microsoft.com/office/officeart/2018/2/layout/IconCircleList"/>
    <dgm:cxn modelId="{ADF7A4F5-EAE5-4E25-982E-E1AE8E559CF0}" type="presOf" srcId="{1D14E6B3-84E7-444C-AA0F-5A1D2C856CB8}" destId="{5AD8B1AA-F6DF-435A-9450-599BDA62E143}" srcOrd="0" destOrd="0" presId="urn:microsoft.com/office/officeart/2018/2/layout/IconCircleList"/>
    <dgm:cxn modelId="{532045A8-82F6-4798-B7D4-223A4E189E3F}" type="presParOf" srcId="{5AD8B1AA-F6DF-435A-9450-599BDA62E143}" destId="{776D7C10-4FCC-4F90-9AE1-3438A4495832}" srcOrd="0" destOrd="0" presId="urn:microsoft.com/office/officeart/2018/2/layout/IconCircleList"/>
    <dgm:cxn modelId="{479DB686-5426-4260-85BE-E703C8237B68}" type="presParOf" srcId="{776D7C10-4FCC-4F90-9AE1-3438A4495832}" destId="{985F4690-7C15-4493-BDC7-3517736093B3}" srcOrd="0" destOrd="0" presId="urn:microsoft.com/office/officeart/2018/2/layout/IconCircleList"/>
    <dgm:cxn modelId="{0E512F1F-0CC6-45F3-B45B-8F30C9A06633}" type="presParOf" srcId="{985F4690-7C15-4493-BDC7-3517736093B3}" destId="{3BDBE5C5-6361-44B2-BC83-6D9ED9AA1B89}" srcOrd="0" destOrd="0" presId="urn:microsoft.com/office/officeart/2018/2/layout/IconCircleList"/>
    <dgm:cxn modelId="{77575C4A-BCA9-4A09-A0A1-BC1EEC3D5344}" type="presParOf" srcId="{985F4690-7C15-4493-BDC7-3517736093B3}" destId="{9F3308D0-76E3-44B9-846E-EB89D5B3B810}" srcOrd="1" destOrd="0" presId="urn:microsoft.com/office/officeart/2018/2/layout/IconCircleList"/>
    <dgm:cxn modelId="{FC350335-4BD3-44EA-AEC7-7283A3A62BE9}" type="presParOf" srcId="{985F4690-7C15-4493-BDC7-3517736093B3}" destId="{C1ADAE6C-13F8-4A7A-8EFD-7E412D4BB24B}" srcOrd="2" destOrd="0" presId="urn:microsoft.com/office/officeart/2018/2/layout/IconCircleList"/>
    <dgm:cxn modelId="{77A23597-AA4C-47DC-AD65-4EABC5F33ABD}" type="presParOf" srcId="{985F4690-7C15-4493-BDC7-3517736093B3}" destId="{80037E76-5E57-4F78-9EE4-9423D7403831}" srcOrd="3" destOrd="0" presId="urn:microsoft.com/office/officeart/2018/2/layout/IconCircleList"/>
    <dgm:cxn modelId="{B0C08118-D52F-46D7-9864-BCFCC1182F6C}" type="presParOf" srcId="{776D7C10-4FCC-4F90-9AE1-3438A4495832}" destId="{FA7B4D2C-E1FE-4D9A-B044-9D8AF7F11B8D}" srcOrd="1" destOrd="0" presId="urn:microsoft.com/office/officeart/2018/2/layout/IconCircleList"/>
    <dgm:cxn modelId="{B33E19BB-1DEF-4468-BDD8-AD07A220DB0D}" type="presParOf" srcId="{776D7C10-4FCC-4F90-9AE1-3438A4495832}" destId="{9001466C-42BA-4876-98E2-FBCAD4DD4558}" srcOrd="2" destOrd="0" presId="urn:microsoft.com/office/officeart/2018/2/layout/IconCircleList"/>
    <dgm:cxn modelId="{C6A422DD-3598-4BDD-B02E-C06E3740A595}" type="presParOf" srcId="{9001466C-42BA-4876-98E2-FBCAD4DD4558}" destId="{6E2158B3-AB5C-4735-83EA-C37B72188BD3}" srcOrd="0" destOrd="0" presId="urn:microsoft.com/office/officeart/2018/2/layout/IconCircleList"/>
    <dgm:cxn modelId="{77C8DE5E-D961-42D3-92C5-AA58EED445DA}" type="presParOf" srcId="{9001466C-42BA-4876-98E2-FBCAD4DD4558}" destId="{643F9754-1D0C-4C9C-AC47-3F3ECD8E2245}" srcOrd="1" destOrd="0" presId="urn:microsoft.com/office/officeart/2018/2/layout/IconCircleList"/>
    <dgm:cxn modelId="{4C89358F-5DE5-402A-A5ED-E1746A81156C}" type="presParOf" srcId="{9001466C-42BA-4876-98E2-FBCAD4DD4558}" destId="{0584C3D1-CDB6-4FA3-8534-4EDF1E15F240}" srcOrd="2" destOrd="0" presId="urn:microsoft.com/office/officeart/2018/2/layout/IconCircleList"/>
    <dgm:cxn modelId="{C60C1D34-B285-44C6-A291-743A3AF84477}" type="presParOf" srcId="{9001466C-42BA-4876-98E2-FBCAD4DD4558}" destId="{78E28EAE-02FF-4739-AD61-3935D042D440}" srcOrd="3" destOrd="0" presId="urn:microsoft.com/office/officeart/2018/2/layout/IconCircleList"/>
    <dgm:cxn modelId="{FE684851-487C-4861-9B11-3ED106DD8939}" type="presParOf" srcId="{776D7C10-4FCC-4F90-9AE1-3438A4495832}" destId="{15293552-10B6-4C99-BA67-34C13B5F3809}" srcOrd="3" destOrd="0" presId="urn:microsoft.com/office/officeart/2018/2/layout/IconCircleList"/>
    <dgm:cxn modelId="{F70AD5DB-F946-49F6-904B-29F47A850856}" type="presParOf" srcId="{776D7C10-4FCC-4F90-9AE1-3438A4495832}" destId="{1AEC102A-B4F6-4CC9-83FB-8DDB5200F355}" srcOrd="4" destOrd="0" presId="urn:microsoft.com/office/officeart/2018/2/layout/IconCircleList"/>
    <dgm:cxn modelId="{E244FC81-F60F-4B51-9B3A-7F1CA76C36F3}" type="presParOf" srcId="{1AEC102A-B4F6-4CC9-83FB-8DDB5200F355}" destId="{FE6EEE8F-B400-4D59-9E10-B6ADA966E266}" srcOrd="0" destOrd="0" presId="urn:microsoft.com/office/officeart/2018/2/layout/IconCircleList"/>
    <dgm:cxn modelId="{B17078A3-5F36-45F3-8908-230A3D4773E7}" type="presParOf" srcId="{1AEC102A-B4F6-4CC9-83FB-8DDB5200F355}" destId="{4A9C847B-962D-413C-9287-C3171C8A489C}" srcOrd="1" destOrd="0" presId="urn:microsoft.com/office/officeart/2018/2/layout/IconCircleList"/>
    <dgm:cxn modelId="{3C707B1F-4180-4F77-B9BA-93462786D5E0}" type="presParOf" srcId="{1AEC102A-B4F6-4CC9-83FB-8DDB5200F355}" destId="{4F3DE41A-B96A-4CEB-94AD-ABFB3C0F263D}" srcOrd="2" destOrd="0" presId="urn:microsoft.com/office/officeart/2018/2/layout/IconCircleList"/>
    <dgm:cxn modelId="{4A29C07D-2227-40EB-B9D7-6C281E1C9DC7}" type="presParOf" srcId="{1AEC102A-B4F6-4CC9-83FB-8DDB5200F355}" destId="{358B26BB-FDE7-4F75-87F0-6FE571D00BA5}" srcOrd="3" destOrd="0" presId="urn:microsoft.com/office/officeart/2018/2/layout/IconCircleList"/>
    <dgm:cxn modelId="{AE7778A4-51EA-474C-BF23-759CD30ACFF6}" type="presParOf" srcId="{776D7C10-4FCC-4F90-9AE1-3438A4495832}" destId="{0AFBC6A3-9957-4A79-99F3-4B8A4BA7D3E8}" srcOrd="5" destOrd="0" presId="urn:microsoft.com/office/officeart/2018/2/layout/IconCircleList"/>
    <dgm:cxn modelId="{B0B8346E-2921-4BF5-8767-EF0204945221}" type="presParOf" srcId="{776D7C10-4FCC-4F90-9AE1-3438A4495832}" destId="{EB0E23FB-C943-424E-BF68-18CC28C58B33}" srcOrd="6" destOrd="0" presId="urn:microsoft.com/office/officeart/2018/2/layout/IconCircleList"/>
    <dgm:cxn modelId="{C534820D-C237-4B08-A993-B9592F03D516}" type="presParOf" srcId="{EB0E23FB-C943-424E-BF68-18CC28C58B33}" destId="{C1B34A15-23F2-486D-931D-02D5E3916DC9}" srcOrd="0" destOrd="0" presId="urn:microsoft.com/office/officeart/2018/2/layout/IconCircleList"/>
    <dgm:cxn modelId="{6DAF120B-9592-41F9-9590-3B11F9F3820E}" type="presParOf" srcId="{EB0E23FB-C943-424E-BF68-18CC28C58B33}" destId="{50AA48C0-20D8-4CC3-A5B1-45EE9286A38F}" srcOrd="1" destOrd="0" presId="urn:microsoft.com/office/officeart/2018/2/layout/IconCircleList"/>
    <dgm:cxn modelId="{B80BCA20-5403-464C-B9CB-12C4151535E5}" type="presParOf" srcId="{EB0E23FB-C943-424E-BF68-18CC28C58B33}" destId="{E7E95231-4DCD-4A26-9E8B-C364D639D3AD}" srcOrd="2" destOrd="0" presId="urn:microsoft.com/office/officeart/2018/2/layout/IconCircleList"/>
    <dgm:cxn modelId="{B24A02A6-7DC0-4AB3-A20F-6DA2E88991DE}" type="presParOf" srcId="{EB0E23FB-C943-424E-BF68-18CC28C58B33}" destId="{2CD4970E-E45F-4EA5-9CD9-F6B8D28F594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ECB34-1444-426C-8B40-D14F30B9AE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L"/>
        </a:p>
      </dgm:t>
    </dgm:pt>
    <dgm:pt modelId="{33443E9B-9BB7-4C40-B6D2-4BF80FBDF20E}">
      <dgm:prSet phldrT="[Texto]"/>
      <dgm:spPr/>
      <dgm:t>
        <a:bodyPr/>
        <a:lstStyle/>
        <a:p>
          <a:r>
            <a:rPr lang="es-CL" dirty="0"/>
            <a:t>Correlación de fuerzas</a:t>
          </a:r>
        </a:p>
      </dgm:t>
    </dgm:pt>
    <dgm:pt modelId="{77E48BE3-FCB7-480D-BF78-B62594A1A91D}" type="parTrans" cxnId="{FED36063-8F7D-4F44-B20C-203BDA07AEEA}">
      <dgm:prSet/>
      <dgm:spPr/>
      <dgm:t>
        <a:bodyPr/>
        <a:lstStyle/>
        <a:p>
          <a:endParaRPr lang="es-CL"/>
        </a:p>
      </dgm:t>
    </dgm:pt>
    <dgm:pt modelId="{585DBCE7-C4CC-4154-8E6F-2FF60B2E04EC}" type="sibTrans" cxnId="{FED36063-8F7D-4F44-B20C-203BDA07AEEA}">
      <dgm:prSet/>
      <dgm:spPr/>
      <dgm:t>
        <a:bodyPr/>
        <a:lstStyle/>
        <a:p>
          <a:endParaRPr lang="es-CL"/>
        </a:p>
      </dgm:t>
    </dgm:pt>
    <dgm:pt modelId="{B2A0D2F7-34B3-45CB-BD1F-3CDA3DBC2DF5}">
      <dgm:prSet phldrT="[Texto]"/>
      <dgm:spPr/>
      <dgm:t>
        <a:bodyPr/>
        <a:lstStyle/>
        <a:p>
          <a:r>
            <a:rPr lang="es-CL" dirty="0"/>
            <a:t>Cohesión</a:t>
          </a:r>
        </a:p>
      </dgm:t>
    </dgm:pt>
    <dgm:pt modelId="{5A203BEB-9852-4705-8131-6D0E6443D1F9}" type="parTrans" cxnId="{F4ED5698-7BD8-458F-A288-4D702400B1E1}">
      <dgm:prSet/>
      <dgm:spPr/>
      <dgm:t>
        <a:bodyPr/>
        <a:lstStyle/>
        <a:p>
          <a:endParaRPr lang="es-CL"/>
        </a:p>
      </dgm:t>
    </dgm:pt>
    <dgm:pt modelId="{088989DA-CA3F-4DA9-92C5-0230F598230E}" type="sibTrans" cxnId="{F4ED5698-7BD8-458F-A288-4D702400B1E1}">
      <dgm:prSet/>
      <dgm:spPr/>
      <dgm:t>
        <a:bodyPr/>
        <a:lstStyle/>
        <a:p>
          <a:endParaRPr lang="es-CL"/>
        </a:p>
      </dgm:t>
    </dgm:pt>
    <dgm:pt modelId="{1BFF231F-4FF8-4D66-ADF5-14FD0CC2CAC4}">
      <dgm:prSet phldrT="[Texto]"/>
      <dgm:spPr/>
      <dgm:t>
        <a:bodyPr/>
        <a:lstStyle/>
        <a:p>
          <a:r>
            <a:rPr lang="es-CL" dirty="0"/>
            <a:t>Capacidad de Movilización</a:t>
          </a:r>
        </a:p>
      </dgm:t>
    </dgm:pt>
    <dgm:pt modelId="{55D25C03-EB88-4A04-8A44-8B727461FAB4}" type="parTrans" cxnId="{0B709FF0-8F22-4A6B-B5A3-158584C5613C}">
      <dgm:prSet/>
      <dgm:spPr/>
      <dgm:t>
        <a:bodyPr/>
        <a:lstStyle/>
        <a:p>
          <a:endParaRPr lang="es-CL"/>
        </a:p>
      </dgm:t>
    </dgm:pt>
    <dgm:pt modelId="{A54F1CDC-B102-4521-AC53-F811ABA5F890}" type="sibTrans" cxnId="{0B709FF0-8F22-4A6B-B5A3-158584C5613C}">
      <dgm:prSet/>
      <dgm:spPr/>
      <dgm:t>
        <a:bodyPr/>
        <a:lstStyle/>
        <a:p>
          <a:endParaRPr lang="es-CL"/>
        </a:p>
      </dgm:t>
    </dgm:pt>
    <dgm:pt modelId="{7CD5FB47-0E75-4B66-AD6D-F8B180037A64}">
      <dgm:prSet phldrT="[Texto]"/>
      <dgm:spPr/>
      <dgm:t>
        <a:bodyPr/>
        <a:lstStyle/>
        <a:p>
          <a:r>
            <a:rPr lang="es-CL" dirty="0"/>
            <a:t>Liderazgo</a:t>
          </a:r>
        </a:p>
      </dgm:t>
    </dgm:pt>
    <dgm:pt modelId="{9944B3EF-F1AB-4889-81C4-B56A42926B10}" type="parTrans" cxnId="{526A3E86-1B68-4037-82A7-5F0C610B7662}">
      <dgm:prSet/>
      <dgm:spPr/>
      <dgm:t>
        <a:bodyPr/>
        <a:lstStyle/>
        <a:p>
          <a:endParaRPr lang="es-CL"/>
        </a:p>
      </dgm:t>
    </dgm:pt>
    <dgm:pt modelId="{6D0E33AE-EC0B-48A5-9BB2-96821FC8CD25}" type="sibTrans" cxnId="{526A3E86-1B68-4037-82A7-5F0C610B7662}">
      <dgm:prSet/>
      <dgm:spPr/>
      <dgm:t>
        <a:bodyPr/>
        <a:lstStyle/>
        <a:p>
          <a:endParaRPr lang="es-CL"/>
        </a:p>
      </dgm:t>
    </dgm:pt>
    <dgm:pt modelId="{8936A7A8-F2C0-4F9A-93E2-0950B0EE73ED}" type="pres">
      <dgm:prSet presAssocID="{AD5ECB34-1444-426C-8B40-D14F30B9AE65}" presName="linear" presStyleCnt="0">
        <dgm:presLayoutVars>
          <dgm:animLvl val="lvl"/>
          <dgm:resizeHandles val="exact"/>
        </dgm:presLayoutVars>
      </dgm:prSet>
      <dgm:spPr/>
    </dgm:pt>
    <dgm:pt modelId="{8F85EBA1-02AB-4EE3-8EE3-DAD368870D9B}" type="pres">
      <dgm:prSet presAssocID="{33443E9B-9BB7-4C40-B6D2-4BF80FBDF20E}" presName="parentText" presStyleLbl="node1" presStyleIdx="0" presStyleCnt="4">
        <dgm:presLayoutVars>
          <dgm:chMax val="0"/>
          <dgm:bulletEnabled val="1"/>
        </dgm:presLayoutVars>
      </dgm:prSet>
      <dgm:spPr/>
    </dgm:pt>
    <dgm:pt modelId="{EC65FB6D-41B1-4E41-B775-BE45DCD82963}" type="pres">
      <dgm:prSet presAssocID="{585DBCE7-C4CC-4154-8E6F-2FF60B2E04EC}" presName="spacer" presStyleCnt="0"/>
      <dgm:spPr/>
    </dgm:pt>
    <dgm:pt modelId="{5F589E41-1B92-4808-B7F4-30B9ECE24391}" type="pres">
      <dgm:prSet presAssocID="{B2A0D2F7-34B3-45CB-BD1F-3CDA3DBC2DF5}" presName="parentText" presStyleLbl="node1" presStyleIdx="1" presStyleCnt="4">
        <dgm:presLayoutVars>
          <dgm:chMax val="0"/>
          <dgm:bulletEnabled val="1"/>
        </dgm:presLayoutVars>
      </dgm:prSet>
      <dgm:spPr/>
    </dgm:pt>
    <dgm:pt modelId="{A0F893D6-DF93-42F4-8C23-D55D01FB920C}" type="pres">
      <dgm:prSet presAssocID="{088989DA-CA3F-4DA9-92C5-0230F598230E}" presName="spacer" presStyleCnt="0"/>
      <dgm:spPr/>
    </dgm:pt>
    <dgm:pt modelId="{6CA54D34-7AE7-4EFB-AF58-095A137C1BD2}" type="pres">
      <dgm:prSet presAssocID="{1BFF231F-4FF8-4D66-ADF5-14FD0CC2CAC4}" presName="parentText" presStyleLbl="node1" presStyleIdx="2" presStyleCnt="4">
        <dgm:presLayoutVars>
          <dgm:chMax val="0"/>
          <dgm:bulletEnabled val="1"/>
        </dgm:presLayoutVars>
      </dgm:prSet>
      <dgm:spPr/>
    </dgm:pt>
    <dgm:pt modelId="{6581D220-86E8-48F9-87A2-B8B0C6D66AF2}" type="pres">
      <dgm:prSet presAssocID="{A54F1CDC-B102-4521-AC53-F811ABA5F890}" presName="spacer" presStyleCnt="0"/>
      <dgm:spPr/>
    </dgm:pt>
    <dgm:pt modelId="{9F2A9D2A-CFF2-439C-943F-70280FB352AE}" type="pres">
      <dgm:prSet presAssocID="{7CD5FB47-0E75-4B66-AD6D-F8B180037A64}" presName="parentText" presStyleLbl="node1" presStyleIdx="3" presStyleCnt="4">
        <dgm:presLayoutVars>
          <dgm:chMax val="0"/>
          <dgm:bulletEnabled val="1"/>
        </dgm:presLayoutVars>
      </dgm:prSet>
      <dgm:spPr/>
    </dgm:pt>
  </dgm:ptLst>
  <dgm:cxnLst>
    <dgm:cxn modelId="{E2DEB03F-F923-47DF-A36E-75D838990F8C}" type="presOf" srcId="{B2A0D2F7-34B3-45CB-BD1F-3CDA3DBC2DF5}" destId="{5F589E41-1B92-4808-B7F4-30B9ECE24391}" srcOrd="0" destOrd="0" presId="urn:microsoft.com/office/officeart/2005/8/layout/vList2"/>
    <dgm:cxn modelId="{5114F25B-3005-4B9E-B9A3-A985AD34F0EF}" type="presOf" srcId="{AD5ECB34-1444-426C-8B40-D14F30B9AE65}" destId="{8936A7A8-F2C0-4F9A-93E2-0950B0EE73ED}" srcOrd="0" destOrd="0" presId="urn:microsoft.com/office/officeart/2005/8/layout/vList2"/>
    <dgm:cxn modelId="{FED36063-8F7D-4F44-B20C-203BDA07AEEA}" srcId="{AD5ECB34-1444-426C-8B40-D14F30B9AE65}" destId="{33443E9B-9BB7-4C40-B6D2-4BF80FBDF20E}" srcOrd="0" destOrd="0" parTransId="{77E48BE3-FCB7-480D-BF78-B62594A1A91D}" sibTransId="{585DBCE7-C4CC-4154-8E6F-2FF60B2E04EC}"/>
    <dgm:cxn modelId="{526A3E86-1B68-4037-82A7-5F0C610B7662}" srcId="{AD5ECB34-1444-426C-8B40-D14F30B9AE65}" destId="{7CD5FB47-0E75-4B66-AD6D-F8B180037A64}" srcOrd="3" destOrd="0" parTransId="{9944B3EF-F1AB-4889-81C4-B56A42926B10}" sibTransId="{6D0E33AE-EC0B-48A5-9BB2-96821FC8CD25}"/>
    <dgm:cxn modelId="{F4ED5698-7BD8-458F-A288-4D702400B1E1}" srcId="{AD5ECB34-1444-426C-8B40-D14F30B9AE65}" destId="{B2A0D2F7-34B3-45CB-BD1F-3CDA3DBC2DF5}" srcOrd="1" destOrd="0" parTransId="{5A203BEB-9852-4705-8131-6D0E6443D1F9}" sibTransId="{088989DA-CA3F-4DA9-92C5-0230F598230E}"/>
    <dgm:cxn modelId="{E38554E9-57D0-4334-B38B-B4DDF3930A13}" type="presOf" srcId="{33443E9B-9BB7-4C40-B6D2-4BF80FBDF20E}" destId="{8F85EBA1-02AB-4EE3-8EE3-DAD368870D9B}" srcOrd="0" destOrd="0" presId="urn:microsoft.com/office/officeart/2005/8/layout/vList2"/>
    <dgm:cxn modelId="{E3A69DEC-540F-4279-AD63-B203F28DB834}" type="presOf" srcId="{1BFF231F-4FF8-4D66-ADF5-14FD0CC2CAC4}" destId="{6CA54D34-7AE7-4EFB-AF58-095A137C1BD2}" srcOrd="0" destOrd="0" presId="urn:microsoft.com/office/officeart/2005/8/layout/vList2"/>
    <dgm:cxn modelId="{0B709FF0-8F22-4A6B-B5A3-158584C5613C}" srcId="{AD5ECB34-1444-426C-8B40-D14F30B9AE65}" destId="{1BFF231F-4FF8-4D66-ADF5-14FD0CC2CAC4}" srcOrd="2" destOrd="0" parTransId="{55D25C03-EB88-4A04-8A44-8B727461FAB4}" sibTransId="{A54F1CDC-B102-4521-AC53-F811ABA5F890}"/>
    <dgm:cxn modelId="{9BD75AF1-9D3E-4E4E-914D-826A407746CE}" type="presOf" srcId="{7CD5FB47-0E75-4B66-AD6D-F8B180037A64}" destId="{9F2A9D2A-CFF2-439C-943F-70280FB352AE}" srcOrd="0" destOrd="0" presId="urn:microsoft.com/office/officeart/2005/8/layout/vList2"/>
    <dgm:cxn modelId="{08B44067-1DF4-4186-BE48-1C6CD63E5642}" type="presParOf" srcId="{8936A7A8-F2C0-4F9A-93E2-0950B0EE73ED}" destId="{8F85EBA1-02AB-4EE3-8EE3-DAD368870D9B}" srcOrd="0" destOrd="0" presId="urn:microsoft.com/office/officeart/2005/8/layout/vList2"/>
    <dgm:cxn modelId="{04338A9D-038A-465B-B21D-29A120E71A59}" type="presParOf" srcId="{8936A7A8-F2C0-4F9A-93E2-0950B0EE73ED}" destId="{EC65FB6D-41B1-4E41-B775-BE45DCD82963}" srcOrd="1" destOrd="0" presId="urn:microsoft.com/office/officeart/2005/8/layout/vList2"/>
    <dgm:cxn modelId="{202547D4-43BE-42BD-A986-118673944774}" type="presParOf" srcId="{8936A7A8-F2C0-4F9A-93E2-0950B0EE73ED}" destId="{5F589E41-1B92-4808-B7F4-30B9ECE24391}" srcOrd="2" destOrd="0" presId="urn:microsoft.com/office/officeart/2005/8/layout/vList2"/>
    <dgm:cxn modelId="{512D300F-34CF-4214-A494-F7F58806EE3C}" type="presParOf" srcId="{8936A7A8-F2C0-4F9A-93E2-0950B0EE73ED}" destId="{A0F893D6-DF93-42F4-8C23-D55D01FB920C}" srcOrd="3" destOrd="0" presId="urn:microsoft.com/office/officeart/2005/8/layout/vList2"/>
    <dgm:cxn modelId="{5FAA8891-5378-41CB-BEB4-B32748DDE765}" type="presParOf" srcId="{8936A7A8-F2C0-4F9A-93E2-0950B0EE73ED}" destId="{6CA54D34-7AE7-4EFB-AF58-095A137C1BD2}" srcOrd="4" destOrd="0" presId="urn:microsoft.com/office/officeart/2005/8/layout/vList2"/>
    <dgm:cxn modelId="{A9246ACA-D09A-4E0E-926F-A1528E088AB6}" type="presParOf" srcId="{8936A7A8-F2C0-4F9A-93E2-0950B0EE73ED}" destId="{6581D220-86E8-48F9-87A2-B8B0C6D66AF2}" srcOrd="5" destOrd="0" presId="urn:microsoft.com/office/officeart/2005/8/layout/vList2"/>
    <dgm:cxn modelId="{DA6C9FBB-57C2-4925-9244-D63ADE21BA75}" type="presParOf" srcId="{8936A7A8-F2C0-4F9A-93E2-0950B0EE73ED}" destId="{9F2A9D2A-CFF2-439C-943F-70280FB352A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F240C-6C0B-435B-8519-0F0A5A50DB06}" type="doc">
      <dgm:prSet loTypeId="urn:microsoft.com/office/officeart/2005/8/layout/hierarchy3" loCatId="hierarchy" qsTypeId="urn:microsoft.com/office/officeart/2005/8/quickstyle/simple2" qsCatId="simple" csTypeId="urn:microsoft.com/office/officeart/2005/8/colors/colorful2" csCatId="colorful" phldr="1"/>
      <dgm:spPr/>
    </dgm:pt>
    <dgm:pt modelId="{D962C3D2-0113-4EBB-AD18-E2A2349722D9}">
      <dgm:prSet phldrT="[Texto]"/>
      <dgm:spPr/>
      <dgm:t>
        <a:bodyPr/>
        <a:lstStyle/>
        <a:p>
          <a:r>
            <a:rPr lang="es-CL"/>
            <a:t>¿Reajuste ?</a:t>
          </a:r>
        </a:p>
      </dgm:t>
    </dgm:pt>
    <dgm:pt modelId="{0E19D3A4-3FB8-4D68-AB16-B0AC0EEAF547}" type="parTrans" cxnId="{A981B9B9-700D-4CC2-BA75-141DA4A9694B}">
      <dgm:prSet/>
      <dgm:spPr/>
      <dgm:t>
        <a:bodyPr/>
        <a:lstStyle/>
        <a:p>
          <a:endParaRPr lang="es-CL"/>
        </a:p>
      </dgm:t>
    </dgm:pt>
    <dgm:pt modelId="{E7195127-7805-4A47-B277-AB03E4F0A8B8}" type="sibTrans" cxnId="{A981B9B9-700D-4CC2-BA75-141DA4A9694B}">
      <dgm:prSet/>
      <dgm:spPr/>
      <dgm:t>
        <a:bodyPr/>
        <a:lstStyle/>
        <a:p>
          <a:endParaRPr lang="es-CL"/>
        </a:p>
      </dgm:t>
    </dgm:pt>
    <dgm:pt modelId="{1CA89DFB-097F-4E4A-A241-28AC29F68CB1}">
      <dgm:prSet phldrT="[Texto]"/>
      <dgm:spPr/>
      <dgm:t>
        <a:bodyPr/>
        <a:lstStyle/>
        <a:p>
          <a:r>
            <a:rPr lang="es-CL"/>
            <a:t>¿“No económicos”? </a:t>
          </a:r>
        </a:p>
      </dgm:t>
    </dgm:pt>
    <dgm:pt modelId="{D436CCAB-515C-4AC7-ADD8-6B94032003E9}" type="parTrans" cxnId="{9856C78A-0171-484B-B521-73B1237CD402}">
      <dgm:prSet/>
      <dgm:spPr/>
      <dgm:t>
        <a:bodyPr/>
        <a:lstStyle/>
        <a:p>
          <a:endParaRPr lang="es-CL"/>
        </a:p>
      </dgm:t>
    </dgm:pt>
    <dgm:pt modelId="{8FE03338-C88E-4FA2-80C5-8B6B9EF7136E}" type="sibTrans" cxnId="{9856C78A-0171-484B-B521-73B1237CD402}">
      <dgm:prSet/>
      <dgm:spPr/>
      <dgm:t>
        <a:bodyPr/>
        <a:lstStyle/>
        <a:p>
          <a:endParaRPr lang="es-CL"/>
        </a:p>
      </dgm:t>
    </dgm:pt>
    <dgm:pt modelId="{1A7601E2-314B-4BC5-82E2-0F9BC6111346}">
      <dgm:prSet phldrT="[Texto]"/>
      <dgm:spPr/>
      <dgm:t>
        <a:bodyPr/>
        <a:lstStyle/>
        <a:p>
          <a:pPr marL="0" marR="0" lvl="0" indent="0" defTabSz="914400" eaLnBrk="1" fontAlgn="auto" latinLnBrk="0" hangingPunct="1">
            <a:spcBef>
              <a:spcPts val="0"/>
            </a:spcBef>
            <a:spcAft>
              <a:spcPts val="0"/>
            </a:spcAft>
            <a:buClrTx/>
            <a:buSzTx/>
            <a:buFontTx/>
            <a:buNone/>
            <a:tabLst/>
            <a:defRPr/>
          </a:pPr>
          <a:endParaRPr lang="es-CL" dirty="0"/>
        </a:p>
        <a:p>
          <a:pPr marL="0" marR="0" lvl="0" indent="0" defTabSz="914400" eaLnBrk="1" fontAlgn="auto" latinLnBrk="0" hangingPunct="1">
            <a:spcBef>
              <a:spcPts val="0"/>
            </a:spcBef>
            <a:spcAft>
              <a:spcPts val="0"/>
            </a:spcAft>
            <a:buClrTx/>
            <a:buSzTx/>
            <a:buFontTx/>
            <a:buNone/>
            <a:tabLst/>
            <a:defRPr/>
          </a:pPr>
          <a:r>
            <a:rPr lang="es-CL" dirty="0"/>
            <a:t>¿Negociación Propia?</a:t>
          </a:r>
        </a:p>
        <a:p>
          <a:pPr marL="0" lvl="0" defTabSz="1778000">
            <a:spcBef>
              <a:spcPct val="0"/>
            </a:spcBef>
            <a:spcAft>
              <a:spcPct val="35000"/>
            </a:spcAft>
            <a:buNone/>
          </a:pPr>
          <a:endParaRPr lang="es-CL" dirty="0"/>
        </a:p>
      </dgm:t>
    </dgm:pt>
    <dgm:pt modelId="{B446BA95-762C-4CA4-BC65-2E6D3D0DD697}" type="parTrans" cxnId="{2393209D-D979-4E90-B130-09A019D0022D}">
      <dgm:prSet/>
      <dgm:spPr/>
      <dgm:t>
        <a:bodyPr/>
        <a:lstStyle/>
        <a:p>
          <a:endParaRPr lang="es-CL"/>
        </a:p>
      </dgm:t>
    </dgm:pt>
    <dgm:pt modelId="{6E78B35C-AB8E-40F5-81DA-CAFA3E34C5A4}" type="sibTrans" cxnId="{2393209D-D979-4E90-B130-09A019D0022D}">
      <dgm:prSet/>
      <dgm:spPr/>
      <dgm:t>
        <a:bodyPr/>
        <a:lstStyle/>
        <a:p>
          <a:endParaRPr lang="es-CL"/>
        </a:p>
      </dgm:t>
    </dgm:pt>
    <dgm:pt modelId="{C2F4B4DD-9D6B-4DC2-8303-E857A585B145}">
      <dgm:prSet/>
      <dgm:spPr/>
      <dgm:t>
        <a:bodyPr/>
        <a:lstStyle/>
        <a:p>
          <a:r>
            <a:rPr lang="es-CL"/>
            <a:t>¿BTN?</a:t>
          </a:r>
        </a:p>
      </dgm:t>
    </dgm:pt>
    <dgm:pt modelId="{ADDF472F-FCB5-4085-A2DC-09DCE27418AE}" type="parTrans" cxnId="{81D5C3D5-0261-4888-8A21-277150AC5EB9}">
      <dgm:prSet/>
      <dgm:spPr/>
      <dgm:t>
        <a:bodyPr/>
        <a:lstStyle/>
        <a:p>
          <a:endParaRPr lang="es-CL"/>
        </a:p>
      </dgm:t>
    </dgm:pt>
    <dgm:pt modelId="{FA9CC819-7526-44CC-80F6-949D9B311527}" type="sibTrans" cxnId="{81D5C3D5-0261-4888-8A21-277150AC5EB9}">
      <dgm:prSet/>
      <dgm:spPr/>
      <dgm:t>
        <a:bodyPr/>
        <a:lstStyle/>
        <a:p>
          <a:endParaRPr lang="es-CL"/>
        </a:p>
      </dgm:t>
    </dgm:pt>
    <dgm:pt modelId="{1DFAA5C7-1AA4-4EB0-ABE5-85093E6735E4}" type="pres">
      <dgm:prSet presAssocID="{413F240C-6C0B-435B-8519-0F0A5A50DB06}" presName="diagram" presStyleCnt="0">
        <dgm:presLayoutVars>
          <dgm:chPref val="1"/>
          <dgm:dir/>
          <dgm:animOne val="branch"/>
          <dgm:animLvl val="lvl"/>
          <dgm:resizeHandles/>
        </dgm:presLayoutVars>
      </dgm:prSet>
      <dgm:spPr/>
    </dgm:pt>
    <dgm:pt modelId="{B889B53B-F3B1-44D0-8DB5-4C6A1E8B300D}" type="pres">
      <dgm:prSet presAssocID="{D962C3D2-0113-4EBB-AD18-E2A2349722D9}" presName="root" presStyleCnt="0"/>
      <dgm:spPr/>
    </dgm:pt>
    <dgm:pt modelId="{70AD1AAD-40AC-47FF-BFEF-71E3FE29B91E}" type="pres">
      <dgm:prSet presAssocID="{D962C3D2-0113-4EBB-AD18-E2A2349722D9}" presName="rootComposite" presStyleCnt="0"/>
      <dgm:spPr/>
    </dgm:pt>
    <dgm:pt modelId="{E0098DDC-0452-4530-85E4-43783A40BEB5}" type="pres">
      <dgm:prSet presAssocID="{D962C3D2-0113-4EBB-AD18-E2A2349722D9}" presName="rootText" presStyleLbl="node1" presStyleIdx="0" presStyleCnt="4"/>
      <dgm:spPr/>
    </dgm:pt>
    <dgm:pt modelId="{9017893B-D390-4685-8050-0F12504B99C4}" type="pres">
      <dgm:prSet presAssocID="{D962C3D2-0113-4EBB-AD18-E2A2349722D9}" presName="rootConnector" presStyleLbl="node1" presStyleIdx="0" presStyleCnt="4"/>
      <dgm:spPr/>
    </dgm:pt>
    <dgm:pt modelId="{17AC890B-FFB5-425C-94A9-61C0E01284DD}" type="pres">
      <dgm:prSet presAssocID="{D962C3D2-0113-4EBB-AD18-E2A2349722D9}" presName="childShape" presStyleCnt="0"/>
      <dgm:spPr/>
    </dgm:pt>
    <dgm:pt modelId="{A4AE26EA-860E-4772-8FC7-DAA253624C4B}" type="pres">
      <dgm:prSet presAssocID="{C2F4B4DD-9D6B-4DC2-8303-E857A585B145}" presName="root" presStyleCnt="0"/>
      <dgm:spPr/>
    </dgm:pt>
    <dgm:pt modelId="{EE3FFC55-2F70-4F11-AD5D-03CC8A93F595}" type="pres">
      <dgm:prSet presAssocID="{C2F4B4DD-9D6B-4DC2-8303-E857A585B145}" presName="rootComposite" presStyleCnt="0"/>
      <dgm:spPr/>
    </dgm:pt>
    <dgm:pt modelId="{E248C3EB-7151-4D6D-AB03-D3296FD779C3}" type="pres">
      <dgm:prSet presAssocID="{C2F4B4DD-9D6B-4DC2-8303-E857A585B145}" presName="rootText" presStyleLbl="node1" presStyleIdx="1" presStyleCnt="4"/>
      <dgm:spPr/>
    </dgm:pt>
    <dgm:pt modelId="{D5B2A68A-1BC7-43A4-854A-B5A0531BD7F5}" type="pres">
      <dgm:prSet presAssocID="{C2F4B4DD-9D6B-4DC2-8303-E857A585B145}" presName="rootConnector" presStyleLbl="node1" presStyleIdx="1" presStyleCnt="4"/>
      <dgm:spPr/>
    </dgm:pt>
    <dgm:pt modelId="{D9A529A8-4E47-48AA-BFDC-519F9B9C525B}" type="pres">
      <dgm:prSet presAssocID="{C2F4B4DD-9D6B-4DC2-8303-E857A585B145}" presName="childShape" presStyleCnt="0"/>
      <dgm:spPr/>
    </dgm:pt>
    <dgm:pt modelId="{545A4D96-828B-4698-A50E-002EB3D8FEA1}" type="pres">
      <dgm:prSet presAssocID="{1CA89DFB-097F-4E4A-A241-28AC29F68CB1}" presName="root" presStyleCnt="0"/>
      <dgm:spPr/>
    </dgm:pt>
    <dgm:pt modelId="{FE3FAFC0-A1FB-4178-998C-3A1C225A158F}" type="pres">
      <dgm:prSet presAssocID="{1CA89DFB-097F-4E4A-A241-28AC29F68CB1}" presName="rootComposite" presStyleCnt="0"/>
      <dgm:spPr/>
    </dgm:pt>
    <dgm:pt modelId="{752B1B15-B178-449C-988B-E6DB08272DC5}" type="pres">
      <dgm:prSet presAssocID="{1CA89DFB-097F-4E4A-A241-28AC29F68CB1}" presName="rootText" presStyleLbl="node1" presStyleIdx="2" presStyleCnt="4"/>
      <dgm:spPr/>
    </dgm:pt>
    <dgm:pt modelId="{221482EF-2ADB-448F-97DF-2E417F93D960}" type="pres">
      <dgm:prSet presAssocID="{1CA89DFB-097F-4E4A-A241-28AC29F68CB1}" presName="rootConnector" presStyleLbl="node1" presStyleIdx="2" presStyleCnt="4"/>
      <dgm:spPr/>
    </dgm:pt>
    <dgm:pt modelId="{C5EA2162-CE6A-48E2-9174-91874113BDBB}" type="pres">
      <dgm:prSet presAssocID="{1CA89DFB-097F-4E4A-A241-28AC29F68CB1}" presName="childShape" presStyleCnt="0"/>
      <dgm:spPr/>
    </dgm:pt>
    <dgm:pt modelId="{CF491B51-12E3-43EC-B909-0EBF77930526}" type="pres">
      <dgm:prSet presAssocID="{1A7601E2-314B-4BC5-82E2-0F9BC6111346}" presName="root" presStyleCnt="0"/>
      <dgm:spPr/>
    </dgm:pt>
    <dgm:pt modelId="{30E082A6-CB42-4BF5-B915-2F574449DF7A}" type="pres">
      <dgm:prSet presAssocID="{1A7601E2-314B-4BC5-82E2-0F9BC6111346}" presName="rootComposite" presStyleCnt="0"/>
      <dgm:spPr/>
    </dgm:pt>
    <dgm:pt modelId="{1073E332-C698-42DD-8578-510CE15D6BBE}" type="pres">
      <dgm:prSet presAssocID="{1A7601E2-314B-4BC5-82E2-0F9BC6111346}" presName="rootText" presStyleLbl="node1" presStyleIdx="3" presStyleCnt="4"/>
      <dgm:spPr/>
    </dgm:pt>
    <dgm:pt modelId="{818B1569-A6F3-48D3-B794-3D17BAC03542}" type="pres">
      <dgm:prSet presAssocID="{1A7601E2-314B-4BC5-82E2-0F9BC6111346}" presName="rootConnector" presStyleLbl="node1" presStyleIdx="3" presStyleCnt="4"/>
      <dgm:spPr/>
    </dgm:pt>
    <dgm:pt modelId="{12511153-BEDA-4897-B633-97EAEEA7B5B4}" type="pres">
      <dgm:prSet presAssocID="{1A7601E2-314B-4BC5-82E2-0F9BC6111346}" presName="childShape" presStyleCnt="0"/>
      <dgm:spPr/>
    </dgm:pt>
  </dgm:ptLst>
  <dgm:cxnLst>
    <dgm:cxn modelId="{9E0E5303-CEF9-41D5-8EFE-1EAAAB1C0357}" type="presOf" srcId="{C2F4B4DD-9D6B-4DC2-8303-E857A585B145}" destId="{D5B2A68A-1BC7-43A4-854A-B5A0531BD7F5}" srcOrd="1" destOrd="0" presId="urn:microsoft.com/office/officeart/2005/8/layout/hierarchy3"/>
    <dgm:cxn modelId="{A3B75C04-195A-463C-B849-80985B3F1E10}" type="presOf" srcId="{413F240C-6C0B-435B-8519-0F0A5A50DB06}" destId="{1DFAA5C7-1AA4-4EB0-ABE5-85093E6735E4}" srcOrd="0" destOrd="0" presId="urn:microsoft.com/office/officeart/2005/8/layout/hierarchy3"/>
    <dgm:cxn modelId="{D78B602D-48BD-42E0-B9E0-A63ED84F8979}" type="presOf" srcId="{C2F4B4DD-9D6B-4DC2-8303-E857A585B145}" destId="{E248C3EB-7151-4D6D-AB03-D3296FD779C3}" srcOrd="0" destOrd="0" presId="urn:microsoft.com/office/officeart/2005/8/layout/hierarchy3"/>
    <dgm:cxn modelId="{6E2BFF2D-2B30-42FE-BDFD-90F5D37C6382}" type="presOf" srcId="{1A7601E2-314B-4BC5-82E2-0F9BC6111346}" destId="{1073E332-C698-42DD-8578-510CE15D6BBE}" srcOrd="0" destOrd="0" presId="urn:microsoft.com/office/officeart/2005/8/layout/hierarchy3"/>
    <dgm:cxn modelId="{11004060-04E8-4398-A202-1E57DA656F9B}" type="presOf" srcId="{1CA89DFB-097F-4E4A-A241-28AC29F68CB1}" destId="{752B1B15-B178-449C-988B-E6DB08272DC5}" srcOrd="0" destOrd="0" presId="urn:microsoft.com/office/officeart/2005/8/layout/hierarchy3"/>
    <dgm:cxn modelId="{319FA54A-586E-439B-BC5C-A71CA811E1BD}" type="presOf" srcId="{D962C3D2-0113-4EBB-AD18-E2A2349722D9}" destId="{9017893B-D390-4685-8050-0F12504B99C4}" srcOrd="1" destOrd="0" presId="urn:microsoft.com/office/officeart/2005/8/layout/hierarchy3"/>
    <dgm:cxn modelId="{37DBB07C-4109-4743-9490-8DA53881D8E1}" type="presOf" srcId="{1CA89DFB-097F-4E4A-A241-28AC29F68CB1}" destId="{221482EF-2ADB-448F-97DF-2E417F93D960}" srcOrd="1" destOrd="0" presId="urn:microsoft.com/office/officeart/2005/8/layout/hierarchy3"/>
    <dgm:cxn modelId="{9856C78A-0171-484B-B521-73B1237CD402}" srcId="{413F240C-6C0B-435B-8519-0F0A5A50DB06}" destId="{1CA89DFB-097F-4E4A-A241-28AC29F68CB1}" srcOrd="2" destOrd="0" parTransId="{D436CCAB-515C-4AC7-ADD8-6B94032003E9}" sibTransId="{8FE03338-C88E-4FA2-80C5-8B6B9EF7136E}"/>
    <dgm:cxn modelId="{2393209D-D979-4E90-B130-09A019D0022D}" srcId="{413F240C-6C0B-435B-8519-0F0A5A50DB06}" destId="{1A7601E2-314B-4BC5-82E2-0F9BC6111346}" srcOrd="3" destOrd="0" parTransId="{B446BA95-762C-4CA4-BC65-2E6D3D0DD697}" sibTransId="{6E78B35C-AB8E-40F5-81DA-CAFA3E34C5A4}"/>
    <dgm:cxn modelId="{B594CBB3-9E8C-4A43-B327-63397B888F2B}" type="presOf" srcId="{D962C3D2-0113-4EBB-AD18-E2A2349722D9}" destId="{E0098DDC-0452-4530-85E4-43783A40BEB5}" srcOrd="0" destOrd="0" presId="urn:microsoft.com/office/officeart/2005/8/layout/hierarchy3"/>
    <dgm:cxn modelId="{A981B9B9-700D-4CC2-BA75-141DA4A9694B}" srcId="{413F240C-6C0B-435B-8519-0F0A5A50DB06}" destId="{D962C3D2-0113-4EBB-AD18-E2A2349722D9}" srcOrd="0" destOrd="0" parTransId="{0E19D3A4-3FB8-4D68-AB16-B0AC0EEAF547}" sibTransId="{E7195127-7805-4A47-B277-AB03E4F0A8B8}"/>
    <dgm:cxn modelId="{81D5C3D5-0261-4888-8A21-277150AC5EB9}" srcId="{413F240C-6C0B-435B-8519-0F0A5A50DB06}" destId="{C2F4B4DD-9D6B-4DC2-8303-E857A585B145}" srcOrd="1" destOrd="0" parTransId="{ADDF472F-FCB5-4085-A2DC-09DCE27418AE}" sibTransId="{FA9CC819-7526-44CC-80F6-949D9B311527}"/>
    <dgm:cxn modelId="{3AC869F7-E1BA-4C75-AEEC-8C7265C0F157}" type="presOf" srcId="{1A7601E2-314B-4BC5-82E2-0F9BC6111346}" destId="{818B1569-A6F3-48D3-B794-3D17BAC03542}" srcOrd="1" destOrd="0" presId="urn:microsoft.com/office/officeart/2005/8/layout/hierarchy3"/>
    <dgm:cxn modelId="{6A0574FF-B171-435E-BF14-38C9E4FB875F}" type="presParOf" srcId="{1DFAA5C7-1AA4-4EB0-ABE5-85093E6735E4}" destId="{B889B53B-F3B1-44D0-8DB5-4C6A1E8B300D}" srcOrd="0" destOrd="0" presId="urn:microsoft.com/office/officeart/2005/8/layout/hierarchy3"/>
    <dgm:cxn modelId="{B0656023-5BC8-41EF-9ED2-E48CB7B6C129}" type="presParOf" srcId="{B889B53B-F3B1-44D0-8DB5-4C6A1E8B300D}" destId="{70AD1AAD-40AC-47FF-BFEF-71E3FE29B91E}" srcOrd="0" destOrd="0" presId="urn:microsoft.com/office/officeart/2005/8/layout/hierarchy3"/>
    <dgm:cxn modelId="{60F0D774-CE15-43B4-929B-A5887B405183}" type="presParOf" srcId="{70AD1AAD-40AC-47FF-BFEF-71E3FE29B91E}" destId="{E0098DDC-0452-4530-85E4-43783A40BEB5}" srcOrd="0" destOrd="0" presId="urn:microsoft.com/office/officeart/2005/8/layout/hierarchy3"/>
    <dgm:cxn modelId="{824577B5-C917-4942-AD2C-37BB52734BB8}" type="presParOf" srcId="{70AD1AAD-40AC-47FF-BFEF-71E3FE29B91E}" destId="{9017893B-D390-4685-8050-0F12504B99C4}" srcOrd="1" destOrd="0" presId="urn:microsoft.com/office/officeart/2005/8/layout/hierarchy3"/>
    <dgm:cxn modelId="{CDA46E76-9D18-42BF-91C1-ED73C459153C}" type="presParOf" srcId="{B889B53B-F3B1-44D0-8DB5-4C6A1E8B300D}" destId="{17AC890B-FFB5-425C-94A9-61C0E01284DD}" srcOrd="1" destOrd="0" presId="urn:microsoft.com/office/officeart/2005/8/layout/hierarchy3"/>
    <dgm:cxn modelId="{0A4EA8DE-B242-4DBF-9F30-FC3E5EA371D6}" type="presParOf" srcId="{1DFAA5C7-1AA4-4EB0-ABE5-85093E6735E4}" destId="{A4AE26EA-860E-4772-8FC7-DAA253624C4B}" srcOrd="1" destOrd="0" presId="urn:microsoft.com/office/officeart/2005/8/layout/hierarchy3"/>
    <dgm:cxn modelId="{45C0FEA9-DB2A-4597-B0B8-8ECB55AC6B68}" type="presParOf" srcId="{A4AE26EA-860E-4772-8FC7-DAA253624C4B}" destId="{EE3FFC55-2F70-4F11-AD5D-03CC8A93F595}" srcOrd="0" destOrd="0" presId="urn:microsoft.com/office/officeart/2005/8/layout/hierarchy3"/>
    <dgm:cxn modelId="{CF48573E-B13F-4902-AE58-576A5360567A}" type="presParOf" srcId="{EE3FFC55-2F70-4F11-AD5D-03CC8A93F595}" destId="{E248C3EB-7151-4D6D-AB03-D3296FD779C3}" srcOrd="0" destOrd="0" presId="urn:microsoft.com/office/officeart/2005/8/layout/hierarchy3"/>
    <dgm:cxn modelId="{48578B62-6D67-4EBC-AF6A-246C64025526}" type="presParOf" srcId="{EE3FFC55-2F70-4F11-AD5D-03CC8A93F595}" destId="{D5B2A68A-1BC7-43A4-854A-B5A0531BD7F5}" srcOrd="1" destOrd="0" presId="urn:microsoft.com/office/officeart/2005/8/layout/hierarchy3"/>
    <dgm:cxn modelId="{BC5FB519-4FA4-4A49-95CC-821E4420C29F}" type="presParOf" srcId="{A4AE26EA-860E-4772-8FC7-DAA253624C4B}" destId="{D9A529A8-4E47-48AA-BFDC-519F9B9C525B}" srcOrd="1" destOrd="0" presId="urn:microsoft.com/office/officeart/2005/8/layout/hierarchy3"/>
    <dgm:cxn modelId="{EC1DE7FF-F820-4817-A48D-46054089B577}" type="presParOf" srcId="{1DFAA5C7-1AA4-4EB0-ABE5-85093E6735E4}" destId="{545A4D96-828B-4698-A50E-002EB3D8FEA1}" srcOrd="2" destOrd="0" presId="urn:microsoft.com/office/officeart/2005/8/layout/hierarchy3"/>
    <dgm:cxn modelId="{91B04950-6BED-4F08-A9D3-FF00174E3227}" type="presParOf" srcId="{545A4D96-828B-4698-A50E-002EB3D8FEA1}" destId="{FE3FAFC0-A1FB-4178-998C-3A1C225A158F}" srcOrd="0" destOrd="0" presId="urn:microsoft.com/office/officeart/2005/8/layout/hierarchy3"/>
    <dgm:cxn modelId="{969A7D1F-AEBF-4102-BD24-13FE177409FC}" type="presParOf" srcId="{FE3FAFC0-A1FB-4178-998C-3A1C225A158F}" destId="{752B1B15-B178-449C-988B-E6DB08272DC5}" srcOrd="0" destOrd="0" presId="urn:microsoft.com/office/officeart/2005/8/layout/hierarchy3"/>
    <dgm:cxn modelId="{8FA7CFE1-CB6B-4A78-A7E5-7A4E701B9F11}" type="presParOf" srcId="{FE3FAFC0-A1FB-4178-998C-3A1C225A158F}" destId="{221482EF-2ADB-448F-97DF-2E417F93D960}" srcOrd="1" destOrd="0" presId="urn:microsoft.com/office/officeart/2005/8/layout/hierarchy3"/>
    <dgm:cxn modelId="{2F4626AA-CBDD-4646-A549-69D73E1E56A4}" type="presParOf" srcId="{545A4D96-828B-4698-A50E-002EB3D8FEA1}" destId="{C5EA2162-CE6A-48E2-9174-91874113BDBB}" srcOrd="1" destOrd="0" presId="urn:microsoft.com/office/officeart/2005/8/layout/hierarchy3"/>
    <dgm:cxn modelId="{60160239-B8DA-4E3C-8EDD-318C5A810ECD}" type="presParOf" srcId="{1DFAA5C7-1AA4-4EB0-ABE5-85093E6735E4}" destId="{CF491B51-12E3-43EC-B909-0EBF77930526}" srcOrd="3" destOrd="0" presId="urn:microsoft.com/office/officeart/2005/8/layout/hierarchy3"/>
    <dgm:cxn modelId="{61C3DC21-CCC0-487F-B5D2-1C206DA08AAD}" type="presParOf" srcId="{CF491B51-12E3-43EC-B909-0EBF77930526}" destId="{30E082A6-CB42-4BF5-B915-2F574449DF7A}" srcOrd="0" destOrd="0" presId="urn:microsoft.com/office/officeart/2005/8/layout/hierarchy3"/>
    <dgm:cxn modelId="{E047DDDB-CED3-4510-95A3-C935DA6333B3}" type="presParOf" srcId="{30E082A6-CB42-4BF5-B915-2F574449DF7A}" destId="{1073E332-C698-42DD-8578-510CE15D6BBE}" srcOrd="0" destOrd="0" presId="urn:microsoft.com/office/officeart/2005/8/layout/hierarchy3"/>
    <dgm:cxn modelId="{172725DF-346E-4993-81CB-FDC494136915}" type="presParOf" srcId="{30E082A6-CB42-4BF5-B915-2F574449DF7A}" destId="{818B1569-A6F3-48D3-B794-3D17BAC03542}" srcOrd="1" destOrd="0" presId="urn:microsoft.com/office/officeart/2005/8/layout/hierarchy3"/>
    <dgm:cxn modelId="{85053838-A416-46A1-AF45-4CBD8D94B3DF}" type="presParOf" srcId="{CF491B51-12E3-43EC-B909-0EBF77930526}" destId="{12511153-BEDA-4897-B633-97EAEEA7B5B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E5C5-6361-44B2-BC83-6D9ED9AA1B89}">
      <dsp:nvSpPr>
        <dsp:cNvPr id="0" name=""/>
        <dsp:cNvSpPr/>
      </dsp:nvSpPr>
      <dsp:spPr>
        <a:xfrm>
          <a:off x="114291" y="1231140"/>
          <a:ext cx="730263" cy="73026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308D0-76E3-44B9-846E-EB89D5B3B810}">
      <dsp:nvSpPr>
        <dsp:cNvPr id="0" name=""/>
        <dsp:cNvSpPr/>
      </dsp:nvSpPr>
      <dsp:spPr>
        <a:xfrm>
          <a:off x="267647" y="1384495"/>
          <a:ext cx="423553" cy="423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37E76-5E57-4F78-9EE4-9423D7403831}">
      <dsp:nvSpPr>
        <dsp:cNvPr id="0" name=""/>
        <dsp:cNvSpPr/>
      </dsp:nvSpPr>
      <dsp:spPr>
        <a:xfrm>
          <a:off x="1001041" y="1231140"/>
          <a:ext cx="1721336" cy="73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CL" sz="2300" b="0" kern="1200" dirty="0"/>
            <a:t>Política Sindical</a:t>
          </a:r>
        </a:p>
      </dsp:txBody>
      <dsp:txXfrm>
        <a:off x="1001041" y="1231140"/>
        <a:ext cx="1721336" cy="730263"/>
      </dsp:txXfrm>
    </dsp:sp>
    <dsp:sp modelId="{6E2158B3-AB5C-4735-83EA-C37B72188BD3}">
      <dsp:nvSpPr>
        <dsp:cNvPr id="0" name=""/>
        <dsp:cNvSpPr/>
      </dsp:nvSpPr>
      <dsp:spPr>
        <a:xfrm>
          <a:off x="3022307" y="1231140"/>
          <a:ext cx="730263" cy="73026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F9754-1D0C-4C9C-AC47-3F3ECD8E2245}">
      <dsp:nvSpPr>
        <dsp:cNvPr id="0" name=""/>
        <dsp:cNvSpPr/>
      </dsp:nvSpPr>
      <dsp:spPr>
        <a:xfrm>
          <a:off x="3175662" y="1384495"/>
          <a:ext cx="423553" cy="423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E28EAE-02FF-4739-AD61-3935D042D440}">
      <dsp:nvSpPr>
        <dsp:cNvPr id="0" name=""/>
        <dsp:cNvSpPr/>
      </dsp:nvSpPr>
      <dsp:spPr>
        <a:xfrm>
          <a:off x="3909056" y="1231140"/>
          <a:ext cx="1721336" cy="73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CL" sz="2300" kern="1200" dirty="0"/>
            <a:t>Ajedrez de factores </a:t>
          </a:r>
        </a:p>
      </dsp:txBody>
      <dsp:txXfrm>
        <a:off x="3909056" y="1231140"/>
        <a:ext cx="1721336" cy="730263"/>
      </dsp:txXfrm>
    </dsp:sp>
    <dsp:sp modelId="{FE6EEE8F-B400-4D59-9E10-B6ADA966E266}">
      <dsp:nvSpPr>
        <dsp:cNvPr id="0" name=""/>
        <dsp:cNvSpPr/>
      </dsp:nvSpPr>
      <dsp:spPr>
        <a:xfrm>
          <a:off x="114291" y="2764871"/>
          <a:ext cx="730263" cy="73026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C847B-962D-413C-9287-C3171C8A489C}">
      <dsp:nvSpPr>
        <dsp:cNvPr id="0" name=""/>
        <dsp:cNvSpPr/>
      </dsp:nvSpPr>
      <dsp:spPr>
        <a:xfrm>
          <a:off x="267647" y="2918226"/>
          <a:ext cx="423553" cy="423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B26BB-FDE7-4F75-87F0-6FE571D00BA5}">
      <dsp:nvSpPr>
        <dsp:cNvPr id="0" name=""/>
        <dsp:cNvSpPr/>
      </dsp:nvSpPr>
      <dsp:spPr>
        <a:xfrm>
          <a:off x="1001041" y="2764871"/>
          <a:ext cx="1721336" cy="73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CL" sz="2300" kern="1200" dirty="0"/>
            <a:t>  Economía Internacional</a:t>
          </a:r>
        </a:p>
      </dsp:txBody>
      <dsp:txXfrm>
        <a:off x="1001041" y="2764871"/>
        <a:ext cx="1721336" cy="730263"/>
      </dsp:txXfrm>
    </dsp:sp>
    <dsp:sp modelId="{C1B34A15-23F2-486D-931D-02D5E3916DC9}">
      <dsp:nvSpPr>
        <dsp:cNvPr id="0" name=""/>
        <dsp:cNvSpPr/>
      </dsp:nvSpPr>
      <dsp:spPr>
        <a:xfrm>
          <a:off x="3022307" y="2764871"/>
          <a:ext cx="730263" cy="7302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A48C0-20D8-4CC3-A5B1-45EE9286A38F}">
      <dsp:nvSpPr>
        <dsp:cNvPr id="0" name=""/>
        <dsp:cNvSpPr/>
      </dsp:nvSpPr>
      <dsp:spPr>
        <a:xfrm>
          <a:off x="3175662" y="2918226"/>
          <a:ext cx="423553" cy="423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4970E-E45F-4EA5-9CD9-F6B8D28F594E}">
      <dsp:nvSpPr>
        <dsp:cNvPr id="0" name=""/>
        <dsp:cNvSpPr/>
      </dsp:nvSpPr>
      <dsp:spPr>
        <a:xfrm>
          <a:off x="3909056" y="2764871"/>
          <a:ext cx="1721336" cy="73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CL" sz="2300" kern="1200" dirty="0"/>
            <a:t>Economía Internacional</a:t>
          </a:r>
        </a:p>
      </dsp:txBody>
      <dsp:txXfrm>
        <a:off x="3909056" y="2764871"/>
        <a:ext cx="1721336" cy="730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EBA1-02AB-4EE3-8EE3-DAD368870D9B}">
      <dsp:nvSpPr>
        <dsp:cNvPr id="0" name=""/>
        <dsp:cNvSpPr/>
      </dsp:nvSpPr>
      <dsp:spPr>
        <a:xfrm>
          <a:off x="0" y="323827"/>
          <a:ext cx="5744684" cy="9354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CL" sz="3900" kern="1200" dirty="0"/>
            <a:t>Correlación de fuerzas</a:t>
          </a:r>
        </a:p>
      </dsp:txBody>
      <dsp:txXfrm>
        <a:off x="45663" y="369490"/>
        <a:ext cx="5653358" cy="844089"/>
      </dsp:txXfrm>
    </dsp:sp>
    <dsp:sp modelId="{5F589E41-1B92-4808-B7F4-30B9ECE24391}">
      <dsp:nvSpPr>
        <dsp:cNvPr id="0" name=""/>
        <dsp:cNvSpPr/>
      </dsp:nvSpPr>
      <dsp:spPr>
        <a:xfrm>
          <a:off x="0" y="1371562"/>
          <a:ext cx="5744684" cy="93541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CL" sz="3900" kern="1200" dirty="0"/>
            <a:t>Cohesión</a:t>
          </a:r>
        </a:p>
      </dsp:txBody>
      <dsp:txXfrm>
        <a:off x="45663" y="1417225"/>
        <a:ext cx="5653358" cy="844089"/>
      </dsp:txXfrm>
    </dsp:sp>
    <dsp:sp modelId="{6CA54D34-7AE7-4EFB-AF58-095A137C1BD2}">
      <dsp:nvSpPr>
        <dsp:cNvPr id="0" name=""/>
        <dsp:cNvSpPr/>
      </dsp:nvSpPr>
      <dsp:spPr>
        <a:xfrm>
          <a:off x="0" y="2419298"/>
          <a:ext cx="5744684" cy="93541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CL" sz="3900" kern="1200" dirty="0"/>
            <a:t>Capacidad de Movilización</a:t>
          </a:r>
        </a:p>
      </dsp:txBody>
      <dsp:txXfrm>
        <a:off x="45663" y="2464961"/>
        <a:ext cx="5653358" cy="844089"/>
      </dsp:txXfrm>
    </dsp:sp>
    <dsp:sp modelId="{9F2A9D2A-CFF2-439C-943F-70280FB352AE}">
      <dsp:nvSpPr>
        <dsp:cNvPr id="0" name=""/>
        <dsp:cNvSpPr/>
      </dsp:nvSpPr>
      <dsp:spPr>
        <a:xfrm>
          <a:off x="0" y="3467033"/>
          <a:ext cx="5744684" cy="9354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CL" sz="3900" kern="1200" dirty="0"/>
            <a:t>Liderazgo</a:t>
          </a:r>
        </a:p>
      </dsp:txBody>
      <dsp:txXfrm>
        <a:off x="45663" y="3512696"/>
        <a:ext cx="5653358" cy="844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98DDC-0452-4530-85E4-43783A40BEB5}">
      <dsp:nvSpPr>
        <dsp:cNvPr id="0" name=""/>
        <dsp:cNvSpPr/>
      </dsp:nvSpPr>
      <dsp:spPr>
        <a:xfrm>
          <a:off x="1925" y="1622419"/>
          <a:ext cx="2212999" cy="11064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L" sz="1800" kern="1200"/>
            <a:t>¿Reajuste ?</a:t>
          </a:r>
        </a:p>
      </dsp:txBody>
      <dsp:txXfrm>
        <a:off x="34333" y="1654827"/>
        <a:ext cx="2148183" cy="1041683"/>
      </dsp:txXfrm>
    </dsp:sp>
    <dsp:sp modelId="{E248C3EB-7151-4D6D-AB03-D3296FD779C3}">
      <dsp:nvSpPr>
        <dsp:cNvPr id="0" name=""/>
        <dsp:cNvSpPr/>
      </dsp:nvSpPr>
      <dsp:spPr>
        <a:xfrm>
          <a:off x="2768175" y="1622419"/>
          <a:ext cx="2212999" cy="1106499"/>
        </a:xfrm>
        <a:prstGeom prst="roundRect">
          <a:avLst>
            <a:gd name="adj" fmla="val 10000"/>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L" sz="1800" kern="1200"/>
            <a:t>¿BTN?</a:t>
          </a:r>
        </a:p>
      </dsp:txBody>
      <dsp:txXfrm>
        <a:off x="2800583" y="1654827"/>
        <a:ext cx="2148183" cy="1041683"/>
      </dsp:txXfrm>
    </dsp:sp>
    <dsp:sp modelId="{752B1B15-B178-449C-988B-E6DB08272DC5}">
      <dsp:nvSpPr>
        <dsp:cNvPr id="0" name=""/>
        <dsp:cNvSpPr/>
      </dsp:nvSpPr>
      <dsp:spPr>
        <a:xfrm>
          <a:off x="5534424" y="1622419"/>
          <a:ext cx="2212999" cy="1106499"/>
        </a:xfrm>
        <a:prstGeom prst="roundRect">
          <a:avLst>
            <a:gd name="adj" fmla="val 10000"/>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L" sz="1800" kern="1200"/>
            <a:t>¿“No económicos”? </a:t>
          </a:r>
        </a:p>
      </dsp:txBody>
      <dsp:txXfrm>
        <a:off x="5566832" y="1654827"/>
        <a:ext cx="2148183" cy="1041683"/>
      </dsp:txXfrm>
    </dsp:sp>
    <dsp:sp modelId="{1073E332-C698-42DD-8578-510CE15D6BBE}">
      <dsp:nvSpPr>
        <dsp:cNvPr id="0" name=""/>
        <dsp:cNvSpPr/>
      </dsp:nvSpPr>
      <dsp:spPr>
        <a:xfrm>
          <a:off x="8300674" y="1622419"/>
          <a:ext cx="2212999" cy="1106499"/>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endParaRPr lang="es-CL" sz="1800" kern="1200" dirty="0"/>
        </a:p>
        <a:p>
          <a:pPr marL="0" marR="0" lvl="0" indent="0" algn="ctr" defTabSz="914400" eaLnBrk="1" fontAlgn="auto" latinLnBrk="0" hangingPunct="1">
            <a:lnSpc>
              <a:spcPct val="90000"/>
            </a:lnSpc>
            <a:spcBef>
              <a:spcPct val="0"/>
            </a:spcBef>
            <a:spcAft>
              <a:spcPts val="0"/>
            </a:spcAft>
            <a:buClrTx/>
            <a:buSzTx/>
            <a:buFontTx/>
            <a:buNone/>
            <a:tabLst/>
            <a:defRPr/>
          </a:pPr>
          <a:r>
            <a:rPr lang="es-CL" sz="1800" kern="1200" dirty="0"/>
            <a:t>¿Negociación Propia?</a:t>
          </a:r>
        </a:p>
        <a:p>
          <a:pPr marL="0" lvl="0" algn="ctr" defTabSz="1778000">
            <a:lnSpc>
              <a:spcPct val="90000"/>
            </a:lnSpc>
            <a:spcBef>
              <a:spcPct val="0"/>
            </a:spcBef>
            <a:spcAft>
              <a:spcPct val="35000"/>
            </a:spcAft>
            <a:buNone/>
          </a:pPr>
          <a:endParaRPr lang="es-CL" sz="1800" kern="1200" dirty="0"/>
        </a:p>
      </dsp:txBody>
      <dsp:txXfrm>
        <a:off x="8333082" y="1654827"/>
        <a:ext cx="2148183" cy="104168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10/08/2020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10/08/2020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10/08/2020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10/08/2020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10/08/2020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10/08/2020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10/08/2020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10/08/2020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10/08/2020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10/08/2020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10/08/2020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10/08/2020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wikipedia.org/wiki/Edificio_de_la_Ilustre_Municipalidad_de_La_Seren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Edificio_de_la_Ilustre_Municipalidad_de_La_Seren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s.wikipedia.org/wiki/Edificio_de_la_Ilustre_Municipalidad_de_La_Seren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rianocabrera.com/los-4-modelos-de-inversion/"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s.wikipedia.org/wiki/Edificio_de_la_Ilustre_Municipalidad_de_La_Seren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es.wikipedia.org/wiki/Edificio_de_la_Ilustre_Municipalidad_de_La_Seren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Personas en frente de un edificio&#10;&#10;Descripción generada automáticamente">
            <a:extLst>
              <a:ext uri="{FF2B5EF4-FFF2-40B4-BE49-F238E27FC236}">
                <a16:creationId xmlns:a16="http://schemas.microsoft.com/office/drawing/2014/main" id="{38E2AA08-E3FA-4B7D-AECA-A9F1122A6A8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0118" r="9092" b="1594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0C840FB-5C83-4430-96A5-94BF4FBF08E9}"/>
              </a:ext>
            </a:extLst>
          </p:cNvPr>
          <p:cNvSpPr>
            <a:spLocks noGrp="1"/>
          </p:cNvSpPr>
          <p:nvPr>
            <p:ph type="title"/>
          </p:nvPr>
        </p:nvSpPr>
        <p:spPr>
          <a:xfrm>
            <a:off x="477981" y="360364"/>
            <a:ext cx="5821203" cy="2382603"/>
          </a:xfrm>
        </p:spPr>
        <p:txBody>
          <a:bodyPr vert="horz" lIns="91440" tIns="45720" rIns="91440" bIns="45720" rtlCol="0" anchor="b">
            <a:normAutofit fontScale="90000"/>
          </a:bodyPr>
          <a:lstStyle/>
          <a:p>
            <a:endParaRPr lang="en-US" sz="4800"/>
          </a:p>
          <a:p>
            <a:pPr algn="ctr"/>
            <a:r>
              <a:rPr lang="es-ES" dirty="0">
                <a:ea typeface="+mj-lt"/>
                <a:cs typeface="+mj-lt"/>
              </a:rPr>
              <a:t>Economía Nacional y Presupuesto Municipal en Pandemia</a:t>
            </a:r>
          </a:p>
          <a:p>
            <a:endParaRPr lang="es-ES" dirty="0">
              <a:cs typeface="Calibri Light"/>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A78B4496-68FC-442F-BC7D-10AD228F112B}"/>
              </a:ext>
            </a:extLst>
          </p:cNvPr>
          <p:cNvSpPr txBox="1"/>
          <p:nvPr/>
        </p:nvSpPr>
        <p:spPr>
          <a:xfrm>
            <a:off x="9468177" y="6657945"/>
            <a:ext cx="272382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7" name="CuadroTexto 6">
            <a:extLst>
              <a:ext uri="{FF2B5EF4-FFF2-40B4-BE49-F238E27FC236}">
                <a16:creationId xmlns:a16="http://schemas.microsoft.com/office/drawing/2014/main" id="{5B617E5A-0C31-497C-8823-D1D28B9790DA}"/>
              </a:ext>
            </a:extLst>
          </p:cNvPr>
          <p:cNvSpPr txBox="1"/>
          <p:nvPr/>
        </p:nvSpPr>
        <p:spPr>
          <a:xfrm>
            <a:off x="200025" y="2640805"/>
            <a:ext cx="6029323" cy="368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s-ES" sz="2800" i="1" dirty="0"/>
              <a:t>Impacto</a:t>
            </a:r>
            <a:r>
              <a:rPr lang="es-ES" sz="2800" i="1" dirty="0">
                <a:ea typeface="+mn-lt"/>
                <a:cs typeface="+mn-lt"/>
              </a:rPr>
              <a:t> en la economía Nacional</a:t>
            </a:r>
            <a:endParaRPr lang="en-US" sz="2800" i="1">
              <a:ea typeface="+mn-lt"/>
              <a:cs typeface="+mn-lt"/>
            </a:endParaRPr>
          </a:p>
          <a:p>
            <a:pPr marL="285750" indent="-285750">
              <a:lnSpc>
                <a:spcPct val="90000"/>
              </a:lnSpc>
              <a:spcBef>
                <a:spcPts val="1000"/>
              </a:spcBef>
              <a:buFont typeface="Arial"/>
              <a:buChar char="•"/>
            </a:pPr>
            <a:r>
              <a:rPr lang="es-ES" sz="2800" i="1" dirty="0"/>
              <a:t>El Presupuesto Nacional  y el Mundo Municipal</a:t>
            </a:r>
            <a:endParaRPr lang="es-ES" sz="2800" i="1" dirty="0">
              <a:ea typeface="+mn-lt"/>
              <a:cs typeface="+mn-lt"/>
            </a:endParaRPr>
          </a:p>
          <a:p>
            <a:pPr marL="285750" indent="-285750">
              <a:lnSpc>
                <a:spcPct val="90000"/>
              </a:lnSpc>
              <a:spcBef>
                <a:spcPts val="1000"/>
              </a:spcBef>
              <a:buFont typeface="Arial"/>
              <a:buChar char="•"/>
            </a:pPr>
            <a:r>
              <a:rPr lang="es-ES" sz="2800" i="1" dirty="0">
                <a:ea typeface="+mn-lt"/>
                <a:cs typeface="+mn-lt"/>
              </a:rPr>
              <a:t>Impacto Presupuesto Base Cero en los Municipios</a:t>
            </a:r>
          </a:p>
          <a:p>
            <a:pPr marL="285750" indent="-285750">
              <a:lnSpc>
                <a:spcPct val="90000"/>
              </a:lnSpc>
              <a:spcBef>
                <a:spcPts val="1000"/>
              </a:spcBef>
              <a:buFont typeface="Arial"/>
              <a:buChar char="•"/>
            </a:pPr>
            <a:r>
              <a:rPr lang="es-ES" sz="2800" i="1" dirty="0">
                <a:ea typeface="+mn-lt"/>
                <a:cs typeface="+mn-lt"/>
              </a:rPr>
              <a:t>Impacto en el reajuste del Sector Público</a:t>
            </a:r>
            <a:endParaRPr lang="en-US" sz="2800" i="1">
              <a:ea typeface="+mn-lt"/>
              <a:cs typeface="+mn-lt"/>
            </a:endParaRPr>
          </a:p>
          <a:p>
            <a:pPr algn="r"/>
            <a:r>
              <a:rPr lang="es-ES" sz="3200" dirty="0">
                <a:cs typeface="Calibri"/>
              </a:rPr>
              <a:t>   </a:t>
            </a:r>
            <a:r>
              <a:rPr lang="es-ES" sz="2400" i="1" dirty="0">
                <a:cs typeface="Calibri"/>
              </a:rPr>
              <a:t>Manuel Gajardo</a:t>
            </a:r>
          </a:p>
        </p:txBody>
      </p:sp>
    </p:spTree>
    <p:extLst>
      <p:ext uri="{BB962C8B-B14F-4D97-AF65-F5344CB8AC3E}">
        <p14:creationId xmlns:p14="http://schemas.microsoft.com/office/powerpoint/2010/main" val="35931663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88474ACA-32E7-4048-BB35-A5FA75410D5C}"/>
              </a:ext>
            </a:extLst>
          </p:cNvPr>
          <p:cNvSpPr txBox="1"/>
          <p:nvPr/>
        </p:nvSpPr>
        <p:spPr>
          <a:xfrm>
            <a:off x="651307" y="640081"/>
            <a:ext cx="3377183" cy="3681976"/>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400">
                <a:solidFill>
                  <a:schemeClr val="bg1"/>
                </a:solidFill>
                <a:latin typeface="+mj-lt"/>
                <a:ea typeface="+mj-ea"/>
                <a:cs typeface="+mj-cs"/>
              </a:rPr>
              <a:t>Proyecciones de salida de la Crisis Económica Mundial</a:t>
            </a:r>
          </a:p>
        </p:txBody>
      </p:sp>
      <p:pic>
        <p:nvPicPr>
          <p:cNvPr id="2" name="Imagen 2" descr="Imagen que contiene pelota, jugador&#10;&#10;Descripción generada automáticamente">
            <a:extLst>
              <a:ext uri="{FF2B5EF4-FFF2-40B4-BE49-F238E27FC236}">
                <a16:creationId xmlns:a16="http://schemas.microsoft.com/office/drawing/2014/main" id="{78288968-7387-4CEE-8880-D801BD39B288}"/>
              </a:ext>
            </a:extLst>
          </p:cNvPr>
          <p:cNvPicPr>
            <a:picLocks noChangeAspect="1"/>
          </p:cNvPicPr>
          <p:nvPr/>
        </p:nvPicPr>
        <p:blipFill rotWithShape="1">
          <a:blip r:embed="rId2"/>
          <a:srcRect l="19197" r="19527" b="-1"/>
          <a:stretch/>
        </p:blipFill>
        <p:spPr>
          <a:xfrm>
            <a:off x="4654297" y="10"/>
            <a:ext cx="7537704" cy="6857990"/>
          </a:xfrm>
          <a:prstGeom prst="rect">
            <a:avLst/>
          </a:prstGeom>
        </p:spPr>
      </p:pic>
    </p:spTree>
    <p:extLst>
      <p:ext uri="{BB962C8B-B14F-4D97-AF65-F5344CB8AC3E}">
        <p14:creationId xmlns:p14="http://schemas.microsoft.com/office/powerpoint/2010/main" val="336937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Imagen 2" descr="Captura de pantalla de un celular&#10;&#10;Descripción generada automáticamente">
            <a:extLst>
              <a:ext uri="{FF2B5EF4-FFF2-40B4-BE49-F238E27FC236}">
                <a16:creationId xmlns:a16="http://schemas.microsoft.com/office/drawing/2014/main" id="{9103E172-E19B-475F-8AF8-F32DAAA7973C}"/>
              </a:ext>
            </a:extLst>
          </p:cNvPr>
          <p:cNvPicPr>
            <a:picLocks noChangeAspect="1"/>
          </p:cNvPicPr>
          <p:nvPr/>
        </p:nvPicPr>
        <p:blipFill rotWithShape="1">
          <a:blip r:embed="rId2"/>
          <a:srcRect t="7387" r="-1" b="11994"/>
          <a:stretch/>
        </p:blipFill>
        <p:spPr>
          <a:xfrm>
            <a:off x="321733" y="321733"/>
            <a:ext cx="11548534" cy="6214534"/>
          </a:xfrm>
          <a:prstGeom prst="rect">
            <a:avLst/>
          </a:prstGeom>
        </p:spPr>
      </p:pic>
    </p:spTree>
    <p:extLst>
      <p:ext uri="{BB962C8B-B14F-4D97-AF65-F5344CB8AC3E}">
        <p14:creationId xmlns:p14="http://schemas.microsoft.com/office/powerpoint/2010/main" val="22180811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Imagen 2" descr="Imagen que contiene señal&#10;&#10;Descripción generada automáticamente">
            <a:extLst>
              <a:ext uri="{FF2B5EF4-FFF2-40B4-BE49-F238E27FC236}">
                <a16:creationId xmlns:a16="http://schemas.microsoft.com/office/drawing/2014/main" id="{35B025A7-8993-44D9-A4A6-0B8CEC1315A5}"/>
              </a:ext>
            </a:extLst>
          </p:cNvPr>
          <p:cNvPicPr>
            <a:picLocks noChangeAspect="1"/>
          </p:cNvPicPr>
          <p:nvPr/>
        </p:nvPicPr>
        <p:blipFill rotWithShape="1">
          <a:blip r:embed="rId2"/>
          <a:srcRect r="1" b="1282"/>
          <a:stretch/>
        </p:blipFill>
        <p:spPr>
          <a:xfrm>
            <a:off x="643467" y="643467"/>
            <a:ext cx="10905066" cy="5571066"/>
          </a:xfrm>
          <a:prstGeom prst="rect">
            <a:avLst/>
          </a:prstGeom>
        </p:spPr>
      </p:pic>
    </p:spTree>
    <p:extLst>
      <p:ext uri="{BB962C8B-B14F-4D97-AF65-F5344CB8AC3E}">
        <p14:creationId xmlns:p14="http://schemas.microsoft.com/office/powerpoint/2010/main" val="313601236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2" descr="Imagen que contiene texto, mapa&#10;&#10;Descripción generada automáticamente">
            <a:extLst>
              <a:ext uri="{FF2B5EF4-FFF2-40B4-BE49-F238E27FC236}">
                <a16:creationId xmlns:a16="http://schemas.microsoft.com/office/drawing/2014/main" id="{139EEB48-8780-4C1D-BE17-628C98515BA7}"/>
              </a:ext>
            </a:extLst>
          </p:cNvPr>
          <p:cNvPicPr>
            <a:picLocks noChangeAspect="1"/>
          </p:cNvPicPr>
          <p:nvPr/>
        </p:nvPicPr>
        <p:blipFill>
          <a:blip r:embed="rId2"/>
          <a:stretch>
            <a:fillRect/>
          </a:stretch>
        </p:blipFill>
        <p:spPr>
          <a:xfrm>
            <a:off x="3435816" y="643467"/>
            <a:ext cx="5320367" cy="5571066"/>
          </a:xfrm>
          <a:prstGeom prst="rect">
            <a:avLst/>
          </a:prstGeom>
        </p:spPr>
      </p:pic>
    </p:spTree>
    <p:extLst>
      <p:ext uri="{BB962C8B-B14F-4D97-AF65-F5344CB8AC3E}">
        <p14:creationId xmlns:p14="http://schemas.microsoft.com/office/powerpoint/2010/main" val="64062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Personas en frente de un edificio&#10;&#10;Descripción generada automáticamente">
            <a:extLst>
              <a:ext uri="{FF2B5EF4-FFF2-40B4-BE49-F238E27FC236}">
                <a16:creationId xmlns:a16="http://schemas.microsoft.com/office/drawing/2014/main" id="{38E2AA08-E3FA-4B7D-AECA-A9F1122A6A8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0155" r="9090" b="1590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0C840FB-5C83-4430-96A5-94BF4FBF08E9}"/>
              </a:ext>
            </a:extLst>
          </p:cNvPr>
          <p:cNvSpPr>
            <a:spLocks noGrp="1"/>
          </p:cNvSpPr>
          <p:nvPr>
            <p:ph type="title"/>
          </p:nvPr>
        </p:nvSpPr>
        <p:spPr>
          <a:xfrm>
            <a:off x="371094" y="1161288"/>
            <a:ext cx="3438144" cy="1124712"/>
          </a:xfrm>
        </p:spPr>
        <p:txBody>
          <a:bodyPr vert="horz" lIns="91440" tIns="45720" rIns="91440" bIns="45720" rtlCol="0" anchor="b">
            <a:normAutofit/>
          </a:bodyPr>
          <a:lstStyle/>
          <a:p>
            <a:endParaRPr lang="en-US" sz="1800"/>
          </a:p>
          <a:p>
            <a:r>
              <a:rPr lang="en-US" sz="1800"/>
              <a:t>Economía Nacional y Presupuesto Municipal en Pandemia</a:t>
            </a:r>
          </a:p>
          <a:p>
            <a:endParaRPr lang="en-US" sz="180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5B617E5A-0C31-497C-8823-D1D28B9790DA}"/>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Bef>
                <a:spcPts val="1000"/>
              </a:spcBef>
              <a:buFont typeface="Arial" panose="020B0604020202020204" pitchFamily="34" charset="0"/>
              <a:buChar char="•"/>
            </a:pPr>
            <a:r>
              <a:rPr lang="en-US" sz="1700" i="1"/>
              <a:t>Impacto en la economía Nacional</a:t>
            </a:r>
          </a:p>
          <a:p>
            <a:pPr marL="285750" indent="-228600">
              <a:lnSpc>
                <a:spcPct val="90000"/>
              </a:lnSpc>
              <a:spcBef>
                <a:spcPts val="1000"/>
              </a:spcBef>
              <a:buFont typeface="Arial" panose="020B0604020202020204" pitchFamily="34" charset="0"/>
              <a:buChar char="•"/>
            </a:pPr>
            <a:r>
              <a:rPr lang="en-US" sz="1700" i="1">
                <a:highlight>
                  <a:srgbClr val="800000"/>
                </a:highlight>
              </a:rPr>
              <a:t>El Presupuesto Nacional  y el Mundo Municipal</a:t>
            </a:r>
          </a:p>
          <a:p>
            <a:pPr marL="285750" indent="-228600">
              <a:lnSpc>
                <a:spcPct val="90000"/>
              </a:lnSpc>
              <a:spcBef>
                <a:spcPts val="1000"/>
              </a:spcBef>
              <a:buFont typeface="Arial" panose="020B0604020202020204" pitchFamily="34" charset="0"/>
              <a:buChar char="•"/>
            </a:pPr>
            <a:r>
              <a:rPr lang="en-US" sz="1700" i="1"/>
              <a:t>Impacto Presupuesto Base Cero en los Municipios</a:t>
            </a:r>
          </a:p>
          <a:p>
            <a:pPr marL="285750" indent="-228600">
              <a:lnSpc>
                <a:spcPct val="90000"/>
              </a:lnSpc>
              <a:spcBef>
                <a:spcPts val="1000"/>
              </a:spcBef>
              <a:buFont typeface="Arial" panose="020B0604020202020204" pitchFamily="34" charset="0"/>
              <a:buChar char="•"/>
            </a:pPr>
            <a:r>
              <a:rPr lang="en-US" sz="1700" i="1"/>
              <a:t>Impacto en el reajuste del Sector Público</a:t>
            </a:r>
          </a:p>
          <a:p>
            <a:pPr indent="-228600">
              <a:lnSpc>
                <a:spcPct val="90000"/>
              </a:lnSpc>
              <a:buFont typeface="Arial" panose="020B0604020202020204" pitchFamily="34" charset="0"/>
              <a:buChar char="•"/>
            </a:pPr>
            <a:r>
              <a:rPr lang="en-US" sz="1700"/>
              <a:t>   </a:t>
            </a:r>
            <a:r>
              <a:rPr lang="en-US" sz="1700" i="1"/>
              <a:t>Manuel Gajardo</a:t>
            </a:r>
          </a:p>
        </p:txBody>
      </p:sp>
      <p:sp>
        <p:nvSpPr>
          <p:cNvPr id="5" name="CuadroTexto 4">
            <a:extLst>
              <a:ext uri="{FF2B5EF4-FFF2-40B4-BE49-F238E27FC236}">
                <a16:creationId xmlns:a16="http://schemas.microsoft.com/office/drawing/2014/main" id="{A78B4496-68FC-442F-BC7D-10AD228F112B}"/>
              </a:ext>
            </a:extLst>
          </p:cNvPr>
          <p:cNvSpPr txBox="1"/>
          <p:nvPr/>
        </p:nvSpPr>
        <p:spPr>
          <a:xfrm>
            <a:off x="9468177" y="6657945"/>
            <a:ext cx="272382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7530895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48929" y="629266"/>
            <a:ext cx="3667039" cy="1676603"/>
          </a:xfrm>
        </p:spPr>
        <p:txBody>
          <a:bodyPr vert="horz" lIns="91440" tIns="45720" rIns="91440" bIns="45720" rtlCol="0" anchor="ctr">
            <a:normAutofit/>
          </a:bodyPr>
          <a:lstStyle/>
          <a:p>
            <a:br>
              <a:rPr lang="en-US" altLang="es-CL" sz="2500"/>
            </a:br>
            <a:r>
              <a:rPr lang="en-US" altLang="es-CL" sz="2500"/>
              <a:t>CLASIFICACIÓN DEL SECTOR PUBLICO CHILENO</a:t>
            </a:r>
            <a:br>
              <a:rPr lang="en-US" altLang="es-CL" sz="2500"/>
            </a:br>
            <a:endParaRPr lang="en-US" sz="2500"/>
          </a:p>
        </p:txBody>
      </p:sp>
      <p:sp>
        <p:nvSpPr>
          <p:cNvPr id="3" name="2 CuadroTexto"/>
          <p:cNvSpPr txBox="1"/>
          <p:nvPr/>
        </p:nvSpPr>
        <p:spPr>
          <a:xfrm>
            <a:off x="648931" y="2438401"/>
            <a:ext cx="3667036" cy="3779520"/>
          </a:xfrm>
          <a:prstGeom prst="rect">
            <a:avLst/>
          </a:prstGeom>
        </p:spPr>
        <p:txBody>
          <a:bodyPr vert="horz" lIns="91440" tIns="45720" rIns="91440" bIns="45720" rtlCol="0">
            <a:normAutofit/>
          </a:bodyPr>
          <a:lstStyle/>
          <a:p>
            <a:pPr marL="180975" indent="-228600">
              <a:lnSpc>
                <a:spcPct val="90000"/>
              </a:lnSpc>
              <a:spcAft>
                <a:spcPts val="600"/>
              </a:spcAft>
              <a:buFont typeface="Arial" panose="020B0604020202020204" pitchFamily="34" charset="0"/>
              <a:buChar char="•"/>
            </a:pPr>
            <a:r>
              <a:rPr lang="en-US"/>
              <a:t>LAFE : Ley de Administración Financiera del Estado</a:t>
            </a:r>
          </a:p>
          <a:p>
            <a:pPr marL="180975" indent="-228600">
              <a:lnSpc>
                <a:spcPct val="90000"/>
              </a:lnSpc>
              <a:spcAft>
                <a:spcPts val="600"/>
              </a:spcAft>
              <a:buFont typeface="Arial" panose="020B0604020202020204" pitchFamily="34" charset="0"/>
              <a:buChar char="•"/>
            </a:pPr>
            <a:r>
              <a:rPr lang="en-US"/>
              <a:t>LPSP : Ley de Presupuestos del Sector Público </a:t>
            </a:r>
          </a:p>
          <a:p>
            <a:pPr indent="-228600">
              <a:lnSpc>
                <a:spcPct val="90000"/>
              </a:lnSpc>
              <a:spcAft>
                <a:spcPts val="600"/>
              </a:spcAft>
              <a:buFont typeface="Arial" panose="020B0604020202020204" pitchFamily="34" charset="0"/>
              <a:buChar char="•"/>
            </a:pPr>
            <a:r>
              <a:rPr lang="en-US"/>
              <a:t>Nota : Las Municipalidades no están en la Ley de Presupuestos como instituciones, pero si hay aportes considerados en el Tesoro Público para el cumplimiento de leyes, así como también en otras Partidas, para fines específicos , principalmente  en MINEDUC, MINSAL e INTERIOR (Subdere).  </a:t>
            </a:r>
          </a:p>
        </p:txBody>
      </p:sp>
      <p:sp>
        <p:nvSpPr>
          <p:cNvPr id="2052" name="Rectangle 7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16" r="4899"/>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75364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438702-6088-49F7-A855-A49F62247384}"/>
              </a:ext>
            </a:extLst>
          </p:cNvPr>
          <p:cNvPicPr>
            <a:picLocks noChangeAspect="1"/>
          </p:cNvPicPr>
          <p:nvPr/>
        </p:nvPicPr>
        <p:blipFill rotWithShape="1">
          <a:blip r:embed="rId2">
            <a:extLst>
              <a:ext uri="{28A0092B-C50C-407E-A947-70E740481C1C}">
                <a14:useLocalDpi xmlns:a14="http://schemas.microsoft.com/office/drawing/2010/main" val="0"/>
              </a:ext>
            </a:extLst>
          </a:blip>
          <a:srcRect r="-1" b="17843"/>
          <a:stretch/>
        </p:blipFill>
        <p:spPr>
          <a:xfrm>
            <a:off x="321733" y="321733"/>
            <a:ext cx="11548534" cy="6214534"/>
          </a:xfrm>
          <a:prstGeom prst="rect">
            <a:avLst/>
          </a:prstGeom>
        </p:spPr>
      </p:pic>
    </p:spTree>
    <p:extLst>
      <p:ext uri="{BB962C8B-B14F-4D97-AF65-F5344CB8AC3E}">
        <p14:creationId xmlns:p14="http://schemas.microsoft.com/office/powerpoint/2010/main" val="55091762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1 Título"/>
          <p:cNvSpPr>
            <a:spLocks noGrp="1"/>
          </p:cNvSpPr>
          <p:nvPr>
            <p:ph type="title"/>
          </p:nvPr>
        </p:nvSpPr>
        <p:spPr>
          <a:xfrm>
            <a:off x="1014141" y="1450655"/>
            <a:ext cx="3932030" cy="3956690"/>
          </a:xfrm>
        </p:spPr>
        <p:txBody>
          <a:bodyPr anchor="ctr">
            <a:normAutofit/>
          </a:bodyPr>
          <a:lstStyle/>
          <a:p>
            <a:r>
              <a:rPr lang="es-CL">
                <a:solidFill>
                  <a:schemeClr val="bg1"/>
                </a:solidFill>
              </a:rPr>
              <a:t>Financiamiento Municipal</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4946171" y="441790"/>
            <a:ext cx="6899931" cy="6113122"/>
          </a:xfrm>
        </p:spPr>
        <p:txBody>
          <a:bodyPr anchor="ctr">
            <a:normAutofit fontScale="92500" lnSpcReduction="10000"/>
          </a:bodyPr>
          <a:lstStyle/>
          <a:p>
            <a:r>
              <a:rPr lang="es-CL" sz="1400" dirty="0">
                <a:solidFill>
                  <a:schemeClr val="bg1"/>
                </a:solidFill>
              </a:rPr>
              <a:t>Las Municipalidades son autónomas y su presupuesto debe ser aprobado por el Concejo Municipal. Tienen fuentes de financiamiento propias y reciben transferencias condicionadas del Gobierno Central para cumplir con las funciones compartidas y para fines específicos.</a:t>
            </a:r>
          </a:p>
          <a:p>
            <a:endParaRPr lang="es-CL" sz="1400" dirty="0">
              <a:solidFill>
                <a:schemeClr val="bg1"/>
              </a:solidFill>
            </a:endParaRPr>
          </a:p>
          <a:p>
            <a:r>
              <a:rPr lang="es-CL" sz="1400" dirty="0">
                <a:solidFill>
                  <a:schemeClr val="bg1"/>
                </a:solidFill>
              </a:rPr>
              <a:t>Dentro de las fuentes propias, destacan los Ingresos Propios Permanentes (IPP), establecidos en el Art. 38 del D.L. </a:t>
            </a:r>
            <a:r>
              <a:rPr lang="es-CL" sz="1400" dirty="0" err="1">
                <a:solidFill>
                  <a:schemeClr val="bg1"/>
                </a:solidFill>
              </a:rPr>
              <a:t>N°</a:t>
            </a:r>
            <a:r>
              <a:rPr lang="es-CL" sz="1400" dirty="0">
                <a:solidFill>
                  <a:schemeClr val="bg1"/>
                </a:solidFill>
              </a:rPr>
              <a:t> 3,063 de 1978  - Ley de Rentas Municipales, los que se detallan a continuación: </a:t>
            </a:r>
          </a:p>
          <a:p>
            <a:pPr marL="0" indent="0">
              <a:buNone/>
            </a:pPr>
            <a:endParaRPr lang="es-CL" sz="1400" dirty="0">
              <a:solidFill>
                <a:schemeClr val="bg1"/>
              </a:solidFill>
            </a:endParaRPr>
          </a:p>
          <a:p>
            <a:pPr marL="628650" indent="-266700">
              <a:buFont typeface="Wingdings" panose="05000000000000000000" pitchFamily="2" charset="2"/>
              <a:buChar char="ü"/>
            </a:pPr>
            <a:r>
              <a:rPr lang="es-CL" sz="1400" dirty="0">
                <a:solidFill>
                  <a:schemeClr val="bg1"/>
                </a:solidFill>
              </a:rPr>
              <a:t>Rentas de la propiedad municipal;</a:t>
            </a:r>
          </a:p>
          <a:p>
            <a:pPr marL="628650" indent="-266700">
              <a:buFont typeface="Wingdings" panose="05000000000000000000" pitchFamily="2" charset="2"/>
              <a:buChar char="ü"/>
            </a:pPr>
            <a:r>
              <a:rPr lang="es-CL" sz="1400" dirty="0">
                <a:solidFill>
                  <a:schemeClr val="bg1"/>
                </a:solidFill>
              </a:rPr>
              <a:t>El excedente del impuesto territorial que se recaude en la comuna, una vez descontado el aporte al Fondo Común Municipal que a ésta corresponde efectuar;</a:t>
            </a:r>
          </a:p>
          <a:p>
            <a:pPr marL="628650" indent="-266700">
              <a:buFont typeface="Wingdings" panose="05000000000000000000" pitchFamily="2" charset="2"/>
              <a:buChar char="ü"/>
            </a:pPr>
            <a:r>
              <a:rPr lang="es-CL" sz="1400" dirty="0">
                <a:solidFill>
                  <a:schemeClr val="bg1"/>
                </a:solidFill>
              </a:rPr>
              <a:t>El treinta y siete coma cinco por ciento de lo recaudado por permisos de circulación;</a:t>
            </a:r>
          </a:p>
          <a:p>
            <a:pPr marL="628650" indent="-266700">
              <a:buFont typeface="Wingdings" panose="05000000000000000000" pitchFamily="2" charset="2"/>
              <a:buChar char="ü"/>
            </a:pPr>
            <a:r>
              <a:rPr lang="es-CL" sz="1400" dirty="0">
                <a:solidFill>
                  <a:schemeClr val="bg1"/>
                </a:solidFill>
              </a:rPr>
              <a:t>Los ingresos por recaudación de patentes municipales de beneficio directo;</a:t>
            </a:r>
          </a:p>
          <a:p>
            <a:pPr marL="628650" indent="-266700">
              <a:buFont typeface="Wingdings" panose="05000000000000000000" pitchFamily="2" charset="2"/>
              <a:buChar char="ü"/>
            </a:pPr>
            <a:r>
              <a:rPr lang="es-CL" sz="1400" dirty="0">
                <a:solidFill>
                  <a:schemeClr val="bg1"/>
                </a:solidFill>
              </a:rPr>
              <a:t>Los ingresos por patentes mineras y acuícolas correspondientes a la municipalidad;</a:t>
            </a:r>
          </a:p>
          <a:p>
            <a:pPr marL="628650" indent="-266700">
              <a:buFont typeface="Wingdings" panose="05000000000000000000" pitchFamily="2" charset="2"/>
              <a:buChar char="ü"/>
            </a:pPr>
            <a:r>
              <a:rPr lang="es-CL" sz="1400" dirty="0">
                <a:solidFill>
                  <a:schemeClr val="bg1"/>
                </a:solidFill>
              </a:rPr>
              <a:t>Los ingresos por derechos de aseo; </a:t>
            </a:r>
          </a:p>
          <a:p>
            <a:pPr marL="628650" indent="-266700">
              <a:buFont typeface="Wingdings" panose="05000000000000000000" pitchFamily="2" charset="2"/>
              <a:buChar char="ü"/>
            </a:pPr>
            <a:r>
              <a:rPr lang="es-CL" sz="1400" dirty="0">
                <a:solidFill>
                  <a:schemeClr val="bg1"/>
                </a:solidFill>
              </a:rPr>
              <a:t>Los ingresos por licencias de conducir y similares; </a:t>
            </a:r>
          </a:p>
          <a:p>
            <a:pPr marL="628650" indent="-266700">
              <a:buFont typeface="Wingdings" panose="05000000000000000000" pitchFamily="2" charset="2"/>
              <a:buChar char="ü"/>
            </a:pPr>
            <a:r>
              <a:rPr lang="es-CL" sz="1400" dirty="0">
                <a:solidFill>
                  <a:schemeClr val="bg1"/>
                </a:solidFill>
              </a:rPr>
              <a:t>Los ingresos por derechos varios; los ingresos por concesiones; </a:t>
            </a:r>
          </a:p>
          <a:p>
            <a:pPr marL="628650" indent="-266700">
              <a:buFont typeface="Wingdings" panose="05000000000000000000" pitchFamily="2" charset="2"/>
              <a:buChar char="ü"/>
            </a:pPr>
            <a:r>
              <a:rPr lang="es-CL" sz="1400" dirty="0">
                <a:solidFill>
                  <a:schemeClr val="bg1"/>
                </a:solidFill>
              </a:rPr>
              <a:t>Los ingresos correspondientes a la municipalidad por el impuesto a las sociedades operadoras de casinos de juegos, establecido en la ley N°19.995, y </a:t>
            </a:r>
          </a:p>
          <a:p>
            <a:pPr marL="628650" indent="-266700">
              <a:buFont typeface="Wingdings" panose="05000000000000000000" pitchFamily="2" charset="2"/>
              <a:buChar char="ü"/>
            </a:pPr>
            <a:r>
              <a:rPr lang="es-CL" sz="1400" dirty="0">
                <a:solidFill>
                  <a:schemeClr val="bg1"/>
                </a:solidFill>
              </a:rPr>
              <a:t>Los ingresos provenientes de las multas de beneficio directo y sanciones pecuniarias que las municipalidades apliquen.  </a:t>
            </a:r>
          </a:p>
          <a:p>
            <a:pPr marL="361950" indent="0">
              <a:buNone/>
            </a:pPr>
            <a:endParaRPr lang="es-CL" sz="1400" dirty="0">
              <a:solidFill>
                <a:schemeClr val="bg1"/>
              </a:solidFill>
            </a:endParaRPr>
          </a:p>
          <a:p>
            <a:pPr marL="361950" indent="0">
              <a:buNone/>
            </a:pPr>
            <a:r>
              <a:rPr lang="es-CL" sz="1400" dirty="0">
                <a:solidFill>
                  <a:schemeClr val="bg1"/>
                </a:solidFill>
              </a:rPr>
              <a:t>De estas fuentes de ingresos, tres son las que generan la mayor parte de los IPP: el impuesto territorial, los permisos de circulación y las patentes comerciales. </a:t>
            </a:r>
          </a:p>
        </p:txBody>
      </p:sp>
    </p:spTree>
    <p:extLst>
      <p:ext uri="{BB962C8B-B14F-4D97-AF65-F5344CB8AC3E}">
        <p14:creationId xmlns:p14="http://schemas.microsoft.com/office/powerpoint/2010/main" val="84629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1 Título"/>
          <p:cNvSpPr>
            <a:spLocks noGrp="1"/>
          </p:cNvSpPr>
          <p:nvPr>
            <p:ph type="title"/>
          </p:nvPr>
        </p:nvSpPr>
        <p:spPr>
          <a:xfrm>
            <a:off x="643467" y="640080"/>
            <a:ext cx="3096427" cy="5613236"/>
          </a:xfrm>
        </p:spPr>
        <p:txBody>
          <a:bodyPr anchor="ctr">
            <a:normAutofit/>
          </a:bodyPr>
          <a:lstStyle/>
          <a:p>
            <a:r>
              <a:rPr lang="es-CL" sz="3700">
                <a:solidFill>
                  <a:srgbClr val="FFFFFF"/>
                </a:solidFill>
              </a:rPr>
              <a:t>Financiamiento Municipal –           Fondo Común Municipal</a:t>
            </a:r>
          </a:p>
        </p:txBody>
      </p:sp>
      <p:sp>
        <p:nvSpPr>
          <p:cNvPr id="3" name="2 Marcador de contenido"/>
          <p:cNvSpPr>
            <a:spLocks noGrp="1"/>
          </p:cNvSpPr>
          <p:nvPr>
            <p:ph idx="1"/>
          </p:nvPr>
        </p:nvSpPr>
        <p:spPr>
          <a:xfrm>
            <a:off x="4699818" y="640082"/>
            <a:ext cx="6848715" cy="2484884"/>
          </a:xfrm>
        </p:spPr>
        <p:txBody>
          <a:bodyPr anchor="ctr">
            <a:normAutofit/>
          </a:bodyPr>
          <a:lstStyle/>
          <a:p>
            <a:r>
              <a:rPr lang="es-CL" sz="1900"/>
              <a:t>El Fondo Común Municipal, como ya vimos,  se establece en la Constitución (Art. N° 122), y la Ley Orgánica Constitucional de Municipalidades lo considera en su Art. 14. El objetivo de este Fondo es garantizar el cumplimiento de los fines de  las municipalidades y su adecuado funcionamiento. Para tal efecto, se definió que existirá un mecanismo de </a:t>
            </a:r>
            <a:r>
              <a:rPr lang="es-CL" sz="1900" b="1" u="sng"/>
              <a:t>redistribución solidaria</a:t>
            </a:r>
            <a:r>
              <a:rPr lang="es-CL" sz="1900"/>
              <a:t> de recursos financieros entre las municipalidades del país, denominado Fondo Común Municipal, el cual estará integrado por los siguientes recursos:</a:t>
            </a:r>
          </a:p>
          <a:p>
            <a:pPr marL="0" indent="0">
              <a:buNone/>
            </a:pPr>
            <a:endParaRPr lang="es-CL" sz="19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504951"/>
            <a:ext cx="6894236" cy="23718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6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Composición del Fondo Común Municipal – Año 2017 (MM$1.261)</a:t>
            </a:r>
          </a:p>
        </p:txBody>
      </p:sp>
      <p:graphicFrame>
        <p:nvGraphicFramePr>
          <p:cNvPr id="4" name="3 Marcador de contenido"/>
          <p:cNvGraphicFramePr>
            <a:graphicFrameLocks noGrp="1"/>
          </p:cNvGraphicFramePr>
          <p:nvPr>
            <p:ph idx="1"/>
          </p:nvPr>
        </p:nvGraphicFramePr>
        <p:xfrm>
          <a:off x="1847528" y="1628800"/>
          <a:ext cx="8363272" cy="4709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2 Gráfico"/>
          <p:cNvGraphicFramePr>
            <a:graphicFrameLocks/>
          </p:cNvGraphicFramePr>
          <p:nvPr/>
        </p:nvGraphicFramePr>
        <p:xfrm>
          <a:off x="1847528" y="1844824"/>
          <a:ext cx="813690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4913332" y="1484785"/>
            <a:ext cx="1452642" cy="307777"/>
          </a:xfrm>
          <a:prstGeom prst="rect">
            <a:avLst/>
          </a:prstGeom>
          <a:noFill/>
        </p:spPr>
        <p:txBody>
          <a:bodyPr wrap="none" rtlCol="0">
            <a:spAutoFit/>
          </a:bodyPr>
          <a:lstStyle/>
          <a:p>
            <a:r>
              <a:rPr lang="es-CL" sz="1400" b="1" dirty="0"/>
              <a:t>En Millones de $ </a:t>
            </a:r>
          </a:p>
        </p:txBody>
      </p:sp>
    </p:spTree>
    <p:extLst>
      <p:ext uri="{BB962C8B-B14F-4D97-AF65-F5344CB8AC3E}">
        <p14:creationId xmlns:p14="http://schemas.microsoft.com/office/powerpoint/2010/main" val="90972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a:extLst>
              <a:ext uri="{FF2B5EF4-FFF2-40B4-BE49-F238E27FC236}">
                <a16:creationId xmlns:a16="http://schemas.microsoft.com/office/drawing/2014/main" id="{C7DCC040-C603-42D1-935D-DF206CED39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3999"/>
          <a:stretch/>
        </p:blipFill>
        <p:spPr>
          <a:xfrm>
            <a:off x="4547937" y="-5"/>
            <a:ext cx="7644062" cy="3681406"/>
          </a:xfrm>
          <a:prstGeom prst="rect">
            <a:avLst/>
          </a:prstGeom>
        </p:spPr>
      </p:pic>
      <p:pic>
        <p:nvPicPr>
          <p:cNvPr id="1026" name="Picture 2" descr="Contrato de trabajo a plazo fijo">
            <a:extLst>
              <a:ext uri="{FF2B5EF4-FFF2-40B4-BE49-F238E27FC236}">
                <a16:creationId xmlns:a16="http://schemas.microsoft.com/office/drawing/2014/main" id="{58DBF36A-9A93-4F8C-8C44-69220A4A0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99" r="-1" b="13610"/>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A55F9597-D1C5-4CE0-9B2D-2392C4B321A8}"/>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i="1" kern="1200">
                <a:solidFill>
                  <a:schemeClr val="bg1"/>
                </a:solidFill>
                <a:latin typeface="+mj-lt"/>
                <a:ea typeface="+mj-ea"/>
                <a:cs typeface="+mj-cs"/>
              </a:rPr>
              <a:t>Escenario Económico  Nacional e Internacional</a:t>
            </a:r>
            <a:endParaRPr lang="en-US" sz="5000" b="1" kern="1200">
              <a:solidFill>
                <a:schemeClr val="bg1"/>
              </a:solidFill>
              <a:latin typeface="+mj-lt"/>
              <a:ea typeface="+mj-ea"/>
              <a:cs typeface="+mj-cs"/>
            </a:endParaRPr>
          </a:p>
        </p:txBody>
      </p:sp>
      <p:cxnSp>
        <p:nvCxnSpPr>
          <p:cNvPr id="75" name="Straight Connector 7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69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3DE7B-5977-41D1-9ADD-C24FD82EE33D}"/>
              </a:ext>
            </a:extLst>
          </p:cNvPr>
          <p:cNvSpPr>
            <a:spLocks noGrp="1"/>
          </p:cNvSpPr>
          <p:nvPr>
            <p:ph type="title"/>
          </p:nvPr>
        </p:nvSpPr>
        <p:spPr/>
        <p:txBody>
          <a:bodyPr/>
          <a:lstStyle/>
          <a:p>
            <a:r>
              <a:rPr lang="es-CL" dirty="0"/>
              <a:t>Gastos 2019</a:t>
            </a:r>
          </a:p>
        </p:txBody>
      </p:sp>
      <p:graphicFrame>
        <p:nvGraphicFramePr>
          <p:cNvPr id="4" name="Marcador de contenido 3">
            <a:extLst>
              <a:ext uri="{FF2B5EF4-FFF2-40B4-BE49-F238E27FC236}">
                <a16:creationId xmlns:a16="http://schemas.microsoft.com/office/drawing/2014/main" id="{627ADA97-D904-49A7-8C2C-8F9B634D8AE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75D3C4A9-904F-4C11-A737-D5F3DF5CD7DA}"/>
              </a:ext>
            </a:extLst>
          </p:cNvPr>
          <p:cNvSpPr txBox="1"/>
          <p:nvPr/>
        </p:nvSpPr>
        <p:spPr>
          <a:xfrm>
            <a:off x="1140311" y="6311900"/>
            <a:ext cx="2241896" cy="276999"/>
          </a:xfrm>
          <a:prstGeom prst="rect">
            <a:avLst/>
          </a:prstGeom>
          <a:noFill/>
        </p:spPr>
        <p:txBody>
          <a:bodyPr wrap="none" rtlCol="0">
            <a:spAutoFit/>
          </a:bodyPr>
          <a:lstStyle/>
          <a:p>
            <a:r>
              <a:rPr lang="es-CL" sz="1200" dirty="0"/>
              <a:t>(*): Valores en Millones de pesos</a:t>
            </a:r>
          </a:p>
        </p:txBody>
      </p:sp>
    </p:spTree>
    <p:extLst>
      <p:ext uri="{BB962C8B-B14F-4D97-AF65-F5344CB8AC3E}">
        <p14:creationId xmlns:p14="http://schemas.microsoft.com/office/powerpoint/2010/main" val="309944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4C61A-9EF6-4DBA-B8B7-AC9DEF266B83}"/>
              </a:ext>
            </a:extLst>
          </p:cNvPr>
          <p:cNvSpPr>
            <a:spLocks noGrp="1"/>
          </p:cNvSpPr>
          <p:nvPr>
            <p:ph type="title"/>
          </p:nvPr>
        </p:nvSpPr>
        <p:spPr>
          <a:xfrm>
            <a:off x="838200" y="365125"/>
            <a:ext cx="10515600" cy="1325563"/>
          </a:xfrm>
        </p:spPr>
        <p:txBody>
          <a:bodyPr>
            <a:normAutofit/>
          </a:bodyPr>
          <a:lstStyle/>
          <a:p>
            <a:r>
              <a:rPr lang="es-CL">
                <a:solidFill>
                  <a:schemeClr val="bg1">
                    <a:lumMod val="95000"/>
                    <a:lumOff val="5000"/>
                  </a:schemeClr>
                </a:solidFill>
              </a:rPr>
              <a:t>Gastos</a:t>
            </a:r>
          </a:p>
        </p:txBody>
      </p:sp>
      <p:graphicFrame>
        <p:nvGraphicFramePr>
          <p:cNvPr id="4" name="Marcador de contenido 3">
            <a:extLst>
              <a:ext uri="{FF2B5EF4-FFF2-40B4-BE49-F238E27FC236}">
                <a16:creationId xmlns:a16="http://schemas.microsoft.com/office/drawing/2014/main" id="{9AB4B56D-BFDE-423C-9319-2ED0D178E7F3}"/>
              </a:ext>
            </a:extLst>
          </p:cNvPr>
          <p:cNvGraphicFramePr>
            <a:graphicFrameLocks noGrp="1"/>
          </p:cNvGraphicFramePr>
          <p:nvPr>
            <p:ph idx="1"/>
          </p:nvPr>
        </p:nvGraphicFramePr>
        <p:xfrm>
          <a:off x="838200" y="2016125"/>
          <a:ext cx="10515600" cy="4065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508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4CBFB-A887-4D21-81E9-1130DC4D8CB4}"/>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sz="4100" kern="1200">
                <a:solidFill>
                  <a:srgbClr val="FFFFFF"/>
                </a:solidFill>
                <a:latin typeface="+mj-lt"/>
                <a:ea typeface="+mj-ea"/>
                <a:cs typeface="+mj-cs"/>
              </a:rPr>
              <a:t>Transferencia a Servicios Traspasados</a:t>
            </a:r>
          </a:p>
        </p:txBody>
      </p:sp>
      <p:sp>
        <p:nvSpPr>
          <p:cNvPr id="6" name="CuadroTexto 5">
            <a:extLst>
              <a:ext uri="{FF2B5EF4-FFF2-40B4-BE49-F238E27FC236}">
                <a16:creationId xmlns:a16="http://schemas.microsoft.com/office/drawing/2014/main" id="{401B5096-9EAC-40E4-A3CE-924F72166969}"/>
              </a:ext>
            </a:extLst>
          </p:cNvPr>
          <p:cNvSpPr txBox="1"/>
          <p:nvPr/>
        </p:nvSpPr>
        <p:spPr>
          <a:xfrm>
            <a:off x="4699818" y="640082"/>
            <a:ext cx="6848715" cy="24848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 Valores en Millones de pesos</a:t>
            </a:r>
          </a:p>
        </p:txBody>
      </p:sp>
      <p:graphicFrame>
        <p:nvGraphicFramePr>
          <p:cNvPr id="4" name="Marcador de contenido 3">
            <a:extLst>
              <a:ext uri="{FF2B5EF4-FFF2-40B4-BE49-F238E27FC236}">
                <a16:creationId xmlns:a16="http://schemas.microsoft.com/office/drawing/2014/main" id="{C2C2F13A-C25A-4968-93FC-097796417121}"/>
              </a:ext>
            </a:extLst>
          </p:cNvPr>
          <p:cNvGraphicFramePr>
            <a:graphicFrameLocks noGrp="1"/>
          </p:cNvGraphicFramePr>
          <p:nvPr>
            <p:ph idx="1"/>
          </p:nvPr>
        </p:nvGraphicFramePr>
        <p:xfrm>
          <a:off x="4654297" y="3446698"/>
          <a:ext cx="6894236" cy="2488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22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BE60C9-8B10-4E28-8F74-878C9502E97B}"/>
              </a:ext>
            </a:extLst>
          </p:cNvPr>
          <p:cNvSpPr>
            <a:spLocks noGrp="1"/>
          </p:cNvSpPr>
          <p:nvPr>
            <p:ph type="title"/>
          </p:nvPr>
        </p:nvSpPr>
        <p:spPr/>
        <p:txBody>
          <a:bodyPr/>
          <a:lstStyle/>
          <a:p>
            <a:r>
              <a:rPr lang="es-CL" dirty="0"/>
              <a:t>Ingresos Percibidos 2016</a:t>
            </a:r>
          </a:p>
        </p:txBody>
      </p:sp>
      <p:graphicFrame>
        <p:nvGraphicFramePr>
          <p:cNvPr id="6" name="Marcador de contenido 5">
            <a:extLst>
              <a:ext uri="{FF2B5EF4-FFF2-40B4-BE49-F238E27FC236}">
                <a16:creationId xmlns:a16="http://schemas.microsoft.com/office/drawing/2014/main" id="{84C9F331-10DB-4357-950E-5C617843218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519C1CD9-8E80-4E86-A508-9147D8A7CE1E}"/>
              </a:ext>
            </a:extLst>
          </p:cNvPr>
          <p:cNvSpPr txBox="1"/>
          <p:nvPr/>
        </p:nvSpPr>
        <p:spPr>
          <a:xfrm>
            <a:off x="1140311" y="6311900"/>
            <a:ext cx="2241896" cy="276999"/>
          </a:xfrm>
          <a:prstGeom prst="rect">
            <a:avLst/>
          </a:prstGeom>
          <a:noFill/>
        </p:spPr>
        <p:txBody>
          <a:bodyPr wrap="none" rtlCol="0">
            <a:spAutoFit/>
          </a:bodyPr>
          <a:lstStyle/>
          <a:p>
            <a:r>
              <a:rPr lang="es-CL" sz="1200" dirty="0"/>
              <a:t>(*): Valores en Millones de pesos</a:t>
            </a:r>
          </a:p>
        </p:txBody>
      </p:sp>
    </p:spTree>
    <p:extLst>
      <p:ext uri="{BB962C8B-B14F-4D97-AF65-F5344CB8AC3E}">
        <p14:creationId xmlns:p14="http://schemas.microsoft.com/office/powerpoint/2010/main" val="413160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16526-3821-4C9C-A47B-950B80FCE445}"/>
              </a:ext>
            </a:extLst>
          </p:cNvPr>
          <p:cNvSpPr>
            <a:spLocks noGrp="1"/>
          </p:cNvSpPr>
          <p:nvPr>
            <p:ph type="title"/>
          </p:nvPr>
        </p:nvSpPr>
        <p:spPr/>
        <p:txBody>
          <a:bodyPr/>
          <a:lstStyle/>
          <a:p>
            <a:r>
              <a:rPr lang="es-CL" dirty="0"/>
              <a:t>Gastos</a:t>
            </a:r>
            <a:r>
              <a:rPr lang="en-US" dirty="0"/>
              <a:t> </a:t>
            </a:r>
            <a:r>
              <a:rPr lang="es-CL" dirty="0"/>
              <a:t>Devengados</a:t>
            </a:r>
            <a:r>
              <a:rPr lang="en-US" dirty="0"/>
              <a:t> 2016</a:t>
            </a:r>
            <a:endParaRPr lang="es-CL" dirty="0"/>
          </a:p>
        </p:txBody>
      </p:sp>
      <p:graphicFrame>
        <p:nvGraphicFramePr>
          <p:cNvPr id="4" name="Marcador de contenido 3">
            <a:extLst>
              <a:ext uri="{FF2B5EF4-FFF2-40B4-BE49-F238E27FC236}">
                <a16:creationId xmlns:a16="http://schemas.microsoft.com/office/drawing/2014/main" id="{99353595-4716-458A-A383-F6CEE827C74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8EAD6DBD-2F58-42FF-BF0D-DBC64022BFC7}"/>
              </a:ext>
            </a:extLst>
          </p:cNvPr>
          <p:cNvSpPr txBox="1"/>
          <p:nvPr/>
        </p:nvSpPr>
        <p:spPr>
          <a:xfrm>
            <a:off x="1140311" y="6311900"/>
            <a:ext cx="2241896" cy="276999"/>
          </a:xfrm>
          <a:prstGeom prst="rect">
            <a:avLst/>
          </a:prstGeom>
          <a:noFill/>
        </p:spPr>
        <p:txBody>
          <a:bodyPr wrap="none" rtlCol="0">
            <a:spAutoFit/>
          </a:bodyPr>
          <a:lstStyle/>
          <a:p>
            <a:r>
              <a:rPr lang="es-CL" sz="1200" dirty="0"/>
              <a:t>(*): Valores en Millones de pesos</a:t>
            </a:r>
          </a:p>
        </p:txBody>
      </p:sp>
    </p:spTree>
    <p:extLst>
      <p:ext uri="{BB962C8B-B14F-4D97-AF65-F5344CB8AC3E}">
        <p14:creationId xmlns:p14="http://schemas.microsoft.com/office/powerpoint/2010/main" val="127873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7485B-AD26-454E-8E9E-5F5122A705A1}"/>
              </a:ext>
            </a:extLst>
          </p:cNvPr>
          <p:cNvSpPr>
            <a:spLocks noGrp="1"/>
          </p:cNvSpPr>
          <p:nvPr>
            <p:ph type="title"/>
          </p:nvPr>
        </p:nvSpPr>
        <p:spPr/>
        <p:txBody>
          <a:bodyPr/>
          <a:lstStyle/>
          <a:p>
            <a:r>
              <a:rPr lang="es-CL" dirty="0"/>
              <a:t>Gastos Área Gestión Municipal 2016</a:t>
            </a:r>
          </a:p>
        </p:txBody>
      </p:sp>
      <p:graphicFrame>
        <p:nvGraphicFramePr>
          <p:cNvPr id="4" name="Marcador de contenido 3">
            <a:extLst>
              <a:ext uri="{FF2B5EF4-FFF2-40B4-BE49-F238E27FC236}">
                <a16:creationId xmlns:a16="http://schemas.microsoft.com/office/drawing/2014/main" id="{64B5C5AF-C54A-42F7-B056-AEC7437AD20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45FA10A9-FC55-4F28-9DA7-F4929A69CF0C}"/>
              </a:ext>
            </a:extLst>
          </p:cNvPr>
          <p:cNvSpPr txBox="1"/>
          <p:nvPr/>
        </p:nvSpPr>
        <p:spPr>
          <a:xfrm>
            <a:off x="1140311" y="6311900"/>
            <a:ext cx="2241896" cy="276999"/>
          </a:xfrm>
          <a:prstGeom prst="rect">
            <a:avLst/>
          </a:prstGeom>
          <a:noFill/>
        </p:spPr>
        <p:txBody>
          <a:bodyPr wrap="none" rtlCol="0">
            <a:spAutoFit/>
          </a:bodyPr>
          <a:lstStyle/>
          <a:p>
            <a:r>
              <a:rPr lang="es-CL" sz="1200" dirty="0"/>
              <a:t>(*): Valores en Millones de pesos</a:t>
            </a:r>
          </a:p>
        </p:txBody>
      </p:sp>
    </p:spTree>
    <p:extLst>
      <p:ext uri="{BB962C8B-B14F-4D97-AF65-F5344CB8AC3E}">
        <p14:creationId xmlns:p14="http://schemas.microsoft.com/office/powerpoint/2010/main" val="295558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Personas en frente de un edificio&#10;&#10;Descripción generada automáticamente">
            <a:extLst>
              <a:ext uri="{FF2B5EF4-FFF2-40B4-BE49-F238E27FC236}">
                <a16:creationId xmlns:a16="http://schemas.microsoft.com/office/drawing/2014/main" id="{38E2AA08-E3FA-4B7D-AECA-A9F1122A6A8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0155" r="9090" b="1590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0C840FB-5C83-4430-96A5-94BF4FBF08E9}"/>
              </a:ext>
            </a:extLst>
          </p:cNvPr>
          <p:cNvSpPr>
            <a:spLocks noGrp="1"/>
          </p:cNvSpPr>
          <p:nvPr>
            <p:ph type="title"/>
          </p:nvPr>
        </p:nvSpPr>
        <p:spPr>
          <a:xfrm>
            <a:off x="371094" y="1161288"/>
            <a:ext cx="3438144" cy="1124712"/>
          </a:xfrm>
        </p:spPr>
        <p:txBody>
          <a:bodyPr vert="horz" lIns="91440" tIns="45720" rIns="91440" bIns="45720" rtlCol="0" anchor="b">
            <a:normAutofit/>
          </a:bodyPr>
          <a:lstStyle/>
          <a:p>
            <a:endParaRPr lang="en-US" sz="1800"/>
          </a:p>
          <a:p>
            <a:r>
              <a:rPr lang="en-US" sz="1800"/>
              <a:t>Economía Nacional y Presupuesto Municipal en Pandemia</a:t>
            </a:r>
          </a:p>
          <a:p>
            <a:endParaRPr lang="en-US" sz="180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5B617E5A-0C31-497C-8823-D1D28B9790DA}"/>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Bef>
                <a:spcPts val="1000"/>
              </a:spcBef>
              <a:buFont typeface="Arial" panose="020B0604020202020204" pitchFamily="34" charset="0"/>
              <a:buChar char="•"/>
            </a:pPr>
            <a:r>
              <a:rPr lang="en-US" sz="1700" i="1"/>
              <a:t>Impacto en la economía Nacional</a:t>
            </a:r>
          </a:p>
          <a:p>
            <a:pPr marL="285750" indent="-228600">
              <a:lnSpc>
                <a:spcPct val="90000"/>
              </a:lnSpc>
              <a:spcBef>
                <a:spcPts val="1000"/>
              </a:spcBef>
              <a:buFont typeface="Arial" panose="020B0604020202020204" pitchFamily="34" charset="0"/>
              <a:buChar char="•"/>
            </a:pPr>
            <a:r>
              <a:rPr lang="en-US" sz="1700" i="1"/>
              <a:t>El Presupuesto Nacional  y el Mundo Municipal</a:t>
            </a:r>
          </a:p>
          <a:p>
            <a:pPr marL="285750" indent="-228600">
              <a:lnSpc>
                <a:spcPct val="90000"/>
              </a:lnSpc>
              <a:spcBef>
                <a:spcPts val="1000"/>
              </a:spcBef>
              <a:buFont typeface="Arial" panose="020B0604020202020204" pitchFamily="34" charset="0"/>
              <a:buChar char="•"/>
            </a:pPr>
            <a:r>
              <a:rPr lang="en-US" sz="1700" i="1">
                <a:highlight>
                  <a:srgbClr val="800000"/>
                </a:highlight>
              </a:rPr>
              <a:t>Impacto Presupuesto Base Cero en los Municipios</a:t>
            </a:r>
          </a:p>
          <a:p>
            <a:pPr marL="285750" indent="-228600">
              <a:lnSpc>
                <a:spcPct val="90000"/>
              </a:lnSpc>
              <a:spcBef>
                <a:spcPts val="1000"/>
              </a:spcBef>
              <a:buFont typeface="Arial" panose="020B0604020202020204" pitchFamily="34" charset="0"/>
              <a:buChar char="•"/>
            </a:pPr>
            <a:r>
              <a:rPr lang="en-US" sz="1700" i="1"/>
              <a:t>Impacto en el reajuste del Sector Público</a:t>
            </a:r>
          </a:p>
          <a:p>
            <a:pPr indent="-228600">
              <a:lnSpc>
                <a:spcPct val="90000"/>
              </a:lnSpc>
              <a:buFont typeface="Arial" panose="020B0604020202020204" pitchFamily="34" charset="0"/>
              <a:buChar char="•"/>
            </a:pPr>
            <a:r>
              <a:rPr lang="en-US" sz="1700"/>
              <a:t>   </a:t>
            </a:r>
            <a:r>
              <a:rPr lang="en-US" sz="1700" i="1"/>
              <a:t>Manuel Gajardo</a:t>
            </a:r>
          </a:p>
        </p:txBody>
      </p:sp>
      <p:sp>
        <p:nvSpPr>
          <p:cNvPr id="5" name="CuadroTexto 4">
            <a:extLst>
              <a:ext uri="{FF2B5EF4-FFF2-40B4-BE49-F238E27FC236}">
                <a16:creationId xmlns:a16="http://schemas.microsoft.com/office/drawing/2014/main" id="{A78B4496-68FC-442F-BC7D-10AD228F112B}"/>
              </a:ext>
            </a:extLst>
          </p:cNvPr>
          <p:cNvSpPr txBox="1"/>
          <p:nvPr/>
        </p:nvSpPr>
        <p:spPr>
          <a:xfrm>
            <a:off x="9468177" y="6657945"/>
            <a:ext cx="272382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3013743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3"/>
          <p:cNvSpPr txBox="1">
            <a:spLocks noChangeArrowheads="1"/>
          </p:cNvSpPr>
          <p:nvPr/>
        </p:nvSpPr>
        <p:spPr>
          <a:xfrm>
            <a:off x="1014141" y="1450655"/>
            <a:ext cx="3932030" cy="395669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altLang="es-CL" sz="3800" b="1" kern="1200">
                <a:solidFill>
                  <a:schemeClr val="bg1"/>
                </a:solidFill>
                <a:latin typeface="+mj-lt"/>
                <a:ea typeface="+mj-ea"/>
                <a:cs typeface="+mj-cs"/>
              </a:rPr>
              <a:t>Responsabilidades de la Dirección de Presupuestos respecto de las Finanzas Municipales (1) </a:t>
            </a:r>
          </a:p>
        </p:txBody>
      </p:sp>
      <p:cxnSp>
        <p:nvCxnSpPr>
          <p:cNvPr id="17" name="Straight Connector 1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5445303" y="482886"/>
            <a:ext cx="6092575" cy="5197147"/>
          </a:xfrm>
          <a:prstGeom prst="rect">
            <a:avLst/>
          </a:prstGeom>
        </p:spPr>
        <p:txBody>
          <a:bodyPr vert="horz" lIns="91440" tIns="45720" rIns="91440" bIns="45720" rtlCol="0" anchor="ctr">
            <a:normAutofit fontScale="92500" lnSpcReduction="10000"/>
          </a:bodyPr>
          <a:lstStyle/>
          <a:p>
            <a:pPr marL="742950" lvl="1" indent="-228600">
              <a:lnSpc>
                <a:spcPct val="90000"/>
              </a:lnSpc>
              <a:spcBef>
                <a:spcPct val="20000"/>
              </a:spcBef>
              <a:buFont typeface="Arial" panose="020B0604020202020204" pitchFamily="34" charset="0"/>
              <a:buChar char="•"/>
              <a:defRPr/>
            </a:pPr>
            <a:r>
              <a:rPr lang="en-US" altLang="es-CL" sz="1600" dirty="0" err="1">
                <a:solidFill>
                  <a:schemeClr val="bg1"/>
                </a:solidFill>
              </a:rPr>
              <a:t>Establecer</a:t>
            </a:r>
            <a:r>
              <a:rPr lang="en-US" altLang="es-CL" sz="1600" dirty="0">
                <a:solidFill>
                  <a:schemeClr val="bg1"/>
                </a:solidFill>
              </a:rPr>
              <a:t> el </a:t>
            </a:r>
            <a:r>
              <a:rPr lang="en-US" altLang="es-CL" sz="1600" dirty="0" err="1">
                <a:solidFill>
                  <a:schemeClr val="bg1"/>
                </a:solidFill>
              </a:rPr>
              <a:t>Clasificador</a:t>
            </a:r>
            <a:r>
              <a:rPr lang="en-US" altLang="es-CL" sz="1600" dirty="0">
                <a:solidFill>
                  <a:schemeClr val="bg1"/>
                </a:solidFill>
              </a:rPr>
              <a:t> </a:t>
            </a:r>
            <a:r>
              <a:rPr lang="en-US" altLang="es-CL" sz="1600" dirty="0" err="1">
                <a:solidFill>
                  <a:schemeClr val="bg1"/>
                </a:solidFill>
              </a:rPr>
              <a:t>Presupuestario</a:t>
            </a:r>
            <a:r>
              <a:rPr lang="en-US" altLang="es-CL" sz="1600" dirty="0">
                <a:solidFill>
                  <a:schemeClr val="bg1"/>
                </a:solidFill>
              </a:rPr>
              <a:t> de </a:t>
            </a:r>
            <a:r>
              <a:rPr lang="en-US" altLang="es-CL" sz="1600" dirty="0" err="1">
                <a:solidFill>
                  <a:schemeClr val="bg1"/>
                </a:solidFill>
              </a:rPr>
              <a:t>Ingresos</a:t>
            </a:r>
            <a:r>
              <a:rPr lang="en-US" altLang="es-CL" sz="1600" dirty="0">
                <a:solidFill>
                  <a:schemeClr val="bg1"/>
                </a:solidFill>
              </a:rPr>
              <a:t> y </a:t>
            </a:r>
            <a:r>
              <a:rPr lang="en-US" altLang="es-CL" sz="1600" dirty="0" err="1">
                <a:solidFill>
                  <a:schemeClr val="bg1"/>
                </a:solidFill>
              </a:rPr>
              <a:t>Gastos</a:t>
            </a:r>
            <a:r>
              <a:rPr lang="en-US" altLang="es-CL" sz="1600" dirty="0">
                <a:solidFill>
                  <a:schemeClr val="bg1"/>
                </a:solidFill>
              </a:rPr>
              <a:t>.</a:t>
            </a:r>
          </a:p>
          <a:p>
            <a:pPr marL="742950" lvl="1" indent="-228600">
              <a:lnSpc>
                <a:spcPct val="90000"/>
              </a:lnSpc>
              <a:spcBef>
                <a:spcPct val="20000"/>
              </a:spcBef>
              <a:buFont typeface="Arial" panose="020B0604020202020204" pitchFamily="34" charset="0"/>
              <a:buChar char="•"/>
              <a:defRPr/>
            </a:pPr>
            <a:r>
              <a:rPr lang="en-US" altLang="es-CL" sz="1600" dirty="0" err="1">
                <a:solidFill>
                  <a:schemeClr val="bg1"/>
                </a:solidFill>
              </a:rPr>
              <a:t>Otorgar</a:t>
            </a:r>
            <a:r>
              <a:rPr lang="en-US" altLang="es-CL" sz="1600" dirty="0">
                <a:solidFill>
                  <a:schemeClr val="bg1"/>
                </a:solidFill>
              </a:rPr>
              <a:t> las </a:t>
            </a:r>
            <a:r>
              <a:rPr lang="en-US" altLang="es-CL" sz="1600" dirty="0" err="1">
                <a:solidFill>
                  <a:schemeClr val="bg1"/>
                </a:solidFill>
              </a:rPr>
              <a:t>autorizaciones</a:t>
            </a:r>
            <a:r>
              <a:rPr lang="en-US" altLang="es-CL" sz="1600" dirty="0">
                <a:solidFill>
                  <a:schemeClr val="bg1"/>
                </a:solidFill>
              </a:rPr>
              <a:t> para </a:t>
            </a:r>
            <a:r>
              <a:rPr lang="en-US" altLang="es-CL" sz="1600" dirty="0" err="1">
                <a:solidFill>
                  <a:schemeClr val="bg1"/>
                </a:solidFill>
              </a:rPr>
              <a:t>invertir</a:t>
            </a:r>
            <a:r>
              <a:rPr lang="en-US" altLang="es-CL" sz="1600" dirty="0">
                <a:solidFill>
                  <a:schemeClr val="bg1"/>
                </a:solidFill>
              </a:rPr>
              <a:t> </a:t>
            </a:r>
            <a:r>
              <a:rPr lang="en-US" altLang="es-CL" sz="1600" dirty="0" err="1">
                <a:solidFill>
                  <a:schemeClr val="bg1"/>
                </a:solidFill>
              </a:rPr>
              <a:t>en</a:t>
            </a:r>
            <a:r>
              <a:rPr lang="en-US" altLang="es-CL" sz="1600" dirty="0">
                <a:solidFill>
                  <a:schemeClr val="bg1"/>
                </a:solidFill>
              </a:rPr>
              <a:t> el Mercado de </a:t>
            </a:r>
            <a:r>
              <a:rPr lang="en-US" altLang="es-CL" sz="1600" dirty="0" err="1">
                <a:solidFill>
                  <a:schemeClr val="bg1"/>
                </a:solidFill>
              </a:rPr>
              <a:t>Capitales</a:t>
            </a:r>
            <a:r>
              <a:rPr lang="en-US" altLang="es-CL" sz="1600" dirty="0">
                <a:solidFill>
                  <a:schemeClr val="bg1"/>
                </a:solidFill>
              </a:rPr>
              <a:t>.</a:t>
            </a:r>
          </a:p>
          <a:p>
            <a:pPr marL="742950" lvl="1" indent="-228600">
              <a:lnSpc>
                <a:spcPct val="90000"/>
              </a:lnSpc>
              <a:spcBef>
                <a:spcPct val="20000"/>
              </a:spcBef>
              <a:buFont typeface="Arial" panose="020B0604020202020204" pitchFamily="34" charset="0"/>
              <a:buChar char="•"/>
              <a:defRPr/>
            </a:pPr>
            <a:r>
              <a:rPr lang="en-US" altLang="es-CL" sz="1600" dirty="0" err="1">
                <a:solidFill>
                  <a:schemeClr val="bg1"/>
                </a:solidFill>
              </a:rPr>
              <a:t>Analizar</a:t>
            </a:r>
            <a:r>
              <a:rPr lang="en-US" altLang="es-CL" sz="1600" dirty="0">
                <a:solidFill>
                  <a:schemeClr val="bg1"/>
                </a:solidFill>
              </a:rPr>
              <a:t> la </a:t>
            </a:r>
            <a:r>
              <a:rPr lang="en-US" altLang="es-CL" sz="1600" dirty="0" err="1">
                <a:solidFill>
                  <a:schemeClr val="bg1"/>
                </a:solidFill>
              </a:rPr>
              <a:t>evolución</a:t>
            </a:r>
            <a:r>
              <a:rPr lang="en-US" altLang="es-CL" sz="1600" dirty="0">
                <a:solidFill>
                  <a:schemeClr val="bg1"/>
                </a:solidFill>
              </a:rPr>
              <a:t> de las </a:t>
            </a:r>
            <a:r>
              <a:rPr lang="en-US" altLang="es-CL" sz="1600" dirty="0" err="1">
                <a:solidFill>
                  <a:schemeClr val="bg1"/>
                </a:solidFill>
              </a:rPr>
              <a:t>finanzas</a:t>
            </a:r>
            <a:r>
              <a:rPr lang="en-US" altLang="es-CL" sz="1600" dirty="0">
                <a:solidFill>
                  <a:schemeClr val="bg1"/>
                </a:solidFill>
              </a:rPr>
              <a:t> </a:t>
            </a:r>
            <a:r>
              <a:rPr lang="en-US" altLang="es-CL" sz="1600" dirty="0" err="1">
                <a:solidFill>
                  <a:schemeClr val="bg1"/>
                </a:solidFill>
              </a:rPr>
              <a:t>municipales</a:t>
            </a:r>
            <a:r>
              <a:rPr lang="en-US" altLang="es-CL" sz="1600" dirty="0">
                <a:solidFill>
                  <a:schemeClr val="bg1"/>
                </a:solidFill>
              </a:rPr>
              <a:t> (</a:t>
            </a:r>
            <a:r>
              <a:rPr lang="en-US" altLang="es-CL" sz="1600" dirty="0" err="1">
                <a:solidFill>
                  <a:schemeClr val="bg1"/>
                </a:solidFill>
              </a:rPr>
              <a:t>ejecución</a:t>
            </a:r>
            <a:r>
              <a:rPr lang="en-US" altLang="es-CL" sz="1600" dirty="0">
                <a:solidFill>
                  <a:schemeClr val="bg1"/>
                </a:solidFill>
              </a:rPr>
              <a:t> </a:t>
            </a:r>
            <a:r>
              <a:rPr lang="en-US" altLang="es-CL" sz="1600" dirty="0" err="1">
                <a:solidFill>
                  <a:schemeClr val="bg1"/>
                </a:solidFill>
              </a:rPr>
              <a:t>presupuestaria</a:t>
            </a:r>
            <a:r>
              <a:rPr lang="en-US" altLang="es-CL" sz="1600" dirty="0">
                <a:solidFill>
                  <a:schemeClr val="bg1"/>
                </a:solidFill>
              </a:rPr>
              <a:t> y </a:t>
            </a:r>
            <a:r>
              <a:rPr lang="en-US" altLang="es-CL" sz="1600" dirty="0" err="1">
                <a:solidFill>
                  <a:schemeClr val="bg1"/>
                </a:solidFill>
              </a:rPr>
              <a:t>situación</a:t>
            </a:r>
            <a:r>
              <a:rPr lang="en-US" altLang="es-CL" sz="1600" dirty="0">
                <a:solidFill>
                  <a:schemeClr val="bg1"/>
                </a:solidFill>
              </a:rPr>
              <a:t> patrimonial), para </a:t>
            </a:r>
            <a:r>
              <a:rPr lang="en-US" altLang="es-CL" sz="1600" dirty="0" err="1">
                <a:solidFill>
                  <a:schemeClr val="bg1"/>
                </a:solidFill>
              </a:rPr>
              <a:t>cada</a:t>
            </a:r>
            <a:r>
              <a:rPr lang="en-US" altLang="es-CL" sz="1600" dirty="0">
                <a:solidFill>
                  <a:schemeClr val="bg1"/>
                </a:solidFill>
              </a:rPr>
              <a:t> </a:t>
            </a:r>
            <a:r>
              <a:rPr lang="en-US" altLang="es-CL" sz="1600" dirty="0" err="1">
                <a:solidFill>
                  <a:schemeClr val="bg1"/>
                </a:solidFill>
              </a:rPr>
              <a:t>municipalidad</a:t>
            </a:r>
            <a:r>
              <a:rPr lang="en-US" altLang="es-CL" sz="1600" dirty="0">
                <a:solidFill>
                  <a:schemeClr val="bg1"/>
                </a:solidFill>
              </a:rPr>
              <a:t> y sus </a:t>
            </a:r>
            <a:r>
              <a:rPr lang="en-US" altLang="es-CL" sz="1600" dirty="0" err="1">
                <a:solidFill>
                  <a:schemeClr val="bg1"/>
                </a:solidFill>
              </a:rPr>
              <a:t>servicios</a:t>
            </a:r>
            <a:r>
              <a:rPr lang="en-US" altLang="es-CL" sz="1600" dirty="0">
                <a:solidFill>
                  <a:schemeClr val="bg1"/>
                </a:solidFill>
              </a:rPr>
              <a:t> </a:t>
            </a:r>
            <a:r>
              <a:rPr lang="en-US" altLang="es-CL" sz="1600" dirty="0" err="1">
                <a:solidFill>
                  <a:schemeClr val="bg1"/>
                </a:solidFill>
              </a:rPr>
              <a:t>traspasados</a:t>
            </a:r>
            <a:r>
              <a:rPr lang="en-US" altLang="es-CL" sz="1600" dirty="0">
                <a:solidFill>
                  <a:schemeClr val="bg1"/>
                </a:solidFill>
              </a:rPr>
              <a:t>, </a:t>
            </a:r>
            <a:r>
              <a:rPr lang="en-US" altLang="es-CL" sz="1600" dirty="0" err="1">
                <a:solidFill>
                  <a:schemeClr val="bg1"/>
                </a:solidFill>
              </a:rPr>
              <a:t>así</a:t>
            </a:r>
            <a:r>
              <a:rPr lang="en-US" altLang="es-CL" sz="1600" dirty="0">
                <a:solidFill>
                  <a:schemeClr val="bg1"/>
                </a:solidFill>
              </a:rPr>
              <a:t> </a:t>
            </a:r>
            <a:r>
              <a:rPr lang="en-US" altLang="es-CL" sz="1600" dirty="0" err="1">
                <a:solidFill>
                  <a:schemeClr val="bg1"/>
                </a:solidFill>
              </a:rPr>
              <a:t>como</a:t>
            </a:r>
            <a:r>
              <a:rPr lang="en-US" altLang="es-CL" sz="1600" dirty="0">
                <a:solidFill>
                  <a:schemeClr val="bg1"/>
                </a:solidFill>
              </a:rPr>
              <a:t> </a:t>
            </a:r>
            <a:r>
              <a:rPr lang="en-US" altLang="es-CL" sz="1600" dirty="0" err="1">
                <a:solidFill>
                  <a:schemeClr val="bg1"/>
                </a:solidFill>
              </a:rPr>
              <a:t>también</a:t>
            </a:r>
            <a:r>
              <a:rPr lang="en-US" altLang="es-CL" sz="1600" dirty="0">
                <a:solidFill>
                  <a:schemeClr val="bg1"/>
                </a:solidFill>
              </a:rPr>
              <a:t> a </a:t>
            </a:r>
            <a:r>
              <a:rPr lang="en-US" altLang="es-CL" sz="1600" dirty="0" err="1">
                <a:solidFill>
                  <a:schemeClr val="bg1"/>
                </a:solidFill>
              </a:rPr>
              <a:t>nivel</a:t>
            </a:r>
            <a:r>
              <a:rPr lang="en-US" altLang="es-CL" sz="1600" dirty="0">
                <a:solidFill>
                  <a:schemeClr val="bg1"/>
                </a:solidFill>
              </a:rPr>
              <a:t> </a:t>
            </a:r>
            <a:r>
              <a:rPr lang="en-US" altLang="es-CL" sz="1600" dirty="0" err="1">
                <a:solidFill>
                  <a:schemeClr val="bg1"/>
                </a:solidFill>
              </a:rPr>
              <a:t>agregado</a:t>
            </a:r>
            <a:r>
              <a:rPr lang="en-US" altLang="es-CL" sz="1600" dirty="0">
                <a:solidFill>
                  <a:schemeClr val="bg1"/>
                </a:solidFill>
              </a:rPr>
              <a:t>. </a:t>
            </a:r>
          </a:p>
          <a:p>
            <a:pPr marL="742950" lvl="1" indent="-228600">
              <a:lnSpc>
                <a:spcPct val="90000"/>
              </a:lnSpc>
              <a:spcBef>
                <a:spcPct val="20000"/>
              </a:spcBef>
              <a:buFont typeface="Arial" panose="020B0604020202020204" pitchFamily="34" charset="0"/>
              <a:buChar char="•"/>
              <a:defRPr/>
            </a:pPr>
            <a:r>
              <a:rPr lang="en-US" altLang="es-CL" sz="1600" dirty="0" err="1">
                <a:solidFill>
                  <a:schemeClr val="bg1"/>
                </a:solidFill>
              </a:rPr>
              <a:t>En</a:t>
            </a:r>
            <a:r>
              <a:rPr lang="en-US" altLang="es-CL" sz="1600" dirty="0">
                <a:solidFill>
                  <a:schemeClr val="bg1"/>
                </a:solidFill>
              </a:rPr>
              <a:t> el </a:t>
            </a:r>
            <a:r>
              <a:rPr lang="en-US" altLang="es-CL" sz="1600" dirty="0" err="1">
                <a:solidFill>
                  <a:schemeClr val="bg1"/>
                </a:solidFill>
              </a:rPr>
              <a:t>marco</a:t>
            </a:r>
            <a:r>
              <a:rPr lang="en-US" altLang="es-CL" sz="1600" dirty="0">
                <a:solidFill>
                  <a:schemeClr val="bg1"/>
                </a:solidFill>
              </a:rPr>
              <a:t> de la Ley N° 20.128, de </a:t>
            </a:r>
            <a:r>
              <a:rPr lang="en-US" altLang="es-CL" sz="1600" dirty="0" err="1">
                <a:solidFill>
                  <a:schemeClr val="bg1"/>
                </a:solidFill>
              </a:rPr>
              <a:t>Responsabilidad</a:t>
            </a:r>
            <a:r>
              <a:rPr lang="en-US" altLang="es-CL" sz="1600" dirty="0">
                <a:solidFill>
                  <a:schemeClr val="bg1"/>
                </a:solidFill>
              </a:rPr>
              <a:t> Fiscal, que a </a:t>
            </a:r>
            <a:r>
              <a:rPr lang="en-US" altLang="es-CL" sz="1600" dirty="0" err="1">
                <a:solidFill>
                  <a:schemeClr val="bg1"/>
                </a:solidFill>
              </a:rPr>
              <a:t>través</a:t>
            </a:r>
            <a:r>
              <a:rPr lang="en-US" altLang="es-CL" sz="1600" dirty="0">
                <a:solidFill>
                  <a:schemeClr val="bg1"/>
                </a:solidFill>
              </a:rPr>
              <a:t> de </a:t>
            </a:r>
            <a:r>
              <a:rPr lang="en-US" altLang="es-CL" sz="1600" dirty="0" err="1">
                <a:solidFill>
                  <a:schemeClr val="bg1"/>
                </a:solidFill>
              </a:rPr>
              <a:t>su</a:t>
            </a:r>
            <a:r>
              <a:rPr lang="en-US" altLang="es-CL" sz="1600" dirty="0">
                <a:solidFill>
                  <a:schemeClr val="bg1"/>
                </a:solidFill>
              </a:rPr>
              <a:t> </a:t>
            </a:r>
            <a:r>
              <a:rPr lang="en-US" altLang="es-CL" sz="1600" dirty="0" err="1">
                <a:solidFill>
                  <a:schemeClr val="bg1"/>
                </a:solidFill>
              </a:rPr>
              <a:t>Artículo</a:t>
            </a:r>
            <a:r>
              <a:rPr lang="en-US" altLang="es-CL" sz="1600" dirty="0">
                <a:solidFill>
                  <a:schemeClr val="bg1"/>
                </a:solidFill>
              </a:rPr>
              <a:t> 14 le </a:t>
            </a:r>
            <a:r>
              <a:rPr lang="en-US" altLang="es-CL" sz="1600" dirty="0" err="1">
                <a:solidFill>
                  <a:schemeClr val="bg1"/>
                </a:solidFill>
              </a:rPr>
              <a:t>asigna</a:t>
            </a:r>
            <a:r>
              <a:rPr lang="en-US" altLang="es-CL" sz="1600" dirty="0">
                <a:solidFill>
                  <a:schemeClr val="bg1"/>
                </a:solidFill>
              </a:rPr>
              <a:t> al </a:t>
            </a:r>
            <a:r>
              <a:rPr lang="en-US" altLang="es-CL" sz="1600" dirty="0" err="1">
                <a:solidFill>
                  <a:schemeClr val="bg1"/>
                </a:solidFill>
              </a:rPr>
              <a:t>Ministerio</a:t>
            </a:r>
            <a:r>
              <a:rPr lang="en-US" altLang="es-CL" sz="1600" dirty="0">
                <a:solidFill>
                  <a:schemeClr val="bg1"/>
                </a:solidFill>
              </a:rPr>
              <a:t> de Hacienda la </a:t>
            </a:r>
            <a:r>
              <a:rPr lang="en-US" altLang="es-CL" sz="1600" dirty="0" err="1">
                <a:solidFill>
                  <a:schemeClr val="bg1"/>
                </a:solidFill>
              </a:rPr>
              <a:t>función</a:t>
            </a:r>
            <a:r>
              <a:rPr lang="en-US" altLang="es-CL" sz="1600" dirty="0">
                <a:solidFill>
                  <a:schemeClr val="bg1"/>
                </a:solidFill>
              </a:rPr>
              <a:t> de </a:t>
            </a:r>
            <a:r>
              <a:rPr lang="en-US" altLang="es-CL" sz="1600" dirty="0" err="1">
                <a:solidFill>
                  <a:schemeClr val="bg1"/>
                </a:solidFill>
              </a:rPr>
              <a:t>autorizar</a:t>
            </a:r>
            <a:r>
              <a:rPr lang="en-US" altLang="es-CL" sz="1600" dirty="0">
                <a:solidFill>
                  <a:schemeClr val="bg1"/>
                </a:solidFill>
              </a:rPr>
              <a:t> la </a:t>
            </a:r>
            <a:r>
              <a:rPr lang="en-US" altLang="es-CL" sz="1600" dirty="0" err="1">
                <a:solidFill>
                  <a:schemeClr val="bg1"/>
                </a:solidFill>
              </a:rPr>
              <a:t>contratación</a:t>
            </a:r>
            <a:r>
              <a:rPr lang="en-US" altLang="es-CL" sz="1600" dirty="0">
                <a:solidFill>
                  <a:schemeClr val="bg1"/>
                </a:solidFill>
              </a:rPr>
              <a:t> de </a:t>
            </a:r>
            <a:r>
              <a:rPr lang="en-US" altLang="es-CL" sz="1600" dirty="0" err="1">
                <a:solidFill>
                  <a:schemeClr val="bg1"/>
                </a:solidFill>
              </a:rPr>
              <a:t>convenios</a:t>
            </a:r>
            <a:r>
              <a:rPr lang="en-US" altLang="es-CL" sz="1600" dirty="0">
                <a:solidFill>
                  <a:schemeClr val="bg1"/>
                </a:solidFill>
              </a:rPr>
              <a:t> y </a:t>
            </a:r>
            <a:r>
              <a:rPr lang="en-US" altLang="es-CL" sz="1600" dirty="0" err="1">
                <a:solidFill>
                  <a:schemeClr val="bg1"/>
                </a:solidFill>
              </a:rPr>
              <a:t>contratos</a:t>
            </a:r>
            <a:r>
              <a:rPr lang="en-US" altLang="es-CL" sz="1600" dirty="0">
                <a:solidFill>
                  <a:schemeClr val="bg1"/>
                </a:solidFill>
              </a:rPr>
              <a:t> con </a:t>
            </a:r>
            <a:r>
              <a:rPr lang="en-US" altLang="es-CL" sz="1600" dirty="0" err="1">
                <a:solidFill>
                  <a:schemeClr val="bg1"/>
                </a:solidFill>
              </a:rPr>
              <a:t>obligaciones</a:t>
            </a:r>
            <a:r>
              <a:rPr lang="en-US" altLang="es-CL" sz="1600" dirty="0">
                <a:solidFill>
                  <a:schemeClr val="bg1"/>
                </a:solidFill>
              </a:rPr>
              <a:t> de </a:t>
            </a:r>
            <a:r>
              <a:rPr lang="en-US" altLang="es-CL" sz="1600" dirty="0" err="1">
                <a:solidFill>
                  <a:schemeClr val="bg1"/>
                </a:solidFill>
              </a:rPr>
              <a:t>pago</a:t>
            </a:r>
            <a:r>
              <a:rPr lang="en-US" altLang="es-CL" sz="1600" dirty="0">
                <a:solidFill>
                  <a:schemeClr val="bg1"/>
                </a:solidFill>
              </a:rPr>
              <a:t> a </a:t>
            </a:r>
            <a:r>
              <a:rPr lang="en-US" altLang="es-CL" sz="1600" dirty="0" err="1">
                <a:solidFill>
                  <a:schemeClr val="bg1"/>
                </a:solidFill>
              </a:rPr>
              <a:t>futuro</a:t>
            </a:r>
            <a:r>
              <a:rPr lang="en-US" altLang="es-CL" sz="1600" dirty="0">
                <a:solidFill>
                  <a:schemeClr val="bg1"/>
                </a:solidFill>
              </a:rPr>
              <a:t>, </a:t>
            </a:r>
            <a:r>
              <a:rPr lang="en-US" altLang="es-CL" sz="1600" dirty="0" err="1">
                <a:solidFill>
                  <a:schemeClr val="bg1"/>
                </a:solidFill>
              </a:rPr>
              <a:t>corresponde</a:t>
            </a:r>
            <a:r>
              <a:rPr lang="en-US" altLang="es-CL" sz="1600" dirty="0">
                <a:solidFill>
                  <a:schemeClr val="bg1"/>
                </a:solidFill>
              </a:rPr>
              <a:t> </a:t>
            </a:r>
            <a:r>
              <a:rPr lang="en-US" altLang="es-CL" sz="1600" dirty="0" err="1">
                <a:solidFill>
                  <a:schemeClr val="bg1"/>
                </a:solidFill>
              </a:rPr>
              <a:t>analizar</a:t>
            </a:r>
            <a:r>
              <a:rPr lang="en-US" altLang="es-CL" sz="1600" dirty="0">
                <a:solidFill>
                  <a:schemeClr val="bg1"/>
                </a:solidFill>
              </a:rPr>
              <a:t> la </a:t>
            </a:r>
            <a:r>
              <a:rPr lang="en-US" altLang="es-CL" sz="1600" dirty="0" err="1">
                <a:solidFill>
                  <a:schemeClr val="bg1"/>
                </a:solidFill>
              </a:rPr>
              <a:t>viabilidad</a:t>
            </a:r>
            <a:r>
              <a:rPr lang="en-US" altLang="es-CL" sz="1600" dirty="0">
                <a:solidFill>
                  <a:schemeClr val="bg1"/>
                </a:solidFill>
              </a:rPr>
              <a:t> </a:t>
            </a:r>
            <a:r>
              <a:rPr lang="en-US" altLang="es-CL" sz="1600" dirty="0" err="1">
                <a:solidFill>
                  <a:schemeClr val="bg1"/>
                </a:solidFill>
              </a:rPr>
              <a:t>financiera</a:t>
            </a:r>
            <a:r>
              <a:rPr lang="en-US" altLang="es-CL" sz="1600" dirty="0">
                <a:solidFill>
                  <a:schemeClr val="bg1"/>
                </a:solidFill>
              </a:rPr>
              <a:t> de las solicitudes que </a:t>
            </a:r>
            <a:r>
              <a:rPr lang="en-US" altLang="es-CL" sz="1600" dirty="0" err="1">
                <a:solidFill>
                  <a:schemeClr val="bg1"/>
                </a:solidFill>
              </a:rPr>
              <a:t>ente</a:t>
            </a:r>
            <a:r>
              <a:rPr lang="en-US" altLang="es-CL" sz="1600" dirty="0">
                <a:solidFill>
                  <a:schemeClr val="bg1"/>
                </a:solidFill>
              </a:rPr>
              <a:t> </a:t>
            </a:r>
            <a:r>
              <a:rPr lang="en-US" altLang="es-CL" sz="1600" dirty="0" err="1">
                <a:solidFill>
                  <a:schemeClr val="bg1"/>
                </a:solidFill>
              </a:rPr>
              <a:t>sentido</a:t>
            </a:r>
            <a:r>
              <a:rPr lang="en-US" altLang="es-CL" sz="1600" dirty="0">
                <a:solidFill>
                  <a:schemeClr val="bg1"/>
                </a:solidFill>
              </a:rPr>
              <a:t> </a:t>
            </a:r>
            <a:r>
              <a:rPr lang="en-US" altLang="es-CL" sz="1600" dirty="0" err="1">
                <a:solidFill>
                  <a:schemeClr val="bg1"/>
                </a:solidFill>
              </a:rPr>
              <a:t>presenten</a:t>
            </a:r>
            <a:r>
              <a:rPr lang="en-US" altLang="es-CL" sz="1600" dirty="0">
                <a:solidFill>
                  <a:schemeClr val="bg1"/>
                </a:solidFill>
              </a:rPr>
              <a:t> las </a:t>
            </a:r>
            <a:r>
              <a:rPr lang="en-US" altLang="es-CL" sz="1600" dirty="0" err="1">
                <a:solidFill>
                  <a:schemeClr val="bg1"/>
                </a:solidFill>
              </a:rPr>
              <a:t>Municipalidades</a:t>
            </a:r>
            <a:r>
              <a:rPr lang="en-US" altLang="es-CL" sz="1600" dirty="0">
                <a:solidFill>
                  <a:schemeClr val="bg1"/>
                </a:solidFill>
              </a:rPr>
              <a:t> para </a:t>
            </a:r>
            <a:r>
              <a:rPr lang="en-US" altLang="es-CL" sz="1600" dirty="0" err="1">
                <a:solidFill>
                  <a:schemeClr val="bg1"/>
                </a:solidFill>
              </a:rPr>
              <a:t>operaciones</a:t>
            </a:r>
            <a:r>
              <a:rPr lang="en-US" altLang="es-CL" sz="1600" dirty="0">
                <a:solidFill>
                  <a:schemeClr val="bg1"/>
                </a:solidFill>
              </a:rPr>
              <a:t> de </a:t>
            </a:r>
            <a:r>
              <a:rPr lang="en-US" altLang="es-CL" sz="1600" dirty="0" err="1">
                <a:solidFill>
                  <a:schemeClr val="bg1"/>
                </a:solidFill>
              </a:rPr>
              <a:t>endeudamiento</a:t>
            </a:r>
            <a:r>
              <a:rPr lang="en-US" altLang="es-CL" sz="1600" dirty="0">
                <a:solidFill>
                  <a:schemeClr val="bg1"/>
                </a:solidFill>
              </a:rPr>
              <a:t> (</a:t>
            </a:r>
            <a:r>
              <a:rPr lang="en-US" altLang="es-CL" sz="1600" dirty="0" err="1">
                <a:solidFill>
                  <a:schemeClr val="bg1"/>
                </a:solidFill>
              </a:rPr>
              <a:t>principalmente</a:t>
            </a:r>
            <a:r>
              <a:rPr lang="en-US" altLang="es-CL" sz="1600" dirty="0">
                <a:solidFill>
                  <a:schemeClr val="bg1"/>
                </a:solidFill>
              </a:rPr>
              <a:t> leasing y leaseback). </a:t>
            </a:r>
            <a:r>
              <a:rPr lang="en-US" altLang="es-CL" sz="1600" dirty="0" err="1">
                <a:solidFill>
                  <a:schemeClr val="bg1"/>
                </a:solidFill>
              </a:rPr>
              <a:t>Además</a:t>
            </a:r>
            <a:r>
              <a:rPr lang="en-US" altLang="es-CL" sz="1600" dirty="0">
                <a:solidFill>
                  <a:schemeClr val="bg1"/>
                </a:solidFill>
              </a:rPr>
              <a:t> se </a:t>
            </a:r>
            <a:r>
              <a:rPr lang="en-US" altLang="es-CL" sz="1600" dirty="0" err="1">
                <a:solidFill>
                  <a:schemeClr val="bg1"/>
                </a:solidFill>
              </a:rPr>
              <a:t>analizan</a:t>
            </a:r>
            <a:r>
              <a:rPr lang="en-US" altLang="es-CL" sz="1600" dirty="0">
                <a:solidFill>
                  <a:schemeClr val="bg1"/>
                </a:solidFill>
              </a:rPr>
              <a:t> </a:t>
            </a:r>
            <a:r>
              <a:rPr lang="en-US" altLang="es-CL" sz="1600" dirty="0" err="1">
                <a:solidFill>
                  <a:schemeClr val="bg1"/>
                </a:solidFill>
              </a:rPr>
              <a:t>peticiones</a:t>
            </a:r>
            <a:r>
              <a:rPr lang="en-US" altLang="es-CL" sz="1600" dirty="0">
                <a:solidFill>
                  <a:schemeClr val="bg1"/>
                </a:solidFill>
              </a:rPr>
              <a:t> de </a:t>
            </a:r>
            <a:r>
              <a:rPr lang="en-US" altLang="es-CL" sz="1600" dirty="0" err="1">
                <a:solidFill>
                  <a:schemeClr val="bg1"/>
                </a:solidFill>
              </a:rPr>
              <a:t>proyectos</a:t>
            </a:r>
            <a:r>
              <a:rPr lang="en-US" altLang="es-CL" sz="1600" dirty="0">
                <a:solidFill>
                  <a:schemeClr val="bg1"/>
                </a:solidFill>
              </a:rPr>
              <a:t> de </a:t>
            </a:r>
            <a:r>
              <a:rPr lang="en-US" altLang="es-CL" sz="1600" dirty="0" err="1">
                <a:solidFill>
                  <a:schemeClr val="bg1"/>
                </a:solidFill>
              </a:rPr>
              <a:t>cambios</a:t>
            </a:r>
            <a:r>
              <a:rPr lang="en-US" altLang="es-CL" sz="1600" dirty="0">
                <a:solidFill>
                  <a:schemeClr val="bg1"/>
                </a:solidFill>
              </a:rPr>
              <a:t> de luminarias a </a:t>
            </a:r>
            <a:r>
              <a:rPr lang="en-US" altLang="es-CL" sz="1600" dirty="0" err="1">
                <a:solidFill>
                  <a:schemeClr val="bg1"/>
                </a:solidFill>
              </a:rPr>
              <a:t>plazo</a:t>
            </a:r>
            <a:r>
              <a:rPr lang="en-US" altLang="es-CL" sz="1600" dirty="0">
                <a:solidFill>
                  <a:schemeClr val="bg1"/>
                </a:solidFill>
              </a:rPr>
              <a:t>. Al </a:t>
            </a:r>
            <a:r>
              <a:rPr lang="en-US" altLang="es-CL" sz="1600" dirty="0" err="1">
                <a:solidFill>
                  <a:schemeClr val="bg1"/>
                </a:solidFill>
              </a:rPr>
              <a:t>respecto</a:t>
            </a:r>
            <a:r>
              <a:rPr lang="en-US" altLang="es-CL" sz="1600" dirty="0">
                <a:solidFill>
                  <a:schemeClr val="bg1"/>
                </a:solidFill>
              </a:rPr>
              <a:t> se </a:t>
            </a:r>
            <a:r>
              <a:rPr lang="en-US" altLang="es-CL" sz="1600" dirty="0" err="1">
                <a:solidFill>
                  <a:schemeClr val="bg1"/>
                </a:solidFill>
              </a:rPr>
              <a:t>considera</a:t>
            </a:r>
            <a:r>
              <a:rPr lang="en-US" altLang="es-CL" sz="1600" dirty="0">
                <a:solidFill>
                  <a:schemeClr val="bg1"/>
                </a:solidFill>
              </a:rPr>
              <a:t> la </a:t>
            </a:r>
            <a:r>
              <a:rPr lang="en-US" altLang="es-CL" sz="1600" dirty="0" err="1">
                <a:solidFill>
                  <a:schemeClr val="bg1"/>
                </a:solidFill>
              </a:rPr>
              <a:t>participación</a:t>
            </a:r>
            <a:r>
              <a:rPr lang="en-US" altLang="es-CL" sz="1600" dirty="0">
                <a:solidFill>
                  <a:schemeClr val="bg1"/>
                </a:solidFill>
              </a:rPr>
              <a:t> del </a:t>
            </a:r>
            <a:r>
              <a:rPr lang="en-US" altLang="es-CL" sz="1600" dirty="0" err="1">
                <a:solidFill>
                  <a:schemeClr val="bg1"/>
                </a:solidFill>
              </a:rPr>
              <a:t>Ministerio</a:t>
            </a:r>
            <a:r>
              <a:rPr lang="en-US" altLang="es-CL" sz="1600" dirty="0">
                <a:solidFill>
                  <a:schemeClr val="bg1"/>
                </a:solidFill>
              </a:rPr>
              <a:t> de </a:t>
            </a:r>
            <a:r>
              <a:rPr lang="en-US" altLang="es-CL" sz="1600" dirty="0" err="1">
                <a:solidFill>
                  <a:schemeClr val="bg1"/>
                </a:solidFill>
              </a:rPr>
              <a:t>Energía</a:t>
            </a:r>
            <a:r>
              <a:rPr lang="en-US" altLang="es-CL" sz="1600" dirty="0">
                <a:solidFill>
                  <a:schemeClr val="bg1"/>
                </a:solidFill>
              </a:rPr>
              <a:t> </a:t>
            </a:r>
            <a:r>
              <a:rPr lang="en-US" altLang="es-CL" sz="1600" dirty="0" err="1">
                <a:solidFill>
                  <a:schemeClr val="bg1"/>
                </a:solidFill>
              </a:rPr>
              <a:t>entidad</a:t>
            </a:r>
            <a:r>
              <a:rPr lang="en-US" altLang="es-CL" sz="1600" dirty="0">
                <a:solidFill>
                  <a:schemeClr val="bg1"/>
                </a:solidFill>
              </a:rPr>
              <a:t> que visa los </a:t>
            </a:r>
            <a:r>
              <a:rPr lang="en-US" altLang="es-CL" sz="1600" dirty="0" err="1">
                <a:solidFill>
                  <a:schemeClr val="bg1"/>
                </a:solidFill>
              </a:rPr>
              <a:t>proyectos</a:t>
            </a:r>
            <a:r>
              <a:rPr lang="en-US" altLang="es-CL" sz="1600" dirty="0">
                <a:solidFill>
                  <a:schemeClr val="bg1"/>
                </a:solidFill>
              </a:rPr>
              <a:t> de </a:t>
            </a:r>
            <a:r>
              <a:rPr lang="en-US" altLang="es-CL" sz="1600" dirty="0" err="1">
                <a:solidFill>
                  <a:schemeClr val="bg1"/>
                </a:solidFill>
              </a:rPr>
              <a:t>acuerdo</a:t>
            </a:r>
            <a:r>
              <a:rPr lang="en-US" altLang="es-CL" sz="1600" dirty="0">
                <a:solidFill>
                  <a:schemeClr val="bg1"/>
                </a:solidFill>
              </a:rPr>
              <a:t> a </a:t>
            </a:r>
            <a:r>
              <a:rPr lang="en-US" altLang="es-CL" sz="1600" dirty="0" err="1">
                <a:solidFill>
                  <a:schemeClr val="bg1"/>
                </a:solidFill>
              </a:rPr>
              <a:t>criterios</a:t>
            </a:r>
            <a:r>
              <a:rPr lang="en-US" altLang="es-CL" sz="1600" dirty="0">
                <a:solidFill>
                  <a:schemeClr val="bg1"/>
                </a:solidFill>
              </a:rPr>
              <a:t> de </a:t>
            </a:r>
            <a:r>
              <a:rPr lang="en-US" altLang="es-CL" sz="1600" dirty="0" err="1">
                <a:solidFill>
                  <a:schemeClr val="bg1"/>
                </a:solidFill>
              </a:rPr>
              <a:t>eficiencia</a:t>
            </a:r>
            <a:r>
              <a:rPr lang="en-US" altLang="es-CL" sz="1600" dirty="0">
                <a:solidFill>
                  <a:schemeClr val="bg1"/>
                </a:solidFill>
              </a:rPr>
              <a:t> </a:t>
            </a:r>
            <a:r>
              <a:rPr lang="en-US" altLang="es-CL" sz="1600" dirty="0" err="1">
                <a:solidFill>
                  <a:schemeClr val="bg1"/>
                </a:solidFill>
              </a:rPr>
              <a:t>energética</a:t>
            </a:r>
            <a:r>
              <a:rPr lang="en-US" altLang="es-CL" sz="1600" dirty="0">
                <a:solidFill>
                  <a:schemeClr val="bg1"/>
                </a:solidFill>
              </a:rPr>
              <a:t> y el sector </a:t>
            </a:r>
            <a:r>
              <a:rPr lang="en-US" altLang="es-CL" sz="1600" dirty="0" err="1">
                <a:solidFill>
                  <a:schemeClr val="bg1"/>
                </a:solidFill>
              </a:rPr>
              <a:t>inversiones</a:t>
            </a:r>
            <a:r>
              <a:rPr lang="en-US" altLang="es-CL" sz="1600" dirty="0">
                <a:solidFill>
                  <a:schemeClr val="bg1"/>
                </a:solidFill>
              </a:rPr>
              <a:t> de </a:t>
            </a:r>
            <a:r>
              <a:rPr lang="en-US" altLang="es-CL" sz="1600" dirty="0" err="1">
                <a:solidFill>
                  <a:schemeClr val="bg1"/>
                </a:solidFill>
              </a:rPr>
              <a:t>Dipres</a:t>
            </a:r>
            <a:r>
              <a:rPr lang="en-US" altLang="es-CL" sz="1600" dirty="0">
                <a:solidFill>
                  <a:schemeClr val="bg1"/>
                </a:solidFill>
              </a:rPr>
              <a:t>, </a:t>
            </a:r>
            <a:r>
              <a:rPr lang="en-US" altLang="es-CL" sz="1600" dirty="0" err="1">
                <a:solidFill>
                  <a:schemeClr val="bg1"/>
                </a:solidFill>
              </a:rPr>
              <a:t>quienes</a:t>
            </a:r>
            <a:r>
              <a:rPr lang="en-US" altLang="es-CL" sz="1600" dirty="0">
                <a:solidFill>
                  <a:schemeClr val="bg1"/>
                </a:solidFill>
              </a:rPr>
              <a:t> </a:t>
            </a:r>
            <a:r>
              <a:rPr lang="en-US" altLang="es-CL" sz="1600" dirty="0" err="1">
                <a:solidFill>
                  <a:schemeClr val="bg1"/>
                </a:solidFill>
              </a:rPr>
              <a:t>evalúan</a:t>
            </a:r>
            <a:r>
              <a:rPr lang="en-US" altLang="es-CL" sz="1600" dirty="0">
                <a:solidFill>
                  <a:schemeClr val="bg1"/>
                </a:solidFill>
              </a:rPr>
              <a:t> la </a:t>
            </a:r>
            <a:r>
              <a:rPr lang="en-US" altLang="es-CL" sz="1600" dirty="0" err="1">
                <a:solidFill>
                  <a:schemeClr val="bg1"/>
                </a:solidFill>
              </a:rPr>
              <a:t>rentabilidad</a:t>
            </a:r>
            <a:r>
              <a:rPr lang="en-US" altLang="es-CL" sz="1600" dirty="0">
                <a:solidFill>
                  <a:schemeClr val="bg1"/>
                </a:solidFill>
              </a:rPr>
              <a:t> de los </a:t>
            </a:r>
            <a:r>
              <a:rPr lang="en-US" altLang="es-CL" sz="1600" dirty="0" err="1">
                <a:solidFill>
                  <a:schemeClr val="bg1"/>
                </a:solidFill>
              </a:rPr>
              <a:t>proyectos</a:t>
            </a:r>
            <a:r>
              <a:rPr lang="en-US" altLang="es-CL" sz="1600" dirty="0">
                <a:solidFill>
                  <a:schemeClr val="bg1"/>
                </a:solidFill>
              </a:rPr>
              <a:t> de </a:t>
            </a:r>
            <a:r>
              <a:rPr lang="en-US" altLang="es-CL" sz="1600" dirty="0" err="1">
                <a:solidFill>
                  <a:schemeClr val="bg1"/>
                </a:solidFill>
              </a:rPr>
              <a:t>acuerdo</a:t>
            </a:r>
            <a:r>
              <a:rPr lang="en-US" altLang="es-CL" sz="1600" dirty="0">
                <a:solidFill>
                  <a:schemeClr val="bg1"/>
                </a:solidFill>
              </a:rPr>
              <a:t> a los </a:t>
            </a:r>
            <a:r>
              <a:rPr lang="en-US" altLang="es-CL" sz="1600" dirty="0" err="1">
                <a:solidFill>
                  <a:schemeClr val="bg1"/>
                </a:solidFill>
              </a:rPr>
              <a:t>costos</a:t>
            </a:r>
            <a:r>
              <a:rPr lang="en-US" altLang="es-CL" sz="1600" dirty="0">
                <a:solidFill>
                  <a:schemeClr val="bg1"/>
                </a:solidFill>
              </a:rPr>
              <a:t> y </a:t>
            </a:r>
            <a:r>
              <a:rPr lang="en-US" altLang="es-CL" sz="1600" dirty="0" err="1">
                <a:solidFill>
                  <a:schemeClr val="bg1"/>
                </a:solidFill>
              </a:rPr>
              <a:t>beneficios</a:t>
            </a:r>
            <a:r>
              <a:rPr lang="en-US" altLang="es-CL" sz="1600" dirty="0">
                <a:solidFill>
                  <a:schemeClr val="bg1"/>
                </a:solidFill>
              </a:rPr>
              <a:t> </a:t>
            </a:r>
            <a:r>
              <a:rPr lang="en-US" altLang="es-CL" sz="1600" dirty="0" err="1">
                <a:solidFill>
                  <a:schemeClr val="bg1"/>
                </a:solidFill>
              </a:rPr>
              <a:t>asociados</a:t>
            </a:r>
            <a:r>
              <a:rPr lang="en-US" altLang="es-CL" sz="1600" dirty="0">
                <a:solidFill>
                  <a:schemeClr val="bg1"/>
                </a:solidFill>
              </a:rPr>
              <a:t>. </a:t>
            </a:r>
            <a:endParaRPr lang="en-US" altLang="es-CL" sz="1600" b="1" u="sng" dirty="0">
              <a:solidFill>
                <a:schemeClr val="bg1"/>
              </a:solidFill>
            </a:endParaRPr>
          </a:p>
          <a:p>
            <a:pPr marL="742950" lvl="1" indent="-228600">
              <a:lnSpc>
                <a:spcPct val="90000"/>
              </a:lnSpc>
              <a:spcBef>
                <a:spcPct val="20000"/>
              </a:spcBef>
              <a:buFont typeface="Arial" panose="020B0604020202020204" pitchFamily="34" charset="0"/>
              <a:buChar char="•"/>
              <a:defRPr/>
            </a:pPr>
            <a:r>
              <a:rPr lang="en-US" altLang="es-CL" sz="1600" dirty="0" err="1">
                <a:highlight>
                  <a:srgbClr val="00FFFF"/>
                </a:highlight>
              </a:rPr>
              <a:t>Otorgar</a:t>
            </a:r>
            <a:r>
              <a:rPr lang="en-US" altLang="es-CL" sz="1600" dirty="0">
                <a:highlight>
                  <a:srgbClr val="00FFFF"/>
                </a:highlight>
              </a:rPr>
              <a:t> </a:t>
            </a:r>
            <a:r>
              <a:rPr lang="en-US" altLang="es-CL" sz="1600" dirty="0" err="1">
                <a:highlight>
                  <a:srgbClr val="00FFFF"/>
                </a:highlight>
              </a:rPr>
              <a:t>autorizaciones</a:t>
            </a:r>
            <a:r>
              <a:rPr lang="en-US" altLang="es-CL" sz="1600" dirty="0">
                <a:highlight>
                  <a:srgbClr val="00FFFF"/>
                </a:highlight>
              </a:rPr>
              <a:t>, </a:t>
            </a:r>
            <a:r>
              <a:rPr lang="en-US" altLang="es-CL" sz="1600" dirty="0" err="1">
                <a:highlight>
                  <a:srgbClr val="00FFFF"/>
                </a:highlight>
              </a:rPr>
              <a:t>en</a:t>
            </a:r>
            <a:r>
              <a:rPr lang="en-US" altLang="es-CL" sz="1600" dirty="0">
                <a:highlight>
                  <a:srgbClr val="00FFFF"/>
                </a:highlight>
              </a:rPr>
              <a:t> conjunto con el </a:t>
            </a:r>
            <a:r>
              <a:rPr lang="en-US" altLang="es-CL" sz="1600" dirty="0" err="1">
                <a:highlight>
                  <a:srgbClr val="00FFFF"/>
                </a:highlight>
              </a:rPr>
              <a:t>Ministerio</a:t>
            </a:r>
            <a:r>
              <a:rPr lang="en-US" altLang="es-CL" sz="1600" dirty="0">
                <a:highlight>
                  <a:srgbClr val="00FFFF"/>
                </a:highlight>
              </a:rPr>
              <a:t> del Interior, para </a:t>
            </a:r>
            <a:r>
              <a:rPr lang="en-US" altLang="es-CL" sz="1600" dirty="0" err="1">
                <a:highlight>
                  <a:srgbClr val="00FFFF"/>
                </a:highlight>
              </a:rPr>
              <a:t>autorizar</a:t>
            </a:r>
            <a:r>
              <a:rPr lang="en-US" altLang="es-CL" sz="1600" dirty="0">
                <a:highlight>
                  <a:srgbClr val="00FFFF"/>
                </a:highlight>
              </a:rPr>
              <a:t> la </a:t>
            </a:r>
            <a:r>
              <a:rPr lang="en-US" altLang="es-CL" sz="1600" dirty="0" err="1">
                <a:highlight>
                  <a:srgbClr val="00FFFF"/>
                </a:highlight>
              </a:rPr>
              <a:t>venta</a:t>
            </a:r>
            <a:r>
              <a:rPr lang="en-US" altLang="es-CL" sz="1600" dirty="0">
                <a:highlight>
                  <a:srgbClr val="00FFFF"/>
                </a:highlight>
              </a:rPr>
              <a:t> </a:t>
            </a:r>
            <a:r>
              <a:rPr lang="en-US" altLang="es-CL" sz="1600" dirty="0" err="1">
                <a:highlight>
                  <a:srgbClr val="00FFFF"/>
                </a:highlight>
              </a:rPr>
              <a:t>directa</a:t>
            </a:r>
            <a:r>
              <a:rPr lang="en-US" altLang="es-CL" sz="1600" dirty="0">
                <a:highlight>
                  <a:srgbClr val="00FFFF"/>
                </a:highlight>
              </a:rPr>
              <a:t> de </a:t>
            </a:r>
            <a:r>
              <a:rPr lang="en-US" altLang="es-CL" sz="1600" dirty="0" err="1">
                <a:highlight>
                  <a:srgbClr val="00FFFF"/>
                </a:highlight>
              </a:rPr>
              <a:t>activos</a:t>
            </a:r>
            <a:r>
              <a:rPr lang="en-US" altLang="es-CL" sz="1600" dirty="0">
                <a:highlight>
                  <a:srgbClr val="00FFFF"/>
                </a:highlight>
              </a:rPr>
              <a:t> (</a:t>
            </a:r>
            <a:r>
              <a:rPr lang="en-US" altLang="es-CL" sz="1600" dirty="0" err="1">
                <a:highlight>
                  <a:srgbClr val="00FFFF"/>
                </a:highlight>
              </a:rPr>
              <a:t>Decreto</a:t>
            </a:r>
            <a:r>
              <a:rPr lang="en-US" altLang="es-CL" sz="1600" dirty="0">
                <a:highlight>
                  <a:srgbClr val="00FFFF"/>
                </a:highlight>
              </a:rPr>
              <a:t> </a:t>
            </a:r>
            <a:r>
              <a:rPr lang="en-US" altLang="es-CL" sz="1600" dirty="0" err="1">
                <a:highlight>
                  <a:srgbClr val="00FFFF"/>
                </a:highlight>
              </a:rPr>
              <a:t>Exento</a:t>
            </a:r>
            <a:r>
              <a:rPr lang="en-US" altLang="es-CL" sz="1600" dirty="0">
                <a:highlight>
                  <a:srgbClr val="00FFFF"/>
                </a:highlight>
              </a:rPr>
              <a:t>).</a:t>
            </a:r>
          </a:p>
          <a:p>
            <a:pPr marL="742950" lvl="1" indent="-228600">
              <a:lnSpc>
                <a:spcPct val="90000"/>
              </a:lnSpc>
              <a:spcBef>
                <a:spcPct val="20000"/>
              </a:spcBef>
              <a:buFont typeface="Arial" panose="020B0604020202020204" pitchFamily="34" charset="0"/>
              <a:buChar char="•"/>
              <a:defRPr/>
            </a:pPr>
            <a:r>
              <a:rPr lang="en-US" altLang="es-CL" sz="1600" dirty="0" err="1">
                <a:highlight>
                  <a:srgbClr val="00FFFF"/>
                </a:highlight>
              </a:rPr>
              <a:t>Programación</a:t>
            </a:r>
            <a:r>
              <a:rPr lang="en-US" altLang="es-CL" sz="1600" dirty="0">
                <a:highlight>
                  <a:srgbClr val="00FFFF"/>
                </a:highlight>
              </a:rPr>
              <a:t> de </a:t>
            </a:r>
            <a:r>
              <a:rPr lang="en-US" altLang="es-CL" sz="1600" dirty="0" err="1">
                <a:highlight>
                  <a:srgbClr val="00FFFF"/>
                </a:highlight>
              </a:rPr>
              <a:t>cajas</a:t>
            </a:r>
            <a:r>
              <a:rPr lang="en-US" altLang="es-CL" sz="1600" dirty="0">
                <a:highlight>
                  <a:srgbClr val="00FFFF"/>
                </a:highlight>
              </a:rPr>
              <a:t> por </a:t>
            </a:r>
            <a:r>
              <a:rPr lang="en-US" altLang="es-CL" sz="1600" dirty="0" err="1">
                <a:highlight>
                  <a:srgbClr val="00FFFF"/>
                </a:highlight>
              </a:rPr>
              <a:t>aplicación</a:t>
            </a:r>
            <a:r>
              <a:rPr lang="en-US" altLang="es-CL" sz="1600" dirty="0">
                <a:highlight>
                  <a:srgbClr val="00FFFF"/>
                </a:highlight>
              </a:rPr>
              <a:t> de </a:t>
            </a:r>
            <a:r>
              <a:rPr lang="en-US" altLang="es-CL" sz="1600" dirty="0" err="1">
                <a:highlight>
                  <a:srgbClr val="00FFFF"/>
                </a:highlight>
              </a:rPr>
              <a:t>beneficios</a:t>
            </a:r>
            <a:r>
              <a:rPr lang="en-US" altLang="es-CL" sz="1600" dirty="0">
                <a:highlight>
                  <a:srgbClr val="00FFFF"/>
                </a:highlight>
              </a:rPr>
              <a:t> por </a:t>
            </a:r>
            <a:r>
              <a:rPr lang="en-US" altLang="es-CL" sz="1600" dirty="0" err="1">
                <a:highlight>
                  <a:srgbClr val="00FFFF"/>
                </a:highlight>
              </a:rPr>
              <a:t>leyes</a:t>
            </a:r>
            <a:r>
              <a:rPr lang="en-US" altLang="es-CL" sz="1600" dirty="0">
                <a:highlight>
                  <a:srgbClr val="00FFFF"/>
                </a:highlight>
              </a:rPr>
              <a:t> de </a:t>
            </a:r>
            <a:r>
              <a:rPr lang="en-US" altLang="es-CL" sz="1600" dirty="0" err="1">
                <a:highlight>
                  <a:srgbClr val="00FFFF"/>
                </a:highlight>
              </a:rPr>
              <a:t>reajuste</a:t>
            </a:r>
            <a:r>
              <a:rPr lang="en-US" altLang="es-CL" sz="1600" dirty="0">
                <a:highlight>
                  <a:srgbClr val="00FFFF"/>
                </a:highlight>
              </a:rPr>
              <a:t> a </a:t>
            </a:r>
            <a:r>
              <a:rPr lang="en-US" altLang="es-CL" sz="1600" dirty="0" err="1">
                <a:highlight>
                  <a:srgbClr val="00FFFF"/>
                </a:highlight>
              </a:rPr>
              <a:t>servicios</a:t>
            </a:r>
            <a:r>
              <a:rPr lang="en-US" altLang="es-CL" sz="1600" dirty="0">
                <a:highlight>
                  <a:srgbClr val="00FFFF"/>
                </a:highlight>
              </a:rPr>
              <a:t> </a:t>
            </a:r>
            <a:r>
              <a:rPr lang="en-US" altLang="es-CL" sz="1600" dirty="0" err="1">
                <a:highlight>
                  <a:srgbClr val="00FFFF"/>
                </a:highlight>
              </a:rPr>
              <a:t>traspasados</a:t>
            </a:r>
            <a:r>
              <a:rPr lang="en-US" altLang="es-CL" sz="1600" dirty="0">
                <a:highlight>
                  <a:srgbClr val="00FFFF"/>
                </a:highlight>
              </a:rPr>
              <a:t> de </a:t>
            </a:r>
            <a:r>
              <a:rPr lang="en-US" altLang="es-CL" sz="1600" dirty="0" err="1">
                <a:highlight>
                  <a:srgbClr val="00FFFF"/>
                </a:highlight>
              </a:rPr>
              <a:t>educación</a:t>
            </a:r>
            <a:r>
              <a:rPr lang="en-US" altLang="es-CL" sz="1600" dirty="0">
                <a:highlight>
                  <a:srgbClr val="00FFFF"/>
                </a:highlight>
              </a:rPr>
              <a:t>, </a:t>
            </a:r>
            <a:r>
              <a:rPr lang="en-US" altLang="es-CL" sz="1600" dirty="0" err="1">
                <a:highlight>
                  <a:srgbClr val="00FFFF"/>
                </a:highlight>
              </a:rPr>
              <a:t>salud</a:t>
            </a:r>
            <a:r>
              <a:rPr lang="en-US" altLang="es-CL" sz="1600" dirty="0">
                <a:highlight>
                  <a:srgbClr val="00FFFF"/>
                </a:highlight>
              </a:rPr>
              <a:t> y </a:t>
            </a:r>
            <a:r>
              <a:rPr lang="en-US" altLang="es-CL" sz="1600" dirty="0" err="1">
                <a:highlight>
                  <a:srgbClr val="00FFFF"/>
                </a:highlight>
              </a:rPr>
              <a:t>cementerios</a:t>
            </a:r>
            <a:r>
              <a:rPr lang="en-US" altLang="es-CL" sz="1600" dirty="0">
                <a:highlight>
                  <a:srgbClr val="00FFFF"/>
                </a:highlight>
              </a:rPr>
              <a:t> y </a:t>
            </a:r>
            <a:r>
              <a:rPr lang="en-US" altLang="es-CL" sz="1600" dirty="0" err="1">
                <a:highlight>
                  <a:srgbClr val="00FFFF"/>
                </a:highlight>
              </a:rPr>
              <a:t>reembolsos</a:t>
            </a:r>
            <a:r>
              <a:rPr lang="en-US" altLang="es-CL" sz="1600" dirty="0">
                <a:highlight>
                  <a:srgbClr val="00FFFF"/>
                </a:highlight>
              </a:rPr>
              <a:t> de </a:t>
            </a:r>
            <a:r>
              <a:rPr lang="en-US" altLang="es-CL" sz="1600" dirty="0" err="1">
                <a:highlight>
                  <a:srgbClr val="00FFFF"/>
                </a:highlight>
              </a:rPr>
              <a:t>aguinaldos</a:t>
            </a:r>
            <a:r>
              <a:rPr lang="en-US" altLang="es-CL" sz="1600" dirty="0">
                <a:highlight>
                  <a:srgbClr val="00FFFF"/>
                </a:highlight>
              </a:rPr>
              <a:t> de fiestas </a:t>
            </a:r>
            <a:r>
              <a:rPr lang="en-US" altLang="es-CL" sz="1600" dirty="0" err="1">
                <a:highlight>
                  <a:srgbClr val="00FFFF"/>
                </a:highlight>
              </a:rPr>
              <a:t>patrias</a:t>
            </a:r>
            <a:r>
              <a:rPr lang="en-US" altLang="es-CL" sz="1600" dirty="0">
                <a:highlight>
                  <a:srgbClr val="00FFFF"/>
                </a:highlight>
              </a:rPr>
              <a:t> y </a:t>
            </a:r>
            <a:r>
              <a:rPr lang="en-US" altLang="es-CL" sz="1600" dirty="0" err="1">
                <a:highlight>
                  <a:srgbClr val="00FFFF"/>
                </a:highlight>
              </a:rPr>
              <a:t>navidad</a:t>
            </a:r>
            <a:r>
              <a:rPr lang="en-US" altLang="es-CL" sz="1600" dirty="0">
                <a:highlight>
                  <a:srgbClr val="00FFFF"/>
                </a:highlight>
              </a:rPr>
              <a:t> a </a:t>
            </a:r>
            <a:r>
              <a:rPr lang="en-US" altLang="es-CL" sz="1600" dirty="0" err="1">
                <a:highlight>
                  <a:srgbClr val="00FFFF"/>
                </a:highlight>
              </a:rPr>
              <a:t>funcionarios</a:t>
            </a:r>
            <a:r>
              <a:rPr lang="en-US" altLang="es-CL" sz="1600" dirty="0">
                <a:highlight>
                  <a:srgbClr val="00FFFF"/>
                </a:highlight>
              </a:rPr>
              <a:t> </a:t>
            </a:r>
            <a:r>
              <a:rPr lang="en-US" altLang="es-CL" sz="1600" dirty="0" err="1">
                <a:highlight>
                  <a:srgbClr val="00FFFF"/>
                </a:highlight>
              </a:rPr>
              <a:t>municipales</a:t>
            </a:r>
            <a:r>
              <a:rPr lang="en-US" altLang="es-CL" sz="1600" dirty="0">
                <a:highlight>
                  <a:srgbClr val="00FFFF"/>
                </a:highlight>
              </a:rPr>
              <a:t>, Bono Especial, Bono de </a:t>
            </a:r>
            <a:r>
              <a:rPr lang="en-US" altLang="es-CL" sz="1600" dirty="0" err="1">
                <a:highlight>
                  <a:srgbClr val="00FFFF"/>
                </a:highlight>
              </a:rPr>
              <a:t>Escolaridad</a:t>
            </a:r>
            <a:r>
              <a:rPr lang="en-US" altLang="es-CL" sz="1600" dirty="0">
                <a:highlight>
                  <a:srgbClr val="00FFFF"/>
                </a:highlight>
              </a:rPr>
              <a:t>, Bono de </a:t>
            </a:r>
            <a:r>
              <a:rPr lang="en-US" altLang="es-CL" sz="1600" dirty="0" err="1">
                <a:highlight>
                  <a:srgbClr val="00FFFF"/>
                </a:highlight>
              </a:rPr>
              <a:t>Vacaciones</a:t>
            </a:r>
            <a:r>
              <a:rPr lang="en-US" altLang="es-CL" sz="1600" dirty="0">
                <a:highlight>
                  <a:srgbClr val="00FFFF"/>
                </a:highlight>
              </a:rPr>
              <a:t> entre </a:t>
            </a:r>
            <a:r>
              <a:rPr lang="en-US" altLang="es-CL" sz="1600" dirty="0" err="1">
                <a:highlight>
                  <a:srgbClr val="00FFFF"/>
                </a:highlight>
              </a:rPr>
              <a:t>otros</a:t>
            </a:r>
            <a:r>
              <a:rPr lang="en-US" altLang="es-CL" sz="1600" dirty="0">
                <a:highlight>
                  <a:srgbClr val="00FFFF"/>
                </a:highlight>
              </a:rPr>
              <a:t>.</a:t>
            </a:r>
          </a:p>
          <a:p>
            <a:pPr lvl="1" indent="-228600">
              <a:lnSpc>
                <a:spcPct val="90000"/>
              </a:lnSpc>
              <a:spcBef>
                <a:spcPct val="20000"/>
              </a:spcBef>
              <a:buFont typeface="Arial" panose="020B0604020202020204" pitchFamily="34" charset="0"/>
              <a:buChar char="•"/>
              <a:defRPr/>
            </a:pPr>
            <a:endParaRPr lang="en-US" altLang="es-CL" sz="1100" dirty="0">
              <a:solidFill>
                <a:schemeClr val="bg1"/>
              </a:solidFill>
            </a:endParaRPr>
          </a:p>
        </p:txBody>
      </p:sp>
    </p:spTree>
    <p:extLst>
      <p:ext uri="{BB962C8B-B14F-4D97-AF65-F5344CB8AC3E}">
        <p14:creationId xmlns:p14="http://schemas.microsoft.com/office/powerpoint/2010/main" val="304704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3"/>
          <p:cNvSpPr txBox="1">
            <a:spLocks noChangeArrowheads="1"/>
          </p:cNvSpPr>
          <p:nvPr/>
        </p:nvSpPr>
        <p:spPr>
          <a:xfrm>
            <a:off x="1014141" y="1450655"/>
            <a:ext cx="3932030" cy="395669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altLang="es-CL" sz="3800" b="1" kern="1200">
                <a:solidFill>
                  <a:schemeClr val="bg1"/>
                </a:solidFill>
                <a:latin typeface="+mj-lt"/>
                <a:ea typeface="+mj-ea"/>
                <a:cs typeface="+mj-cs"/>
              </a:rPr>
              <a:t>Responsabilidades de la Dirección de Presupuestos respecto de las Finanzas Municipales (2)</a:t>
            </a:r>
          </a:p>
        </p:txBody>
      </p:sp>
      <p:cxnSp>
        <p:nvCxnSpPr>
          <p:cNvPr id="17" name="Straight Connector 1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5558320" y="523984"/>
            <a:ext cx="6339154" cy="5887085"/>
          </a:xfrm>
          <a:prstGeom prst="rect">
            <a:avLst/>
          </a:prstGeom>
        </p:spPr>
        <p:txBody>
          <a:bodyPr vert="horz" lIns="91440" tIns="45720" rIns="91440" bIns="45720" rtlCol="0" anchor="ctr">
            <a:normAutofit fontScale="92500" lnSpcReduction="10000"/>
          </a:bodyPr>
          <a:lstStyle/>
          <a:p>
            <a:pPr lvl="1" indent="-228600">
              <a:lnSpc>
                <a:spcPct val="90000"/>
              </a:lnSpc>
              <a:spcBef>
                <a:spcPct val="20000"/>
              </a:spcBef>
              <a:buFont typeface="Arial" panose="020B0604020202020204" pitchFamily="34" charset="0"/>
              <a:buChar char="•"/>
              <a:defRPr/>
            </a:pPr>
            <a:endParaRPr lang="en-US" altLang="es-CL" sz="1100" dirty="0">
              <a:solidFill>
                <a:schemeClr val="bg1"/>
              </a:solidFill>
            </a:endParaRPr>
          </a:p>
          <a:p>
            <a:pPr marL="742950" lvl="1" indent="-228600">
              <a:lnSpc>
                <a:spcPct val="90000"/>
              </a:lnSpc>
              <a:spcBef>
                <a:spcPct val="20000"/>
              </a:spcBef>
              <a:buFont typeface="Arial" panose="020B0604020202020204" pitchFamily="34" charset="0"/>
              <a:buChar char="•"/>
              <a:defRPr/>
            </a:pPr>
            <a:r>
              <a:rPr lang="en-US" altLang="es-CL" dirty="0" err="1">
                <a:highlight>
                  <a:srgbClr val="00FFFF"/>
                </a:highlight>
              </a:rPr>
              <a:t>Formulación</a:t>
            </a:r>
            <a:r>
              <a:rPr lang="en-US" altLang="es-CL" dirty="0">
                <a:highlight>
                  <a:srgbClr val="00FFFF"/>
                </a:highlight>
              </a:rPr>
              <a:t> </a:t>
            </a:r>
            <a:r>
              <a:rPr lang="en-US" altLang="es-CL" dirty="0" err="1">
                <a:highlight>
                  <a:srgbClr val="00FFFF"/>
                </a:highlight>
              </a:rPr>
              <a:t>presupuestaria</a:t>
            </a:r>
            <a:r>
              <a:rPr lang="en-US" altLang="es-CL" dirty="0">
                <a:highlight>
                  <a:srgbClr val="00FFFF"/>
                </a:highlight>
              </a:rPr>
              <a:t> y </a:t>
            </a:r>
            <a:r>
              <a:rPr lang="en-US" altLang="es-CL" dirty="0" err="1">
                <a:highlight>
                  <a:srgbClr val="00FFFF"/>
                </a:highlight>
              </a:rPr>
              <a:t>programación</a:t>
            </a:r>
            <a:r>
              <a:rPr lang="en-US" altLang="es-CL" dirty="0">
                <a:highlight>
                  <a:srgbClr val="00FFFF"/>
                </a:highlight>
              </a:rPr>
              <a:t> de </a:t>
            </a:r>
            <a:r>
              <a:rPr lang="en-US" altLang="es-CL" dirty="0" err="1">
                <a:highlight>
                  <a:srgbClr val="00FFFF"/>
                </a:highlight>
              </a:rPr>
              <a:t>cajas</a:t>
            </a:r>
            <a:r>
              <a:rPr lang="en-US" altLang="es-CL" dirty="0">
                <a:highlight>
                  <a:srgbClr val="00FFFF"/>
                </a:highlight>
              </a:rPr>
              <a:t> por </a:t>
            </a:r>
            <a:r>
              <a:rPr lang="en-US" altLang="es-CL" dirty="0" err="1">
                <a:highlight>
                  <a:srgbClr val="00FFFF"/>
                </a:highlight>
              </a:rPr>
              <a:t>aportes</a:t>
            </a:r>
            <a:r>
              <a:rPr lang="en-US" altLang="es-CL" dirty="0">
                <a:highlight>
                  <a:srgbClr val="00FFFF"/>
                </a:highlight>
              </a:rPr>
              <a:t> </a:t>
            </a:r>
            <a:r>
              <a:rPr lang="en-US" altLang="es-CL" dirty="0" err="1">
                <a:highlight>
                  <a:srgbClr val="00FFFF"/>
                </a:highlight>
              </a:rPr>
              <a:t>especiales</a:t>
            </a:r>
            <a:r>
              <a:rPr lang="en-US" altLang="es-CL" dirty="0">
                <a:highlight>
                  <a:srgbClr val="00FFFF"/>
                </a:highlight>
              </a:rPr>
              <a:t> </a:t>
            </a:r>
            <a:r>
              <a:rPr lang="en-US" altLang="es-CL" dirty="0" err="1">
                <a:highlight>
                  <a:srgbClr val="00FFFF"/>
                </a:highlight>
              </a:rPr>
              <a:t>incluidos</a:t>
            </a:r>
            <a:r>
              <a:rPr lang="en-US" altLang="es-CL" dirty="0">
                <a:highlight>
                  <a:srgbClr val="00FFFF"/>
                </a:highlight>
              </a:rPr>
              <a:t> </a:t>
            </a:r>
            <a:r>
              <a:rPr lang="en-US" altLang="es-CL" dirty="0" err="1">
                <a:highlight>
                  <a:srgbClr val="00FFFF"/>
                </a:highlight>
              </a:rPr>
              <a:t>en</a:t>
            </a:r>
            <a:r>
              <a:rPr lang="en-US" altLang="es-CL" dirty="0">
                <a:highlight>
                  <a:srgbClr val="00FFFF"/>
                </a:highlight>
              </a:rPr>
              <a:t> la Ley de </a:t>
            </a:r>
            <a:r>
              <a:rPr lang="en-US" altLang="es-CL" dirty="0" err="1">
                <a:highlight>
                  <a:srgbClr val="00FFFF"/>
                </a:highlight>
              </a:rPr>
              <a:t>Presupuestos</a:t>
            </a:r>
            <a:r>
              <a:rPr lang="en-US" altLang="es-CL" dirty="0">
                <a:highlight>
                  <a:srgbClr val="00FFFF"/>
                </a:highlight>
              </a:rPr>
              <a:t>, </a:t>
            </a:r>
            <a:r>
              <a:rPr lang="en-US" altLang="es-CL" dirty="0" err="1">
                <a:highlight>
                  <a:srgbClr val="00FFFF"/>
                </a:highlight>
              </a:rPr>
              <a:t>específicamente</a:t>
            </a:r>
            <a:r>
              <a:rPr lang="en-US" altLang="es-CL" dirty="0">
                <a:highlight>
                  <a:srgbClr val="00FFFF"/>
                </a:highlight>
              </a:rPr>
              <a:t> </a:t>
            </a:r>
            <a:r>
              <a:rPr lang="en-US" altLang="es-CL" dirty="0" err="1">
                <a:highlight>
                  <a:srgbClr val="00FFFF"/>
                </a:highlight>
              </a:rPr>
              <a:t>en</a:t>
            </a:r>
            <a:r>
              <a:rPr lang="en-US" altLang="es-CL" dirty="0">
                <a:highlight>
                  <a:srgbClr val="00FFFF"/>
                </a:highlight>
              </a:rPr>
              <a:t> la </a:t>
            </a:r>
            <a:r>
              <a:rPr lang="en-US" altLang="es-CL" dirty="0" err="1">
                <a:highlight>
                  <a:srgbClr val="00FFFF"/>
                </a:highlight>
              </a:rPr>
              <a:t>Partida</a:t>
            </a:r>
            <a:r>
              <a:rPr lang="en-US" altLang="es-CL" dirty="0">
                <a:highlight>
                  <a:srgbClr val="00FFFF"/>
                </a:highlight>
              </a:rPr>
              <a:t> 50 Tesoro </a:t>
            </a:r>
            <a:r>
              <a:rPr lang="en-US" altLang="es-CL" dirty="0" err="1">
                <a:highlight>
                  <a:srgbClr val="00FFFF"/>
                </a:highlight>
              </a:rPr>
              <a:t>Público</a:t>
            </a:r>
            <a:r>
              <a:rPr lang="en-US" altLang="es-CL" dirty="0">
                <a:highlight>
                  <a:srgbClr val="00FFFF"/>
                </a:highlight>
              </a:rPr>
              <a:t> (</a:t>
            </a:r>
            <a:r>
              <a:rPr lang="en-US" altLang="es-CL" dirty="0" err="1">
                <a:highlight>
                  <a:srgbClr val="00FFFF"/>
                </a:highlight>
              </a:rPr>
              <a:t>subsidio</a:t>
            </a:r>
            <a:r>
              <a:rPr lang="en-US" altLang="es-CL" dirty="0">
                <a:highlight>
                  <a:srgbClr val="00FFFF"/>
                </a:highlight>
              </a:rPr>
              <a:t> </a:t>
            </a:r>
            <a:r>
              <a:rPr lang="en-US" altLang="es-CL" dirty="0" err="1">
                <a:highlight>
                  <a:srgbClr val="00FFFF"/>
                </a:highlight>
              </a:rPr>
              <a:t>beneficio</a:t>
            </a:r>
            <a:r>
              <a:rPr lang="en-US" altLang="es-CL" dirty="0">
                <a:highlight>
                  <a:srgbClr val="00FFFF"/>
                </a:highlight>
              </a:rPr>
              <a:t> Ley N° 20.330 para </a:t>
            </a:r>
            <a:r>
              <a:rPr lang="en-US" altLang="es-CL" dirty="0" err="1">
                <a:highlight>
                  <a:srgbClr val="00FFFF"/>
                </a:highlight>
              </a:rPr>
              <a:t>deudores</a:t>
            </a:r>
            <a:r>
              <a:rPr lang="en-US" altLang="es-CL" dirty="0">
                <a:highlight>
                  <a:srgbClr val="00FFFF"/>
                </a:highlight>
              </a:rPr>
              <a:t> </a:t>
            </a:r>
            <a:r>
              <a:rPr lang="en-US" altLang="es-CL" dirty="0" err="1">
                <a:highlight>
                  <a:srgbClr val="00FFFF"/>
                </a:highlight>
              </a:rPr>
              <a:t>crédito</a:t>
            </a:r>
            <a:r>
              <a:rPr lang="en-US" altLang="es-CL" dirty="0">
                <a:highlight>
                  <a:srgbClr val="00FFFF"/>
                </a:highlight>
              </a:rPr>
              <a:t> </a:t>
            </a:r>
            <a:r>
              <a:rPr lang="en-US" altLang="es-CL" dirty="0" err="1">
                <a:highlight>
                  <a:srgbClr val="00FFFF"/>
                </a:highlight>
              </a:rPr>
              <a:t>universitario</a:t>
            </a:r>
            <a:r>
              <a:rPr lang="en-US" altLang="es-CL" dirty="0">
                <a:highlight>
                  <a:srgbClr val="00FFFF"/>
                </a:highlight>
              </a:rPr>
              <a:t>, </a:t>
            </a:r>
            <a:r>
              <a:rPr lang="en-US" altLang="es-CL" dirty="0" err="1">
                <a:highlight>
                  <a:srgbClr val="00FFFF"/>
                </a:highlight>
              </a:rPr>
              <a:t>aporte</a:t>
            </a:r>
            <a:r>
              <a:rPr lang="en-US" altLang="es-CL" dirty="0">
                <a:highlight>
                  <a:srgbClr val="00FFFF"/>
                </a:highlight>
              </a:rPr>
              <a:t> al </a:t>
            </a:r>
            <a:r>
              <a:rPr lang="en-US" altLang="es-CL" dirty="0" err="1">
                <a:highlight>
                  <a:srgbClr val="00FFFF"/>
                </a:highlight>
              </a:rPr>
              <a:t>Fondo</a:t>
            </a:r>
            <a:r>
              <a:rPr lang="en-US" altLang="es-CL" dirty="0">
                <a:highlight>
                  <a:srgbClr val="00FFFF"/>
                </a:highlight>
              </a:rPr>
              <a:t> </a:t>
            </a:r>
            <a:r>
              <a:rPr lang="en-US" altLang="es-CL" dirty="0" err="1">
                <a:highlight>
                  <a:srgbClr val="00FFFF"/>
                </a:highlight>
              </a:rPr>
              <a:t>Común</a:t>
            </a:r>
            <a:r>
              <a:rPr lang="en-US" altLang="es-CL" dirty="0">
                <a:highlight>
                  <a:srgbClr val="00FFFF"/>
                </a:highlight>
              </a:rPr>
              <a:t> Municipal, </a:t>
            </a:r>
            <a:r>
              <a:rPr lang="en-US" altLang="es-CL" dirty="0" err="1">
                <a:highlight>
                  <a:srgbClr val="00FFFF"/>
                </a:highlight>
              </a:rPr>
              <a:t>bonificación</a:t>
            </a:r>
            <a:r>
              <a:rPr lang="en-US" altLang="es-CL" dirty="0">
                <a:highlight>
                  <a:srgbClr val="00FFFF"/>
                </a:highlight>
              </a:rPr>
              <a:t> de zonas </a:t>
            </a:r>
            <a:r>
              <a:rPr lang="en-US" altLang="es-CL" dirty="0" err="1">
                <a:highlight>
                  <a:srgbClr val="00FFFF"/>
                </a:highlight>
              </a:rPr>
              <a:t>extremas</a:t>
            </a:r>
            <a:r>
              <a:rPr lang="en-US" altLang="es-CL" dirty="0">
                <a:highlight>
                  <a:srgbClr val="00FFFF"/>
                </a:highlight>
              </a:rPr>
              <a:t> para personal municipal y </a:t>
            </a:r>
            <a:r>
              <a:rPr lang="en-US" altLang="es-CL" dirty="0" err="1">
                <a:highlight>
                  <a:srgbClr val="00FFFF"/>
                </a:highlight>
              </a:rPr>
              <a:t>asistentes</a:t>
            </a:r>
            <a:r>
              <a:rPr lang="en-US" altLang="es-CL" dirty="0">
                <a:highlight>
                  <a:srgbClr val="00FFFF"/>
                </a:highlight>
              </a:rPr>
              <a:t> de la </a:t>
            </a:r>
            <a:r>
              <a:rPr lang="en-US" altLang="es-CL" dirty="0" err="1">
                <a:highlight>
                  <a:srgbClr val="00FFFF"/>
                </a:highlight>
              </a:rPr>
              <a:t>educación</a:t>
            </a:r>
            <a:r>
              <a:rPr lang="en-US" altLang="es-CL" dirty="0">
                <a:highlight>
                  <a:srgbClr val="00FFFF"/>
                </a:highlight>
              </a:rPr>
              <a:t>, </a:t>
            </a:r>
            <a:r>
              <a:rPr lang="en-US" altLang="es-CL" dirty="0" err="1">
                <a:highlight>
                  <a:srgbClr val="00FFFF"/>
                </a:highlight>
              </a:rPr>
              <a:t>bonificación</a:t>
            </a:r>
            <a:r>
              <a:rPr lang="en-US" altLang="es-CL" dirty="0">
                <a:highlight>
                  <a:srgbClr val="00FFFF"/>
                </a:highlight>
              </a:rPr>
              <a:t> al </a:t>
            </a:r>
            <a:r>
              <a:rPr lang="en-US" altLang="es-CL" dirty="0" err="1">
                <a:highlight>
                  <a:srgbClr val="00FFFF"/>
                </a:highlight>
              </a:rPr>
              <a:t>retiro</a:t>
            </a:r>
            <a:r>
              <a:rPr lang="en-US" altLang="es-CL" dirty="0">
                <a:highlight>
                  <a:srgbClr val="00FFFF"/>
                </a:highlight>
              </a:rPr>
              <a:t>). </a:t>
            </a:r>
          </a:p>
          <a:p>
            <a:pPr marL="742950" lvl="1" indent="-228600">
              <a:lnSpc>
                <a:spcPct val="90000"/>
              </a:lnSpc>
              <a:spcBef>
                <a:spcPct val="20000"/>
              </a:spcBef>
              <a:buFont typeface="Arial" panose="020B0604020202020204" pitchFamily="34" charset="0"/>
              <a:buChar char="•"/>
              <a:defRPr/>
            </a:pPr>
            <a:r>
              <a:rPr lang="en-US" altLang="es-CL" dirty="0" err="1">
                <a:solidFill>
                  <a:schemeClr val="bg1"/>
                </a:solidFill>
              </a:rPr>
              <a:t>Visacion</a:t>
            </a:r>
            <a:r>
              <a:rPr lang="en-US" altLang="es-CL" dirty="0">
                <a:solidFill>
                  <a:schemeClr val="bg1"/>
                </a:solidFill>
              </a:rPr>
              <a:t> de </a:t>
            </a:r>
            <a:r>
              <a:rPr lang="en-US" altLang="es-CL" dirty="0" err="1">
                <a:solidFill>
                  <a:schemeClr val="bg1"/>
                </a:solidFill>
              </a:rPr>
              <a:t>Convenios</a:t>
            </a:r>
            <a:r>
              <a:rPr lang="en-US" altLang="es-CL" dirty="0">
                <a:solidFill>
                  <a:schemeClr val="bg1"/>
                </a:solidFill>
              </a:rPr>
              <a:t> de </a:t>
            </a:r>
            <a:r>
              <a:rPr lang="en-US" altLang="es-CL" dirty="0" err="1">
                <a:solidFill>
                  <a:schemeClr val="bg1"/>
                </a:solidFill>
              </a:rPr>
              <a:t>Anticipos</a:t>
            </a:r>
            <a:r>
              <a:rPr lang="en-US" altLang="es-CL" dirty="0">
                <a:solidFill>
                  <a:schemeClr val="bg1"/>
                </a:solidFill>
              </a:rPr>
              <a:t> del </a:t>
            </a:r>
            <a:r>
              <a:rPr lang="en-US" altLang="es-CL" dirty="0" err="1">
                <a:solidFill>
                  <a:schemeClr val="bg1"/>
                </a:solidFill>
              </a:rPr>
              <a:t>Fondo</a:t>
            </a:r>
            <a:r>
              <a:rPr lang="en-US" altLang="es-CL" dirty="0">
                <a:solidFill>
                  <a:schemeClr val="bg1"/>
                </a:solidFill>
              </a:rPr>
              <a:t> </a:t>
            </a:r>
            <a:r>
              <a:rPr lang="en-US" altLang="es-CL" dirty="0" err="1">
                <a:solidFill>
                  <a:schemeClr val="bg1"/>
                </a:solidFill>
              </a:rPr>
              <a:t>Común</a:t>
            </a:r>
            <a:r>
              <a:rPr lang="en-US" altLang="es-CL" dirty="0">
                <a:solidFill>
                  <a:schemeClr val="bg1"/>
                </a:solidFill>
              </a:rPr>
              <a:t> municipal por planes de </a:t>
            </a:r>
            <a:r>
              <a:rPr lang="en-US" altLang="es-CL" dirty="0" err="1">
                <a:solidFill>
                  <a:schemeClr val="bg1"/>
                </a:solidFill>
              </a:rPr>
              <a:t>retiro</a:t>
            </a:r>
            <a:r>
              <a:rPr lang="en-US" altLang="es-CL" dirty="0">
                <a:solidFill>
                  <a:schemeClr val="bg1"/>
                </a:solidFill>
              </a:rPr>
              <a:t>.  </a:t>
            </a:r>
          </a:p>
          <a:p>
            <a:pPr marL="742950" lvl="1" indent="-228600">
              <a:lnSpc>
                <a:spcPct val="90000"/>
              </a:lnSpc>
              <a:spcBef>
                <a:spcPct val="20000"/>
              </a:spcBef>
              <a:buFont typeface="Arial" panose="020B0604020202020204" pitchFamily="34" charset="0"/>
              <a:buChar char="•"/>
              <a:defRPr/>
            </a:pPr>
            <a:r>
              <a:rPr lang="en-US" altLang="es-CL" dirty="0" err="1">
                <a:solidFill>
                  <a:schemeClr val="bg1"/>
                </a:solidFill>
              </a:rPr>
              <a:t>Visacion</a:t>
            </a:r>
            <a:r>
              <a:rPr lang="en-US" altLang="es-CL" dirty="0">
                <a:solidFill>
                  <a:schemeClr val="bg1"/>
                </a:solidFill>
              </a:rPr>
              <a:t> de la </a:t>
            </a:r>
            <a:r>
              <a:rPr lang="en-US" altLang="es-CL" dirty="0" err="1">
                <a:solidFill>
                  <a:schemeClr val="bg1"/>
                </a:solidFill>
              </a:rPr>
              <a:t>distribución</a:t>
            </a:r>
            <a:r>
              <a:rPr lang="en-US" altLang="es-CL" dirty="0">
                <a:solidFill>
                  <a:schemeClr val="bg1"/>
                </a:solidFill>
              </a:rPr>
              <a:t> </a:t>
            </a:r>
            <a:r>
              <a:rPr lang="en-US" altLang="es-CL" dirty="0" err="1">
                <a:solidFill>
                  <a:schemeClr val="bg1"/>
                </a:solidFill>
              </a:rPr>
              <a:t>anual</a:t>
            </a:r>
            <a:r>
              <a:rPr lang="en-US" altLang="es-CL" dirty="0">
                <a:solidFill>
                  <a:schemeClr val="bg1"/>
                </a:solidFill>
              </a:rPr>
              <a:t> de los </a:t>
            </a:r>
            <a:r>
              <a:rPr lang="en-US" altLang="es-CL" dirty="0" err="1">
                <a:solidFill>
                  <a:schemeClr val="bg1"/>
                </a:solidFill>
              </a:rPr>
              <a:t>recursos</a:t>
            </a:r>
            <a:r>
              <a:rPr lang="en-US" altLang="es-CL" dirty="0">
                <a:solidFill>
                  <a:schemeClr val="bg1"/>
                </a:solidFill>
              </a:rPr>
              <a:t> del </a:t>
            </a:r>
            <a:r>
              <a:rPr lang="en-US" altLang="es-CL" dirty="0" err="1">
                <a:solidFill>
                  <a:schemeClr val="bg1"/>
                </a:solidFill>
              </a:rPr>
              <a:t>Fondo</a:t>
            </a:r>
            <a:r>
              <a:rPr lang="en-US" altLang="es-CL" dirty="0">
                <a:solidFill>
                  <a:schemeClr val="bg1"/>
                </a:solidFill>
              </a:rPr>
              <a:t> </a:t>
            </a:r>
            <a:r>
              <a:rPr lang="en-US" altLang="es-CL" dirty="0" err="1">
                <a:solidFill>
                  <a:schemeClr val="bg1"/>
                </a:solidFill>
              </a:rPr>
              <a:t>Común</a:t>
            </a:r>
            <a:r>
              <a:rPr lang="en-US" altLang="es-CL" dirty="0">
                <a:solidFill>
                  <a:schemeClr val="bg1"/>
                </a:solidFill>
              </a:rPr>
              <a:t> Municipal (</a:t>
            </a:r>
            <a:r>
              <a:rPr lang="en-US" altLang="es-CL" dirty="0" err="1">
                <a:solidFill>
                  <a:schemeClr val="bg1"/>
                </a:solidFill>
              </a:rPr>
              <a:t>establecimiento</a:t>
            </a:r>
            <a:r>
              <a:rPr lang="en-US" altLang="es-CL" dirty="0">
                <a:solidFill>
                  <a:schemeClr val="bg1"/>
                </a:solidFill>
              </a:rPr>
              <a:t> de los </a:t>
            </a:r>
            <a:r>
              <a:rPr lang="en-US" altLang="es-CL" dirty="0" err="1">
                <a:solidFill>
                  <a:schemeClr val="bg1"/>
                </a:solidFill>
              </a:rPr>
              <a:t>coeficientes</a:t>
            </a:r>
            <a:r>
              <a:rPr lang="en-US" altLang="es-CL" dirty="0">
                <a:solidFill>
                  <a:schemeClr val="bg1"/>
                </a:solidFill>
              </a:rPr>
              <a:t> de </a:t>
            </a:r>
            <a:r>
              <a:rPr lang="en-US" altLang="es-CL" dirty="0" err="1">
                <a:solidFill>
                  <a:schemeClr val="bg1"/>
                </a:solidFill>
              </a:rPr>
              <a:t>distribución</a:t>
            </a:r>
            <a:r>
              <a:rPr lang="en-US" altLang="es-CL" dirty="0">
                <a:solidFill>
                  <a:schemeClr val="bg1"/>
                </a:solidFill>
              </a:rPr>
              <a:t>, </a:t>
            </a:r>
            <a:r>
              <a:rPr lang="en-US" altLang="es-CL" dirty="0" err="1">
                <a:solidFill>
                  <a:schemeClr val="bg1"/>
                </a:solidFill>
              </a:rPr>
              <a:t>compensaciones</a:t>
            </a:r>
            <a:r>
              <a:rPr lang="en-US" altLang="es-CL" dirty="0">
                <a:solidFill>
                  <a:schemeClr val="bg1"/>
                </a:solidFill>
              </a:rPr>
              <a:t> por </a:t>
            </a:r>
            <a:r>
              <a:rPr lang="en-US" altLang="es-CL" dirty="0" err="1">
                <a:solidFill>
                  <a:schemeClr val="bg1"/>
                </a:solidFill>
              </a:rPr>
              <a:t>eventuales</a:t>
            </a:r>
            <a:r>
              <a:rPr lang="en-US" altLang="es-CL" dirty="0">
                <a:solidFill>
                  <a:schemeClr val="bg1"/>
                </a:solidFill>
              </a:rPr>
              <a:t> </a:t>
            </a:r>
            <a:r>
              <a:rPr lang="en-US" altLang="es-CL" dirty="0" err="1">
                <a:solidFill>
                  <a:schemeClr val="bg1"/>
                </a:solidFill>
              </a:rPr>
              <a:t>disminuciones</a:t>
            </a:r>
            <a:r>
              <a:rPr lang="en-US" altLang="es-CL" dirty="0">
                <a:solidFill>
                  <a:schemeClr val="bg1"/>
                </a:solidFill>
              </a:rPr>
              <a:t> y </a:t>
            </a:r>
            <a:r>
              <a:rPr lang="en-US" altLang="es-CL" dirty="0" err="1">
                <a:solidFill>
                  <a:schemeClr val="bg1"/>
                </a:solidFill>
              </a:rPr>
              <a:t>situaciones</a:t>
            </a:r>
            <a:r>
              <a:rPr lang="en-US" altLang="es-CL" dirty="0">
                <a:solidFill>
                  <a:schemeClr val="bg1"/>
                </a:solidFill>
              </a:rPr>
              <a:t> </a:t>
            </a:r>
            <a:r>
              <a:rPr lang="en-US" altLang="es-CL" dirty="0" err="1">
                <a:solidFill>
                  <a:schemeClr val="bg1"/>
                </a:solidFill>
              </a:rPr>
              <a:t>especiales</a:t>
            </a:r>
            <a:r>
              <a:rPr lang="en-US" altLang="es-CL" dirty="0">
                <a:solidFill>
                  <a:schemeClr val="bg1"/>
                </a:solidFill>
              </a:rPr>
              <a:t> (Isla de Pascua). </a:t>
            </a:r>
          </a:p>
          <a:p>
            <a:pPr marL="742950" lvl="1" indent="-228600">
              <a:lnSpc>
                <a:spcPct val="90000"/>
              </a:lnSpc>
              <a:spcBef>
                <a:spcPct val="20000"/>
              </a:spcBef>
              <a:buFont typeface="Arial" panose="020B0604020202020204" pitchFamily="34" charset="0"/>
              <a:buChar char="•"/>
              <a:defRPr/>
            </a:pPr>
            <a:r>
              <a:rPr lang="en-US" altLang="es-CL" dirty="0" err="1">
                <a:solidFill>
                  <a:schemeClr val="bg1"/>
                </a:solidFill>
              </a:rPr>
              <a:t>Participación</a:t>
            </a:r>
            <a:r>
              <a:rPr lang="en-US" altLang="es-CL" dirty="0">
                <a:solidFill>
                  <a:schemeClr val="bg1"/>
                </a:solidFill>
              </a:rPr>
              <a:t> </a:t>
            </a:r>
            <a:r>
              <a:rPr lang="en-US" altLang="es-CL" dirty="0" err="1">
                <a:solidFill>
                  <a:schemeClr val="bg1"/>
                </a:solidFill>
              </a:rPr>
              <a:t>en</a:t>
            </a:r>
            <a:r>
              <a:rPr lang="en-US" altLang="es-CL" dirty="0">
                <a:solidFill>
                  <a:schemeClr val="bg1"/>
                </a:solidFill>
              </a:rPr>
              <a:t> la </a:t>
            </a:r>
            <a:r>
              <a:rPr lang="en-US" altLang="es-CL" dirty="0" err="1">
                <a:solidFill>
                  <a:schemeClr val="bg1"/>
                </a:solidFill>
              </a:rPr>
              <a:t>elaboración</a:t>
            </a:r>
            <a:r>
              <a:rPr lang="en-US" altLang="es-CL" dirty="0">
                <a:solidFill>
                  <a:schemeClr val="bg1"/>
                </a:solidFill>
              </a:rPr>
              <a:t> de </a:t>
            </a:r>
            <a:r>
              <a:rPr lang="en-US" altLang="es-CL" dirty="0" err="1">
                <a:solidFill>
                  <a:schemeClr val="bg1"/>
                </a:solidFill>
              </a:rPr>
              <a:t>proyectos</a:t>
            </a:r>
            <a:r>
              <a:rPr lang="en-US" altLang="es-CL" dirty="0">
                <a:solidFill>
                  <a:schemeClr val="bg1"/>
                </a:solidFill>
              </a:rPr>
              <a:t> de ley con </a:t>
            </a:r>
            <a:r>
              <a:rPr lang="en-US" altLang="es-CL" dirty="0" err="1">
                <a:solidFill>
                  <a:schemeClr val="bg1"/>
                </a:solidFill>
              </a:rPr>
              <a:t>impacto</a:t>
            </a:r>
            <a:r>
              <a:rPr lang="en-US" altLang="es-CL" dirty="0">
                <a:solidFill>
                  <a:schemeClr val="bg1"/>
                </a:solidFill>
              </a:rPr>
              <a:t> </a:t>
            </a:r>
            <a:r>
              <a:rPr lang="en-US" altLang="es-CL" dirty="0" err="1">
                <a:solidFill>
                  <a:schemeClr val="bg1"/>
                </a:solidFill>
              </a:rPr>
              <a:t>en</a:t>
            </a:r>
            <a:r>
              <a:rPr lang="en-US" altLang="es-CL" dirty="0">
                <a:solidFill>
                  <a:schemeClr val="bg1"/>
                </a:solidFill>
              </a:rPr>
              <a:t> las </a:t>
            </a:r>
            <a:r>
              <a:rPr lang="en-US" altLang="es-CL" dirty="0" err="1">
                <a:solidFill>
                  <a:schemeClr val="bg1"/>
                </a:solidFill>
              </a:rPr>
              <a:t>finanzas</a:t>
            </a:r>
            <a:r>
              <a:rPr lang="en-US" altLang="es-CL" dirty="0">
                <a:solidFill>
                  <a:schemeClr val="bg1"/>
                </a:solidFill>
              </a:rPr>
              <a:t> </a:t>
            </a:r>
            <a:r>
              <a:rPr lang="en-US" altLang="es-CL" dirty="0" err="1">
                <a:solidFill>
                  <a:schemeClr val="bg1"/>
                </a:solidFill>
              </a:rPr>
              <a:t>municipales</a:t>
            </a:r>
            <a:r>
              <a:rPr lang="en-US" altLang="es-CL" dirty="0">
                <a:solidFill>
                  <a:schemeClr val="bg1"/>
                </a:solidFill>
              </a:rPr>
              <a:t> (por </a:t>
            </a:r>
            <a:r>
              <a:rPr lang="en-US" altLang="es-CL" dirty="0" err="1">
                <a:solidFill>
                  <a:schemeClr val="bg1"/>
                </a:solidFill>
              </a:rPr>
              <a:t>ej</a:t>
            </a:r>
            <a:r>
              <a:rPr lang="en-US" altLang="es-CL" dirty="0">
                <a:solidFill>
                  <a:schemeClr val="bg1"/>
                </a:solidFill>
              </a:rPr>
              <a:t>: Ley N° 20.922 Ley de </a:t>
            </a:r>
            <a:r>
              <a:rPr lang="en-US" altLang="es-CL" dirty="0" err="1">
                <a:solidFill>
                  <a:schemeClr val="bg1"/>
                </a:solidFill>
              </a:rPr>
              <a:t>Plantas</a:t>
            </a:r>
            <a:r>
              <a:rPr lang="en-US" altLang="es-CL" dirty="0">
                <a:solidFill>
                  <a:schemeClr val="bg1"/>
                </a:solidFill>
              </a:rPr>
              <a:t> </a:t>
            </a:r>
            <a:r>
              <a:rPr lang="en-US" altLang="es-CL" dirty="0" err="1">
                <a:solidFill>
                  <a:schemeClr val="bg1"/>
                </a:solidFill>
              </a:rPr>
              <a:t>Municipales</a:t>
            </a:r>
            <a:r>
              <a:rPr lang="en-US" altLang="es-CL" dirty="0">
                <a:solidFill>
                  <a:schemeClr val="bg1"/>
                </a:solidFill>
              </a:rPr>
              <a:t>, </a:t>
            </a:r>
            <a:r>
              <a:rPr lang="en-US" altLang="es-CL" dirty="0" err="1">
                <a:solidFill>
                  <a:schemeClr val="bg1"/>
                </a:solidFill>
              </a:rPr>
              <a:t>actualmente</a:t>
            </a:r>
            <a:r>
              <a:rPr lang="en-US" altLang="es-CL" dirty="0">
                <a:solidFill>
                  <a:schemeClr val="bg1"/>
                </a:solidFill>
              </a:rPr>
              <a:t> </a:t>
            </a:r>
            <a:r>
              <a:rPr lang="en-US" altLang="es-CL" dirty="0" err="1">
                <a:solidFill>
                  <a:schemeClr val="bg1"/>
                </a:solidFill>
              </a:rPr>
              <a:t>en</a:t>
            </a:r>
            <a:r>
              <a:rPr lang="en-US" altLang="es-CL" dirty="0">
                <a:solidFill>
                  <a:schemeClr val="bg1"/>
                </a:solidFill>
              </a:rPr>
              <a:t> </a:t>
            </a:r>
            <a:r>
              <a:rPr lang="en-US" altLang="es-CL" dirty="0" err="1">
                <a:solidFill>
                  <a:schemeClr val="bg1"/>
                </a:solidFill>
              </a:rPr>
              <a:t>proceso</a:t>
            </a:r>
            <a:r>
              <a:rPr lang="en-US" altLang="es-CL" dirty="0">
                <a:solidFill>
                  <a:schemeClr val="bg1"/>
                </a:solidFill>
              </a:rPr>
              <a:t> de </a:t>
            </a:r>
            <a:r>
              <a:rPr lang="en-US" altLang="es-CL" dirty="0" err="1">
                <a:solidFill>
                  <a:schemeClr val="bg1"/>
                </a:solidFill>
              </a:rPr>
              <a:t>implementación</a:t>
            </a:r>
            <a:r>
              <a:rPr lang="en-US" altLang="es-CL" dirty="0">
                <a:solidFill>
                  <a:schemeClr val="bg1"/>
                </a:solidFill>
              </a:rPr>
              <a:t>).</a:t>
            </a:r>
          </a:p>
          <a:p>
            <a:pPr marL="742950" lvl="1" indent="-228600">
              <a:lnSpc>
                <a:spcPct val="90000"/>
              </a:lnSpc>
              <a:spcBef>
                <a:spcPct val="20000"/>
              </a:spcBef>
              <a:buFont typeface="Arial" panose="020B0604020202020204" pitchFamily="34" charset="0"/>
              <a:buChar char="•"/>
              <a:defRPr/>
            </a:pPr>
            <a:r>
              <a:rPr lang="en-US" altLang="es-CL" dirty="0">
                <a:solidFill>
                  <a:schemeClr val="bg1"/>
                </a:solidFill>
              </a:rPr>
              <a:t>Dar </a:t>
            </a:r>
            <a:r>
              <a:rPr lang="en-US" altLang="es-CL" dirty="0" err="1">
                <a:solidFill>
                  <a:schemeClr val="bg1"/>
                </a:solidFill>
              </a:rPr>
              <a:t>respuesta</a:t>
            </a:r>
            <a:r>
              <a:rPr lang="en-US" altLang="es-CL" dirty="0">
                <a:solidFill>
                  <a:schemeClr val="bg1"/>
                </a:solidFill>
              </a:rPr>
              <a:t> a </a:t>
            </a:r>
            <a:r>
              <a:rPr lang="en-US" altLang="es-CL" dirty="0" err="1">
                <a:solidFill>
                  <a:schemeClr val="bg1"/>
                </a:solidFill>
              </a:rPr>
              <a:t>consultas</a:t>
            </a:r>
            <a:r>
              <a:rPr lang="en-US" altLang="es-CL" dirty="0">
                <a:solidFill>
                  <a:schemeClr val="bg1"/>
                </a:solidFill>
              </a:rPr>
              <a:t> </a:t>
            </a:r>
            <a:r>
              <a:rPr lang="en-US" altLang="es-CL" dirty="0" err="1">
                <a:solidFill>
                  <a:schemeClr val="bg1"/>
                </a:solidFill>
              </a:rPr>
              <a:t>sobre</a:t>
            </a:r>
            <a:r>
              <a:rPr lang="en-US" altLang="es-CL" dirty="0">
                <a:solidFill>
                  <a:schemeClr val="bg1"/>
                </a:solidFill>
              </a:rPr>
              <a:t> </a:t>
            </a:r>
            <a:r>
              <a:rPr lang="en-US" altLang="es-CL" dirty="0" err="1">
                <a:solidFill>
                  <a:schemeClr val="bg1"/>
                </a:solidFill>
              </a:rPr>
              <a:t>imputaciones</a:t>
            </a:r>
            <a:r>
              <a:rPr lang="en-US" altLang="es-CL" dirty="0">
                <a:solidFill>
                  <a:schemeClr val="bg1"/>
                </a:solidFill>
              </a:rPr>
              <a:t> </a:t>
            </a:r>
            <a:r>
              <a:rPr lang="en-US" altLang="es-CL" dirty="0" err="1">
                <a:solidFill>
                  <a:schemeClr val="bg1"/>
                </a:solidFill>
              </a:rPr>
              <a:t>presupuestarias</a:t>
            </a:r>
            <a:r>
              <a:rPr lang="en-US" altLang="es-CL" dirty="0">
                <a:solidFill>
                  <a:schemeClr val="bg1"/>
                </a:solidFill>
              </a:rPr>
              <a:t> y </a:t>
            </a:r>
            <a:r>
              <a:rPr lang="en-US" altLang="es-CL" dirty="0" err="1">
                <a:solidFill>
                  <a:schemeClr val="bg1"/>
                </a:solidFill>
              </a:rPr>
              <a:t>dudas</a:t>
            </a:r>
            <a:r>
              <a:rPr lang="en-US" altLang="es-CL" dirty="0">
                <a:solidFill>
                  <a:schemeClr val="bg1"/>
                </a:solidFill>
              </a:rPr>
              <a:t> </a:t>
            </a:r>
            <a:r>
              <a:rPr lang="en-US" altLang="es-CL" dirty="0" err="1">
                <a:solidFill>
                  <a:schemeClr val="bg1"/>
                </a:solidFill>
              </a:rPr>
              <a:t>respecto</a:t>
            </a:r>
            <a:r>
              <a:rPr lang="en-US" altLang="es-CL" dirty="0">
                <a:solidFill>
                  <a:schemeClr val="bg1"/>
                </a:solidFill>
              </a:rPr>
              <a:t> de las </a:t>
            </a:r>
            <a:r>
              <a:rPr lang="en-US" altLang="es-CL" dirty="0" err="1">
                <a:solidFill>
                  <a:schemeClr val="bg1"/>
                </a:solidFill>
              </a:rPr>
              <a:t>instrucciones</a:t>
            </a:r>
            <a:r>
              <a:rPr lang="en-US" altLang="es-CL" dirty="0">
                <a:solidFill>
                  <a:schemeClr val="bg1"/>
                </a:solidFill>
              </a:rPr>
              <a:t> para la </a:t>
            </a:r>
            <a:r>
              <a:rPr lang="en-US" altLang="es-CL" dirty="0" err="1">
                <a:solidFill>
                  <a:schemeClr val="bg1"/>
                </a:solidFill>
              </a:rPr>
              <a:t>ejecución</a:t>
            </a:r>
            <a:r>
              <a:rPr lang="en-US" altLang="es-CL" dirty="0">
                <a:solidFill>
                  <a:schemeClr val="bg1"/>
                </a:solidFill>
              </a:rPr>
              <a:t> del </a:t>
            </a:r>
            <a:r>
              <a:rPr lang="en-US" altLang="es-CL" dirty="0" err="1">
                <a:solidFill>
                  <a:schemeClr val="bg1"/>
                </a:solidFill>
              </a:rPr>
              <a:t>presupuesto</a:t>
            </a:r>
            <a:r>
              <a:rPr lang="en-US" altLang="es-CL" dirty="0">
                <a:solidFill>
                  <a:schemeClr val="bg1"/>
                </a:solidFill>
              </a:rPr>
              <a:t>.</a:t>
            </a:r>
          </a:p>
          <a:p>
            <a:pPr marL="742950" lvl="1" indent="-228600">
              <a:lnSpc>
                <a:spcPct val="90000"/>
              </a:lnSpc>
              <a:spcBef>
                <a:spcPct val="20000"/>
              </a:spcBef>
              <a:buFont typeface="Arial" panose="020B0604020202020204" pitchFamily="34" charset="0"/>
              <a:buChar char="•"/>
              <a:defRPr/>
            </a:pPr>
            <a:r>
              <a:rPr lang="en-US" altLang="es-CL" dirty="0">
                <a:solidFill>
                  <a:schemeClr val="bg1"/>
                </a:solidFill>
              </a:rPr>
              <a:t>Dar </a:t>
            </a:r>
            <a:r>
              <a:rPr lang="en-US" altLang="es-CL" dirty="0" err="1">
                <a:solidFill>
                  <a:schemeClr val="bg1"/>
                </a:solidFill>
              </a:rPr>
              <a:t>respuesta</a:t>
            </a:r>
            <a:r>
              <a:rPr lang="en-US" altLang="es-CL" dirty="0">
                <a:solidFill>
                  <a:schemeClr val="bg1"/>
                </a:solidFill>
              </a:rPr>
              <a:t> a </a:t>
            </a:r>
            <a:r>
              <a:rPr lang="en-US" altLang="es-CL" dirty="0" err="1">
                <a:solidFill>
                  <a:schemeClr val="bg1"/>
                </a:solidFill>
              </a:rPr>
              <a:t>situaciones</a:t>
            </a:r>
            <a:r>
              <a:rPr lang="en-US" altLang="es-CL" dirty="0">
                <a:solidFill>
                  <a:schemeClr val="bg1"/>
                </a:solidFill>
              </a:rPr>
              <a:t> </a:t>
            </a:r>
            <a:r>
              <a:rPr lang="en-US" altLang="es-CL" dirty="0" err="1">
                <a:solidFill>
                  <a:schemeClr val="bg1"/>
                </a:solidFill>
              </a:rPr>
              <a:t>legales</a:t>
            </a:r>
            <a:r>
              <a:rPr lang="en-US" altLang="es-CL" dirty="0">
                <a:solidFill>
                  <a:schemeClr val="bg1"/>
                </a:solidFill>
              </a:rPr>
              <a:t> </a:t>
            </a:r>
            <a:r>
              <a:rPr lang="en-US" altLang="es-CL" dirty="0" err="1">
                <a:solidFill>
                  <a:schemeClr val="bg1"/>
                </a:solidFill>
              </a:rPr>
              <a:t>complejas</a:t>
            </a:r>
            <a:r>
              <a:rPr lang="en-US" altLang="es-CL" dirty="0">
                <a:solidFill>
                  <a:schemeClr val="bg1"/>
                </a:solidFill>
              </a:rPr>
              <a:t>, con </a:t>
            </a:r>
            <a:r>
              <a:rPr lang="en-US" altLang="es-CL" dirty="0" err="1">
                <a:solidFill>
                  <a:schemeClr val="bg1"/>
                </a:solidFill>
              </a:rPr>
              <a:t>impacto</a:t>
            </a:r>
            <a:r>
              <a:rPr lang="en-US" altLang="es-CL" dirty="0">
                <a:solidFill>
                  <a:schemeClr val="bg1"/>
                </a:solidFill>
              </a:rPr>
              <a:t> </a:t>
            </a:r>
            <a:r>
              <a:rPr lang="en-US" altLang="es-CL" dirty="0" err="1">
                <a:solidFill>
                  <a:schemeClr val="bg1"/>
                </a:solidFill>
              </a:rPr>
              <a:t>financiero</a:t>
            </a:r>
            <a:r>
              <a:rPr lang="en-US" altLang="es-CL" dirty="0">
                <a:solidFill>
                  <a:schemeClr val="bg1"/>
                </a:solidFill>
              </a:rPr>
              <a:t>, </a:t>
            </a:r>
            <a:r>
              <a:rPr lang="en-US" altLang="es-CL" dirty="0" err="1">
                <a:solidFill>
                  <a:schemeClr val="bg1"/>
                </a:solidFill>
              </a:rPr>
              <a:t>planteadas</a:t>
            </a:r>
            <a:r>
              <a:rPr lang="en-US" altLang="es-CL" dirty="0">
                <a:solidFill>
                  <a:schemeClr val="bg1"/>
                </a:solidFill>
              </a:rPr>
              <a:t> por las </a:t>
            </a:r>
            <a:r>
              <a:rPr lang="en-US" altLang="es-CL" dirty="0" err="1">
                <a:solidFill>
                  <a:schemeClr val="bg1"/>
                </a:solidFill>
              </a:rPr>
              <a:t>Municipalidades</a:t>
            </a:r>
            <a:r>
              <a:rPr lang="en-US" altLang="es-CL" dirty="0">
                <a:solidFill>
                  <a:schemeClr val="bg1"/>
                </a:solidFill>
              </a:rPr>
              <a:t>. </a:t>
            </a:r>
          </a:p>
          <a:p>
            <a:pPr marL="742950" lvl="1" indent="-228600">
              <a:lnSpc>
                <a:spcPct val="90000"/>
              </a:lnSpc>
              <a:spcBef>
                <a:spcPct val="20000"/>
              </a:spcBef>
              <a:buFont typeface="Arial" panose="020B0604020202020204" pitchFamily="34" charset="0"/>
              <a:buChar char="•"/>
              <a:defRPr/>
            </a:pPr>
            <a:r>
              <a:rPr lang="en-US" altLang="es-CL" dirty="0">
                <a:solidFill>
                  <a:schemeClr val="bg1"/>
                </a:solidFill>
              </a:rPr>
              <a:t>Dar </a:t>
            </a:r>
            <a:r>
              <a:rPr lang="en-US" altLang="es-CL" dirty="0" err="1">
                <a:solidFill>
                  <a:schemeClr val="bg1"/>
                </a:solidFill>
              </a:rPr>
              <a:t>respuesta</a:t>
            </a:r>
            <a:r>
              <a:rPr lang="en-US" altLang="es-CL" dirty="0">
                <a:solidFill>
                  <a:schemeClr val="bg1"/>
                </a:solidFill>
              </a:rPr>
              <a:t> a </a:t>
            </a:r>
            <a:r>
              <a:rPr lang="en-US" altLang="es-CL" dirty="0" err="1">
                <a:solidFill>
                  <a:schemeClr val="bg1"/>
                </a:solidFill>
              </a:rPr>
              <a:t>peticiones</a:t>
            </a:r>
            <a:r>
              <a:rPr lang="en-US" altLang="es-CL" dirty="0">
                <a:solidFill>
                  <a:schemeClr val="bg1"/>
                </a:solidFill>
              </a:rPr>
              <a:t> de </a:t>
            </a:r>
            <a:r>
              <a:rPr lang="en-US" altLang="es-CL" dirty="0" err="1">
                <a:solidFill>
                  <a:schemeClr val="bg1"/>
                </a:solidFill>
              </a:rPr>
              <a:t>información</a:t>
            </a:r>
            <a:r>
              <a:rPr lang="en-US" altLang="es-CL" dirty="0">
                <a:solidFill>
                  <a:schemeClr val="bg1"/>
                </a:solidFill>
              </a:rPr>
              <a:t> </a:t>
            </a:r>
            <a:r>
              <a:rPr lang="en-US" altLang="es-CL" dirty="0" err="1">
                <a:solidFill>
                  <a:schemeClr val="bg1"/>
                </a:solidFill>
              </a:rPr>
              <a:t>formuladas</a:t>
            </a:r>
            <a:r>
              <a:rPr lang="en-US" altLang="es-CL" dirty="0">
                <a:solidFill>
                  <a:schemeClr val="bg1"/>
                </a:solidFill>
              </a:rPr>
              <a:t> por la </a:t>
            </a:r>
            <a:r>
              <a:rPr lang="en-US" altLang="es-CL" dirty="0" err="1">
                <a:solidFill>
                  <a:schemeClr val="bg1"/>
                </a:solidFill>
              </a:rPr>
              <a:t>Contraloría</a:t>
            </a:r>
            <a:r>
              <a:rPr lang="en-US" altLang="es-CL" dirty="0">
                <a:solidFill>
                  <a:schemeClr val="bg1"/>
                </a:solidFill>
              </a:rPr>
              <a:t> General de la </a:t>
            </a:r>
            <a:r>
              <a:rPr lang="en-US" altLang="es-CL" dirty="0" err="1">
                <a:solidFill>
                  <a:schemeClr val="bg1"/>
                </a:solidFill>
              </a:rPr>
              <a:t>República</a:t>
            </a:r>
            <a:r>
              <a:rPr lang="en-US" altLang="es-CL" dirty="0">
                <a:solidFill>
                  <a:schemeClr val="bg1"/>
                </a:solidFill>
              </a:rPr>
              <a:t> y </a:t>
            </a:r>
            <a:r>
              <a:rPr lang="en-US" altLang="es-CL" dirty="0" err="1">
                <a:solidFill>
                  <a:schemeClr val="bg1"/>
                </a:solidFill>
              </a:rPr>
              <a:t>Transparencia</a:t>
            </a:r>
            <a:r>
              <a:rPr lang="en-US" altLang="es-CL" dirty="0">
                <a:solidFill>
                  <a:schemeClr val="bg1"/>
                </a:solidFill>
              </a:rPr>
              <a:t>.</a:t>
            </a:r>
          </a:p>
        </p:txBody>
      </p:sp>
    </p:spTree>
    <p:extLst>
      <p:ext uri="{BB962C8B-B14F-4D97-AF65-F5344CB8AC3E}">
        <p14:creationId xmlns:p14="http://schemas.microsoft.com/office/powerpoint/2010/main" val="248784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ectangle 3"/>
          <p:cNvSpPr txBox="1">
            <a:spLocks noChangeArrowheads="1"/>
          </p:cNvSpPr>
          <p:nvPr/>
        </p:nvSpPr>
        <p:spPr>
          <a:xfrm>
            <a:off x="7119437" y="1450655"/>
            <a:ext cx="3932030" cy="3956690"/>
          </a:xfrm>
          <a:prstGeom prst="rect">
            <a:avLst/>
          </a:prstGeom>
        </p:spPr>
        <p:txBody>
          <a:bodyPr vert="horz" lIns="91440" tIns="45720" rIns="91440" bIns="45720" rtlCol="0" anchor="ctr">
            <a:normAutofit/>
          </a:bodyPr>
          <a:lstStyle/>
          <a:p>
            <a:pPr lvl="0" algn="r">
              <a:lnSpc>
                <a:spcPct val="90000"/>
              </a:lnSpc>
              <a:spcBef>
                <a:spcPct val="0"/>
              </a:spcBef>
              <a:spcAft>
                <a:spcPts val="600"/>
              </a:spcAft>
              <a:defRPr/>
            </a:pPr>
            <a:r>
              <a:rPr lang="en-US" altLang="es-CL" sz="3800" b="1" kern="1200">
                <a:solidFill>
                  <a:schemeClr val="bg1"/>
                </a:solidFill>
                <a:latin typeface="+mj-lt"/>
                <a:ea typeface="+mj-ea"/>
                <a:cs typeface="+mj-cs"/>
              </a:rPr>
              <a:t>Responsabilidades de la Dirección de Presupuestos respecto de las Finanzas Municipales  (3)</a:t>
            </a:r>
          </a:p>
        </p:txBody>
      </p:sp>
      <p:sp>
        <p:nvSpPr>
          <p:cNvPr id="5" name="Rectangle 2"/>
          <p:cNvSpPr>
            <a:spLocks noGrp="1" noChangeArrowheads="1"/>
          </p:cNvSpPr>
          <p:nvPr>
            <p:ph idx="1"/>
          </p:nvPr>
        </p:nvSpPr>
        <p:spPr>
          <a:xfrm>
            <a:off x="452063" y="390419"/>
            <a:ext cx="5928189" cy="5804896"/>
          </a:xfrm>
        </p:spPr>
        <p:txBody>
          <a:bodyPr vert="horz" lIns="91440" tIns="45720" rIns="91440" bIns="45720" rtlCol="0" anchor="ctr">
            <a:normAutofit fontScale="92500" lnSpcReduction="10000"/>
          </a:bodyPr>
          <a:lstStyle/>
          <a:p>
            <a:pPr lvl="1"/>
            <a:r>
              <a:rPr lang="en-US" altLang="es-CL" sz="1400" dirty="0" err="1">
                <a:solidFill>
                  <a:schemeClr val="bg1"/>
                </a:solidFill>
              </a:rPr>
              <a:t>Desde</a:t>
            </a:r>
            <a:r>
              <a:rPr lang="en-US" altLang="es-CL" sz="1400" dirty="0">
                <a:solidFill>
                  <a:schemeClr val="bg1"/>
                </a:solidFill>
              </a:rPr>
              <a:t> </a:t>
            </a:r>
            <a:r>
              <a:rPr lang="en-US" altLang="es-CL" sz="1400" dirty="0" err="1">
                <a:solidFill>
                  <a:schemeClr val="bg1"/>
                </a:solidFill>
              </a:rPr>
              <a:t>hace</a:t>
            </a:r>
            <a:r>
              <a:rPr lang="en-US" altLang="es-CL" sz="1400" dirty="0">
                <a:solidFill>
                  <a:schemeClr val="bg1"/>
                </a:solidFill>
              </a:rPr>
              <a:t> </a:t>
            </a:r>
            <a:r>
              <a:rPr lang="en-US" altLang="es-CL" sz="1400" dirty="0" err="1">
                <a:solidFill>
                  <a:schemeClr val="bg1"/>
                </a:solidFill>
              </a:rPr>
              <a:t>cinco</a:t>
            </a:r>
            <a:r>
              <a:rPr lang="en-US" altLang="es-CL" sz="1400" dirty="0">
                <a:solidFill>
                  <a:schemeClr val="bg1"/>
                </a:solidFill>
              </a:rPr>
              <a:t> </a:t>
            </a:r>
            <a:r>
              <a:rPr lang="en-US" altLang="es-CL" sz="1400" dirty="0" err="1">
                <a:solidFill>
                  <a:schemeClr val="bg1"/>
                </a:solidFill>
              </a:rPr>
              <a:t>años</a:t>
            </a:r>
            <a:r>
              <a:rPr lang="en-US" altLang="es-CL" sz="1400" dirty="0">
                <a:solidFill>
                  <a:schemeClr val="bg1"/>
                </a:solidFill>
              </a:rPr>
              <a:t> se ha </a:t>
            </a:r>
            <a:r>
              <a:rPr lang="en-US" altLang="es-CL" sz="1400" dirty="0" err="1">
                <a:solidFill>
                  <a:schemeClr val="bg1"/>
                </a:solidFill>
              </a:rPr>
              <a:t>definido</a:t>
            </a:r>
            <a:r>
              <a:rPr lang="en-US" altLang="es-CL" sz="1400" dirty="0">
                <a:solidFill>
                  <a:schemeClr val="bg1"/>
                </a:solidFill>
              </a:rPr>
              <a:t> una </a:t>
            </a:r>
            <a:r>
              <a:rPr lang="en-US" altLang="es-CL" sz="1400" dirty="0" err="1">
                <a:solidFill>
                  <a:schemeClr val="bg1"/>
                </a:solidFill>
              </a:rPr>
              <a:t>metodología</a:t>
            </a:r>
            <a:r>
              <a:rPr lang="en-US" altLang="es-CL" sz="1400" dirty="0">
                <a:solidFill>
                  <a:schemeClr val="bg1"/>
                </a:solidFill>
              </a:rPr>
              <a:t> </a:t>
            </a:r>
            <a:r>
              <a:rPr lang="en-US" altLang="es-CL" sz="1400" dirty="0" err="1">
                <a:solidFill>
                  <a:schemeClr val="bg1"/>
                </a:solidFill>
              </a:rPr>
              <a:t>estandar</a:t>
            </a:r>
            <a:r>
              <a:rPr lang="en-US" altLang="es-CL" sz="1400" dirty="0">
                <a:solidFill>
                  <a:schemeClr val="bg1"/>
                </a:solidFill>
              </a:rPr>
              <a:t> para </a:t>
            </a:r>
            <a:r>
              <a:rPr lang="en-US" altLang="es-CL" sz="1400" dirty="0" err="1">
                <a:solidFill>
                  <a:schemeClr val="bg1"/>
                </a:solidFill>
              </a:rPr>
              <a:t>analizar</a:t>
            </a:r>
            <a:r>
              <a:rPr lang="en-US" altLang="es-CL" sz="1400" dirty="0">
                <a:solidFill>
                  <a:schemeClr val="bg1"/>
                </a:solidFill>
              </a:rPr>
              <a:t> las </a:t>
            </a:r>
            <a:r>
              <a:rPr lang="en-US" altLang="es-CL" sz="1400" dirty="0" err="1">
                <a:solidFill>
                  <a:schemeClr val="bg1"/>
                </a:solidFill>
              </a:rPr>
              <a:t>peticiones</a:t>
            </a:r>
            <a:r>
              <a:rPr lang="en-US" altLang="es-CL" sz="1400" dirty="0">
                <a:solidFill>
                  <a:schemeClr val="bg1"/>
                </a:solidFill>
              </a:rPr>
              <a:t> de </a:t>
            </a:r>
            <a:r>
              <a:rPr lang="en-US" altLang="es-CL" sz="1400" dirty="0" err="1">
                <a:solidFill>
                  <a:schemeClr val="bg1"/>
                </a:solidFill>
              </a:rPr>
              <a:t>autorizaciones</a:t>
            </a:r>
            <a:r>
              <a:rPr lang="en-US" altLang="es-CL" sz="1400" dirty="0">
                <a:solidFill>
                  <a:schemeClr val="bg1"/>
                </a:solidFill>
              </a:rPr>
              <a:t> para </a:t>
            </a:r>
            <a:r>
              <a:rPr lang="en-US" altLang="es-CL" sz="1400" dirty="0" err="1">
                <a:solidFill>
                  <a:schemeClr val="bg1"/>
                </a:solidFill>
              </a:rPr>
              <a:t>operaciones</a:t>
            </a:r>
            <a:r>
              <a:rPr lang="en-US" altLang="es-CL" sz="1400" dirty="0">
                <a:solidFill>
                  <a:schemeClr val="bg1"/>
                </a:solidFill>
              </a:rPr>
              <a:t> de leasing y leaseback, a </a:t>
            </a:r>
            <a:r>
              <a:rPr lang="en-US" altLang="es-CL" sz="1400" dirty="0" err="1">
                <a:solidFill>
                  <a:schemeClr val="bg1"/>
                </a:solidFill>
              </a:rPr>
              <a:t>partir</a:t>
            </a:r>
            <a:r>
              <a:rPr lang="en-US" altLang="es-CL" sz="1400" dirty="0">
                <a:solidFill>
                  <a:schemeClr val="bg1"/>
                </a:solidFill>
              </a:rPr>
              <a:t> de una </a:t>
            </a:r>
            <a:r>
              <a:rPr lang="en-US" altLang="es-CL" sz="1400" dirty="0" err="1">
                <a:solidFill>
                  <a:schemeClr val="bg1"/>
                </a:solidFill>
              </a:rPr>
              <a:t>herramienta</a:t>
            </a:r>
            <a:r>
              <a:rPr lang="en-US" altLang="es-CL" sz="1400" dirty="0">
                <a:solidFill>
                  <a:schemeClr val="bg1"/>
                </a:solidFill>
              </a:rPr>
              <a:t> </a:t>
            </a:r>
            <a:r>
              <a:rPr lang="en-US" altLang="es-CL" sz="1400" dirty="0" err="1">
                <a:solidFill>
                  <a:schemeClr val="bg1"/>
                </a:solidFill>
              </a:rPr>
              <a:t>informática</a:t>
            </a:r>
            <a:r>
              <a:rPr lang="en-US" altLang="es-CL" sz="1400" dirty="0">
                <a:solidFill>
                  <a:schemeClr val="bg1"/>
                </a:solidFill>
              </a:rPr>
              <a:t> de </a:t>
            </a:r>
            <a:r>
              <a:rPr lang="en-US" altLang="es-CL" sz="1400" dirty="0" err="1">
                <a:solidFill>
                  <a:schemeClr val="bg1"/>
                </a:solidFill>
              </a:rPr>
              <a:t>elaboración</a:t>
            </a:r>
            <a:r>
              <a:rPr lang="en-US" altLang="es-CL" sz="1400" dirty="0">
                <a:solidFill>
                  <a:schemeClr val="bg1"/>
                </a:solidFill>
              </a:rPr>
              <a:t> </a:t>
            </a:r>
            <a:r>
              <a:rPr lang="en-US" altLang="es-CL" sz="1400" dirty="0" err="1">
                <a:solidFill>
                  <a:schemeClr val="bg1"/>
                </a:solidFill>
              </a:rPr>
              <a:t>propia</a:t>
            </a:r>
            <a:r>
              <a:rPr lang="en-US" altLang="es-CL" sz="1400" dirty="0">
                <a:solidFill>
                  <a:schemeClr val="bg1"/>
                </a:solidFill>
              </a:rPr>
              <a:t>, </a:t>
            </a:r>
            <a:r>
              <a:rPr lang="en-US" altLang="es-CL" sz="1400" dirty="0" err="1">
                <a:solidFill>
                  <a:schemeClr val="bg1"/>
                </a:solidFill>
              </a:rPr>
              <a:t>apoyada</a:t>
            </a:r>
            <a:r>
              <a:rPr lang="en-US" altLang="es-CL" sz="1400" dirty="0">
                <a:solidFill>
                  <a:schemeClr val="bg1"/>
                </a:solidFill>
              </a:rPr>
              <a:t> </a:t>
            </a:r>
            <a:r>
              <a:rPr lang="en-US" altLang="es-CL" sz="1400" dirty="0" err="1">
                <a:solidFill>
                  <a:schemeClr val="bg1"/>
                </a:solidFill>
              </a:rPr>
              <a:t>en</a:t>
            </a:r>
            <a:r>
              <a:rPr lang="en-US" altLang="es-CL" sz="1400" dirty="0">
                <a:solidFill>
                  <a:schemeClr val="bg1"/>
                </a:solidFill>
              </a:rPr>
              <a:t> una base de </a:t>
            </a:r>
            <a:r>
              <a:rPr lang="en-US" altLang="es-CL" sz="1400" dirty="0" err="1">
                <a:solidFill>
                  <a:schemeClr val="bg1"/>
                </a:solidFill>
              </a:rPr>
              <a:t>datos</a:t>
            </a:r>
            <a:r>
              <a:rPr lang="en-US" altLang="es-CL" sz="1400" dirty="0">
                <a:solidFill>
                  <a:schemeClr val="bg1"/>
                </a:solidFill>
              </a:rPr>
              <a:t> </a:t>
            </a:r>
            <a:r>
              <a:rPr lang="en-US" altLang="es-CL" sz="1400" dirty="0" err="1">
                <a:solidFill>
                  <a:schemeClr val="bg1"/>
                </a:solidFill>
              </a:rPr>
              <a:t>histórica</a:t>
            </a:r>
            <a:r>
              <a:rPr lang="en-US" altLang="es-CL" sz="1400" dirty="0">
                <a:solidFill>
                  <a:schemeClr val="bg1"/>
                </a:solidFill>
              </a:rPr>
              <a:t> de </a:t>
            </a:r>
            <a:r>
              <a:rPr lang="en-US" altLang="es-CL" sz="1400" dirty="0" err="1">
                <a:solidFill>
                  <a:schemeClr val="bg1"/>
                </a:solidFill>
              </a:rPr>
              <a:t>información</a:t>
            </a:r>
            <a:r>
              <a:rPr lang="en-US" altLang="es-CL" sz="1400" dirty="0">
                <a:solidFill>
                  <a:schemeClr val="bg1"/>
                </a:solidFill>
              </a:rPr>
              <a:t> </a:t>
            </a:r>
            <a:r>
              <a:rPr lang="en-US" altLang="es-CL" sz="1400" dirty="0" err="1">
                <a:solidFill>
                  <a:schemeClr val="bg1"/>
                </a:solidFill>
              </a:rPr>
              <a:t>financiera</a:t>
            </a:r>
            <a:r>
              <a:rPr lang="en-US" altLang="es-CL" sz="1400" dirty="0">
                <a:solidFill>
                  <a:schemeClr val="bg1"/>
                </a:solidFill>
              </a:rPr>
              <a:t> municipal de la </a:t>
            </a:r>
            <a:r>
              <a:rPr lang="en-US" altLang="es-CL" sz="1400" dirty="0" err="1">
                <a:solidFill>
                  <a:schemeClr val="bg1"/>
                </a:solidFill>
              </a:rPr>
              <a:t>Contraloría</a:t>
            </a:r>
            <a:r>
              <a:rPr lang="en-US" altLang="es-CL" sz="1400" dirty="0">
                <a:solidFill>
                  <a:schemeClr val="bg1"/>
                </a:solidFill>
              </a:rPr>
              <a:t> General de la </a:t>
            </a:r>
            <a:r>
              <a:rPr lang="en-US" altLang="es-CL" sz="1400" dirty="0" err="1">
                <a:solidFill>
                  <a:schemeClr val="bg1"/>
                </a:solidFill>
              </a:rPr>
              <a:t>República</a:t>
            </a:r>
            <a:r>
              <a:rPr lang="en-US" altLang="es-CL" sz="1400" dirty="0">
                <a:solidFill>
                  <a:schemeClr val="bg1"/>
                </a:solidFill>
              </a:rPr>
              <a:t>, que </a:t>
            </a:r>
            <a:r>
              <a:rPr lang="en-US" altLang="es-CL" sz="1400" dirty="0" err="1">
                <a:solidFill>
                  <a:schemeClr val="bg1"/>
                </a:solidFill>
              </a:rPr>
              <a:t>permite</a:t>
            </a:r>
            <a:r>
              <a:rPr lang="en-US" altLang="es-CL" sz="1400" dirty="0">
                <a:solidFill>
                  <a:schemeClr val="bg1"/>
                </a:solidFill>
              </a:rPr>
              <a:t> </a:t>
            </a:r>
            <a:r>
              <a:rPr lang="en-US" altLang="es-CL" sz="1400" dirty="0" err="1">
                <a:solidFill>
                  <a:schemeClr val="bg1"/>
                </a:solidFill>
              </a:rPr>
              <a:t>medir</a:t>
            </a:r>
            <a:r>
              <a:rPr lang="en-US" altLang="es-CL" sz="1400" dirty="0">
                <a:solidFill>
                  <a:schemeClr val="bg1"/>
                </a:solidFill>
              </a:rPr>
              <a:t> y </a:t>
            </a:r>
            <a:r>
              <a:rPr lang="en-US" altLang="es-CL" sz="1400" dirty="0" err="1">
                <a:solidFill>
                  <a:schemeClr val="bg1"/>
                </a:solidFill>
              </a:rPr>
              <a:t>combinar</a:t>
            </a:r>
            <a:r>
              <a:rPr lang="en-US" altLang="es-CL" sz="1400" dirty="0">
                <a:solidFill>
                  <a:schemeClr val="bg1"/>
                </a:solidFill>
              </a:rPr>
              <a:t>, de </a:t>
            </a:r>
            <a:r>
              <a:rPr lang="en-US" altLang="es-CL" sz="1400" dirty="0" err="1">
                <a:solidFill>
                  <a:schemeClr val="bg1"/>
                </a:solidFill>
              </a:rPr>
              <a:t>manera</a:t>
            </a:r>
            <a:r>
              <a:rPr lang="en-US" altLang="es-CL" sz="1400" dirty="0">
                <a:solidFill>
                  <a:schemeClr val="bg1"/>
                </a:solidFill>
              </a:rPr>
              <a:t> simple y </a:t>
            </a:r>
            <a:r>
              <a:rPr lang="en-US" altLang="es-CL" sz="1400" dirty="0" err="1">
                <a:solidFill>
                  <a:schemeClr val="bg1"/>
                </a:solidFill>
              </a:rPr>
              <a:t>oportuna</a:t>
            </a:r>
            <a:r>
              <a:rPr lang="en-US" altLang="es-CL" sz="1400" dirty="0">
                <a:solidFill>
                  <a:schemeClr val="bg1"/>
                </a:solidFill>
              </a:rPr>
              <a:t>, </a:t>
            </a:r>
            <a:r>
              <a:rPr lang="en-US" altLang="es-CL" sz="1400" dirty="0" err="1">
                <a:solidFill>
                  <a:schemeClr val="bg1"/>
                </a:solidFill>
              </a:rPr>
              <a:t>indicadores</a:t>
            </a:r>
            <a:r>
              <a:rPr lang="en-US" altLang="es-CL" sz="1400" dirty="0">
                <a:solidFill>
                  <a:schemeClr val="bg1"/>
                </a:solidFill>
              </a:rPr>
              <a:t> de </a:t>
            </a:r>
            <a:r>
              <a:rPr lang="en-US" altLang="es-CL" sz="1400" dirty="0" err="1">
                <a:solidFill>
                  <a:schemeClr val="bg1"/>
                </a:solidFill>
              </a:rPr>
              <a:t>ejecución</a:t>
            </a:r>
            <a:r>
              <a:rPr lang="en-US" altLang="es-CL" sz="1400" dirty="0">
                <a:solidFill>
                  <a:schemeClr val="bg1"/>
                </a:solidFill>
              </a:rPr>
              <a:t> </a:t>
            </a:r>
            <a:r>
              <a:rPr lang="en-US" altLang="es-CL" sz="1400" dirty="0" err="1">
                <a:solidFill>
                  <a:schemeClr val="bg1"/>
                </a:solidFill>
              </a:rPr>
              <a:t>presupuestaria</a:t>
            </a:r>
            <a:r>
              <a:rPr lang="en-US" altLang="es-CL" sz="1400" dirty="0">
                <a:solidFill>
                  <a:schemeClr val="bg1"/>
                </a:solidFill>
              </a:rPr>
              <a:t> y de Balance (</a:t>
            </a:r>
            <a:r>
              <a:rPr lang="en-US" altLang="es-CL" sz="1400" dirty="0" err="1">
                <a:solidFill>
                  <a:schemeClr val="bg1"/>
                </a:solidFill>
              </a:rPr>
              <a:t>en</a:t>
            </a:r>
            <a:r>
              <a:rPr lang="en-US" altLang="es-CL" sz="1400" dirty="0">
                <a:solidFill>
                  <a:schemeClr val="bg1"/>
                </a:solidFill>
              </a:rPr>
              <a:t> particular de la </a:t>
            </a:r>
            <a:r>
              <a:rPr lang="en-US" altLang="es-CL" sz="1400" dirty="0" err="1">
                <a:solidFill>
                  <a:schemeClr val="bg1"/>
                </a:solidFill>
              </a:rPr>
              <a:t>deuda</a:t>
            </a:r>
            <a:r>
              <a:rPr lang="en-US" altLang="es-CL" sz="1400" dirty="0">
                <a:solidFill>
                  <a:schemeClr val="bg1"/>
                </a:solidFill>
              </a:rPr>
              <a:t> </a:t>
            </a:r>
            <a:r>
              <a:rPr lang="en-US" altLang="es-CL" sz="1400" dirty="0" err="1">
                <a:solidFill>
                  <a:schemeClr val="bg1"/>
                </a:solidFill>
              </a:rPr>
              <a:t>exigible</a:t>
            </a:r>
            <a:r>
              <a:rPr lang="en-US" altLang="es-CL" sz="1400" dirty="0">
                <a:solidFill>
                  <a:schemeClr val="bg1"/>
                </a:solidFill>
              </a:rPr>
              <a:t>), para </a:t>
            </a:r>
            <a:r>
              <a:rPr lang="en-US" altLang="es-CL" sz="1400" dirty="0" err="1">
                <a:solidFill>
                  <a:schemeClr val="bg1"/>
                </a:solidFill>
              </a:rPr>
              <a:t>cada</a:t>
            </a:r>
            <a:r>
              <a:rPr lang="en-US" altLang="es-CL" sz="1400" dirty="0">
                <a:solidFill>
                  <a:schemeClr val="bg1"/>
                </a:solidFill>
              </a:rPr>
              <a:t> una de los 345 </a:t>
            </a:r>
            <a:r>
              <a:rPr lang="en-US" altLang="es-CL" sz="1400" dirty="0" err="1">
                <a:solidFill>
                  <a:schemeClr val="bg1"/>
                </a:solidFill>
              </a:rPr>
              <a:t>municipios</a:t>
            </a:r>
            <a:r>
              <a:rPr lang="en-US" altLang="es-CL" sz="1400" dirty="0">
                <a:solidFill>
                  <a:schemeClr val="bg1"/>
                </a:solidFill>
              </a:rPr>
              <a:t> del </a:t>
            </a:r>
            <a:r>
              <a:rPr lang="en-US" altLang="es-CL" sz="1400" dirty="0" err="1">
                <a:solidFill>
                  <a:schemeClr val="bg1"/>
                </a:solidFill>
              </a:rPr>
              <a:t>país</a:t>
            </a:r>
            <a:r>
              <a:rPr lang="en-US" altLang="es-CL" sz="1400" dirty="0">
                <a:solidFill>
                  <a:schemeClr val="bg1"/>
                </a:solidFill>
              </a:rPr>
              <a:t>. </a:t>
            </a:r>
            <a:r>
              <a:rPr lang="en-US" altLang="es-CL" sz="1400" dirty="0" err="1">
                <a:solidFill>
                  <a:schemeClr val="bg1"/>
                </a:solidFill>
              </a:rPr>
              <a:t>Así</a:t>
            </a:r>
            <a:r>
              <a:rPr lang="en-US" altLang="es-CL" sz="1400" dirty="0">
                <a:solidFill>
                  <a:schemeClr val="bg1"/>
                </a:solidFill>
              </a:rPr>
              <a:t> </a:t>
            </a:r>
            <a:r>
              <a:rPr lang="en-US" altLang="es-CL" sz="1400" dirty="0" err="1">
                <a:solidFill>
                  <a:schemeClr val="bg1"/>
                </a:solidFill>
              </a:rPr>
              <a:t>como</a:t>
            </a:r>
            <a:r>
              <a:rPr lang="en-US" altLang="es-CL" sz="1400" dirty="0">
                <a:solidFill>
                  <a:schemeClr val="bg1"/>
                </a:solidFill>
              </a:rPr>
              <a:t> </a:t>
            </a:r>
            <a:r>
              <a:rPr lang="en-US" altLang="es-CL" sz="1400" dirty="0" err="1">
                <a:solidFill>
                  <a:schemeClr val="bg1"/>
                </a:solidFill>
              </a:rPr>
              <a:t>también</a:t>
            </a:r>
            <a:r>
              <a:rPr lang="en-US" altLang="es-CL" sz="1400" dirty="0">
                <a:solidFill>
                  <a:schemeClr val="bg1"/>
                </a:solidFill>
              </a:rPr>
              <a:t> para las </a:t>
            </a:r>
            <a:r>
              <a:rPr lang="en-US" altLang="es-CL" sz="1400" dirty="0" err="1">
                <a:solidFill>
                  <a:schemeClr val="bg1"/>
                </a:solidFill>
              </a:rPr>
              <a:t>proyecciones</a:t>
            </a:r>
            <a:r>
              <a:rPr lang="en-US" altLang="es-CL" sz="1400" dirty="0">
                <a:solidFill>
                  <a:schemeClr val="bg1"/>
                </a:solidFill>
              </a:rPr>
              <a:t> de los </a:t>
            </a:r>
            <a:r>
              <a:rPr lang="en-US" altLang="es-CL" sz="1400" dirty="0" err="1">
                <a:solidFill>
                  <a:schemeClr val="bg1"/>
                </a:solidFill>
              </a:rPr>
              <a:t>años</a:t>
            </a:r>
            <a:r>
              <a:rPr lang="en-US" altLang="es-CL" sz="1400" dirty="0">
                <a:solidFill>
                  <a:schemeClr val="bg1"/>
                </a:solidFill>
              </a:rPr>
              <a:t> </a:t>
            </a:r>
            <a:r>
              <a:rPr lang="en-US" altLang="es-CL" sz="1400" dirty="0" err="1">
                <a:solidFill>
                  <a:schemeClr val="bg1"/>
                </a:solidFill>
              </a:rPr>
              <a:t>siguientes</a:t>
            </a:r>
            <a:r>
              <a:rPr lang="en-US" altLang="es-CL" sz="1400" dirty="0">
                <a:solidFill>
                  <a:schemeClr val="bg1"/>
                </a:solidFill>
              </a:rPr>
              <a:t> (de </a:t>
            </a:r>
            <a:r>
              <a:rPr lang="en-US" altLang="es-CL" sz="1400" dirty="0" err="1">
                <a:solidFill>
                  <a:schemeClr val="bg1"/>
                </a:solidFill>
              </a:rPr>
              <a:t>acuerdo</a:t>
            </a:r>
            <a:r>
              <a:rPr lang="en-US" altLang="es-CL" sz="1400" dirty="0">
                <a:solidFill>
                  <a:schemeClr val="bg1"/>
                </a:solidFill>
              </a:rPr>
              <a:t> con el </a:t>
            </a:r>
            <a:r>
              <a:rPr lang="en-US" altLang="es-CL" sz="1400" dirty="0" err="1">
                <a:solidFill>
                  <a:schemeClr val="bg1"/>
                </a:solidFill>
              </a:rPr>
              <a:t>plazo</a:t>
            </a:r>
            <a:r>
              <a:rPr lang="en-US" altLang="es-CL" sz="1400" dirty="0">
                <a:solidFill>
                  <a:schemeClr val="bg1"/>
                </a:solidFill>
              </a:rPr>
              <a:t> </a:t>
            </a:r>
            <a:r>
              <a:rPr lang="en-US" altLang="es-CL" sz="1400" dirty="0" err="1">
                <a:solidFill>
                  <a:schemeClr val="bg1"/>
                </a:solidFill>
              </a:rPr>
              <a:t>involucrado</a:t>
            </a:r>
            <a:r>
              <a:rPr lang="en-US" altLang="es-CL" sz="1400" dirty="0">
                <a:solidFill>
                  <a:schemeClr val="bg1"/>
                </a:solidFill>
              </a:rPr>
              <a:t>).</a:t>
            </a:r>
          </a:p>
          <a:p>
            <a:pPr marL="457200" lvl="1"/>
            <a:endParaRPr lang="en-US" altLang="es-CL" sz="1400" dirty="0">
              <a:solidFill>
                <a:schemeClr val="bg1"/>
              </a:solidFill>
            </a:endParaRPr>
          </a:p>
          <a:p>
            <a:pPr lvl="1"/>
            <a:r>
              <a:rPr lang="en-US" altLang="es-CL" sz="1400" dirty="0" err="1">
                <a:solidFill>
                  <a:schemeClr val="bg1"/>
                </a:solidFill>
              </a:rPr>
              <a:t>En</a:t>
            </a:r>
            <a:r>
              <a:rPr lang="en-US" altLang="es-CL" sz="1400" dirty="0">
                <a:solidFill>
                  <a:schemeClr val="bg1"/>
                </a:solidFill>
              </a:rPr>
              <a:t> el </a:t>
            </a:r>
            <a:r>
              <a:rPr lang="en-US" altLang="es-CL" sz="1400" dirty="0" err="1">
                <a:solidFill>
                  <a:schemeClr val="bg1"/>
                </a:solidFill>
              </a:rPr>
              <a:t>caso</a:t>
            </a:r>
            <a:r>
              <a:rPr lang="en-US" altLang="es-CL" sz="1400" dirty="0">
                <a:solidFill>
                  <a:schemeClr val="bg1"/>
                </a:solidFill>
              </a:rPr>
              <a:t> de que los </a:t>
            </a:r>
            <a:r>
              <a:rPr lang="en-US" altLang="es-CL" sz="1400" dirty="0" err="1">
                <a:solidFill>
                  <a:schemeClr val="bg1"/>
                </a:solidFill>
              </a:rPr>
              <a:t>servicios</a:t>
            </a:r>
            <a:r>
              <a:rPr lang="en-US" altLang="es-CL" sz="1400" dirty="0">
                <a:solidFill>
                  <a:schemeClr val="bg1"/>
                </a:solidFill>
              </a:rPr>
              <a:t> </a:t>
            </a:r>
            <a:r>
              <a:rPr lang="en-US" altLang="es-CL" sz="1400" dirty="0" err="1">
                <a:solidFill>
                  <a:schemeClr val="bg1"/>
                </a:solidFill>
              </a:rPr>
              <a:t>traspasados</a:t>
            </a:r>
            <a:r>
              <a:rPr lang="en-US" altLang="es-CL" sz="1400" dirty="0">
                <a:solidFill>
                  <a:schemeClr val="bg1"/>
                </a:solidFill>
              </a:rPr>
              <a:t> de </a:t>
            </a:r>
            <a:r>
              <a:rPr lang="en-US" altLang="es-CL" sz="1400" dirty="0" err="1">
                <a:solidFill>
                  <a:schemeClr val="bg1"/>
                </a:solidFill>
              </a:rPr>
              <a:t>Educación</a:t>
            </a:r>
            <a:r>
              <a:rPr lang="en-US" altLang="es-CL" sz="1400" dirty="0">
                <a:solidFill>
                  <a:schemeClr val="bg1"/>
                </a:solidFill>
              </a:rPr>
              <a:t> y </a:t>
            </a:r>
            <a:r>
              <a:rPr lang="en-US" altLang="es-CL" sz="1400" dirty="0" err="1">
                <a:solidFill>
                  <a:schemeClr val="bg1"/>
                </a:solidFill>
              </a:rPr>
              <a:t>Salud</a:t>
            </a:r>
            <a:r>
              <a:rPr lang="en-US" altLang="es-CL" sz="1400" dirty="0">
                <a:solidFill>
                  <a:schemeClr val="bg1"/>
                </a:solidFill>
              </a:rPr>
              <a:t> </a:t>
            </a:r>
            <a:r>
              <a:rPr lang="en-US" altLang="es-CL" sz="1400" dirty="0" err="1">
                <a:solidFill>
                  <a:schemeClr val="bg1"/>
                </a:solidFill>
              </a:rPr>
              <a:t>sean</a:t>
            </a:r>
            <a:r>
              <a:rPr lang="en-US" altLang="es-CL" sz="1400" dirty="0">
                <a:solidFill>
                  <a:schemeClr val="bg1"/>
                </a:solidFill>
              </a:rPr>
              <a:t> </a:t>
            </a:r>
            <a:r>
              <a:rPr lang="en-US" altLang="es-CL" sz="1400" dirty="0" err="1">
                <a:solidFill>
                  <a:schemeClr val="bg1"/>
                </a:solidFill>
              </a:rPr>
              <a:t>administrados</a:t>
            </a:r>
            <a:r>
              <a:rPr lang="en-US" altLang="es-CL" sz="1400" dirty="0">
                <a:solidFill>
                  <a:schemeClr val="bg1"/>
                </a:solidFill>
              </a:rPr>
              <a:t> por </a:t>
            </a:r>
            <a:r>
              <a:rPr lang="en-US" altLang="es-CL" sz="1400" dirty="0" err="1">
                <a:solidFill>
                  <a:schemeClr val="bg1"/>
                </a:solidFill>
              </a:rPr>
              <a:t>Corporaciones</a:t>
            </a:r>
            <a:r>
              <a:rPr lang="en-US" altLang="es-CL" sz="1400" dirty="0">
                <a:solidFill>
                  <a:schemeClr val="bg1"/>
                </a:solidFill>
              </a:rPr>
              <a:t> </a:t>
            </a:r>
            <a:r>
              <a:rPr lang="en-US" altLang="es-CL" sz="1400" dirty="0" err="1">
                <a:solidFill>
                  <a:schemeClr val="bg1"/>
                </a:solidFill>
              </a:rPr>
              <a:t>Privadas</a:t>
            </a:r>
            <a:r>
              <a:rPr lang="en-US" altLang="es-CL" sz="1400" dirty="0">
                <a:solidFill>
                  <a:schemeClr val="bg1"/>
                </a:solidFill>
              </a:rPr>
              <a:t> </a:t>
            </a:r>
            <a:r>
              <a:rPr lang="en-US" altLang="es-CL" sz="1400" dirty="0" err="1">
                <a:solidFill>
                  <a:schemeClr val="bg1"/>
                </a:solidFill>
              </a:rPr>
              <a:t>dependientes</a:t>
            </a:r>
            <a:r>
              <a:rPr lang="en-US" altLang="es-CL" sz="1400" dirty="0">
                <a:solidFill>
                  <a:schemeClr val="bg1"/>
                </a:solidFill>
              </a:rPr>
              <a:t> del </a:t>
            </a:r>
            <a:r>
              <a:rPr lang="en-US" altLang="es-CL" sz="1400" dirty="0" err="1">
                <a:solidFill>
                  <a:schemeClr val="bg1"/>
                </a:solidFill>
              </a:rPr>
              <a:t>municipio</a:t>
            </a:r>
            <a:r>
              <a:rPr lang="en-US" altLang="es-CL" sz="1400" dirty="0">
                <a:solidFill>
                  <a:schemeClr val="bg1"/>
                </a:solidFill>
              </a:rPr>
              <a:t>, la </a:t>
            </a:r>
            <a:r>
              <a:rPr lang="en-US" altLang="es-CL" sz="1400" dirty="0" err="1">
                <a:solidFill>
                  <a:schemeClr val="bg1"/>
                </a:solidFill>
              </a:rPr>
              <a:t>información</a:t>
            </a:r>
            <a:r>
              <a:rPr lang="en-US" altLang="es-CL" sz="1400" dirty="0">
                <a:solidFill>
                  <a:schemeClr val="bg1"/>
                </a:solidFill>
              </a:rPr>
              <a:t> </a:t>
            </a:r>
            <a:r>
              <a:rPr lang="en-US" altLang="es-CL" sz="1400" dirty="0" err="1">
                <a:solidFill>
                  <a:schemeClr val="bg1"/>
                </a:solidFill>
              </a:rPr>
              <a:t>histórica</a:t>
            </a:r>
            <a:r>
              <a:rPr lang="en-US" altLang="es-CL" sz="1400" dirty="0">
                <a:solidFill>
                  <a:schemeClr val="bg1"/>
                </a:solidFill>
              </a:rPr>
              <a:t> la </a:t>
            </a:r>
            <a:r>
              <a:rPr lang="en-US" altLang="es-CL" sz="1400" dirty="0" err="1">
                <a:solidFill>
                  <a:schemeClr val="bg1"/>
                </a:solidFill>
              </a:rPr>
              <a:t>deben</a:t>
            </a:r>
            <a:r>
              <a:rPr lang="en-US" altLang="es-CL" sz="1400" dirty="0">
                <a:solidFill>
                  <a:schemeClr val="bg1"/>
                </a:solidFill>
              </a:rPr>
              <a:t> </a:t>
            </a:r>
            <a:r>
              <a:rPr lang="en-US" altLang="es-CL" sz="1400" dirty="0" err="1">
                <a:solidFill>
                  <a:schemeClr val="bg1"/>
                </a:solidFill>
              </a:rPr>
              <a:t>proporcionar</a:t>
            </a:r>
            <a:r>
              <a:rPr lang="en-US" altLang="es-CL" sz="1400" dirty="0">
                <a:solidFill>
                  <a:schemeClr val="bg1"/>
                </a:solidFill>
              </a:rPr>
              <a:t> </a:t>
            </a:r>
            <a:r>
              <a:rPr lang="en-US" altLang="es-CL" sz="1400" dirty="0" err="1">
                <a:solidFill>
                  <a:schemeClr val="bg1"/>
                </a:solidFill>
              </a:rPr>
              <a:t>estas</a:t>
            </a:r>
            <a:r>
              <a:rPr lang="en-US" altLang="es-CL" sz="1400" dirty="0">
                <a:solidFill>
                  <a:schemeClr val="bg1"/>
                </a:solidFill>
              </a:rPr>
              <a:t> </a:t>
            </a:r>
            <a:r>
              <a:rPr lang="en-US" altLang="es-CL" sz="1400" dirty="0" err="1">
                <a:solidFill>
                  <a:schemeClr val="bg1"/>
                </a:solidFill>
              </a:rPr>
              <a:t>mismas</a:t>
            </a:r>
            <a:r>
              <a:rPr lang="en-US" altLang="es-CL" sz="1400" dirty="0">
                <a:solidFill>
                  <a:schemeClr val="bg1"/>
                </a:solidFill>
              </a:rPr>
              <a:t>, </a:t>
            </a:r>
            <a:r>
              <a:rPr lang="en-US" altLang="es-CL" sz="1400" dirty="0" err="1">
                <a:solidFill>
                  <a:schemeClr val="bg1"/>
                </a:solidFill>
              </a:rPr>
              <a:t>debido</a:t>
            </a:r>
            <a:r>
              <a:rPr lang="en-US" altLang="es-CL" sz="1400" dirty="0">
                <a:solidFill>
                  <a:schemeClr val="bg1"/>
                </a:solidFill>
              </a:rPr>
              <a:t> a que no </a:t>
            </a:r>
            <a:r>
              <a:rPr lang="en-US" altLang="es-CL" sz="1400" dirty="0" err="1">
                <a:solidFill>
                  <a:schemeClr val="bg1"/>
                </a:solidFill>
              </a:rPr>
              <a:t>están</a:t>
            </a:r>
            <a:r>
              <a:rPr lang="en-US" altLang="es-CL" sz="1400" dirty="0">
                <a:solidFill>
                  <a:schemeClr val="bg1"/>
                </a:solidFill>
              </a:rPr>
              <a:t> </a:t>
            </a:r>
            <a:r>
              <a:rPr lang="en-US" altLang="es-CL" sz="1400" dirty="0" err="1">
                <a:solidFill>
                  <a:schemeClr val="bg1"/>
                </a:solidFill>
              </a:rPr>
              <a:t>incluidas</a:t>
            </a:r>
            <a:r>
              <a:rPr lang="en-US" altLang="es-CL" sz="1400" dirty="0">
                <a:solidFill>
                  <a:schemeClr val="bg1"/>
                </a:solidFill>
              </a:rPr>
              <a:t> </a:t>
            </a:r>
            <a:r>
              <a:rPr lang="en-US" altLang="es-CL" sz="1400" dirty="0" err="1">
                <a:solidFill>
                  <a:schemeClr val="bg1"/>
                </a:solidFill>
              </a:rPr>
              <a:t>en</a:t>
            </a:r>
            <a:r>
              <a:rPr lang="en-US" altLang="es-CL" sz="1400" dirty="0">
                <a:solidFill>
                  <a:schemeClr val="bg1"/>
                </a:solidFill>
              </a:rPr>
              <a:t> las bases de </a:t>
            </a:r>
            <a:r>
              <a:rPr lang="en-US" altLang="es-CL" sz="1400" dirty="0" err="1">
                <a:solidFill>
                  <a:schemeClr val="bg1"/>
                </a:solidFill>
              </a:rPr>
              <a:t>datos</a:t>
            </a:r>
            <a:r>
              <a:rPr lang="en-US" altLang="es-CL" sz="1400" dirty="0">
                <a:solidFill>
                  <a:schemeClr val="bg1"/>
                </a:solidFill>
              </a:rPr>
              <a:t> de </a:t>
            </a:r>
            <a:r>
              <a:rPr lang="en-US" altLang="es-CL" sz="1400" dirty="0" err="1">
                <a:solidFill>
                  <a:schemeClr val="bg1"/>
                </a:solidFill>
              </a:rPr>
              <a:t>Contraloría</a:t>
            </a:r>
            <a:r>
              <a:rPr lang="en-US" altLang="es-CL" sz="1400" dirty="0">
                <a:solidFill>
                  <a:schemeClr val="bg1"/>
                </a:solidFill>
              </a:rPr>
              <a:t> (no </a:t>
            </a:r>
            <a:r>
              <a:rPr lang="en-US" altLang="es-CL" sz="1400" dirty="0" err="1">
                <a:solidFill>
                  <a:schemeClr val="bg1"/>
                </a:solidFill>
              </a:rPr>
              <a:t>están</a:t>
            </a:r>
            <a:r>
              <a:rPr lang="en-US" altLang="es-CL" sz="1400" dirty="0">
                <a:solidFill>
                  <a:schemeClr val="bg1"/>
                </a:solidFill>
              </a:rPr>
              <a:t> </a:t>
            </a:r>
            <a:r>
              <a:rPr lang="en-US" altLang="es-CL" sz="1400" dirty="0" err="1">
                <a:solidFill>
                  <a:schemeClr val="bg1"/>
                </a:solidFill>
              </a:rPr>
              <a:t>obligadas</a:t>
            </a:r>
            <a:r>
              <a:rPr lang="en-US" altLang="es-CL" sz="1400" dirty="0">
                <a:solidFill>
                  <a:schemeClr val="bg1"/>
                </a:solidFill>
              </a:rPr>
              <a:t> a </a:t>
            </a:r>
            <a:r>
              <a:rPr lang="en-US" altLang="es-CL" sz="1400" dirty="0" err="1">
                <a:solidFill>
                  <a:schemeClr val="bg1"/>
                </a:solidFill>
              </a:rPr>
              <a:t>informarlas</a:t>
            </a:r>
            <a:r>
              <a:rPr lang="en-US" altLang="es-CL" sz="1400" dirty="0">
                <a:solidFill>
                  <a:schemeClr val="bg1"/>
                </a:solidFill>
              </a:rPr>
              <a:t>). </a:t>
            </a:r>
          </a:p>
          <a:p>
            <a:pPr marL="457200" lvl="1"/>
            <a:endParaRPr lang="en-US" altLang="es-CL" sz="1400" dirty="0">
              <a:solidFill>
                <a:schemeClr val="bg1"/>
              </a:solidFill>
            </a:endParaRPr>
          </a:p>
          <a:p>
            <a:pPr lvl="1"/>
            <a:r>
              <a:rPr lang="en-US" altLang="es-CL" sz="1400" dirty="0">
                <a:solidFill>
                  <a:schemeClr val="bg1"/>
                </a:solidFill>
              </a:rPr>
              <a:t>Se ha </a:t>
            </a:r>
            <a:r>
              <a:rPr lang="en-US" altLang="es-CL" sz="1400" dirty="0" err="1">
                <a:solidFill>
                  <a:schemeClr val="bg1"/>
                </a:solidFill>
              </a:rPr>
              <a:t>construido</a:t>
            </a:r>
            <a:r>
              <a:rPr lang="en-US" altLang="es-CL" sz="1400" dirty="0">
                <a:solidFill>
                  <a:schemeClr val="bg1"/>
                </a:solidFill>
              </a:rPr>
              <a:t> una base de </a:t>
            </a:r>
            <a:r>
              <a:rPr lang="en-US" altLang="es-CL" sz="1400" dirty="0" err="1">
                <a:solidFill>
                  <a:schemeClr val="bg1"/>
                </a:solidFill>
              </a:rPr>
              <a:t>información</a:t>
            </a:r>
            <a:r>
              <a:rPr lang="en-US" altLang="es-CL" sz="1400" dirty="0">
                <a:solidFill>
                  <a:schemeClr val="bg1"/>
                </a:solidFill>
              </a:rPr>
              <a:t> documental con los </a:t>
            </a:r>
            <a:r>
              <a:rPr lang="en-US" altLang="es-CL" sz="1400" dirty="0" err="1">
                <a:solidFill>
                  <a:schemeClr val="bg1"/>
                </a:solidFill>
              </a:rPr>
              <a:t>Oficios</a:t>
            </a:r>
            <a:r>
              <a:rPr lang="en-US" altLang="es-CL" sz="1400" dirty="0">
                <a:solidFill>
                  <a:schemeClr val="bg1"/>
                </a:solidFill>
              </a:rPr>
              <a:t> Ord. </a:t>
            </a:r>
            <a:r>
              <a:rPr lang="en-US" altLang="es-CL" sz="1400" dirty="0" err="1">
                <a:solidFill>
                  <a:schemeClr val="bg1"/>
                </a:solidFill>
              </a:rPr>
              <a:t>Enviados</a:t>
            </a:r>
            <a:r>
              <a:rPr lang="en-US" altLang="es-CL" sz="1400" dirty="0">
                <a:solidFill>
                  <a:schemeClr val="bg1"/>
                </a:solidFill>
              </a:rPr>
              <a:t> a </a:t>
            </a:r>
            <a:r>
              <a:rPr lang="en-US" altLang="es-CL" sz="1400" dirty="0" err="1">
                <a:solidFill>
                  <a:schemeClr val="bg1"/>
                </a:solidFill>
              </a:rPr>
              <a:t>Municipios</a:t>
            </a:r>
            <a:r>
              <a:rPr lang="en-US" altLang="es-CL" sz="1400" dirty="0">
                <a:solidFill>
                  <a:schemeClr val="bg1"/>
                </a:solidFill>
              </a:rPr>
              <a:t> </a:t>
            </a:r>
            <a:r>
              <a:rPr lang="en-US" altLang="es-CL" sz="1400" dirty="0" err="1">
                <a:solidFill>
                  <a:schemeClr val="bg1"/>
                </a:solidFill>
              </a:rPr>
              <a:t>desde</a:t>
            </a:r>
            <a:r>
              <a:rPr lang="en-US" altLang="es-CL" sz="1400" dirty="0">
                <a:solidFill>
                  <a:schemeClr val="bg1"/>
                </a:solidFill>
              </a:rPr>
              <a:t> el </a:t>
            </a:r>
            <a:r>
              <a:rPr lang="en-US" altLang="es-CL" sz="1400" dirty="0" err="1">
                <a:solidFill>
                  <a:schemeClr val="bg1"/>
                </a:solidFill>
              </a:rPr>
              <a:t>año</a:t>
            </a:r>
            <a:r>
              <a:rPr lang="en-US" altLang="es-CL" sz="1400" dirty="0">
                <a:solidFill>
                  <a:schemeClr val="bg1"/>
                </a:solidFill>
              </a:rPr>
              <a:t> 2010 a la </a:t>
            </a:r>
            <a:r>
              <a:rPr lang="en-US" altLang="es-CL" sz="1400" dirty="0" err="1">
                <a:solidFill>
                  <a:schemeClr val="bg1"/>
                </a:solidFill>
              </a:rPr>
              <a:t>fecha</a:t>
            </a:r>
            <a:r>
              <a:rPr lang="en-US" altLang="es-CL" sz="1400" dirty="0">
                <a:solidFill>
                  <a:schemeClr val="bg1"/>
                </a:solidFill>
              </a:rPr>
              <a:t>, a </a:t>
            </a:r>
            <a:r>
              <a:rPr lang="en-US" altLang="es-CL" sz="1400" dirty="0" err="1">
                <a:solidFill>
                  <a:schemeClr val="bg1"/>
                </a:solidFill>
              </a:rPr>
              <a:t>partir</a:t>
            </a:r>
            <a:r>
              <a:rPr lang="en-US" altLang="es-CL" sz="1400" dirty="0">
                <a:solidFill>
                  <a:schemeClr val="bg1"/>
                </a:solidFill>
              </a:rPr>
              <a:t> del </a:t>
            </a:r>
            <a:r>
              <a:rPr lang="en-US" altLang="es-CL" sz="1400" dirty="0" err="1">
                <a:solidFill>
                  <a:schemeClr val="bg1"/>
                </a:solidFill>
              </a:rPr>
              <a:t>Docuware</a:t>
            </a:r>
            <a:r>
              <a:rPr lang="en-US" altLang="es-CL" sz="1400" dirty="0">
                <a:solidFill>
                  <a:schemeClr val="bg1"/>
                </a:solidFill>
              </a:rPr>
              <a:t>, que </a:t>
            </a:r>
            <a:r>
              <a:rPr lang="en-US" altLang="es-CL" sz="1400" dirty="0" err="1">
                <a:solidFill>
                  <a:schemeClr val="bg1"/>
                </a:solidFill>
              </a:rPr>
              <a:t>permite</a:t>
            </a:r>
            <a:r>
              <a:rPr lang="en-US" altLang="es-CL" sz="1400" dirty="0">
                <a:solidFill>
                  <a:schemeClr val="bg1"/>
                </a:solidFill>
              </a:rPr>
              <a:t> saber el </a:t>
            </a:r>
            <a:r>
              <a:rPr lang="en-US" altLang="es-CL" sz="1400" dirty="0" err="1">
                <a:solidFill>
                  <a:schemeClr val="bg1"/>
                </a:solidFill>
              </a:rPr>
              <a:t>historial</a:t>
            </a:r>
            <a:r>
              <a:rPr lang="en-US" altLang="es-CL" sz="1400" dirty="0">
                <a:solidFill>
                  <a:schemeClr val="bg1"/>
                </a:solidFill>
              </a:rPr>
              <a:t> de </a:t>
            </a:r>
            <a:r>
              <a:rPr lang="en-US" altLang="es-CL" sz="1400" dirty="0" err="1">
                <a:solidFill>
                  <a:schemeClr val="bg1"/>
                </a:solidFill>
              </a:rPr>
              <a:t>cada</a:t>
            </a:r>
            <a:r>
              <a:rPr lang="en-US" altLang="es-CL" sz="1400" dirty="0">
                <a:solidFill>
                  <a:schemeClr val="bg1"/>
                </a:solidFill>
              </a:rPr>
              <a:t> Municipalidad. </a:t>
            </a:r>
          </a:p>
          <a:p>
            <a:pPr marL="457200" lvl="1"/>
            <a:r>
              <a:rPr lang="en-US" altLang="es-CL" sz="1400" dirty="0">
                <a:solidFill>
                  <a:schemeClr val="bg1"/>
                </a:solidFill>
              </a:rPr>
              <a:t> </a:t>
            </a:r>
          </a:p>
          <a:p>
            <a:pPr lvl="1"/>
            <a:r>
              <a:rPr lang="en-US" altLang="es-CL" sz="1400" dirty="0">
                <a:solidFill>
                  <a:schemeClr val="bg1"/>
                </a:solidFill>
              </a:rPr>
              <a:t>Cabe </a:t>
            </a:r>
            <a:r>
              <a:rPr lang="en-US" altLang="es-CL" sz="1400" dirty="0" err="1">
                <a:solidFill>
                  <a:schemeClr val="bg1"/>
                </a:solidFill>
              </a:rPr>
              <a:t>indicar</a:t>
            </a:r>
            <a:r>
              <a:rPr lang="en-US" altLang="es-CL" sz="1400" dirty="0">
                <a:solidFill>
                  <a:schemeClr val="bg1"/>
                </a:solidFill>
              </a:rPr>
              <a:t> que </a:t>
            </a:r>
            <a:r>
              <a:rPr lang="en-US" altLang="es-CL" sz="1400" dirty="0" err="1">
                <a:solidFill>
                  <a:schemeClr val="bg1"/>
                </a:solidFill>
              </a:rPr>
              <a:t>desde</a:t>
            </a:r>
            <a:r>
              <a:rPr lang="en-US" altLang="es-CL" sz="1400" dirty="0">
                <a:solidFill>
                  <a:schemeClr val="bg1"/>
                </a:solidFill>
              </a:rPr>
              <a:t> el </a:t>
            </a:r>
            <a:r>
              <a:rPr lang="en-US" altLang="es-CL" sz="1400" dirty="0" err="1">
                <a:solidFill>
                  <a:schemeClr val="bg1"/>
                </a:solidFill>
              </a:rPr>
              <a:t>año</a:t>
            </a:r>
            <a:r>
              <a:rPr lang="en-US" altLang="es-CL" sz="1400" dirty="0">
                <a:solidFill>
                  <a:schemeClr val="bg1"/>
                </a:solidFill>
              </a:rPr>
              <a:t> 2010 a la </a:t>
            </a:r>
            <a:r>
              <a:rPr lang="en-US" altLang="es-CL" sz="1400" dirty="0" err="1">
                <a:solidFill>
                  <a:schemeClr val="bg1"/>
                </a:solidFill>
              </a:rPr>
              <a:t>fecha</a:t>
            </a:r>
            <a:r>
              <a:rPr lang="en-US" altLang="es-CL" sz="1400" dirty="0">
                <a:solidFill>
                  <a:schemeClr val="bg1"/>
                </a:solidFill>
              </a:rPr>
              <a:t> se </a:t>
            </a:r>
            <a:r>
              <a:rPr lang="en-US" altLang="es-CL" sz="1400" dirty="0" err="1">
                <a:solidFill>
                  <a:schemeClr val="bg1"/>
                </a:solidFill>
              </a:rPr>
              <a:t>han</a:t>
            </a:r>
            <a:r>
              <a:rPr lang="en-US" altLang="es-CL" sz="1400" dirty="0">
                <a:solidFill>
                  <a:schemeClr val="bg1"/>
                </a:solidFill>
              </a:rPr>
              <a:t> </a:t>
            </a:r>
            <a:r>
              <a:rPr lang="en-US" altLang="es-CL" sz="1400" dirty="0" err="1">
                <a:solidFill>
                  <a:schemeClr val="bg1"/>
                </a:solidFill>
              </a:rPr>
              <a:t>autorizado</a:t>
            </a:r>
            <a:r>
              <a:rPr lang="en-US" altLang="es-CL" sz="1400" dirty="0">
                <a:solidFill>
                  <a:schemeClr val="bg1"/>
                </a:solidFill>
              </a:rPr>
              <a:t> 49 </a:t>
            </a:r>
            <a:r>
              <a:rPr lang="en-US" altLang="es-CL" sz="1400" dirty="0" err="1">
                <a:solidFill>
                  <a:schemeClr val="bg1"/>
                </a:solidFill>
              </a:rPr>
              <a:t>operaciones</a:t>
            </a:r>
            <a:r>
              <a:rPr lang="en-US" altLang="es-CL" sz="1400" dirty="0">
                <a:solidFill>
                  <a:schemeClr val="bg1"/>
                </a:solidFill>
              </a:rPr>
              <a:t> leaseback, </a:t>
            </a:r>
            <a:r>
              <a:rPr lang="en-US" altLang="es-CL" sz="1400" dirty="0" err="1">
                <a:solidFill>
                  <a:schemeClr val="bg1"/>
                </a:solidFill>
              </a:rPr>
              <a:t>principalmente</a:t>
            </a:r>
            <a:r>
              <a:rPr lang="en-US" altLang="es-CL" sz="1400" dirty="0">
                <a:solidFill>
                  <a:schemeClr val="bg1"/>
                </a:solidFill>
              </a:rPr>
              <a:t> para </a:t>
            </a:r>
            <a:r>
              <a:rPr lang="en-US" altLang="es-CL" sz="1400" dirty="0" err="1">
                <a:solidFill>
                  <a:schemeClr val="bg1"/>
                </a:solidFill>
              </a:rPr>
              <a:t>atender</a:t>
            </a:r>
            <a:r>
              <a:rPr lang="en-US" altLang="es-CL" sz="1400" dirty="0">
                <a:solidFill>
                  <a:schemeClr val="bg1"/>
                </a:solidFill>
              </a:rPr>
              <a:t> el </a:t>
            </a:r>
            <a:r>
              <a:rPr lang="en-US" altLang="es-CL" sz="1400" dirty="0" err="1">
                <a:solidFill>
                  <a:schemeClr val="bg1"/>
                </a:solidFill>
              </a:rPr>
              <a:t>financiamiento</a:t>
            </a:r>
            <a:r>
              <a:rPr lang="en-US" altLang="es-CL" sz="1400" dirty="0">
                <a:solidFill>
                  <a:schemeClr val="bg1"/>
                </a:solidFill>
              </a:rPr>
              <a:t> de </a:t>
            </a:r>
            <a:r>
              <a:rPr lang="en-US" altLang="es-CL" sz="1400" dirty="0" err="1">
                <a:solidFill>
                  <a:schemeClr val="bg1"/>
                </a:solidFill>
              </a:rPr>
              <a:t>pago</a:t>
            </a:r>
            <a:r>
              <a:rPr lang="en-US" altLang="es-CL" sz="1400" dirty="0">
                <a:solidFill>
                  <a:schemeClr val="bg1"/>
                </a:solidFill>
              </a:rPr>
              <a:t> de </a:t>
            </a:r>
            <a:r>
              <a:rPr lang="en-US" altLang="es-CL" sz="1400" dirty="0" err="1">
                <a:solidFill>
                  <a:schemeClr val="bg1"/>
                </a:solidFill>
              </a:rPr>
              <a:t>sentencias</a:t>
            </a:r>
            <a:r>
              <a:rPr lang="en-US" altLang="es-CL" sz="1400" dirty="0">
                <a:solidFill>
                  <a:schemeClr val="bg1"/>
                </a:solidFill>
              </a:rPr>
              <a:t> </a:t>
            </a:r>
            <a:r>
              <a:rPr lang="en-US" altLang="es-CL" sz="1400" dirty="0" err="1">
                <a:solidFill>
                  <a:schemeClr val="bg1"/>
                </a:solidFill>
              </a:rPr>
              <a:t>ejecutoriadas</a:t>
            </a:r>
            <a:r>
              <a:rPr lang="en-US" altLang="es-CL" sz="1400" dirty="0">
                <a:solidFill>
                  <a:schemeClr val="bg1"/>
                </a:solidFill>
              </a:rPr>
              <a:t>, </a:t>
            </a:r>
            <a:r>
              <a:rPr lang="en-US" altLang="es-CL" sz="1400" dirty="0" err="1">
                <a:solidFill>
                  <a:schemeClr val="bg1"/>
                </a:solidFill>
              </a:rPr>
              <a:t>ordenamiento</a:t>
            </a:r>
            <a:r>
              <a:rPr lang="en-US" altLang="es-CL" sz="1400" dirty="0">
                <a:solidFill>
                  <a:schemeClr val="bg1"/>
                </a:solidFill>
              </a:rPr>
              <a:t> de </a:t>
            </a:r>
            <a:r>
              <a:rPr lang="en-US" altLang="es-CL" sz="1400" dirty="0" err="1">
                <a:solidFill>
                  <a:schemeClr val="bg1"/>
                </a:solidFill>
              </a:rPr>
              <a:t>pasivos</a:t>
            </a:r>
            <a:r>
              <a:rPr lang="en-US" altLang="es-CL" sz="1400" dirty="0">
                <a:solidFill>
                  <a:schemeClr val="bg1"/>
                </a:solidFill>
              </a:rPr>
              <a:t> y, </a:t>
            </a:r>
            <a:r>
              <a:rPr lang="en-US" altLang="es-CL" sz="1400" dirty="0" err="1">
                <a:solidFill>
                  <a:schemeClr val="bg1"/>
                </a:solidFill>
              </a:rPr>
              <a:t>en</a:t>
            </a:r>
            <a:r>
              <a:rPr lang="en-US" altLang="es-CL" sz="1400" dirty="0">
                <a:solidFill>
                  <a:schemeClr val="bg1"/>
                </a:solidFill>
              </a:rPr>
              <a:t> </a:t>
            </a:r>
            <a:r>
              <a:rPr lang="en-US" altLang="es-CL" sz="1400" dirty="0" err="1">
                <a:solidFill>
                  <a:schemeClr val="bg1"/>
                </a:solidFill>
              </a:rPr>
              <a:t>algunos</a:t>
            </a:r>
            <a:r>
              <a:rPr lang="en-US" altLang="es-CL" sz="1400" dirty="0">
                <a:solidFill>
                  <a:schemeClr val="bg1"/>
                </a:solidFill>
              </a:rPr>
              <a:t> </a:t>
            </a:r>
            <a:r>
              <a:rPr lang="en-US" altLang="es-CL" sz="1400" dirty="0" err="1">
                <a:solidFill>
                  <a:schemeClr val="bg1"/>
                </a:solidFill>
              </a:rPr>
              <a:t>casos</a:t>
            </a:r>
            <a:r>
              <a:rPr lang="en-US" altLang="es-CL" sz="1400" dirty="0">
                <a:solidFill>
                  <a:schemeClr val="bg1"/>
                </a:solidFill>
              </a:rPr>
              <a:t>, para </a:t>
            </a:r>
            <a:r>
              <a:rPr lang="en-US" altLang="es-CL" sz="1400" dirty="0" err="1">
                <a:solidFill>
                  <a:schemeClr val="bg1"/>
                </a:solidFill>
              </a:rPr>
              <a:t>financiar</a:t>
            </a:r>
            <a:r>
              <a:rPr lang="en-US" altLang="es-CL" sz="1400" dirty="0">
                <a:solidFill>
                  <a:schemeClr val="bg1"/>
                </a:solidFill>
              </a:rPr>
              <a:t> </a:t>
            </a:r>
            <a:r>
              <a:rPr lang="en-US" altLang="es-CL" sz="1400" dirty="0" err="1">
                <a:solidFill>
                  <a:schemeClr val="bg1"/>
                </a:solidFill>
              </a:rPr>
              <a:t>proyectos</a:t>
            </a:r>
            <a:r>
              <a:rPr lang="en-US" altLang="es-CL" sz="1400" dirty="0">
                <a:solidFill>
                  <a:schemeClr val="bg1"/>
                </a:solidFill>
              </a:rPr>
              <a:t> de </a:t>
            </a:r>
            <a:r>
              <a:rPr lang="en-US" altLang="es-CL" sz="1400" dirty="0" err="1">
                <a:solidFill>
                  <a:schemeClr val="bg1"/>
                </a:solidFill>
              </a:rPr>
              <a:t>inversión</a:t>
            </a:r>
            <a:r>
              <a:rPr lang="en-US" altLang="es-CL" sz="1400" dirty="0">
                <a:solidFill>
                  <a:schemeClr val="bg1"/>
                </a:solidFill>
              </a:rPr>
              <a:t> (</a:t>
            </a:r>
            <a:r>
              <a:rPr lang="en-US" altLang="es-CL" sz="1400" dirty="0" err="1">
                <a:solidFill>
                  <a:schemeClr val="bg1"/>
                </a:solidFill>
              </a:rPr>
              <a:t>Edificios</a:t>
            </a:r>
            <a:r>
              <a:rPr lang="en-US" altLang="es-CL" sz="1400" dirty="0">
                <a:solidFill>
                  <a:schemeClr val="bg1"/>
                </a:solidFill>
              </a:rPr>
              <a:t> </a:t>
            </a:r>
            <a:r>
              <a:rPr lang="en-US" altLang="es-CL" sz="1400" dirty="0" err="1">
                <a:solidFill>
                  <a:schemeClr val="bg1"/>
                </a:solidFill>
              </a:rPr>
              <a:t>Consistoriales</a:t>
            </a:r>
            <a:r>
              <a:rPr lang="en-US" altLang="es-CL" sz="1400" dirty="0">
                <a:solidFill>
                  <a:schemeClr val="bg1"/>
                </a:solidFill>
              </a:rPr>
              <a:t> y </a:t>
            </a:r>
            <a:r>
              <a:rPr lang="en-US" altLang="es-CL" sz="1400" dirty="0" err="1">
                <a:solidFill>
                  <a:schemeClr val="bg1"/>
                </a:solidFill>
              </a:rPr>
              <a:t>construcción</a:t>
            </a:r>
            <a:r>
              <a:rPr lang="en-US" altLang="es-CL" sz="1400" dirty="0">
                <a:solidFill>
                  <a:schemeClr val="bg1"/>
                </a:solidFill>
              </a:rPr>
              <a:t> de </a:t>
            </a:r>
            <a:r>
              <a:rPr lang="en-US" altLang="es-CL" sz="1400" dirty="0" err="1">
                <a:solidFill>
                  <a:schemeClr val="bg1"/>
                </a:solidFill>
              </a:rPr>
              <a:t>parques</a:t>
            </a:r>
            <a:r>
              <a:rPr lang="en-US" altLang="es-CL" sz="1400" dirty="0">
                <a:solidFill>
                  <a:schemeClr val="bg1"/>
                </a:solidFill>
              </a:rPr>
              <a:t>).</a:t>
            </a:r>
          </a:p>
          <a:p>
            <a:pPr marL="457200" lvl="1"/>
            <a:endParaRPr lang="en-US" altLang="es-CL" sz="1400" dirty="0">
              <a:solidFill>
                <a:schemeClr val="bg1"/>
              </a:solidFill>
            </a:endParaRPr>
          </a:p>
          <a:p>
            <a:pPr lvl="1"/>
            <a:r>
              <a:rPr lang="en-US" altLang="es-CL" sz="1400" dirty="0" err="1">
                <a:solidFill>
                  <a:schemeClr val="bg1"/>
                </a:solidFill>
              </a:rPr>
              <a:t>Asimismo</a:t>
            </a:r>
            <a:r>
              <a:rPr lang="en-US" altLang="es-CL" sz="1400" dirty="0">
                <a:solidFill>
                  <a:schemeClr val="bg1"/>
                </a:solidFill>
              </a:rPr>
              <a:t> se </a:t>
            </a:r>
            <a:r>
              <a:rPr lang="en-US" altLang="es-CL" sz="1400" dirty="0" err="1">
                <a:solidFill>
                  <a:schemeClr val="bg1"/>
                </a:solidFill>
              </a:rPr>
              <a:t>han</a:t>
            </a:r>
            <a:r>
              <a:rPr lang="en-US" altLang="es-CL" sz="1400" dirty="0">
                <a:solidFill>
                  <a:schemeClr val="bg1"/>
                </a:solidFill>
              </a:rPr>
              <a:t> </a:t>
            </a:r>
            <a:r>
              <a:rPr lang="en-US" altLang="es-CL" sz="1400" dirty="0" err="1">
                <a:solidFill>
                  <a:schemeClr val="bg1"/>
                </a:solidFill>
              </a:rPr>
              <a:t>autorizado</a:t>
            </a:r>
            <a:r>
              <a:rPr lang="en-US" altLang="es-CL" sz="1400" dirty="0">
                <a:solidFill>
                  <a:schemeClr val="bg1"/>
                </a:solidFill>
              </a:rPr>
              <a:t> un </a:t>
            </a:r>
            <a:r>
              <a:rPr lang="en-US" altLang="es-CL" sz="1400" dirty="0" err="1">
                <a:solidFill>
                  <a:schemeClr val="bg1"/>
                </a:solidFill>
              </a:rPr>
              <a:t>número</a:t>
            </a:r>
            <a:r>
              <a:rPr lang="en-US" altLang="es-CL" sz="1400" dirty="0">
                <a:solidFill>
                  <a:schemeClr val="bg1"/>
                </a:solidFill>
              </a:rPr>
              <a:t> </a:t>
            </a:r>
            <a:r>
              <a:rPr lang="en-US" altLang="es-CL" sz="1400" dirty="0" err="1">
                <a:solidFill>
                  <a:schemeClr val="bg1"/>
                </a:solidFill>
              </a:rPr>
              <a:t>importante</a:t>
            </a:r>
            <a:r>
              <a:rPr lang="en-US" altLang="es-CL" sz="1400" dirty="0">
                <a:solidFill>
                  <a:schemeClr val="bg1"/>
                </a:solidFill>
              </a:rPr>
              <a:t> de </a:t>
            </a:r>
            <a:r>
              <a:rPr lang="en-US" altLang="es-CL" sz="1400" dirty="0" err="1">
                <a:solidFill>
                  <a:schemeClr val="bg1"/>
                </a:solidFill>
              </a:rPr>
              <a:t>operaciones</a:t>
            </a:r>
            <a:r>
              <a:rPr lang="en-US" altLang="es-CL" sz="1400" dirty="0">
                <a:solidFill>
                  <a:schemeClr val="bg1"/>
                </a:solidFill>
              </a:rPr>
              <a:t> de leasing con el </a:t>
            </a:r>
            <a:r>
              <a:rPr lang="en-US" altLang="es-CL" sz="1400" dirty="0" err="1">
                <a:solidFill>
                  <a:schemeClr val="bg1"/>
                </a:solidFill>
              </a:rPr>
              <a:t>objeto</a:t>
            </a:r>
            <a:r>
              <a:rPr lang="en-US" altLang="es-CL" sz="1400" dirty="0">
                <a:solidFill>
                  <a:schemeClr val="bg1"/>
                </a:solidFill>
              </a:rPr>
              <a:t> de que </a:t>
            </a:r>
            <a:r>
              <a:rPr lang="en-US" altLang="es-CL" sz="1400" dirty="0" err="1">
                <a:solidFill>
                  <a:schemeClr val="bg1"/>
                </a:solidFill>
              </a:rPr>
              <a:t>puedan</a:t>
            </a:r>
            <a:r>
              <a:rPr lang="en-US" altLang="es-CL" sz="1400" dirty="0">
                <a:solidFill>
                  <a:schemeClr val="bg1"/>
                </a:solidFill>
              </a:rPr>
              <a:t> </a:t>
            </a:r>
            <a:r>
              <a:rPr lang="en-US" altLang="es-CL" sz="1400" dirty="0" err="1">
                <a:solidFill>
                  <a:schemeClr val="bg1"/>
                </a:solidFill>
              </a:rPr>
              <a:t>adquirir</a:t>
            </a:r>
            <a:r>
              <a:rPr lang="en-US" altLang="es-CL" sz="1400" dirty="0">
                <a:solidFill>
                  <a:schemeClr val="bg1"/>
                </a:solidFill>
              </a:rPr>
              <a:t> </a:t>
            </a:r>
            <a:r>
              <a:rPr lang="en-US" altLang="es-CL" sz="1400" dirty="0" err="1">
                <a:solidFill>
                  <a:schemeClr val="bg1"/>
                </a:solidFill>
              </a:rPr>
              <a:t>bienes</a:t>
            </a:r>
            <a:r>
              <a:rPr lang="en-US" altLang="es-CL" sz="1400" dirty="0">
                <a:solidFill>
                  <a:schemeClr val="bg1"/>
                </a:solidFill>
              </a:rPr>
              <a:t> de capital o </a:t>
            </a:r>
            <a:r>
              <a:rPr lang="en-US" altLang="es-CL" sz="1400" dirty="0" err="1">
                <a:solidFill>
                  <a:schemeClr val="bg1"/>
                </a:solidFill>
              </a:rPr>
              <a:t>ejecutar</a:t>
            </a:r>
            <a:r>
              <a:rPr lang="en-US" altLang="es-CL" sz="1400" dirty="0">
                <a:solidFill>
                  <a:schemeClr val="bg1"/>
                </a:solidFill>
              </a:rPr>
              <a:t> </a:t>
            </a:r>
            <a:r>
              <a:rPr lang="en-US" altLang="es-CL" sz="1400" dirty="0" err="1">
                <a:solidFill>
                  <a:schemeClr val="bg1"/>
                </a:solidFill>
              </a:rPr>
              <a:t>proyectos</a:t>
            </a:r>
            <a:r>
              <a:rPr lang="en-US" altLang="es-CL" sz="1400" dirty="0">
                <a:solidFill>
                  <a:schemeClr val="bg1"/>
                </a:solidFill>
              </a:rPr>
              <a:t> de </a:t>
            </a:r>
            <a:r>
              <a:rPr lang="en-US" altLang="es-CL" sz="1400" dirty="0" err="1">
                <a:solidFill>
                  <a:schemeClr val="bg1"/>
                </a:solidFill>
              </a:rPr>
              <a:t>inversión</a:t>
            </a:r>
            <a:r>
              <a:rPr lang="en-US" altLang="es-CL" sz="1400" dirty="0">
                <a:solidFill>
                  <a:schemeClr val="bg1"/>
                </a:solidFill>
              </a:rPr>
              <a:t> que no </a:t>
            </a:r>
            <a:r>
              <a:rPr lang="en-US" altLang="es-CL" sz="1400" dirty="0" err="1">
                <a:solidFill>
                  <a:schemeClr val="bg1"/>
                </a:solidFill>
              </a:rPr>
              <a:t>están</a:t>
            </a:r>
            <a:r>
              <a:rPr lang="en-US" altLang="es-CL" sz="1400" dirty="0">
                <a:solidFill>
                  <a:schemeClr val="bg1"/>
                </a:solidFill>
              </a:rPr>
              <a:t> </a:t>
            </a:r>
            <a:r>
              <a:rPr lang="en-US" altLang="es-CL" sz="1400" dirty="0" err="1">
                <a:solidFill>
                  <a:schemeClr val="bg1"/>
                </a:solidFill>
              </a:rPr>
              <a:t>en</a:t>
            </a:r>
            <a:r>
              <a:rPr lang="en-US" altLang="es-CL" sz="1400" dirty="0">
                <a:solidFill>
                  <a:schemeClr val="bg1"/>
                </a:solidFill>
              </a:rPr>
              <a:t> </a:t>
            </a:r>
            <a:r>
              <a:rPr lang="en-US" altLang="es-CL" sz="1400" dirty="0" err="1">
                <a:solidFill>
                  <a:schemeClr val="bg1"/>
                </a:solidFill>
              </a:rPr>
              <a:t>condiciones</a:t>
            </a:r>
            <a:r>
              <a:rPr lang="en-US" altLang="es-CL" sz="1400" dirty="0">
                <a:solidFill>
                  <a:schemeClr val="bg1"/>
                </a:solidFill>
              </a:rPr>
              <a:t> de </a:t>
            </a:r>
            <a:r>
              <a:rPr lang="en-US" altLang="es-CL" sz="1400" dirty="0" err="1">
                <a:solidFill>
                  <a:schemeClr val="bg1"/>
                </a:solidFill>
              </a:rPr>
              <a:t>financiar</a:t>
            </a:r>
            <a:r>
              <a:rPr lang="en-US" altLang="es-CL" sz="1400" dirty="0">
                <a:solidFill>
                  <a:schemeClr val="bg1"/>
                </a:solidFill>
              </a:rPr>
              <a:t> </a:t>
            </a:r>
            <a:r>
              <a:rPr lang="en-US" altLang="es-CL" sz="1400" dirty="0" err="1">
                <a:solidFill>
                  <a:schemeClr val="bg1"/>
                </a:solidFill>
              </a:rPr>
              <a:t>durante</a:t>
            </a:r>
            <a:r>
              <a:rPr lang="en-US" altLang="es-CL" sz="1400" dirty="0">
                <a:solidFill>
                  <a:schemeClr val="bg1"/>
                </a:solidFill>
              </a:rPr>
              <a:t> </a:t>
            </a:r>
            <a:r>
              <a:rPr lang="en-US" altLang="es-CL" sz="1400" dirty="0" err="1">
                <a:solidFill>
                  <a:schemeClr val="bg1"/>
                </a:solidFill>
              </a:rPr>
              <a:t>su</a:t>
            </a:r>
            <a:r>
              <a:rPr lang="en-US" altLang="es-CL" sz="1400" dirty="0">
                <a:solidFill>
                  <a:schemeClr val="bg1"/>
                </a:solidFill>
              </a:rPr>
              <a:t> </a:t>
            </a:r>
            <a:r>
              <a:rPr lang="en-US" altLang="es-CL" sz="1400" dirty="0" err="1">
                <a:solidFill>
                  <a:schemeClr val="bg1"/>
                </a:solidFill>
              </a:rPr>
              <a:t>período</a:t>
            </a:r>
            <a:r>
              <a:rPr lang="en-US" altLang="es-CL" sz="1400" dirty="0">
                <a:solidFill>
                  <a:schemeClr val="bg1"/>
                </a:solidFill>
              </a:rPr>
              <a:t> de </a:t>
            </a:r>
            <a:r>
              <a:rPr lang="en-US" altLang="es-CL" sz="1400" dirty="0" err="1">
                <a:solidFill>
                  <a:schemeClr val="bg1"/>
                </a:solidFill>
              </a:rPr>
              <a:t>ejecución</a:t>
            </a:r>
            <a:r>
              <a:rPr lang="en-US" altLang="es-CL" sz="1400" dirty="0">
                <a:solidFill>
                  <a:schemeClr val="bg1"/>
                </a:solidFill>
              </a:rPr>
              <a:t>, a </a:t>
            </a:r>
            <a:r>
              <a:rPr lang="en-US" altLang="es-CL" sz="1400" dirty="0" err="1">
                <a:solidFill>
                  <a:schemeClr val="bg1"/>
                </a:solidFill>
              </a:rPr>
              <a:t>aquellos</a:t>
            </a:r>
            <a:r>
              <a:rPr lang="en-US" altLang="es-CL" sz="1400" dirty="0">
                <a:solidFill>
                  <a:schemeClr val="bg1"/>
                </a:solidFill>
              </a:rPr>
              <a:t> </a:t>
            </a:r>
            <a:r>
              <a:rPr lang="en-US" altLang="es-CL" sz="1400" dirty="0" err="1">
                <a:solidFill>
                  <a:schemeClr val="bg1"/>
                </a:solidFill>
              </a:rPr>
              <a:t>municipios</a:t>
            </a:r>
            <a:r>
              <a:rPr lang="en-US" altLang="es-CL" sz="1400" dirty="0">
                <a:solidFill>
                  <a:schemeClr val="bg1"/>
                </a:solidFill>
              </a:rPr>
              <a:t> que </a:t>
            </a:r>
            <a:r>
              <a:rPr lang="en-US" altLang="es-CL" sz="1400" dirty="0" err="1">
                <a:solidFill>
                  <a:schemeClr val="bg1"/>
                </a:solidFill>
              </a:rPr>
              <a:t>han</a:t>
            </a:r>
            <a:r>
              <a:rPr lang="en-US" altLang="es-CL" sz="1400" dirty="0">
                <a:solidFill>
                  <a:schemeClr val="bg1"/>
                </a:solidFill>
              </a:rPr>
              <a:t> </a:t>
            </a:r>
            <a:r>
              <a:rPr lang="en-US" altLang="es-CL" sz="1400" dirty="0" err="1">
                <a:solidFill>
                  <a:schemeClr val="bg1"/>
                </a:solidFill>
              </a:rPr>
              <a:t>demostrado</a:t>
            </a:r>
            <a:r>
              <a:rPr lang="en-US" altLang="es-CL" sz="1400" dirty="0">
                <a:solidFill>
                  <a:schemeClr val="bg1"/>
                </a:solidFill>
              </a:rPr>
              <a:t> que </a:t>
            </a:r>
            <a:r>
              <a:rPr lang="en-US" altLang="es-CL" sz="1400" dirty="0" err="1">
                <a:solidFill>
                  <a:schemeClr val="bg1"/>
                </a:solidFill>
              </a:rPr>
              <a:t>están</a:t>
            </a:r>
            <a:r>
              <a:rPr lang="en-US" altLang="es-CL" sz="1400" dirty="0">
                <a:solidFill>
                  <a:schemeClr val="bg1"/>
                </a:solidFill>
              </a:rPr>
              <a:t> </a:t>
            </a:r>
            <a:r>
              <a:rPr lang="en-US" altLang="es-CL" sz="1400" dirty="0" err="1">
                <a:solidFill>
                  <a:schemeClr val="bg1"/>
                </a:solidFill>
              </a:rPr>
              <a:t>en</a:t>
            </a:r>
            <a:r>
              <a:rPr lang="en-US" altLang="es-CL" sz="1400" dirty="0">
                <a:solidFill>
                  <a:schemeClr val="bg1"/>
                </a:solidFill>
              </a:rPr>
              <a:t> </a:t>
            </a:r>
            <a:r>
              <a:rPr lang="en-US" altLang="es-CL" sz="1400" dirty="0" err="1">
                <a:solidFill>
                  <a:schemeClr val="bg1"/>
                </a:solidFill>
              </a:rPr>
              <a:t>condiciones</a:t>
            </a:r>
            <a:r>
              <a:rPr lang="en-US" altLang="es-CL" sz="1400" dirty="0">
                <a:solidFill>
                  <a:schemeClr val="bg1"/>
                </a:solidFill>
              </a:rPr>
              <a:t> de </a:t>
            </a:r>
            <a:r>
              <a:rPr lang="en-US" altLang="es-CL" sz="1400" dirty="0" err="1">
                <a:solidFill>
                  <a:schemeClr val="bg1"/>
                </a:solidFill>
              </a:rPr>
              <a:t>pagar</a:t>
            </a:r>
            <a:r>
              <a:rPr lang="en-US" altLang="es-CL" sz="1400" dirty="0">
                <a:solidFill>
                  <a:schemeClr val="bg1"/>
                </a:solidFill>
              </a:rPr>
              <a:t> las </a:t>
            </a:r>
            <a:r>
              <a:rPr lang="en-US" altLang="es-CL" sz="1400" dirty="0" err="1">
                <a:solidFill>
                  <a:schemeClr val="bg1"/>
                </a:solidFill>
              </a:rPr>
              <a:t>cuotas</a:t>
            </a:r>
            <a:r>
              <a:rPr lang="en-US" altLang="es-CL" sz="1400" dirty="0">
                <a:solidFill>
                  <a:schemeClr val="bg1"/>
                </a:solidFill>
              </a:rPr>
              <a:t> </a:t>
            </a:r>
            <a:r>
              <a:rPr lang="en-US" altLang="es-CL" sz="1400" dirty="0" err="1">
                <a:solidFill>
                  <a:schemeClr val="bg1"/>
                </a:solidFill>
              </a:rPr>
              <a:t>correspondientes</a:t>
            </a:r>
            <a:r>
              <a:rPr lang="en-US" altLang="es-CL" sz="1400" dirty="0">
                <a:solidFill>
                  <a:schemeClr val="bg1"/>
                </a:solidFill>
              </a:rPr>
              <a:t>.</a:t>
            </a:r>
          </a:p>
          <a:p>
            <a:endParaRPr lang="en-US" altLang="es-CL" sz="800" dirty="0">
              <a:solidFill>
                <a:schemeClr val="bg1"/>
              </a:solidFill>
            </a:endParaRPr>
          </a:p>
        </p:txBody>
      </p:sp>
      <p:cxnSp>
        <p:nvCxnSpPr>
          <p:cNvPr id="12" name="Straight Connector 1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119437"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119437"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Captura de pantalla de un celular&#10;&#10;Descripción generada automáticamente">
            <a:extLst>
              <a:ext uri="{FF2B5EF4-FFF2-40B4-BE49-F238E27FC236}">
                <a16:creationId xmlns:a16="http://schemas.microsoft.com/office/drawing/2014/main" id="{8870891F-CF77-4891-8BEF-440A6A07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248" y="643467"/>
            <a:ext cx="8949504" cy="5571066"/>
          </a:xfrm>
          <a:prstGeom prst="rect">
            <a:avLst/>
          </a:prstGeom>
        </p:spPr>
      </p:pic>
    </p:spTree>
    <p:extLst>
      <p:ext uri="{BB962C8B-B14F-4D97-AF65-F5344CB8AC3E}">
        <p14:creationId xmlns:p14="http://schemas.microsoft.com/office/powerpoint/2010/main" val="527807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4C5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060ADC8-734C-481E-BF1D-B7E1ECD938E9}"/>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200" dirty="0" err="1">
                <a:solidFill>
                  <a:srgbClr val="FFFFFF"/>
                </a:solidFill>
              </a:rPr>
              <a:t>Año</a:t>
            </a:r>
            <a:r>
              <a:rPr lang="en-US" sz="3200" dirty="0">
                <a:solidFill>
                  <a:srgbClr val="FFFFFF"/>
                </a:solidFill>
              </a:rPr>
              <a:t> 2021 y </a:t>
            </a:r>
            <a:r>
              <a:rPr lang="en-US" sz="3200" dirty="0" err="1">
                <a:solidFill>
                  <a:srgbClr val="FFFFFF"/>
                </a:solidFill>
              </a:rPr>
              <a:t>siguientes</a:t>
            </a:r>
            <a:br>
              <a:rPr lang="en-US" dirty="0">
                <a:solidFill>
                  <a:srgbClr val="FFFFFF"/>
                </a:solidFill>
              </a:rPr>
            </a:br>
            <a:r>
              <a:rPr lang="en-US" dirty="0" err="1">
                <a:solidFill>
                  <a:srgbClr val="FFFFFF"/>
                </a:solidFill>
              </a:rPr>
              <a:t>Presupuesto</a:t>
            </a:r>
            <a:r>
              <a:rPr lang="en-US" dirty="0">
                <a:solidFill>
                  <a:srgbClr val="FFFFFF"/>
                </a:solidFill>
              </a:rPr>
              <a:t> base cero</a:t>
            </a:r>
          </a:p>
        </p:txBody>
      </p:sp>
      <p:pic>
        <p:nvPicPr>
          <p:cNvPr id="6" name="Marcador de contenido 5" descr="Un hombre vestido formal parado de frente&#10;&#10;Descripción generada automáticamente">
            <a:extLst>
              <a:ext uri="{FF2B5EF4-FFF2-40B4-BE49-F238E27FC236}">
                <a16:creationId xmlns:a16="http://schemas.microsoft.com/office/drawing/2014/main" id="{1502FB56-F6CD-47AF-8012-FC10BDF3DBE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 b="16666"/>
          <a:stretch/>
        </p:blipFill>
        <p:spPr>
          <a:xfrm>
            <a:off x="327547" y="2454903"/>
            <a:ext cx="7058306" cy="4080254"/>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contenido 3">
            <a:extLst>
              <a:ext uri="{FF2B5EF4-FFF2-40B4-BE49-F238E27FC236}">
                <a16:creationId xmlns:a16="http://schemas.microsoft.com/office/drawing/2014/main" id="{65E792C4-A83D-4093-8E4B-6C5A34C7E418}"/>
              </a:ext>
            </a:extLst>
          </p:cNvPr>
          <p:cNvSpPr>
            <a:spLocks noGrp="1"/>
          </p:cNvSpPr>
          <p:nvPr>
            <p:ph sz="half" idx="2"/>
          </p:nvPr>
        </p:nvSpPr>
        <p:spPr>
          <a:xfrm>
            <a:off x="8029319" y="917725"/>
            <a:ext cx="3424739" cy="4852362"/>
          </a:xfrm>
        </p:spPr>
        <p:txBody>
          <a:bodyPr vert="horz" lIns="91440" tIns="45720" rIns="91440" bIns="45720" rtlCol="0" anchor="ctr">
            <a:normAutofit fontScale="92500"/>
          </a:bodyPr>
          <a:lstStyle/>
          <a:p>
            <a:endParaRPr lang="en-US" sz="2400" dirty="0">
              <a:solidFill>
                <a:srgbClr val="FFFFFF"/>
              </a:solidFill>
            </a:endParaRPr>
          </a:p>
          <a:p>
            <a:r>
              <a:rPr lang="en-US" sz="2400" dirty="0">
                <a:solidFill>
                  <a:srgbClr val="FFFFFF"/>
                </a:solidFill>
              </a:rPr>
              <a:t>“</a:t>
            </a:r>
            <a:r>
              <a:rPr lang="en-US" sz="2400" dirty="0" err="1">
                <a:solidFill>
                  <a:srgbClr val="FFFFFF"/>
                </a:solidFill>
              </a:rPr>
              <a:t>Cambios</a:t>
            </a:r>
            <a:r>
              <a:rPr lang="en-US" sz="2400" dirty="0">
                <a:solidFill>
                  <a:srgbClr val="FFFFFF"/>
                </a:solidFill>
              </a:rPr>
              <a:t> </a:t>
            </a:r>
            <a:r>
              <a:rPr lang="en-US" sz="2400" dirty="0" err="1">
                <a:solidFill>
                  <a:srgbClr val="FFFFFF"/>
                </a:solidFill>
              </a:rPr>
              <a:t>estructurales</a:t>
            </a:r>
            <a:r>
              <a:rPr lang="en-US" sz="2400" dirty="0">
                <a:solidFill>
                  <a:srgbClr val="FFFFFF"/>
                </a:solidFill>
              </a:rPr>
              <a:t> en los </a:t>
            </a:r>
            <a:r>
              <a:rPr lang="en-US" sz="2400" dirty="0" err="1">
                <a:solidFill>
                  <a:srgbClr val="FFFFFF"/>
                </a:solidFill>
              </a:rPr>
              <a:t>parámetros</a:t>
            </a:r>
            <a:r>
              <a:rPr lang="en-US" sz="2400" dirty="0">
                <a:solidFill>
                  <a:srgbClr val="FFFFFF"/>
                </a:solidFill>
              </a:rPr>
              <a:t> que </a:t>
            </a:r>
            <a:r>
              <a:rPr lang="en-US" sz="2400" dirty="0" err="1">
                <a:solidFill>
                  <a:srgbClr val="FFFFFF"/>
                </a:solidFill>
              </a:rPr>
              <a:t>determinan</a:t>
            </a:r>
            <a:r>
              <a:rPr lang="en-US" sz="2400" dirty="0">
                <a:solidFill>
                  <a:srgbClr val="FFFFFF"/>
                </a:solidFill>
              </a:rPr>
              <a:t> las </a:t>
            </a:r>
            <a:r>
              <a:rPr lang="en-US" sz="2400" dirty="0" err="1">
                <a:solidFill>
                  <a:srgbClr val="FFFFFF"/>
                </a:solidFill>
              </a:rPr>
              <a:t>fuentes</a:t>
            </a:r>
            <a:r>
              <a:rPr lang="en-US" sz="2400" dirty="0">
                <a:solidFill>
                  <a:srgbClr val="FFFFFF"/>
                </a:solidFill>
              </a:rPr>
              <a:t> de </a:t>
            </a:r>
            <a:r>
              <a:rPr lang="en-US" sz="2400" dirty="0" err="1">
                <a:solidFill>
                  <a:srgbClr val="FFFFFF"/>
                </a:solidFill>
              </a:rPr>
              <a:t>ingresos</a:t>
            </a:r>
            <a:r>
              <a:rPr lang="en-US" sz="2400" dirty="0">
                <a:solidFill>
                  <a:srgbClr val="FFFFFF"/>
                </a:solidFill>
              </a:rPr>
              <a:t> </a:t>
            </a:r>
            <a:r>
              <a:rPr lang="en-US" sz="2400" dirty="0" err="1">
                <a:solidFill>
                  <a:srgbClr val="FFFFFF"/>
                </a:solidFill>
              </a:rPr>
              <a:t>fiscales</a:t>
            </a:r>
            <a:r>
              <a:rPr lang="en-US" sz="2400" dirty="0">
                <a:solidFill>
                  <a:srgbClr val="FFFFFF"/>
                </a:solidFill>
              </a:rPr>
              <a:t> (</a:t>
            </a:r>
            <a:r>
              <a:rPr lang="en-US" sz="2400" dirty="0" err="1">
                <a:solidFill>
                  <a:srgbClr val="FFFFFF"/>
                </a:solidFill>
              </a:rPr>
              <a:t>precio</a:t>
            </a:r>
            <a:r>
              <a:rPr lang="en-US" sz="2400" dirty="0">
                <a:solidFill>
                  <a:srgbClr val="FFFFFF"/>
                </a:solidFill>
              </a:rPr>
              <a:t> del Cobre y PIB </a:t>
            </a:r>
            <a:r>
              <a:rPr lang="en-US" sz="2400" dirty="0" err="1">
                <a:solidFill>
                  <a:srgbClr val="FFFFFF"/>
                </a:solidFill>
              </a:rPr>
              <a:t>tendencial</a:t>
            </a:r>
            <a:r>
              <a:rPr lang="en-US" sz="2400" dirty="0">
                <a:solidFill>
                  <a:srgbClr val="FFFFFF"/>
                </a:solidFill>
              </a:rPr>
              <a:t>) </a:t>
            </a:r>
            <a:r>
              <a:rPr lang="en-US" sz="2400" dirty="0" err="1">
                <a:solidFill>
                  <a:srgbClr val="FFFFFF"/>
                </a:solidFill>
              </a:rPr>
              <a:t>requieren</a:t>
            </a:r>
            <a:r>
              <a:rPr lang="en-US" sz="2400" dirty="0">
                <a:solidFill>
                  <a:srgbClr val="FFFFFF"/>
                </a:solidFill>
              </a:rPr>
              <a:t> </a:t>
            </a:r>
            <a:r>
              <a:rPr lang="en-US" sz="2400" dirty="0" err="1">
                <a:solidFill>
                  <a:srgbClr val="FFFFFF"/>
                </a:solidFill>
              </a:rPr>
              <a:t>necesariamente</a:t>
            </a:r>
            <a:r>
              <a:rPr lang="en-US" sz="2400" dirty="0">
                <a:solidFill>
                  <a:srgbClr val="FFFFFF"/>
                </a:solidFill>
              </a:rPr>
              <a:t> </a:t>
            </a:r>
            <a:r>
              <a:rPr lang="en-US" sz="2400" b="1" u="sng" dirty="0" err="1">
                <a:solidFill>
                  <a:srgbClr val="FFFFFF"/>
                </a:solidFill>
              </a:rPr>
              <a:t>ajustes</a:t>
            </a:r>
            <a:r>
              <a:rPr lang="en-US" sz="2400" b="1" u="sng" dirty="0">
                <a:solidFill>
                  <a:srgbClr val="FFFFFF"/>
                </a:solidFill>
              </a:rPr>
              <a:t> </a:t>
            </a:r>
            <a:r>
              <a:rPr lang="en-US" sz="2400" b="1" u="sng" dirty="0" err="1">
                <a:solidFill>
                  <a:srgbClr val="FFFFFF"/>
                </a:solidFill>
              </a:rPr>
              <a:t>estructurales</a:t>
            </a:r>
            <a:r>
              <a:rPr lang="en-US" sz="2400" b="1" u="sng" dirty="0">
                <a:solidFill>
                  <a:srgbClr val="FFFFFF"/>
                </a:solidFill>
              </a:rPr>
              <a:t> </a:t>
            </a:r>
            <a:r>
              <a:rPr lang="en-US" sz="2400" dirty="0">
                <a:solidFill>
                  <a:srgbClr val="FFFFFF"/>
                </a:solidFill>
              </a:rPr>
              <a:t>en la forma </a:t>
            </a:r>
            <a:r>
              <a:rPr lang="en-US" sz="2400" dirty="0" err="1">
                <a:solidFill>
                  <a:srgbClr val="FFFFFF"/>
                </a:solidFill>
              </a:rPr>
              <a:t>como</a:t>
            </a:r>
            <a:r>
              <a:rPr lang="en-US" sz="2400" dirty="0">
                <a:solidFill>
                  <a:srgbClr val="FFFFFF"/>
                </a:solidFill>
              </a:rPr>
              <a:t> </a:t>
            </a:r>
            <a:r>
              <a:rPr lang="en-US" sz="2400" dirty="0" err="1">
                <a:solidFill>
                  <a:srgbClr val="FFFFFF"/>
                </a:solidFill>
              </a:rPr>
              <a:t>estamos</a:t>
            </a:r>
            <a:r>
              <a:rPr lang="en-US" sz="2400" dirty="0">
                <a:solidFill>
                  <a:srgbClr val="FFFFFF"/>
                </a:solidFill>
              </a:rPr>
              <a:t> </a:t>
            </a:r>
            <a:r>
              <a:rPr lang="en-US" sz="2400" dirty="0" err="1">
                <a:solidFill>
                  <a:srgbClr val="FFFFFF"/>
                </a:solidFill>
              </a:rPr>
              <a:t>gastando</a:t>
            </a:r>
            <a:r>
              <a:rPr lang="en-US" sz="2400" dirty="0">
                <a:solidFill>
                  <a:srgbClr val="FFFFFF"/>
                </a:solidFill>
              </a:rPr>
              <a:t>”</a:t>
            </a:r>
          </a:p>
          <a:p>
            <a:endParaRPr lang="en-US" sz="2000" dirty="0">
              <a:solidFill>
                <a:srgbClr val="FFFFFF"/>
              </a:solidFill>
            </a:endParaRPr>
          </a:p>
          <a:p>
            <a:pPr marL="0" indent="0" algn="r">
              <a:buNone/>
            </a:pPr>
            <a:r>
              <a:rPr lang="en-US" sz="2000" dirty="0">
                <a:solidFill>
                  <a:srgbClr val="FFFFFF"/>
                </a:solidFill>
              </a:rPr>
              <a:t>Matias Acevedo, Director DIPRES</a:t>
            </a:r>
          </a:p>
          <a:p>
            <a:pPr marL="0" indent="0" algn="r">
              <a:buNone/>
            </a:pPr>
            <a:endParaRPr lang="en-US" sz="2000" dirty="0">
              <a:solidFill>
                <a:srgbClr val="FFFFFF"/>
              </a:solidFill>
            </a:endParaRPr>
          </a:p>
          <a:p>
            <a:pPr marL="0" indent="0" algn="r">
              <a:buNone/>
            </a:pPr>
            <a:r>
              <a:rPr lang="en-US" sz="1800" dirty="0" err="1">
                <a:solidFill>
                  <a:srgbClr val="FFFFFF"/>
                </a:solidFill>
              </a:rPr>
              <a:t>Emol</a:t>
            </a:r>
            <a:r>
              <a:rPr lang="en-US" sz="1800" dirty="0">
                <a:solidFill>
                  <a:srgbClr val="FFFFFF"/>
                </a:solidFill>
              </a:rPr>
              <a:t>, 18052020</a:t>
            </a:r>
          </a:p>
          <a:p>
            <a:endParaRPr lang="en-US" sz="2000" dirty="0">
              <a:solidFill>
                <a:srgbClr val="FFFFFF"/>
              </a:solidFill>
            </a:endParaRPr>
          </a:p>
        </p:txBody>
      </p:sp>
    </p:spTree>
    <p:extLst>
      <p:ext uri="{BB962C8B-B14F-4D97-AF65-F5344CB8AC3E}">
        <p14:creationId xmlns:p14="http://schemas.microsoft.com/office/powerpoint/2010/main" val="403803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8941FD39-2975-4F20-ADA3-EF2D1BA11DE5}"/>
              </a:ext>
            </a:extLst>
          </p:cNvPr>
          <p:cNvSpPr>
            <a:spLocks noGrp="1"/>
          </p:cNvSpPr>
          <p:nvPr>
            <p:ph type="title"/>
          </p:nvPr>
        </p:nvSpPr>
        <p:spPr>
          <a:xfrm>
            <a:off x="546546" y="669925"/>
            <a:ext cx="4650862" cy="4812755"/>
          </a:xfrm>
        </p:spPr>
        <p:txBody>
          <a:bodyPr anchor="b">
            <a:normAutofit/>
          </a:bodyPr>
          <a:lstStyle/>
          <a:p>
            <a:pPr algn="r"/>
            <a:r>
              <a:rPr lang="es-CL" sz="6700">
                <a:solidFill>
                  <a:schemeClr val="bg1"/>
                </a:solidFill>
              </a:rPr>
              <a:t>Definición de Presupuesto Base Cero Ajustado</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B948783-5DCD-4705-952E-7305BA1E7E05}"/>
              </a:ext>
            </a:extLst>
          </p:cNvPr>
          <p:cNvSpPr>
            <a:spLocks noGrp="1"/>
          </p:cNvSpPr>
          <p:nvPr>
            <p:ph idx="1"/>
          </p:nvPr>
        </p:nvSpPr>
        <p:spPr>
          <a:xfrm>
            <a:off x="6490314" y="753042"/>
            <a:ext cx="4562272" cy="5172060"/>
          </a:xfrm>
        </p:spPr>
        <p:txBody>
          <a:bodyPr anchor="ctr">
            <a:normAutofit/>
          </a:bodyPr>
          <a:lstStyle/>
          <a:p>
            <a:pPr marL="0" indent="0">
              <a:buNone/>
            </a:pPr>
            <a:r>
              <a:rPr lang="es-CL" sz="1900">
                <a:solidFill>
                  <a:schemeClr val="bg1"/>
                </a:solidFill>
              </a:rPr>
              <a:t> “Es una metodología que tiene el propósito de reordenar el proceso presupuestario con el objeto de revisar los programas gubernamentales en forma exhaustiva. El Presupuesto base Cero se propone revisar los objetivos de los programas y de otras intervenciones públicas e identificar la forma más eficiente de alcanzarlos, construyendo los presupuestos según un estricto costeo de las actividades necesarias. Como tal, el Presupuesto base Cero se pregunta si es o no necesario llevarlos a cabo; luego, si es necesario, busca las mejores configuraciones para estos, tanto dentro como fuera del sector público, y revisa espacios de reducción de costos y ganancias de eficiencia”.                                                                                            </a:t>
            </a:r>
            <a:r>
              <a:rPr lang="es-CL" sz="1900" i="1">
                <a:solidFill>
                  <a:schemeClr val="bg1"/>
                </a:solidFill>
              </a:rPr>
              <a:t>(Flacso)</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99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8941FD39-2975-4F20-ADA3-EF2D1BA11DE5}"/>
              </a:ext>
            </a:extLst>
          </p:cNvPr>
          <p:cNvSpPr>
            <a:spLocks noGrp="1"/>
          </p:cNvSpPr>
          <p:nvPr>
            <p:ph type="title"/>
          </p:nvPr>
        </p:nvSpPr>
        <p:spPr>
          <a:xfrm>
            <a:off x="1014141" y="1450655"/>
            <a:ext cx="3932030" cy="3956690"/>
          </a:xfrm>
        </p:spPr>
        <p:txBody>
          <a:bodyPr anchor="ctr">
            <a:normAutofit/>
          </a:bodyPr>
          <a:lstStyle/>
          <a:p>
            <a:r>
              <a:rPr lang="es-CL" sz="5000">
                <a:solidFill>
                  <a:schemeClr val="bg1"/>
                </a:solidFill>
              </a:rPr>
              <a:t>Criticas al Presupuesto base CeroAjustado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B948783-5DCD-4705-952E-7305BA1E7E05}"/>
              </a:ext>
            </a:extLst>
          </p:cNvPr>
          <p:cNvSpPr>
            <a:spLocks noGrp="1"/>
          </p:cNvSpPr>
          <p:nvPr>
            <p:ph idx="1"/>
          </p:nvPr>
        </p:nvSpPr>
        <p:spPr>
          <a:xfrm>
            <a:off x="6096000" y="1108061"/>
            <a:ext cx="5008901" cy="4571972"/>
          </a:xfrm>
        </p:spPr>
        <p:txBody>
          <a:bodyPr anchor="ctr">
            <a:normAutofit/>
          </a:bodyPr>
          <a:lstStyle/>
          <a:p>
            <a:r>
              <a:rPr lang="es-CL" sz="1900">
                <a:solidFill>
                  <a:schemeClr val="bg1"/>
                </a:solidFill>
              </a:rPr>
              <a:t>La crítica principal que se le ha hecho al Presupuesto Base Cero se centra en que desconoce las causas por las cuales los programas u otras intervenciones públicas han llegado a las configuraciones que actualmente las caracterizan. Al basarse en una racionalidad técnica se ubica fuera de los procesos políticos y organizacionales propios de la gestión pública, procesos que influyen en las configuraciones observadas de los programas y sus posibilidades de cambio</a:t>
            </a:r>
          </a:p>
          <a:p>
            <a:r>
              <a:rPr lang="es-CL" sz="1900">
                <a:solidFill>
                  <a:schemeClr val="bg1"/>
                </a:solidFill>
              </a:rPr>
              <a:t>Para el caso chileno se puede agregar que la definición de un recorte del 10% ex ante del análisis de las cifras evidencia que su  objetivo no es ordenar el proceso presupuestario sino recortarlo.</a:t>
            </a:r>
          </a:p>
        </p:txBody>
      </p:sp>
    </p:spTree>
    <p:extLst>
      <p:ext uri="{BB962C8B-B14F-4D97-AF65-F5344CB8AC3E}">
        <p14:creationId xmlns:p14="http://schemas.microsoft.com/office/powerpoint/2010/main" val="387473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texto, señal&#10;&#10;Descripción generada automáticamente">
            <a:extLst>
              <a:ext uri="{FF2B5EF4-FFF2-40B4-BE49-F238E27FC236}">
                <a16:creationId xmlns:a16="http://schemas.microsoft.com/office/drawing/2014/main" id="{FA6931FD-499C-4E50-8FD3-222DBB2EAD1E}"/>
              </a:ext>
            </a:extLst>
          </p:cNvPr>
          <p:cNvPicPr>
            <a:picLocks noGrp="1" noChangeAspect="1"/>
          </p:cNvPicPr>
          <p:nvPr>
            <p:ph idx="1"/>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21" b="1880"/>
          <a:stretch/>
        </p:blipFill>
        <p:spPr>
          <a:xfrm>
            <a:off x="128585" y="115194"/>
            <a:ext cx="11934817" cy="6627613"/>
          </a:xfrm>
          <a:prstGeom prst="rect">
            <a:avLst/>
          </a:prstGeom>
          <a:ln>
            <a:noFill/>
          </a:ln>
        </p:spPr>
      </p:pic>
      <p:sp>
        <p:nvSpPr>
          <p:cNvPr id="2" name="Título 1">
            <a:extLst>
              <a:ext uri="{FF2B5EF4-FFF2-40B4-BE49-F238E27FC236}">
                <a16:creationId xmlns:a16="http://schemas.microsoft.com/office/drawing/2014/main" id="{CFB92A91-A6C4-4FB2-8F3F-A268000FA58F}"/>
              </a:ext>
            </a:extLst>
          </p:cNvPr>
          <p:cNvSpPr>
            <a:spLocks noGrp="1"/>
          </p:cNvSpPr>
          <p:nvPr>
            <p:ph type="title"/>
          </p:nvPr>
        </p:nvSpPr>
        <p:spPr>
          <a:xfrm>
            <a:off x="947738" y="1714504"/>
            <a:ext cx="10253661" cy="1671634"/>
          </a:xfrm>
        </p:spPr>
        <p:txBody>
          <a:bodyPr vert="horz" lIns="91440" tIns="45720" rIns="91440" bIns="45720" rtlCol="0" anchor="b">
            <a:normAutofit/>
          </a:bodyPr>
          <a:lstStyle/>
          <a:p>
            <a:r>
              <a:rPr lang="en-US" sz="5000">
                <a:solidFill>
                  <a:schemeClr val="bg1"/>
                </a:solidFill>
              </a:rPr>
              <a:t>Pandemia Presupuesto Base Cero y Finanzas Municipales </a:t>
            </a:r>
          </a:p>
        </p:txBody>
      </p:sp>
      <p:sp>
        <p:nvSpPr>
          <p:cNvPr id="13" name="Rectangle 1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6" y="115193"/>
            <a:ext cx="11934817"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D07C3A8-02AE-4DC1-B13F-A6AA2ECA9F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6E34AEF-682E-4393-B27A-34F6E6847515}"/>
              </a:ext>
            </a:extLst>
          </p:cNvPr>
          <p:cNvSpPr txBox="1"/>
          <p:nvPr/>
        </p:nvSpPr>
        <p:spPr>
          <a:xfrm>
            <a:off x="9716285" y="6542752"/>
            <a:ext cx="2347117"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3" tooltip="https://www.marianocabrera.com/los-4-modelos-de-inversion/">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s-CL" sz="700">
              <a:solidFill>
                <a:srgbClr val="FFFFFF"/>
              </a:solidFill>
            </a:endParaRPr>
          </a:p>
        </p:txBody>
      </p:sp>
    </p:spTree>
    <p:extLst>
      <p:ext uri="{BB962C8B-B14F-4D97-AF65-F5344CB8AC3E}">
        <p14:creationId xmlns:p14="http://schemas.microsoft.com/office/powerpoint/2010/main" val="161564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3CC24E-A126-4E46-A92F-9A5AAC91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81"/>
            <a:ext cx="12192000" cy="6634637"/>
          </a:xfrm>
          <a:prstGeom prst="rect">
            <a:avLst/>
          </a:prstGeom>
        </p:spPr>
      </p:pic>
    </p:spTree>
    <p:extLst>
      <p:ext uri="{BB962C8B-B14F-4D97-AF65-F5344CB8AC3E}">
        <p14:creationId xmlns:p14="http://schemas.microsoft.com/office/powerpoint/2010/main" val="2051132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49712D27-1046-408B-BECC-CA095BEFF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59"/>
            <a:ext cx="12192000" cy="6767082"/>
          </a:xfrm>
          <a:prstGeom prst="rect">
            <a:avLst/>
          </a:prstGeom>
        </p:spPr>
      </p:pic>
    </p:spTree>
    <p:extLst>
      <p:ext uri="{BB962C8B-B14F-4D97-AF65-F5344CB8AC3E}">
        <p14:creationId xmlns:p14="http://schemas.microsoft.com/office/powerpoint/2010/main" val="20105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6C5C69D0-7836-4610-9898-733D8F66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164"/>
            <a:ext cx="12192000" cy="6605672"/>
          </a:xfrm>
          <a:prstGeom prst="rect">
            <a:avLst/>
          </a:prstGeom>
        </p:spPr>
      </p:pic>
    </p:spTree>
    <p:extLst>
      <p:ext uri="{BB962C8B-B14F-4D97-AF65-F5344CB8AC3E}">
        <p14:creationId xmlns:p14="http://schemas.microsoft.com/office/powerpoint/2010/main" val="3858394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507CC0FF-019E-4C38-AD3F-555B3104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87"/>
            <a:ext cx="12192000" cy="6839025"/>
          </a:xfrm>
          <a:prstGeom prst="rect">
            <a:avLst/>
          </a:prstGeom>
        </p:spPr>
      </p:pic>
    </p:spTree>
    <p:extLst>
      <p:ext uri="{BB962C8B-B14F-4D97-AF65-F5344CB8AC3E}">
        <p14:creationId xmlns:p14="http://schemas.microsoft.com/office/powerpoint/2010/main" val="119105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FAF28A13-A4DC-4E37-B860-E60DBA10C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8"/>
            <a:ext cx="12192000" cy="6843583"/>
          </a:xfrm>
          <a:prstGeom prst="rect">
            <a:avLst/>
          </a:prstGeom>
        </p:spPr>
      </p:pic>
    </p:spTree>
    <p:extLst>
      <p:ext uri="{BB962C8B-B14F-4D97-AF65-F5344CB8AC3E}">
        <p14:creationId xmlns:p14="http://schemas.microsoft.com/office/powerpoint/2010/main" val="1077992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C40788AD-A6D4-4113-9FB6-4F6507B68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832"/>
            <a:ext cx="12192000" cy="6458336"/>
          </a:xfrm>
          <a:prstGeom prst="rect">
            <a:avLst/>
          </a:prstGeom>
        </p:spPr>
      </p:pic>
    </p:spTree>
    <p:extLst>
      <p:ext uri="{BB962C8B-B14F-4D97-AF65-F5344CB8AC3E}">
        <p14:creationId xmlns:p14="http://schemas.microsoft.com/office/powerpoint/2010/main" val="404940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C8F7D82A-0E3C-4CDA-8F34-40B663FD4D4E}"/>
              </a:ext>
            </a:extLst>
          </p:cNvPr>
          <p:cNvPicPr>
            <a:picLocks noChangeAspect="1"/>
          </p:cNvPicPr>
          <p:nvPr/>
        </p:nvPicPr>
        <p:blipFill rotWithShape="1">
          <a:blip r:embed="rId2">
            <a:extLst>
              <a:ext uri="{28A0092B-C50C-407E-A947-70E740481C1C}">
                <a14:useLocalDpi xmlns:a14="http://schemas.microsoft.com/office/drawing/2010/main" val="0"/>
              </a:ext>
            </a:extLst>
          </a:blip>
          <a:srcRect r="1" b="4512"/>
          <a:stretch/>
        </p:blipFill>
        <p:spPr>
          <a:xfrm>
            <a:off x="643467" y="643467"/>
            <a:ext cx="10905066" cy="5571066"/>
          </a:xfrm>
          <a:prstGeom prst="rect">
            <a:avLst/>
          </a:prstGeom>
        </p:spPr>
      </p:pic>
    </p:spTree>
    <p:extLst>
      <p:ext uri="{BB962C8B-B14F-4D97-AF65-F5344CB8AC3E}">
        <p14:creationId xmlns:p14="http://schemas.microsoft.com/office/powerpoint/2010/main" val="183955469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Personas en frente de un edificio&#10;&#10;Descripción generada automáticamente">
            <a:extLst>
              <a:ext uri="{FF2B5EF4-FFF2-40B4-BE49-F238E27FC236}">
                <a16:creationId xmlns:a16="http://schemas.microsoft.com/office/drawing/2014/main" id="{38E2AA08-E3FA-4B7D-AECA-A9F1122A6A8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0155" r="9090" b="1590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0C840FB-5C83-4430-96A5-94BF4FBF08E9}"/>
              </a:ext>
            </a:extLst>
          </p:cNvPr>
          <p:cNvSpPr>
            <a:spLocks noGrp="1"/>
          </p:cNvSpPr>
          <p:nvPr>
            <p:ph type="title"/>
          </p:nvPr>
        </p:nvSpPr>
        <p:spPr>
          <a:xfrm>
            <a:off x="371094" y="1161288"/>
            <a:ext cx="3438144" cy="1124712"/>
          </a:xfrm>
        </p:spPr>
        <p:txBody>
          <a:bodyPr vert="horz" lIns="91440" tIns="45720" rIns="91440" bIns="45720" rtlCol="0" anchor="b">
            <a:normAutofit/>
          </a:bodyPr>
          <a:lstStyle/>
          <a:p>
            <a:endParaRPr lang="en-US" sz="1800"/>
          </a:p>
          <a:p>
            <a:r>
              <a:rPr lang="en-US" sz="1800"/>
              <a:t>Economía Nacional y Presupuesto Municipal en Pandemia</a:t>
            </a:r>
          </a:p>
          <a:p>
            <a:endParaRPr lang="en-US" sz="180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5B617E5A-0C31-497C-8823-D1D28B9790DA}"/>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Bef>
                <a:spcPts val="1000"/>
              </a:spcBef>
              <a:buFont typeface="Arial" panose="020B0604020202020204" pitchFamily="34" charset="0"/>
              <a:buChar char="•"/>
            </a:pPr>
            <a:r>
              <a:rPr lang="en-US" sz="1700" i="1" dirty="0" err="1"/>
              <a:t>Impacto</a:t>
            </a:r>
            <a:r>
              <a:rPr lang="en-US" sz="1700" i="1" dirty="0"/>
              <a:t> </a:t>
            </a:r>
            <a:r>
              <a:rPr lang="en-US" sz="1700" i="1" dirty="0" err="1"/>
              <a:t>en</a:t>
            </a:r>
            <a:r>
              <a:rPr lang="en-US" sz="1700" i="1" dirty="0"/>
              <a:t> la </a:t>
            </a:r>
            <a:r>
              <a:rPr lang="en-US" sz="1700" i="1" dirty="0" err="1"/>
              <a:t>economía</a:t>
            </a:r>
            <a:r>
              <a:rPr lang="en-US" sz="1700" i="1" dirty="0"/>
              <a:t> Nacional</a:t>
            </a:r>
          </a:p>
          <a:p>
            <a:pPr marL="285750" indent="-228600">
              <a:lnSpc>
                <a:spcPct val="90000"/>
              </a:lnSpc>
              <a:spcBef>
                <a:spcPts val="1000"/>
              </a:spcBef>
              <a:buFont typeface="Arial" panose="020B0604020202020204" pitchFamily="34" charset="0"/>
              <a:buChar char="•"/>
            </a:pPr>
            <a:r>
              <a:rPr lang="en-US" sz="1700" i="1" dirty="0"/>
              <a:t>El </a:t>
            </a:r>
            <a:r>
              <a:rPr lang="en-US" sz="1700" i="1" dirty="0" err="1"/>
              <a:t>Presupuesto</a:t>
            </a:r>
            <a:r>
              <a:rPr lang="en-US" sz="1700" i="1" dirty="0"/>
              <a:t> Nacional  y el Mundo Municipal</a:t>
            </a:r>
          </a:p>
          <a:p>
            <a:pPr marL="285750" indent="-228600">
              <a:lnSpc>
                <a:spcPct val="90000"/>
              </a:lnSpc>
              <a:spcBef>
                <a:spcPts val="1000"/>
              </a:spcBef>
              <a:buFont typeface="Arial" panose="020B0604020202020204" pitchFamily="34" charset="0"/>
              <a:buChar char="•"/>
            </a:pPr>
            <a:r>
              <a:rPr lang="en-US" sz="1700" i="1" dirty="0" err="1"/>
              <a:t>Impacto</a:t>
            </a:r>
            <a:r>
              <a:rPr lang="en-US" sz="1700" i="1" dirty="0"/>
              <a:t> </a:t>
            </a:r>
            <a:r>
              <a:rPr lang="en-US" sz="1700" i="1" dirty="0" err="1"/>
              <a:t>Presupuesto</a:t>
            </a:r>
            <a:r>
              <a:rPr lang="en-US" sz="1700" i="1" dirty="0"/>
              <a:t> Base Cero </a:t>
            </a:r>
            <a:r>
              <a:rPr lang="en-US" sz="1700" i="1" dirty="0" err="1"/>
              <a:t>en</a:t>
            </a:r>
            <a:r>
              <a:rPr lang="en-US" sz="1700" i="1" dirty="0"/>
              <a:t> los </a:t>
            </a:r>
            <a:r>
              <a:rPr lang="en-US" sz="1700" i="1" dirty="0" err="1"/>
              <a:t>Municipios</a:t>
            </a:r>
            <a:endParaRPr lang="en-US" sz="1700" i="1" dirty="0"/>
          </a:p>
          <a:p>
            <a:pPr marL="285750" indent="-228600">
              <a:lnSpc>
                <a:spcPct val="90000"/>
              </a:lnSpc>
              <a:spcBef>
                <a:spcPts val="1000"/>
              </a:spcBef>
              <a:buFont typeface="Arial" panose="020B0604020202020204" pitchFamily="34" charset="0"/>
              <a:buChar char="•"/>
            </a:pPr>
            <a:r>
              <a:rPr lang="en-US" sz="1700" i="1" dirty="0" err="1">
                <a:highlight>
                  <a:srgbClr val="800000"/>
                </a:highlight>
              </a:rPr>
              <a:t>Impacto</a:t>
            </a:r>
            <a:r>
              <a:rPr lang="en-US" sz="1700" i="1" dirty="0">
                <a:highlight>
                  <a:srgbClr val="800000"/>
                </a:highlight>
              </a:rPr>
              <a:t> </a:t>
            </a:r>
            <a:r>
              <a:rPr lang="en-US" sz="1700" i="1" dirty="0" err="1">
                <a:highlight>
                  <a:srgbClr val="800000"/>
                </a:highlight>
              </a:rPr>
              <a:t>en</a:t>
            </a:r>
            <a:r>
              <a:rPr lang="en-US" sz="1700" i="1" dirty="0">
                <a:highlight>
                  <a:srgbClr val="800000"/>
                </a:highlight>
              </a:rPr>
              <a:t> el </a:t>
            </a:r>
            <a:r>
              <a:rPr lang="en-US" sz="1700" i="1" dirty="0" err="1">
                <a:highlight>
                  <a:srgbClr val="800000"/>
                </a:highlight>
              </a:rPr>
              <a:t>reajuste</a:t>
            </a:r>
            <a:r>
              <a:rPr lang="en-US" sz="1700" i="1" dirty="0">
                <a:highlight>
                  <a:srgbClr val="800000"/>
                </a:highlight>
              </a:rPr>
              <a:t> del Sector </a:t>
            </a:r>
            <a:r>
              <a:rPr lang="en-US" sz="1700" i="1" dirty="0" err="1">
                <a:highlight>
                  <a:srgbClr val="800000"/>
                </a:highlight>
              </a:rPr>
              <a:t>Público</a:t>
            </a:r>
            <a:endParaRPr lang="en-US" sz="1700" i="1" dirty="0">
              <a:highlight>
                <a:srgbClr val="800000"/>
              </a:highlight>
            </a:endParaRPr>
          </a:p>
          <a:p>
            <a:pPr marL="285750" indent="-228600">
              <a:lnSpc>
                <a:spcPct val="90000"/>
              </a:lnSpc>
              <a:spcBef>
                <a:spcPts val="1000"/>
              </a:spcBef>
              <a:buFont typeface="Arial" panose="020B0604020202020204" pitchFamily="34" charset="0"/>
              <a:buChar char="•"/>
            </a:pPr>
            <a:endParaRPr lang="en-US" sz="1700" i="1" dirty="0">
              <a:highlight>
                <a:srgbClr val="800000"/>
              </a:highlight>
            </a:endParaRPr>
          </a:p>
          <a:p>
            <a:pPr marL="285750" indent="-228600" algn="r">
              <a:lnSpc>
                <a:spcPct val="90000"/>
              </a:lnSpc>
              <a:spcBef>
                <a:spcPts val="1000"/>
              </a:spcBef>
              <a:buFont typeface="Arial" panose="020B0604020202020204" pitchFamily="34" charset="0"/>
              <a:buChar char="•"/>
            </a:pPr>
            <a:endParaRPr lang="en-US" sz="1700" i="1" dirty="0">
              <a:highlight>
                <a:srgbClr val="800000"/>
              </a:highlight>
            </a:endParaRPr>
          </a:p>
          <a:p>
            <a:pPr algn="r">
              <a:lnSpc>
                <a:spcPct val="90000"/>
              </a:lnSpc>
            </a:pPr>
            <a:r>
              <a:rPr lang="en-US" sz="1700" dirty="0"/>
              <a:t>   </a:t>
            </a:r>
            <a:r>
              <a:rPr lang="en-US" sz="1700" i="1" dirty="0"/>
              <a:t>Manuel Gajardo</a:t>
            </a:r>
          </a:p>
        </p:txBody>
      </p:sp>
      <p:sp>
        <p:nvSpPr>
          <p:cNvPr id="5" name="CuadroTexto 4">
            <a:extLst>
              <a:ext uri="{FF2B5EF4-FFF2-40B4-BE49-F238E27FC236}">
                <a16:creationId xmlns:a16="http://schemas.microsoft.com/office/drawing/2014/main" id="{A78B4496-68FC-442F-BC7D-10AD228F112B}"/>
              </a:ext>
            </a:extLst>
          </p:cNvPr>
          <p:cNvSpPr txBox="1"/>
          <p:nvPr/>
        </p:nvSpPr>
        <p:spPr>
          <a:xfrm>
            <a:off x="9468177" y="6657945"/>
            <a:ext cx="272382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33171837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B0B4148-70C8-4E69-A835-21D4C7FDC06B}"/>
              </a:ext>
            </a:extLst>
          </p:cNvPr>
          <p:cNvPicPr>
            <a:picLocks noChangeAspect="1"/>
          </p:cNvPicPr>
          <p:nvPr/>
        </p:nvPicPr>
        <p:blipFill rotWithShape="1">
          <a:blip r:embed="rId2">
            <a:alphaModFix amt="35000"/>
          </a:blip>
          <a:srcRect t="1431" b="14299"/>
          <a:stretch/>
        </p:blipFill>
        <p:spPr>
          <a:xfrm>
            <a:off x="20" y="1"/>
            <a:ext cx="12191980" cy="6857999"/>
          </a:xfrm>
          <a:prstGeom prst="rect">
            <a:avLst/>
          </a:prstGeom>
        </p:spPr>
      </p:pic>
      <p:sp>
        <p:nvSpPr>
          <p:cNvPr id="2" name="Título 1"/>
          <p:cNvSpPr>
            <a:spLocks noGrp="1"/>
          </p:cNvSpPr>
          <p:nvPr>
            <p:ph type="title"/>
          </p:nvPr>
        </p:nvSpPr>
        <p:spPr>
          <a:xfrm>
            <a:off x="838201" y="1065862"/>
            <a:ext cx="3313164" cy="4726276"/>
          </a:xfrm>
        </p:spPr>
        <p:txBody>
          <a:bodyPr>
            <a:normAutofit/>
          </a:bodyPr>
          <a:lstStyle/>
          <a:p>
            <a:pPr algn="r"/>
            <a:r>
              <a:rPr lang="es-CL" sz="4000">
                <a:solidFill>
                  <a:srgbClr val="FFFFFF"/>
                </a:solidFill>
              </a:rPr>
              <a:t>Reajuste, un resultado multifactorial</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p:cNvGraphicFramePr>
            <a:graphicFrameLocks noGrp="1"/>
          </p:cNvGraphicFramePr>
          <p:nvPr>
            <p:ph idx="1"/>
            <p:extLst>
              <p:ext uri="{D42A27DB-BD31-4B8C-83A1-F6EECF244321}">
                <p14:modId xmlns:p14="http://schemas.microsoft.com/office/powerpoint/2010/main" val="232852037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46321"/>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C484A1-C0EA-4625-BFC8-439EAEA593F4}"/>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Título 1"/>
          <p:cNvSpPr>
            <a:spLocks noGrp="1"/>
          </p:cNvSpPr>
          <p:nvPr>
            <p:ph type="title"/>
          </p:nvPr>
        </p:nvSpPr>
        <p:spPr>
          <a:xfrm>
            <a:off x="838201" y="1065862"/>
            <a:ext cx="3313164" cy="4726276"/>
          </a:xfrm>
        </p:spPr>
        <p:txBody>
          <a:bodyPr>
            <a:normAutofit/>
          </a:bodyPr>
          <a:lstStyle/>
          <a:p>
            <a:pPr algn="r"/>
            <a:r>
              <a:rPr lang="es-CL" sz="4000">
                <a:solidFill>
                  <a:srgbClr val="FFFFFF"/>
                </a:solidFill>
              </a:rPr>
              <a:t>Política Sindical</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p:cNvGraphicFramePr>
            <a:graphicFrameLocks noGrp="1"/>
          </p:cNvGraphicFramePr>
          <p:nvPr>
            <p:ph idx="1"/>
            <p:extLst>
              <p:ext uri="{D42A27DB-BD31-4B8C-83A1-F6EECF244321}">
                <p14:modId xmlns:p14="http://schemas.microsoft.com/office/powerpoint/2010/main" val="27221203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0403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ABF412-1D35-4936-AD59-846003839BEE}"/>
              </a:ext>
            </a:extLst>
          </p:cNvPr>
          <p:cNvPicPr>
            <a:picLocks noChangeAspect="1"/>
          </p:cNvPicPr>
          <p:nvPr/>
        </p:nvPicPr>
        <p:blipFill rotWithShape="1">
          <a:blip r:embed="rId2">
            <a:alphaModFix amt="35000"/>
          </a:blip>
          <a:srcRect t="7354" b="8376"/>
          <a:stretch/>
        </p:blipFill>
        <p:spPr>
          <a:xfrm>
            <a:off x="20" y="10"/>
            <a:ext cx="12191980" cy="6857990"/>
          </a:xfrm>
          <a:prstGeom prst="rect">
            <a:avLst/>
          </a:prstGeom>
        </p:spPr>
      </p:pic>
      <p:sp>
        <p:nvSpPr>
          <p:cNvPr id="2" name="Título 1"/>
          <p:cNvSpPr>
            <a:spLocks noGrp="1"/>
          </p:cNvSpPr>
          <p:nvPr>
            <p:ph type="title"/>
          </p:nvPr>
        </p:nvSpPr>
        <p:spPr>
          <a:xfrm>
            <a:off x="838200" y="365125"/>
            <a:ext cx="10515600" cy="1325563"/>
          </a:xfrm>
        </p:spPr>
        <p:txBody>
          <a:bodyPr>
            <a:normAutofit/>
          </a:bodyPr>
          <a:lstStyle/>
          <a:p>
            <a:r>
              <a:rPr lang="es-CL">
                <a:solidFill>
                  <a:srgbClr val="FFFFFF"/>
                </a:solidFill>
              </a:rPr>
              <a:t>Ajedrez de los Factores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07534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43697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Personas en frente de un edificio&#10;&#10;Descripción generada automáticamente">
            <a:extLst>
              <a:ext uri="{FF2B5EF4-FFF2-40B4-BE49-F238E27FC236}">
                <a16:creationId xmlns:a16="http://schemas.microsoft.com/office/drawing/2014/main" id="{38E2AA08-E3FA-4B7D-AECA-A9F1122A6A8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0118" r="9092" b="1594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0C840FB-5C83-4430-96A5-94BF4FBF08E9}"/>
              </a:ext>
            </a:extLst>
          </p:cNvPr>
          <p:cNvSpPr>
            <a:spLocks noGrp="1"/>
          </p:cNvSpPr>
          <p:nvPr>
            <p:ph type="title"/>
          </p:nvPr>
        </p:nvSpPr>
        <p:spPr>
          <a:xfrm>
            <a:off x="477981" y="360364"/>
            <a:ext cx="5821203" cy="2382603"/>
          </a:xfrm>
        </p:spPr>
        <p:txBody>
          <a:bodyPr vert="horz" lIns="91440" tIns="45720" rIns="91440" bIns="45720" rtlCol="0" anchor="b">
            <a:normAutofit fontScale="90000"/>
          </a:bodyPr>
          <a:lstStyle/>
          <a:p>
            <a:endParaRPr lang="en-US" sz="4800"/>
          </a:p>
          <a:p>
            <a:pPr algn="ctr"/>
            <a:r>
              <a:rPr lang="es-ES" dirty="0">
                <a:ea typeface="+mj-lt"/>
                <a:cs typeface="+mj-lt"/>
              </a:rPr>
              <a:t>Economía Nacional y Presupuesto Municipal en Pandemia</a:t>
            </a:r>
          </a:p>
          <a:p>
            <a:endParaRPr lang="es-ES" dirty="0">
              <a:cs typeface="Calibri Light"/>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A78B4496-68FC-442F-BC7D-10AD228F112B}"/>
              </a:ext>
            </a:extLst>
          </p:cNvPr>
          <p:cNvSpPr txBox="1"/>
          <p:nvPr/>
        </p:nvSpPr>
        <p:spPr>
          <a:xfrm>
            <a:off x="9468177" y="6657945"/>
            <a:ext cx="272382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7" name="CuadroTexto 6">
            <a:extLst>
              <a:ext uri="{FF2B5EF4-FFF2-40B4-BE49-F238E27FC236}">
                <a16:creationId xmlns:a16="http://schemas.microsoft.com/office/drawing/2014/main" id="{5B617E5A-0C31-497C-8823-D1D28B9790DA}"/>
              </a:ext>
            </a:extLst>
          </p:cNvPr>
          <p:cNvSpPr txBox="1"/>
          <p:nvPr/>
        </p:nvSpPr>
        <p:spPr>
          <a:xfrm>
            <a:off x="200025" y="2640805"/>
            <a:ext cx="6029323" cy="368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s-ES" sz="2800" i="1" dirty="0"/>
              <a:t>Impacto</a:t>
            </a:r>
            <a:r>
              <a:rPr lang="es-ES" sz="2800" i="1" dirty="0">
                <a:ea typeface="+mn-lt"/>
                <a:cs typeface="+mn-lt"/>
              </a:rPr>
              <a:t> en la economía Nacional</a:t>
            </a:r>
            <a:endParaRPr lang="en-US" sz="2800" i="1">
              <a:ea typeface="+mn-lt"/>
              <a:cs typeface="+mn-lt"/>
            </a:endParaRPr>
          </a:p>
          <a:p>
            <a:pPr marL="285750" indent="-285750">
              <a:lnSpc>
                <a:spcPct val="90000"/>
              </a:lnSpc>
              <a:spcBef>
                <a:spcPts val="1000"/>
              </a:spcBef>
              <a:buFont typeface="Arial"/>
              <a:buChar char="•"/>
            </a:pPr>
            <a:r>
              <a:rPr lang="es-ES" sz="2800" i="1" dirty="0"/>
              <a:t>El Presupuesto Nacional  y el Mundo Municipal</a:t>
            </a:r>
            <a:endParaRPr lang="es-ES" sz="2800" i="1" dirty="0">
              <a:ea typeface="+mn-lt"/>
              <a:cs typeface="+mn-lt"/>
            </a:endParaRPr>
          </a:p>
          <a:p>
            <a:pPr marL="285750" indent="-285750">
              <a:lnSpc>
                <a:spcPct val="90000"/>
              </a:lnSpc>
              <a:spcBef>
                <a:spcPts val="1000"/>
              </a:spcBef>
              <a:buFont typeface="Arial"/>
              <a:buChar char="•"/>
            </a:pPr>
            <a:r>
              <a:rPr lang="es-ES" sz="2800" i="1" dirty="0">
                <a:ea typeface="+mn-lt"/>
                <a:cs typeface="+mn-lt"/>
              </a:rPr>
              <a:t>Impacto Presupuesto Base Cero en los Municipios</a:t>
            </a:r>
          </a:p>
          <a:p>
            <a:pPr marL="285750" indent="-285750">
              <a:lnSpc>
                <a:spcPct val="90000"/>
              </a:lnSpc>
              <a:spcBef>
                <a:spcPts val="1000"/>
              </a:spcBef>
              <a:buFont typeface="Arial"/>
              <a:buChar char="•"/>
            </a:pPr>
            <a:r>
              <a:rPr lang="es-ES" sz="2800" i="1" dirty="0">
                <a:ea typeface="+mn-lt"/>
                <a:cs typeface="+mn-lt"/>
              </a:rPr>
              <a:t>Impacto en el reajuste del Sector Público</a:t>
            </a:r>
            <a:endParaRPr lang="en-US" sz="2800" i="1">
              <a:ea typeface="+mn-lt"/>
              <a:cs typeface="+mn-lt"/>
            </a:endParaRPr>
          </a:p>
          <a:p>
            <a:pPr algn="r"/>
            <a:r>
              <a:rPr lang="es-ES" sz="3200" dirty="0">
                <a:cs typeface="Calibri"/>
              </a:rPr>
              <a:t>   </a:t>
            </a:r>
            <a:r>
              <a:rPr lang="es-ES" sz="2400" i="1" dirty="0">
                <a:cs typeface="Calibri"/>
              </a:rPr>
              <a:t>Manuel Gajardo</a:t>
            </a:r>
          </a:p>
        </p:txBody>
      </p:sp>
    </p:spTree>
    <p:extLst>
      <p:ext uri="{BB962C8B-B14F-4D97-AF65-F5344CB8AC3E}">
        <p14:creationId xmlns:p14="http://schemas.microsoft.com/office/powerpoint/2010/main" val="20789437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1" b="3040"/>
          <a:stretch/>
        </p:blipFill>
        <p:spPr>
          <a:xfrm>
            <a:off x="321733" y="321733"/>
            <a:ext cx="11548534" cy="6214534"/>
          </a:xfrm>
          <a:prstGeom prst="rect">
            <a:avLst/>
          </a:prstGeom>
        </p:spPr>
      </p:pic>
    </p:spTree>
    <p:extLst>
      <p:ext uri="{BB962C8B-B14F-4D97-AF65-F5344CB8AC3E}">
        <p14:creationId xmlns:p14="http://schemas.microsoft.com/office/powerpoint/2010/main" val="8358425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Imagen 2" descr="Imagen que contiene captura de pantalla&#10;&#10;Descripción generada automáticamente">
            <a:extLst>
              <a:ext uri="{FF2B5EF4-FFF2-40B4-BE49-F238E27FC236}">
                <a16:creationId xmlns:a16="http://schemas.microsoft.com/office/drawing/2014/main" id="{7ED44428-1D4C-4C12-856C-7DDC339C48DE}"/>
              </a:ext>
            </a:extLst>
          </p:cNvPr>
          <p:cNvPicPr>
            <a:picLocks noChangeAspect="1"/>
          </p:cNvPicPr>
          <p:nvPr/>
        </p:nvPicPr>
        <p:blipFill rotWithShape="1">
          <a:blip r:embed="rId2">
            <a:extLst>
              <a:ext uri="{28A0092B-C50C-407E-A947-70E740481C1C}">
                <a14:useLocalDpi xmlns:a14="http://schemas.microsoft.com/office/drawing/2010/main" val="0"/>
              </a:ext>
            </a:extLst>
          </a:blip>
          <a:srcRect r="-1" b="30787"/>
          <a:stretch/>
        </p:blipFill>
        <p:spPr>
          <a:xfrm>
            <a:off x="321733" y="321733"/>
            <a:ext cx="11548534" cy="6214534"/>
          </a:xfrm>
          <a:prstGeom prst="rect">
            <a:avLst/>
          </a:prstGeom>
        </p:spPr>
      </p:pic>
    </p:spTree>
    <p:extLst>
      <p:ext uri="{BB962C8B-B14F-4D97-AF65-F5344CB8AC3E}">
        <p14:creationId xmlns:p14="http://schemas.microsoft.com/office/powerpoint/2010/main" val="11598436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1" b="2601"/>
          <a:stretch/>
        </p:blipFill>
        <p:spPr>
          <a:xfrm>
            <a:off x="321733" y="321733"/>
            <a:ext cx="11548534" cy="6214534"/>
          </a:xfrm>
          <a:prstGeom prst="rect">
            <a:avLst/>
          </a:prstGeom>
        </p:spPr>
      </p:pic>
    </p:spTree>
    <p:extLst>
      <p:ext uri="{BB962C8B-B14F-4D97-AF65-F5344CB8AC3E}">
        <p14:creationId xmlns:p14="http://schemas.microsoft.com/office/powerpoint/2010/main" val="31786011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automáticamente">
            <a:extLst>
              <a:ext uri="{FF2B5EF4-FFF2-40B4-BE49-F238E27FC236}">
                <a16:creationId xmlns:a16="http://schemas.microsoft.com/office/drawing/2014/main" id="{8A6B980C-35DD-4452-97CC-3EFB2CDCD6A9}"/>
              </a:ext>
            </a:extLst>
          </p:cNvPr>
          <p:cNvPicPr>
            <a:picLocks noChangeAspect="1"/>
          </p:cNvPicPr>
          <p:nvPr/>
        </p:nvPicPr>
        <p:blipFill rotWithShape="1">
          <a:blip r:embed="rId2"/>
          <a:srcRect l="2903" r="1" b="1"/>
          <a:stretch/>
        </p:blipFill>
        <p:spPr>
          <a:xfrm>
            <a:off x="321733" y="321733"/>
            <a:ext cx="11548534" cy="6214534"/>
          </a:xfrm>
          <a:prstGeom prst="rect">
            <a:avLst/>
          </a:prstGeom>
        </p:spPr>
      </p:pic>
    </p:spTree>
    <p:extLst>
      <p:ext uri="{BB962C8B-B14F-4D97-AF65-F5344CB8AC3E}">
        <p14:creationId xmlns:p14="http://schemas.microsoft.com/office/powerpoint/2010/main" val="368584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automáticamente">
            <a:extLst>
              <a:ext uri="{FF2B5EF4-FFF2-40B4-BE49-F238E27FC236}">
                <a16:creationId xmlns:a16="http://schemas.microsoft.com/office/drawing/2014/main" id="{D37EB688-9506-4C34-BBEC-46782D3E3FD1}"/>
              </a:ext>
            </a:extLst>
          </p:cNvPr>
          <p:cNvPicPr>
            <a:picLocks noChangeAspect="1"/>
          </p:cNvPicPr>
          <p:nvPr/>
        </p:nvPicPr>
        <p:blipFill rotWithShape="1">
          <a:blip r:embed="rId2"/>
          <a:srcRect t="152" r="-1" b="1108"/>
          <a:stretch/>
        </p:blipFill>
        <p:spPr>
          <a:xfrm>
            <a:off x="919657" y="643467"/>
            <a:ext cx="10352685" cy="5571066"/>
          </a:xfrm>
          <a:prstGeom prst="rect">
            <a:avLst/>
          </a:prstGeom>
        </p:spPr>
      </p:pic>
    </p:spTree>
    <p:extLst>
      <p:ext uri="{BB962C8B-B14F-4D97-AF65-F5344CB8AC3E}">
        <p14:creationId xmlns:p14="http://schemas.microsoft.com/office/powerpoint/2010/main" val="38684744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1950</Words>
  <Application>Microsoft Office PowerPoint</Application>
  <PresentationFormat>Panorámica</PresentationFormat>
  <Paragraphs>155</Paragraphs>
  <Slides>44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Calibri Light</vt:lpstr>
      <vt:lpstr>Wingdings</vt:lpstr>
      <vt:lpstr>Tema de Office</vt:lpstr>
      <vt:lpstr> Economía Nacional y Presupuesto Municipal en Pandemia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Economía Nacional y Presupuesto Municipal en Pandemia </vt:lpstr>
      <vt:lpstr> CLASIFICACIÓN DEL SECTOR PUBLICO CHILENO </vt:lpstr>
      <vt:lpstr>Presentación de PowerPoint</vt:lpstr>
      <vt:lpstr>Financiamiento Municipal</vt:lpstr>
      <vt:lpstr>Financiamiento Municipal –           Fondo Común Municipal</vt:lpstr>
      <vt:lpstr>Composición del Fondo Común Municipal – Año 2017 (MM$1.261)</vt:lpstr>
      <vt:lpstr>Gastos 2019</vt:lpstr>
      <vt:lpstr>Gastos</vt:lpstr>
      <vt:lpstr>Transferencia a Servicios Traspasados</vt:lpstr>
      <vt:lpstr>Ingresos Percibidos 2016</vt:lpstr>
      <vt:lpstr>Gastos Devengados 2016</vt:lpstr>
      <vt:lpstr>Gastos Área Gestión Municipal 2016</vt:lpstr>
      <vt:lpstr> Economía Nacional y Presupuesto Municipal en Pandemia </vt:lpstr>
      <vt:lpstr>Presentación de PowerPoint</vt:lpstr>
      <vt:lpstr>Presentación de PowerPoint</vt:lpstr>
      <vt:lpstr>Presentación de PowerPoint</vt:lpstr>
      <vt:lpstr>Año 2021 y siguientes Presupuesto base cero</vt:lpstr>
      <vt:lpstr>Definición de Presupuesto Base Cero Ajustado</vt:lpstr>
      <vt:lpstr>Criticas al Presupuesto base CeroAjustado </vt:lpstr>
      <vt:lpstr>Pandemia Presupuesto Base Cero y Finanzas Municipales </vt:lpstr>
      <vt:lpstr>Presentación de PowerPoint</vt:lpstr>
      <vt:lpstr>Presentación de PowerPoint</vt:lpstr>
      <vt:lpstr>Presentación de PowerPoint</vt:lpstr>
      <vt:lpstr>Presentación de PowerPoint</vt:lpstr>
      <vt:lpstr>Presentación de PowerPoint</vt:lpstr>
      <vt:lpstr>Presentación de PowerPoint</vt:lpstr>
      <vt:lpstr> Economía Nacional y Presupuesto Municipal en Pandemia </vt:lpstr>
      <vt:lpstr>Reajuste, un resultado multifactorial</vt:lpstr>
      <vt:lpstr>Política Sindical</vt:lpstr>
      <vt:lpstr>Ajedrez de los Factores </vt:lpstr>
      <vt:lpstr> Economía Nacional y Presupuesto Municipal en Pandemia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Economía Nacional y Presupuesto Municipal en Pandemia</dc:title>
  <dc:creator>Manuel Gajardo Negrete</dc:creator>
  <cp:lastModifiedBy>Asemuch</cp:lastModifiedBy>
  <cp:revision>4</cp:revision>
  <dcterms:created xsi:type="dcterms:W3CDTF">2020-08-06T18:05:40Z</dcterms:created>
  <dcterms:modified xsi:type="dcterms:W3CDTF">2020-08-10T15:39:55Z</dcterms:modified>
</cp:coreProperties>
</file>