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48"/>
  </p:notesMasterIdLst>
  <p:handoutMasterIdLst>
    <p:handoutMasterId r:id="rId49"/>
  </p:handoutMasterIdLst>
  <p:sldIdLst>
    <p:sldId id="296" r:id="rId5"/>
    <p:sldId id="314" r:id="rId6"/>
    <p:sldId id="313" r:id="rId7"/>
    <p:sldId id="308" r:id="rId8"/>
    <p:sldId id="315" r:id="rId9"/>
    <p:sldId id="321" r:id="rId10"/>
    <p:sldId id="298" r:id="rId11"/>
    <p:sldId id="309" r:id="rId12"/>
    <p:sldId id="325" r:id="rId13"/>
    <p:sldId id="322" r:id="rId14"/>
    <p:sldId id="310" r:id="rId15"/>
    <p:sldId id="316" r:id="rId16"/>
    <p:sldId id="317" r:id="rId17"/>
    <p:sldId id="319" r:id="rId18"/>
    <p:sldId id="320" r:id="rId19"/>
    <p:sldId id="337" r:id="rId20"/>
    <p:sldId id="338" r:id="rId21"/>
    <p:sldId id="339" r:id="rId22"/>
    <p:sldId id="340" r:id="rId23"/>
    <p:sldId id="341" r:id="rId24"/>
    <p:sldId id="342" r:id="rId25"/>
    <p:sldId id="354" r:id="rId26"/>
    <p:sldId id="355" r:id="rId27"/>
    <p:sldId id="328" r:id="rId28"/>
    <p:sldId id="311" r:id="rId29"/>
    <p:sldId id="343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12" r:id="rId40"/>
    <p:sldId id="356" r:id="rId41"/>
    <p:sldId id="330" r:id="rId42"/>
    <p:sldId id="331" r:id="rId43"/>
    <p:sldId id="332" r:id="rId44"/>
    <p:sldId id="333" r:id="rId45"/>
    <p:sldId id="307" r:id="rId46"/>
    <p:sldId id="344" r:id="rId47"/>
  </p:sldIdLst>
  <p:sldSz cx="9144000" cy="5143500" type="screen16x9"/>
  <p:notesSz cx="7077075" cy="9363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003399"/>
    <a:srgbClr val="E46C0A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96" autoAdjust="0"/>
    <p:restoredTop sz="73333" autoAdjust="0"/>
  </p:normalViewPr>
  <p:slideViewPr>
    <p:cSldViewPr snapToGrid="0" snapToObjects="1">
      <p:cViewPr varScale="1">
        <p:scale>
          <a:sx n="86" d="100"/>
          <a:sy n="86" d="100"/>
        </p:scale>
        <p:origin x="1104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949"/>
        <p:guide pos="22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7EC32EE-91BD-40CF-A160-56B121DCD963}" type="datetimeFigureOut">
              <a:rPr lang="es-ES"/>
              <a:pPr>
                <a:defRPr/>
              </a:pPr>
              <a:t>21/11/2019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A7D89D3-0C06-4820-86BA-52BA64CA65E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809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879F4-4298-4E4C-AA54-F6763BB4E00E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43C84-89F4-2F4C-A3FB-99DA28C5164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5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5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69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69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AutoNum type="arabicPeriod"/>
            </a:pPr>
            <a:r>
              <a:rPr lang="en-US" dirty="0"/>
              <a:t>Bases</a:t>
            </a:r>
          </a:p>
          <a:p>
            <a:pPr marL="0" lvl="0" indent="0">
              <a:buNone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3.</a:t>
            </a:r>
            <a:r>
              <a:rPr lang="en-US" sz="1200" b="1" baseline="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CL" sz="12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Derechos y deberes constitucionales</a:t>
            </a:r>
          </a:p>
          <a:p>
            <a:pPr marL="0" lvl="0" indent="0">
              <a:buNone/>
            </a:pPr>
            <a:r>
              <a:rPr lang="es-CL" sz="12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8.</a:t>
            </a:r>
            <a:r>
              <a:rPr lang="es-CL" sz="1200" b="1" baseline="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CL" sz="12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Tribunal Constitucional</a:t>
            </a:r>
          </a:p>
          <a:p>
            <a:pPr lvl="0"/>
            <a:r>
              <a:rPr lang="es-CL" sz="12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11. Fuerzas Armadas, de Orden y Seguridad</a:t>
            </a:r>
          </a:p>
          <a:p>
            <a:pPr lvl="0"/>
            <a:r>
              <a:rPr lang="es-CL" sz="12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12. Consejo de Seguridad Nacional</a:t>
            </a:r>
          </a:p>
          <a:p>
            <a:pPr lvl="0"/>
            <a:r>
              <a:rPr lang="es-CL" sz="12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15. Reforma de la Constitución</a:t>
            </a:r>
          </a:p>
          <a:p>
            <a:endParaRPr lang="en-US" dirty="0" smtClean="0"/>
          </a:p>
          <a:p>
            <a:r>
              <a:rPr lang="en-US" dirty="0" smtClean="0"/>
              <a:t>ACUERDO</a:t>
            </a:r>
            <a:r>
              <a:rPr lang="en-US" baseline="0" dirty="0" smtClean="0"/>
              <a:t> SUPONE REFORMAR ESTAS REGLAS.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40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funciona</a:t>
            </a:r>
            <a:r>
              <a:rPr lang="en-US" dirty="0" smtClean="0"/>
              <a:t> el </a:t>
            </a:r>
            <a:r>
              <a:rPr lang="en-US" dirty="0" err="1" smtClean="0"/>
              <a:t>sistema</a:t>
            </a:r>
            <a:r>
              <a:rPr lang="en-US" dirty="0" smtClean="0"/>
              <a:t> electoral?</a:t>
            </a:r>
          </a:p>
          <a:p>
            <a:endParaRPr lang="en-US" dirty="0" smtClean="0"/>
          </a:p>
          <a:p>
            <a:r>
              <a:rPr lang="en-US" dirty="0" err="1" smtClean="0"/>
              <a:t>Desafíos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participación</a:t>
            </a:r>
            <a:r>
              <a:rPr lang="en-US" baseline="0" dirty="0" smtClean="0"/>
              <a:t> de: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Independientes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Mujeres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Pueblos </a:t>
            </a:r>
            <a:r>
              <a:rPr lang="en-US" baseline="0" dirty="0" err="1" smtClean="0"/>
              <a:t>originarios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40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Plazo</a:t>
            </a:r>
            <a:r>
              <a:rPr lang="en-US" dirty="0" smtClean="0"/>
              <a:t> de </a:t>
            </a:r>
            <a:r>
              <a:rPr lang="en-US" dirty="0" err="1" smtClean="0"/>
              <a:t>funcionamiento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Quorum </a:t>
            </a:r>
            <a:r>
              <a:rPr lang="en-US" dirty="0" err="1" smtClean="0"/>
              <a:t>acuerdos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err="1" smtClean="0"/>
              <a:t>Representatividad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err="1" smtClean="0"/>
              <a:t>Espacios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participación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3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Plazo</a:t>
            </a:r>
            <a:r>
              <a:rPr lang="en-US" dirty="0" smtClean="0"/>
              <a:t> de </a:t>
            </a:r>
            <a:r>
              <a:rPr lang="en-US" dirty="0" err="1" smtClean="0"/>
              <a:t>funcionamiento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Quorum </a:t>
            </a:r>
            <a:r>
              <a:rPr lang="en-US" dirty="0" err="1" smtClean="0"/>
              <a:t>acuerdos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err="1" smtClean="0"/>
              <a:t>Representatividad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err="1" smtClean="0"/>
              <a:t>Espacios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participación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3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Plazo</a:t>
            </a:r>
            <a:r>
              <a:rPr lang="en-US" dirty="0" smtClean="0"/>
              <a:t> de </a:t>
            </a:r>
            <a:r>
              <a:rPr lang="en-US" dirty="0" err="1" smtClean="0"/>
              <a:t>funcionamiento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Quorum </a:t>
            </a:r>
            <a:r>
              <a:rPr lang="en-US" dirty="0" err="1" smtClean="0"/>
              <a:t>acuerdos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err="1" smtClean="0"/>
              <a:t>Representatividad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err="1" smtClean="0"/>
              <a:t>Espacios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participación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3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Plazo</a:t>
            </a:r>
            <a:r>
              <a:rPr lang="en-US" dirty="0" smtClean="0"/>
              <a:t> de </a:t>
            </a:r>
            <a:r>
              <a:rPr lang="en-US" dirty="0" err="1" smtClean="0"/>
              <a:t>funcionamiento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Quorum </a:t>
            </a:r>
            <a:r>
              <a:rPr lang="en-US" dirty="0" err="1" smtClean="0"/>
              <a:t>acuerdos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err="1" smtClean="0"/>
              <a:t>Representatividad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err="1" smtClean="0"/>
              <a:t>Espacios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participación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3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Plazo</a:t>
            </a:r>
            <a:r>
              <a:rPr lang="en-US" dirty="0" smtClean="0"/>
              <a:t> de </a:t>
            </a:r>
            <a:r>
              <a:rPr lang="en-US" dirty="0" err="1" smtClean="0"/>
              <a:t>funcionamiento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Quorum </a:t>
            </a:r>
            <a:r>
              <a:rPr lang="en-US" dirty="0" err="1" smtClean="0"/>
              <a:t>acuerdos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err="1" smtClean="0"/>
              <a:t>Representatividad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err="1" smtClean="0"/>
              <a:t>Espacios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participación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3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Poder</a:t>
            </a:r>
            <a:r>
              <a:rPr lang="en-US" baseline="0" dirty="0"/>
              <a:t> </a:t>
            </a:r>
            <a:r>
              <a:rPr lang="en-US" baseline="0" dirty="0" err="1"/>
              <a:t>Legislativo</a:t>
            </a:r>
            <a:r>
              <a:rPr lang="en-US" baseline="0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3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Inicios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constitucionalismo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influenciados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revoluciones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Inglesa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Francesa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Norteamericana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Elementos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fundamentales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constitución</a:t>
            </a:r>
            <a:r>
              <a:rPr lang="en-US" baseline="0" dirty="0" smtClean="0"/>
              <a:t>: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Diferenciación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tareas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estatales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asignación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diversos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órganos</a:t>
            </a:r>
            <a:r>
              <a:rPr lang="en-US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Sistema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establezca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cooperación</a:t>
            </a:r>
            <a:r>
              <a:rPr lang="en-US" baseline="0" dirty="0" smtClean="0"/>
              <a:t> entre los </a:t>
            </a:r>
            <a:r>
              <a:rPr lang="en-US" baseline="0" dirty="0" err="1" smtClean="0"/>
              <a:t>poderes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sistema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frenos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contrapesos</a:t>
            </a:r>
            <a:r>
              <a:rPr lang="en-US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Evitar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alguno</a:t>
            </a:r>
            <a:r>
              <a:rPr lang="en-US" baseline="0" dirty="0" smtClean="0"/>
              <a:t> de los </a:t>
            </a:r>
            <a:r>
              <a:rPr lang="en-US" baseline="0" dirty="0" err="1" smtClean="0"/>
              <a:t>detentadores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poder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resuelva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conflictos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propios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medios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Arbitro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supremo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electorado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soberano</a:t>
            </a:r>
            <a:r>
              <a:rPr lang="en-US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Método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adaptación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pacífica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órden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institucional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mediante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reformas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constitucionales</a:t>
            </a:r>
            <a:r>
              <a:rPr lang="en-US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Reconocimiento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esferas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autodeterminación</a:t>
            </a:r>
            <a:r>
              <a:rPr lang="en-US" baseline="0" dirty="0" smtClean="0"/>
              <a:t> individual. </a:t>
            </a:r>
            <a:r>
              <a:rPr lang="en-US" baseline="0" dirty="0" err="1" smtClean="0"/>
              <a:t>Derechos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fundamentales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95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Poder</a:t>
            </a:r>
            <a:r>
              <a:rPr lang="en-US" baseline="0" dirty="0"/>
              <a:t> </a:t>
            </a:r>
            <a:r>
              <a:rPr lang="en-US" baseline="0" dirty="0" err="1"/>
              <a:t>Legislativo</a:t>
            </a:r>
            <a:r>
              <a:rPr lang="en-US" baseline="0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3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Artículo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1°.- Las personas nacen libres e iguales en dignidad y derechos. </a:t>
            </a:r>
            <a:endParaRPr lang="es-ES_tradnl" dirty="0"/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familia es el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núcleo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fundamental de la sociedad. El Estado reconoce y ampara a los grupos intermedios a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través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cuales se organiza y estructura la sociedad y les garantiza la adecuada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autonomía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cumplir sus propios fines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específicos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_tradn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49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Española 169 arts. (50 </a:t>
            </a:r>
            <a:r>
              <a:rPr lang="en-US" dirty="0" err="1"/>
              <a:t>pags</a:t>
            </a:r>
            <a:r>
              <a:rPr lang="en-US" dirty="0"/>
              <a:t>).</a:t>
            </a:r>
          </a:p>
          <a:p>
            <a:r>
              <a:rPr lang="en-US" dirty="0"/>
              <a:t>EEUU (1787)</a:t>
            </a:r>
            <a:r>
              <a:rPr lang="en-US" baseline="0" dirty="0"/>
              <a:t> 7 arts.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6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orígen</a:t>
            </a:r>
            <a:r>
              <a:rPr lang="en-US" dirty="0"/>
              <a:t>, la </a:t>
            </a:r>
            <a:r>
              <a:rPr lang="en-US" dirty="0" err="1"/>
              <a:t>Constitución</a:t>
            </a:r>
            <a:r>
              <a:rPr lang="en-US" dirty="0"/>
              <a:t> </a:t>
            </a:r>
            <a:r>
              <a:rPr lang="en-US" dirty="0" err="1"/>
              <a:t>contemplaba</a:t>
            </a:r>
            <a:r>
              <a:rPr lang="en-US" dirty="0"/>
              <a:t> el </a:t>
            </a:r>
            <a:r>
              <a:rPr lang="en-US" dirty="0" err="1"/>
              <a:t>sistema</a:t>
            </a:r>
            <a:r>
              <a:rPr lang="en-US" dirty="0"/>
              <a:t> binominal, </a:t>
            </a:r>
            <a:r>
              <a:rPr lang="en-US" dirty="0" err="1"/>
              <a:t>senadores</a:t>
            </a:r>
            <a:r>
              <a:rPr lang="en-US" baseline="0" dirty="0"/>
              <a:t> </a:t>
            </a:r>
            <a:r>
              <a:rPr lang="en-US" baseline="0" dirty="0" err="1"/>
              <a:t>designados</a:t>
            </a:r>
            <a:r>
              <a:rPr lang="en-US" dirty="0"/>
              <a:t> y el </a:t>
            </a:r>
            <a:r>
              <a:rPr lang="en-US" dirty="0" err="1"/>
              <a:t>artículo</a:t>
            </a:r>
            <a:r>
              <a:rPr lang="en-US" dirty="0"/>
              <a:t> 8</a:t>
            </a:r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Estas leyes </a:t>
            </a:r>
            <a:r>
              <a:rPr lang="es-ES_tradnl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supramayoritarias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son un resabio y huella del temor que generaba la </a:t>
            </a:r>
            <a:r>
              <a:rPr lang="es-ES_tradnl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expresión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_tradnl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democrática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en los autores de la </a:t>
            </a:r>
            <a:r>
              <a:rPr lang="es-ES_tradnl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Constitución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1980.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43 Senadores / 155 diputados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Quorum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para sesionar: 1/3 (15 senadores y 52 </a:t>
            </a:r>
            <a:r>
              <a:rPr lang="es-ES_tradnl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dip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3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69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69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69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3C84-89F4-2F4C-A3FB-99DA28C5164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6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142" y="1324683"/>
            <a:ext cx="7551057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86886"/>
            <a:ext cx="6400800" cy="131445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08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80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47131"/>
            <a:ext cx="2057400" cy="415566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47131"/>
            <a:ext cx="5715000" cy="415566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16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2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76500"/>
            <a:ext cx="7772400" cy="125621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51359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24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428" y="1200151"/>
            <a:ext cx="3679372" cy="377093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77093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3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428" y="1151335"/>
            <a:ext cx="368096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6428" y="1631155"/>
            <a:ext cx="3680960" cy="331261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5"/>
            <a:ext cx="4041775" cy="331261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2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7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668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821883"/>
            <a:ext cx="2576514" cy="8047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21884"/>
            <a:ext cx="5111750" cy="405360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000" y="1693422"/>
            <a:ext cx="2576514" cy="324881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82564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6877" y="3691439"/>
            <a:ext cx="4110635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113" y="55057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6877" y="4116492"/>
            <a:ext cx="4110635" cy="60364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5569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Imagen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71"/>
            <a:ext cx="9143999" cy="514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16428" y="206375"/>
            <a:ext cx="644797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 dirty="0"/>
              <a:t>Clic para editar título</a:t>
            </a:r>
            <a:endParaRPr lang="en-US" altLang="es-CL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6428" y="1200150"/>
            <a:ext cx="7870371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 dirty="0"/>
              <a:t>Haga clic para modificar el estilo de texto del patrón</a:t>
            </a:r>
          </a:p>
          <a:p>
            <a:pPr lvl="1"/>
            <a:r>
              <a:rPr lang="es-ES_tradnl" altLang="es-CL" dirty="0"/>
              <a:t>Segundo nivel</a:t>
            </a:r>
          </a:p>
          <a:p>
            <a:pPr lvl="2"/>
            <a:r>
              <a:rPr lang="es-ES_tradnl" altLang="es-CL" dirty="0"/>
              <a:t>Tercer nivel</a:t>
            </a:r>
          </a:p>
          <a:p>
            <a:pPr lvl="3"/>
            <a:r>
              <a:rPr lang="es-ES_tradnl" altLang="es-CL" dirty="0"/>
              <a:t>Cuarto nivel</a:t>
            </a:r>
          </a:p>
          <a:p>
            <a:pPr lvl="4"/>
            <a:r>
              <a:rPr lang="es-ES_tradnl" altLang="es-CL" dirty="0"/>
              <a:t>Quinto nivel</a:t>
            </a:r>
            <a:endParaRPr lang="en-US" alt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Candara"/>
          <a:ea typeface="Candara" pitchFamily="34" charset="0"/>
          <a:cs typeface="Candara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Candara"/>
          <a:ea typeface="Candara" pitchFamily="34" charset="0"/>
          <a:cs typeface="Candara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Candara"/>
          <a:ea typeface="Candara" pitchFamily="34" charset="0"/>
          <a:cs typeface="Candara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Candara"/>
          <a:ea typeface="Candara" pitchFamily="34" charset="0"/>
          <a:cs typeface="Candara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Candara"/>
          <a:ea typeface="Candara" pitchFamily="34" charset="0"/>
          <a:cs typeface="Candara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Candara"/>
          <a:ea typeface="Candara" pitchFamily="34" charset="0"/>
          <a:cs typeface="Candar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30"/>
            <a:ext cx="9144000" cy="514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750888" y="2095500"/>
            <a:ext cx="7772400" cy="1101725"/>
          </a:xfrm>
        </p:spPr>
        <p:txBody>
          <a:bodyPr>
            <a:normAutofit fontScale="90000"/>
          </a:bodyPr>
          <a:lstStyle/>
          <a:p>
            <a:r>
              <a:rPr lang="es-ES" altLang="es-CL" sz="4800" b="1" dirty="0">
                <a:solidFill>
                  <a:schemeClr val="tx2">
                    <a:lumMod val="50000"/>
                  </a:schemeClr>
                </a:solidFill>
                <a:latin typeface="Dosis" pitchFamily="2" charset="0"/>
                <a:cs typeface="Candara" pitchFamily="34" charset="0"/>
              </a:rPr>
              <a:t>Mundo Municipal ante el desafío de una Nueva Constitución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433011" y="3597335"/>
            <a:ext cx="2197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tx2">
                    <a:lumMod val="50000"/>
                  </a:schemeClr>
                </a:solidFill>
                <a:latin typeface="Dosis" pitchFamily="2" charset="0"/>
              </a:rPr>
              <a:t>20.11.2019</a:t>
            </a:r>
          </a:p>
        </p:txBody>
      </p:sp>
    </p:spTree>
    <p:extLst>
      <p:ext uri="{BB962C8B-B14F-4D97-AF65-F5344CB8AC3E}">
        <p14:creationId xmlns:p14="http://schemas.microsoft.com/office/powerpoint/2010/main" val="1292984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5" descr="plantilla1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ítulo 1"/>
          <p:cNvSpPr>
            <a:spLocks noGrp="1"/>
          </p:cNvSpPr>
          <p:nvPr>
            <p:ph type="title"/>
          </p:nvPr>
        </p:nvSpPr>
        <p:spPr>
          <a:xfrm>
            <a:off x="3346166" y="2011411"/>
            <a:ext cx="4569536" cy="857250"/>
          </a:xfrm>
        </p:spPr>
        <p:txBody>
          <a:bodyPr/>
          <a:lstStyle/>
          <a:p>
            <a:pPr algn="r"/>
            <a:r>
              <a:rPr lang="es-ES" altLang="es-CL" dirty="0">
                <a:latin typeface="Candara" pitchFamily="34" charset="0"/>
                <a:cs typeface="Candara" pitchFamily="34" charset="0"/>
              </a:rPr>
              <a:t>¿POR QUÉ UNA NUEVA CONSTITUCIÓN?</a:t>
            </a:r>
          </a:p>
        </p:txBody>
      </p:sp>
    </p:spTree>
    <p:extLst>
      <p:ext uri="{BB962C8B-B14F-4D97-AF65-F5344CB8AC3E}">
        <p14:creationId xmlns:p14="http://schemas.microsoft.com/office/powerpoint/2010/main" val="2738259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¿POR QUÉ NECESITAMOS UNA NUEVA CONSTITUCIÓN?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6307" y="1244974"/>
            <a:ext cx="7865791" cy="3277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es-CL" sz="23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Demanda ciudadana que cada día tiene más fuerza</a:t>
            </a:r>
          </a:p>
          <a:p>
            <a:pPr marL="342900" lvl="0" indent="-342900">
              <a:buAutoNum type="arabicPeriod"/>
            </a:pPr>
            <a:r>
              <a:rPr lang="es-CL" sz="23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Pese a las reformas de la Constitución de 1980, no ha superado su problema de legitimidad.</a:t>
            </a:r>
          </a:p>
          <a:p>
            <a:pPr marL="342900" lvl="0" indent="-342900">
              <a:buAutoNum type="arabicPeriod"/>
            </a:pPr>
            <a:r>
              <a:rPr lang="es-CL" sz="23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La Constitución no refleja los cambios de nuestra sociedad.</a:t>
            </a:r>
          </a:p>
          <a:p>
            <a:pPr marL="342900" lvl="0" indent="-342900">
              <a:buAutoNum type="arabicPeriod"/>
            </a:pPr>
            <a:r>
              <a:rPr lang="es-CL" sz="23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Contiene reglas que impiden la igualdad política de los ciudadanos, la expresión de las mayorías y una mayor participación democrática, desconfía de la capacidad del Pueblo para decidir su destino.</a:t>
            </a:r>
          </a:p>
          <a:p>
            <a:pPr marL="342900" lvl="0" indent="-342900">
              <a:buAutoNum type="arabicPeriod"/>
            </a:pPr>
            <a:r>
              <a:rPr lang="es-CL" sz="23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Compromiso ideológico con el sector que la ideó e impuso.</a:t>
            </a:r>
          </a:p>
        </p:txBody>
      </p:sp>
    </p:spTree>
    <p:extLst>
      <p:ext uri="{BB962C8B-B14F-4D97-AF65-F5344CB8AC3E}">
        <p14:creationId xmlns:p14="http://schemas.microsoft.com/office/powerpoint/2010/main" val="423564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¿POR QUÉ NECESITAMOS UNA NUEVA CONSTITUCIÓN?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3118" y="1258550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L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Demanda ciudadana</a:t>
            </a:r>
          </a:p>
        </p:txBody>
      </p:sp>
      <p:pic>
        <p:nvPicPr>
          <p:cNvPr id="2" name="Picture 1" descr="Captura de Pantalla 2019-11-10 a la(s) 20.47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7" y="1697397"/>
            <a:ext cx="6022257" cy="30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09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¿POR QUÉ NECESITAMOS UNA NUEVA CONSTITUCIÓN?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3118" y="1187605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L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Legitimidad</a:t>
            </a:r>
          </a:p>
        </p:txBody>
      </p:sp>
      <p:pic>
        <p:nvPicPr>
          <p:cNvPr id="2" name="Picture 1" descr="Captura de Pantalla 2019-11-10 a la(s) 20.47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68" y="1423741"/>
            <a:ext cx="5764832" cy="3306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18" y="2005407"/>
            <a:ext cx="2801766" cy="189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09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¿POR QUÉ NECESITAMOS UNA NUEVA CONSTITUCIÓN?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3118" y="1187605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L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Reglas contra la igualdad política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917471"/>
              </p:ext>
            </p:extLst>
          </p:nvPr>
        </p:nvGraphicFramePr>
        <p:xfrm>
          <a:off x="706436" y="1657720"/>
          <a:ext cx="8232879" cy="3484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56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805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961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Quórum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Ejemplos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Ley </a:t>
                      </a:r>
                      <a:r>
                        <a:rPr lang="en-US" dirty="0" err="1"/>
                        <a:t>interpretativa</a:t>
                      </a:r>
                      <a:r>
                        <a:rPr lang="en-US" dirty="0"/>
                        <a:t> de la CPR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3/5  (26 </a:t>
                      </a:r>
                      <a:r>
                        <a:rPr lang="en-US" dirty="0" err="1"/>
                        <a:t>senadores</a:t>
                      </a:r>
                      <a:r>
                        <a:rPr lang="en-US" baseline="0" dirty="0"/>
                        <a:t> 93 </a:t>
                      </a:r>
                      <a:r>
                        <a:rPr lang="en-US" baseline="0" dirty="0" err="1"/>
                        <a:t>diputados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Leyes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orgánicas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constitucionales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4/7 (25 </a:t>
                      </a:r>
                      <a:r>
                        <a:rPr lang="en-US" dirty="0" err="1"/>
                        <a:t>senadores</a:t>
                      </a:r>
                      <a:r>
                        <a:rPr lang="en-US" baseline="0" dirty="0"/>
                        <a:t> 89 </a:t>
                      </a:r>
                      <a:r>
                        <a:rPr lang="en-US" baseline="0" dirty="0" err="1"/>
                        <a:t>diputados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Sistema</a:t>
                      </a:r>
                      <a:r>
                        <a:rPr lang="en-US" baseline="0" dirty="0"/>
                        <a:t> Electoral; </a:t>
                      </a:r>
                      <a:r>
                        <a:rPr lang="en-US" baseline="0" dirty="0" err="1"/>
                        <a:t>Requisitos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mínimos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educacionales</a:t>
                      </a:r>
                      <a:r>
                        <a:rPr lang="en-US" baseline="0" dirty="0"/>
                        <a:t>; </a:t>
                      </a:r>
                      <a:r>
                        <a:rPr lang="en-US" baseline="0" dirty="0" err="1"/>
                        <a:t>concesiones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mineras</a:t>
                      </a:r>
                      <a:r>
                        <a:rPr lang="en-US" baseline="0" dirty="0"/>
                        <a:t>; </a:t>
                      </a:r>
                      <a:r>
                        <a:rPr lang="en-US" baseline="0" dirty="0" err="1"/>
                        <a:t>estados</a:t>
                      </a:r>
                      <a:r>
                        <a:rPr lang="en-US" baseline="0" dirty="0"/>
                        <a:t> de </a:t>
                      </a:r>
                      <a:r>
                        <a:rPr lang="en-US" baseline="0" dirty="0" err="1"/>
                        <a:t>excepción</a:t>
                      </a:r>
                      <a:r>
                        <a:rPr lang="en-US" baseline="0" dirty="0"/>
                        <a:t>; Bases de la </a:t>
                      </a:r>
                      <a:r>
                        <a:rPr lang="en-US" baseline="0" dirty="0" err="1"/>
                        <a:t>Administración</a:t>
                      </a:r>
                      <a:r>
                        <a:rPr lang="en-US" baseline="0" dirty="0"/>
                        <a:t>; </a:t>
                      </a:r>
                      <a:r>
                        <a:rPr lang="en-US" baseline="0" dirty="0" err="1"/>
                        <a:t>Tribunales</a:t>
                      </a:r>
                      <a:r>
                        <a:rPr lang="en-US" baseline="0" dirty="0"/>
                        <a:t>; </a:t>
                      </a:r>
                      <a:r>
                        <a:rPr lang="en-US" baseline="0" dirty="0" err="1"/>
                        <a:t>Congreso</a:t>
                      </a:r>
                      <a:r>
                        <a:rPr lang="en-US" baseline="0" dirty="0"/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Leyes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quórum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calificado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Mayoría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absoluta</a:t>
                      </a:r>
                      <a:endParaRPr lang="en-US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(22 </a:t>
                      </a:r>
                      <a:r>
                        <a:rPr lang="en-US" dirty="0" err="1"/>
                        <a:t>senadores</a:t>
                      </a:r>
                      <a:r>
                        <a:rPr lang="en-US" baseline="0" dirty="0"/>
                        <a:t> 78 </a:t>
                      </a:r>
                      <a:r>
                        <a:rPr lang="en-US" baseline="0" dirty="0" err="1"/>
                        <a:t>diputados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Reserva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actos</a:t>
                      </a:r>
                      <a:r>
                        <a:rPr lang="en-US" dirty="0"/>
                        <a:t>; </a:t>
                      </a:r>
                      <a:r>
                        <a:rPr lang="en-US" dirty="0" err="1"/>
                        <a:t>Consejo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Nacional</a:t>
                      </a:r>
                      <a:r>
                        <a:rPr lang="en-US" dirty="0"/>
                        <a:t> de TV; </a:t>
                      </a:r>
                      <a:r>
                        <a:rPr lang="en-US" dirty="0" err="1"/>
                        <a:t>Seguridad</a:t>
                      </a:r>
                      <a:r>
                        <a:rPr lang="en-US" dirty="0"/>
                        <a:t> Social; </a:t>
                      </a:r>
                      <a:r>
                        <a:rPr lang="en-US" dirty="0" err="1"/>
                        <a:t>actividad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empresarial</a:t>
                      </a:r>
                      <a:r>
                        <a:rPr lang="en-US" dirty="0"/>
                        <a:t> del Estado; </a:t>
                      </a:r>
                      <a:r>
                        <a:rPr lang="en-US" dirty="0" err="1"/>
                        <a:t>indultos</a:t>
                      </a:r>
                      <a:r>
                        <a:rPr lang="en-US" dirty="0"/>
                        <a:t>; </a:t>
                      </a:r>
                      <a:r>
                        <a:rPr lang="en-US" dirty="0" err="1"/>
                        <a:t>tenencia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armas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Las </a:t>
                      </a:r>
                      <a:r>
                        <a:rPr lang="en-US" dirty="0" err="1"/>
                        <a:t>demás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leyes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Mayoría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presentes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5909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¿POR QUÉ NECESITAMOS UNA NUEVA CONSTITUCIÓN?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3118" y="1258550"/>
            <a:ext cx="6558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Compromiso ideológico con el sector que la ideó e impuso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913" y="1658660"/>
            <a:ext cx="2130054" cy="3273132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1040106" y="1896790"/>
            <a:ext cx="48915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“si llegan a gobernar los adversarios, se vean constreñidos a seguir una acción no tan distinta a la que uno mismo anhelaría, porque </a:t>
            </a:r>
            <a:r>
              <a:rPr lang="mr-IN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–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valga la metáfora- el margen de alternativas posibles que la cancha imponga de hecho a quines juegan en ella sea lo suficientemente reducido para hacer extremadamente difícil lo contrario”</a:t>
            </a:r>
          </a:p>
        </p:txBody>
      </p:sp>
    </p:spTree>
    <p:extLst>
      <p:ext uri="{BB962C8B-B14F-4D97-AF65-F5344CB8AC3E}">
        <p14:creationId xmlns:p14="http://schemas.microsoft.com/office/powerpoint/2010/main" val="685909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89219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¿POR QUÉ NECESITAMOS UNA NUEVA CONSTITUCIÓN?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3118" y="1258550"/>
            <a:ext cx="6558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Compromiso ideológico con el sector que la ideó e impuso</a:t>
            </a:r>
          </a:p>
        </p:txBody>
      </p:sp>
      <p:sp>
        <p:nvSpPr>
          <p:cNvPr id="6" name="4 Rectángulo"/>
          <p:cNvSpPr/>
          <p:nvPr/>
        </p:nvSpPr>
        <p:spPr>
          <a:xfrm>
            <a:off x="709319" y="1854843"/>
            <a:ext cx="489158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 derecho a la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protección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la salud. </a:t>
            </a:r>
          </a:p>
          <a:p>
            <a:pPr algn="just"/>
            <a:endParaRPr lang="es-ES_tradnl" sz="20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 Estado protege el libre e igualitario acceso a las acciones de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promoción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protección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y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recuperación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la salud y de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rehabilitación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del individuo</a:t>
            </a:r>
            <a:r>
              <a:rPr lang="es-ES_tradnl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 (</a:t>
            </a:r>
            <a:r>
              <a:rPr lang="mr-IN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…</a:t>
            </a:r>
            <a:r>
              <a:rPr lang="es-ES_tradnl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)</a:t>
            </a:r>
          </a:p>
          <a:p>
            <a:pPr algn="just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</a:t>
            </a:r>
            <a:r>
              <a:rPr lang="es-ES_tradnl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 deber preferente del Estado garantizar la ejecución de las acciones de salud, sea que se presten en instituciones públicas o privadas” 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(Art. 19 nº9)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949" y="2125409"/>
            <a:ext cx="3465051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44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89219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¿POR QUÉ NECESITAMOS UNA NUEVA CONSTITUCIÓN?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3118" y="1258550"/>
            <a:ext cx="6558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Compromiso ideológico con el sector que la ideó e impuso</a:t>
            </a:r>
          </a:p>
        </p:txBody>
      </p:sp>
      <p:sp>
        <p:nvSpPr>
          <p:cNvPr id="6" name="4 Rectángulo"/>
          <p:cNvSpPr/>
          <p:nvPr/>
        </p:nvSpPr>
        <p:spPr>
          <a:xfrm>
            <a:off x="709319" y="1854843"/>
            <a:ext cx="697682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 derecho a la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educación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s-ES_tradnl" sz="20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La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educación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tiene por objeto el pleno desarrollo de la persona en las distintas etapas de su vida. </a:t>
            </a:r>
          </a:p>
          <a:p>
            <a:endParaRPr lang="es-ES_tradnl" sz="20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Los padres tienen el derecho preferente y el deber de educar a sus hijos. </a:t>
            </a:r>
            <a:r>
              <a:rPr lang="es-ES_tradnl" sz="2000" u="sng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Correspondera</a:t>
            </a:r>
            <a:r>
              <a:rPr lang="es-ES_tradnl" sz="2000" u="sng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́ al Estado otorgar especial </a:t>
            </a:r>
            <a:r>
              <a:rPr lang="es-ES_tradnl" sz="2000" u="sng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protección</a:t>
            </a:r>
            <a:r>
              <a:rPr lang="es-ES_tradnl" sz="2000" u="sng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al ejercicio de este derecho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.”</a:t>
            </a:r>
          </a:p>
          <a:p>
            <a:endParaRPr lang="es-ES_tradnl" sz="20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(Art. 19 nº10)</a:t>
            </a:r>
          </a:p>
        </p:txBody>
      </p:sp>
    </p:spTree>
    <p:extLst>
      <p:ext uri="{BB962C8B-B14F-4D97-AF65-F5344CB8AC3E}">
        <p14:creationId xmlns:p14="http://schemas.microsoft.com/office/powerpoint/2010/main" val="2629820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89219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¿POR QUÉ NECESITAMOS UNA NUEVA CONSTITUCIÓN?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3118" y="1135535"/>
            <a:ext cx="6558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Compromiso ideológico con el sector que la ideó e impuso</a:t>
            </a:r>
          </a:p>
        </p:txBody>
      </p:sp>
      <p:sp>
        <p:nvSpPr>
          <p:cNvPr id="6" name="4 Rectángulo"/>
          <p:cNvSpPr/>
          <p:nvPr/>
        </p:nvSpPr>
        <p:spPr>
          <a:xfrm>
            <a:off x="709320" y="1691761"/>
            <a:ext cx="77120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La libertad de trabajo y su protección.</a:t>
            </a:r>
          </a:p>
          <a:p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Toda persona tiene derecho a la libre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contratación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y a la libre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elección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del trabajo con una justa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retribución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 (</a:t>
            </a:r>
            <a:r>
              <a:rPr lang="mr-IN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…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) </a:t>
            </a:r>
          </a:p>
          <a:p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No podrán declararse en huelga los funcionarios del Estado ni de las municipalidades”(Art. 19 nº16)</a:t>
            </a:r>
          </a:p>
        </p:txBody>
      </p:sp>
      <p:pic>
        <p:nvPicPr>
          <p:cNvPr id="2" name="Picture 1" descr="Captura de Pantalla 2019-11-11 a la(s) 1.03.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0" b="16608"/>
          <a:stretch/>
        </p:blipFill>
        <p:spPr>
          <a:xfrm>
            <a:off x="1093626" y="3322977"/>
            <a:ext cx="6913481" cy="160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73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89219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¿POR QUÉ NECESITAMOS UNA NUEVA CONSTITUCIÓN?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3118" y="1258550"/>
            <a:ext cx="6558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Compromiso ideológico con el sector que la ideó e impuso</a:t>
            </a:r>
          </a:p>
        </p:txBody>
      </p:sp>
      <p:sp>
        <p:nvSpPr>
          <p:cNvPr id="6" name="4 Rectángulo"/>
          <p:cNvSpPr/>
          <p:nvPr/>
        </p:nvSpPr>
        <p:spPr>
          <a:xfrm>
            <a:off x="709319" y="1854843"/>
            <a:ext cx="46375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 Estado y sus organismos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podrán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desarrollar actividades empresariales o participar en ellas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sólo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si una ley de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quórum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calificado los autoriza. En tal caso, esas actividades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estarán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sometidas a la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legislación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común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aplicable a los particulares, sin perjuicio de las excepciones que por motivos justificados establezca la ley, la que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debera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́ ser, asimismo, de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quórum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calificado; </a:t>
            </a:r>
          </a:p>
          <a:p>
            <a:endParaRPr lang="es-ES_tradnl" sz="20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890" y="1828620"/>
            <a:ext cx="3314880" cy="33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2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CONTENIDO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40106" y="1292608"/>
            <a:ext cx="45676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s-C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Qué es una Constitución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C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Qué materias regula la Constitución chilena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C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 Municipio en la Constitución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C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Razones para cambiar la Constitución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C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Proceso constituyente</a:t>
            </a:r>
          </a:p>
          <a:p>
            <a:pPr marL="800100" lvl="1" indent="-342900" algn="just">
              <a:buFont typeface="+mj-lt"/>
              <a:buAutoNum type="arabicPeriod"/>
            </a:pPr>
            <a:endParaRPr lang="es-CL" sz="24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969" y="971981"/>
            <a:ext cx="2876713" cy="383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58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89219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¿POR QUÉ NECESITAMOS UNA NUEVA CONSTITUCIÓN?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3118" y="1258550"/>
            <a:ext cx="6558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Compromiso ideológico con el sector que la ideó e impuso</a:t>
            </a:r>
          </a:p>
        </p:txBody>
      </p:sp>
      <p:sp>
        <p:nvSpPr>
          <p:cNvPr id="6" name="4 Rectángulo"/>
          <p:cNvSpPr/>
          <p:nvPr/>
        </p:nvSpPr>
        <p:spPr>
          <a:xfrm>
            <a:off x="709319" y="1854843"/>
            <a:ext cx="40026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 Los derechos de los particulares sobre las aguas, reconocidos o constituidos en conformidad a la ley,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otorgarán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a sus titulares la propiedad sobre ellos”.</a:t>
            </a:r>
          </a:p>
          <a:p>
            <a:pPr algn="just"/>
            <a:endParaRPr lang="es-ES_tradnl" sz="20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(Art. 19 nº24 inc. final)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291" y="1929912"/>
            <a:ext cx="37338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25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5" descr="plantilla1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ítulo 1"/>
          <p:cNvSpPr>
            <a:spLocks noGrp="1"/>
          </p:cNvSpPr>
          <p:nvPr>
            <p:ph type="title"/>
          </p:nvPr>
        </p:nvSpPr>
        <p:spPr>
          <a:xfrm>
            <a:off x="3346166" y="2011411"/>
            <a:ext cx="4569536" cy="857250"/>
          </a:xfrm>
        </p:spPr>
        <p:txBody>
          <a:bodyPr/>
          <a:lstStyle/>
          <a:p>
            <a:pPr algn="r"/>
            <a:r>
              <a:rPr lang="es-ES" altLang="es-CL" dirty="0">
                <a:latin typeface="Candara" pitchFamily="34" charset="0"/>
                <a:cs typeface="Candara" pitchFamily="34" charset="0"/>
              </a:rPr>
              <a:t>EL MUNICIPIO EN LA CONSTITUCIÓN</a:t>
            </a:r>
          </a:p>
        </p:txBody>
      </p:sp>
    </p:spTree>
    <p:extLst>
      <p:ext uri="{BB962C8B-B14F-4D97-AF65-F5344CB8AC3E}">
        <p14:creationId xmlns:p14="http://schemas.microsoft.com/office/powerpoint/2010/main" val="1183937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_tradnl" altLang="es-CL" b="1" dirty="0" smtClean="0">
                <a:latin typeface="Dosis" panose="02010303020202060003" pitchFamily="2" charset="0"/>
                <a:cs typeface="Candara" pitchFamily="34" charset="0"/>
              </a:rPr>
              <a:t>DEFINICIÓN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6306" y="1339231"/>
            <a:ext cx="7386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2" name="Picture 1" descr="DEFCaptura de Pantalla 2019-11-19 a la(s) 13.09.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436" y="1203123"/>
            <a:ext cx="7806184" cy="100805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706436" y="2371669"/>
            <a:ext cx="6447972" cy="8572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Candara"/>
                <a:ea typeface="Candara" pitchFamily="34" charset="0"/>
                <a:cs typeface="Candar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algn="l"/>
            <a:r>
              <a:rPr lang="es-ES_tradnl" altLang="es-CL" b="1" dirty="0" smtClean="0">
                <a:latin typeface="Dosis" panose="02010303020202060003" pitchFamily="2" charset="0"/>
                <a:cs typeface="Candara" pitchFamily="34" charset="0"/>
              </a:rPr>
              <a:t>PLEBISCITOS</a:t>
            </a:r>
            <a:endParaRPr lang="es-ES" altLang="es-CL" b="1" dirty="0">
              <a:latin typeface="Dosis" panose="02010303020202060003" pitchFamily="2" charset="0"/>
              <a:cs typeface="Candara" pitchFamily="34" charset="0"/>
            </a:endParaRPr>
          </a:p>
        </p:txBody>
      </p:sp>
      <p:pic>
        <p:nvPicPr>
          <p:cNvPr id="3" name="Picture 2" descr="PLEB Captura de Pantalla 2019-11-19 a la(s) 13.1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" y="3164390"/>
            <a:ext cx="8295782" cy="16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63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_tradnl" altLang="es-CL" b="1" dirty="0" smtClean="0">
                <a:latin typeface="Dosis" panose="02010303020202060003" pitchFamily="2" charset="0"/>
                <a:cs typeface="Candara" pitchFamily="34" charset="0"/>
              </a:rPr>
              <a:t>CORPORACIONES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6306" y="1339231"/>
            <a:ext cx="7386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706436" y="2345123"/>
            <a:ext cx="6447972" cy="8572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Candara"/>
                <a:ea typeface="Candara" pitchFamily="34" charset="0"/>
                <a:cs typeface="Candar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algn="l"/>
            <a:r>
              <a:rPr lang="es-ES_tradnl" altLang="es-CL" b="1" dirty="0" smtClean="0">
                <a:latin typeface="Dosis" panose="02010303020202060003" pitchFamily="2" charset="0"/>
                <a:cs typeface="Candara" pitchFamily="34" charset="0"/>
              </a:rPr>
              <a:t>FINANCIAMIENTO</a:t>
            </a:r>
            <a:endParaRPr lang="es-ES" altLang="es-CL" b="1" dirty="0">
              <a:latin typeface="Dosis" panose="02010303020202060003" pitchFamily="2" charset="0"/>
              <a:cs typeface="Candara" pitchFamily="34" charset="0"/>
            </a:endParaRPr>
          </a:p>
        </p:txBody>
      </p:sp>
      <p:pic>
        <p:nvPicPr>
          <p:cNvPr id="4" name="Picture 3" descr="CORPORACIONES Captura de Pantalla 2019-11-19 a la(s) 13.10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2" y="1132592"/>
            <a:ext cx="8673538" cy="1239077"/>
          </a:xfrm>
          <a:prstGeom prst="rect">
            <a:avLst/>
          </a:prstGeom>
        </p:spPr>
      </p:pic>
      <p:pic>
        <p:nvPicPr>
          <p:cNvPr id="7" name="Picture 6" descr="FINANZASCaptura de Pantalla 2019-11-19 a la(s) 13.08.5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t="5989" r="2507" b="6860"/>
          <a:stretch/>
        </p:blipFill>
        <p:spPr>
          <a:xfrm>
            <a:off x="706436" y="2990218"/>
            <a:ext cx="7772367" cy="21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06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5" descr="plantilla1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ítulo 1"/>
          <p:cNvSpPr>
            <a:spLocks noGrp="1"/>
          </p:cNvSpPr>
          <p:nvPr>
            <p:ph type="title"/>
          </p:nvPr>
        </p:nvSpPr>
        <p:spPr>
          <a:xfrm>
            <a:off x="3346166" y="2011411"/>
            <a:ext cx="4569536" cy="857250"/>
          </a:xfrm>
        </p:spPr>
        <p:txBody>
          <a:bodyPr/>
          <a:lstStyle/>
          <a:p>
            <a:pPr algn="r"/>
            <a:r>
              <a:rPr lang="es-ES" altLang="es-CL" dirty="0">
                <a:latin typeface="Candara" pitchFamily="34" charset="0"/>
                <a:cs typeface="Candara" pitchFamily="34" charset="0"/>
              </a:rPr>
              <a:t>PROCESO CONSTITUYENTE</a:t>
            </a:r>
          </a:p>
        </p:txBody>
      </p:sp>
    </p:spTree>
    <p:extLst>
      <p:ext uri="{BB962C8B-B14F-4D97-AF65-F5344CB8AC3E}">
        <p14:creationId xmlns:p14="http://schemas.microsoft.com/office/powerpoint/2010/main" val="2745947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REGLAS DE REFORMA </a:t>
            </a:r>
            <a:r>
              <a:rPr lang="es-ES" altLang="es-CL" b="1" dirty="0" smtClean="0">
                <a:latin typeface="Dosis" panose="02010303020202060003" pitchFamily="2" charset="0"/>
                <a:cs typeface="Candara" pitchFamily="34" charset="0"/>
              </a:rPr>
              <a:t>CONSTITUCIONAL VIGENTES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40106" y="1206524"/>
            <a:ext cx="271941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 procedimiento es similar al de todas las leyes en el Congreso.</a:t>
            </a:r>
          </a:p>
          <a:p>
            <a:pPr lvl="0"/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No se contempla un mecanismo de reemplazo de la Constitución.</a:t>
            </a:r>
          </a:p>
          <a:p>
            <a:pPr lvl="0"/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Presidente puede “vetar” reforma, si Congreso insiste, el Presidente puede convocar un plebiscito</a:t>
            </a:r>
          </a:p>
        </p:txBody>
      </p:sp>
      <p:pic>
        <p:nvPicPr>
          <p:cNvPr id="2" name="Picture 1" descr="Captura de Pantalla 2019-11-10 a la(s) 22.26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80" y="1206524"/>
            <a:ext cx="4262611" cy="361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4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 smtClean="0">
                <a:latin typeface="Dosis" panose="02010303020202060003" pitchFamily="2" charset="0"/>
                <a:cs typeface="Candara" pitchFamily="34" charset="0"/>
              </a:rPr>
              <a:t>PROCESO CONSTITUYENTE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89582" y="1173182"/>
            <a:ext cx="51222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s-ES_tradnl" sz="2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Plebiscito “de entrada”</a:t>
            </a:r>
          </a:p>
          <a:p>
            <a:r>
              <a:rPr lang="es-ES_tradnl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En el mes de abril de 2020 se votará:</a:t>
            </a:r>
          </a:p>
          <a:p>
            <a:r>
              <a:rPr lang="es-ES_tradn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	</a:t>
            </a:r>
            <a:r>
              <a:rPr lang="es-ES_tradnl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a. ¿Quiere usted una nueva Constitución?</a:t>
            </a:r>
          </a:p>
          <a:p>
            <a:r>
              <a:rPr lang="es-ES_tradnl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	b. ¿Qué tipo de órgano debiera redactar la nueva 	Constitución?</a:t>
            </a:r>
          </a:p>
          <a:p>
            <a:r>
              <a:rPr lang="es-ES_tradn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	</a:t>
            </a:r>
            <a:r>
              <a:rPr lang="es-ES_tradnl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	- Convención mixta constitucional</a:t>
            </a:r>
          </a:p>
          <a:p>
            <a:r>
              <a:rPr lang="es-ES_tradn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	</a:t>
            </a:r>
            <a:r>
              <a:rPr lang="es-ES_tradnl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	- Convención constitucional</a:t>
            </a:r>
            <a:endParaRPr lang="es-ES_tradnl" sz="24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457200" indent="-457200">
              <a:buAutoNum type="arabicPeriod"/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044" r="8680"/>
          <a:stretch/>
        </p:blipFill>
        <p:spPr>
          <a:xfrm>
            <a:off x="5844149" y="1048502"/>
            <a:ext cx="3085172" cy="389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52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 smtClean="0">
                <a:latin typeface="Dosis" panose="02010303020202060003" pitchFamily="2" charset="0"/>
                <a:cs typeface="Candara" pitchFamily="34" charset="0"/>
              </a:rPr>
              <a:t>PROCESO CONSTITUYENTE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6306" y="1339231"/>
            <a:ext cx="40744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2. Elección integrantes de la Convención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 realizará en octubre de 2020 en conjunto con las elecciones Municipales.</a:t>
            </a:r>
          </a:p>
          <a:p>
            <a:pPr marL="285750" lvl="0" indent="-285750">
              <a:buFont typeface="Arial"/>
              <a:buChar char="•"/>
            </a:pPr>
            <a:endParaRPr lang="es-CL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 utilizará el mismo sistema electoral que rige en las elecciones de Diputados.</a:t>
            </a:r>
          </a:p>
          <a:p>
            <a:pPr lvl="0"/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091"/>
          <a:stretch/>
        </p:blipFill>
        <p:spPr>
          <a:xfrm>
            <a:off x="5504428" y="876872"/>
            <a:ext cx="3264453" cy="40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05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 smtClean="0">
                <a:latin typeface="Dosis" panose="02010303020202060003" pitchFamily="2" charset="0"/>
                <a:cs typeface="Candara" pitchFamily="34" charset="0"/>
              </a:rPr>
              <a:t>PROCESO CONSTITUYENTE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6306" y="1070682"/>
            <a:ext cx="792193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3.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Funcionamiento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la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Convención</a:t>
            </a:r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en-US" sz="2400" b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Tendrá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como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único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objeto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redactar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la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Constitución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, se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disuelve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al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terminar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con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función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Acuerdos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deben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adoptarse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por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quorum de 2/3.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Plazo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funcionamiento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: 9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meses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con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opción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extenderlo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por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3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meses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más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0694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PROCESO </a:t>
            </a:r>
            <a:r>
              <a:rPr lang="es-ES" altLang="es-CL" b="1" dirty="0" smtClean="0">
                <a:latin typeface="Dosis" panose="02010303020202060003" pitchFamily="2" charset="0"/>
                <a:cs typeface="Candara" pitchFamily="34" charset="0"/>
              </a:rPr>
              <a:t>CONSTITUYENTE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6306" y="1339231"/>
            <a:ext cx="446054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4. Restricciones para los integrantes de la Convención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Autoridades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públicas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y de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elección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popular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deberán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dejar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sus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cargos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para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candidatos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a la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Convención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Integrantes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la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Convención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no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podrán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candidatos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hasta un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año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después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terminadas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sus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funciones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029" y="1063625"/>
            <a:ext cx="3296758" cy="380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61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5" descr="plantilla1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ítulo 1"/>
          <p:cNvSpPr>
            <a:spLocks noGrp="1"/>
          </p:cNvSpPr>
          <p:nvPr>
            <p:ph type="title"/>
          </p:nvPr>
        </p:nvSpPr>
        <p:spPr>
          <a:xfrm>
            <a:off x="4410334" y="2011411"/>
            <a:ext cx="3505367" cy="857250"/>
          </a:xfrm>
        </p:spPr>
        <p:txBody>
          <a:bodyPr/>
          <a:lstStyle/>
          <a:p>
            <a:pPr algn="r"/>
            <a:r>
              <a:rPr lang="es-ES" altLang="es-CL" dirty="0">
                <a:latin typeface="Candara" pitchFamily="34" charset="0"/>
                <a:cs typeface="Candara" pitchFamily="34" charset="0"/>
              </a:rPr>
              <a:t>¿QUÉ ES UNA CONSTITUCIÓN?</a:t>
            </a:r>
          </a:p>
        </p:txBody>
      </p:sp>
    </p:spTree>
    <p:extLst>
      <p:ext uri="{BB962C8B-B14F-4D97-AF65-F5344CB8AC3E}">
        <p14:creationId xmlns:p14="http://schemas.microsoft.com/office/powerpoint/2010/main" val="3106234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 smtClean="0">
                <a:latin typeface="Dosis" panose="02010303020202060003" pitchFamily="2" charset="0"/>
                <a:cs typeface="Candara" pitchFamily="34" charset="0"/>
              </a:rPr>
              <a:t>PROCESO CONSTITUYENTE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06436" y="1070681"/>
            <a:ext cx="40698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5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Ratificación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la Nueva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Constitución</a:t>
            </a:r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endParaRPr lang="en-US" sz="2400" b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Finalizado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el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trabajo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la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Convención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, el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texto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definitivo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será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ratificado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por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la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ciudadanía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en un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plebiscito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Votación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será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obligatoria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96"/>
          <a:stretch/>
        </p:blipFill>
        <p:spPr>
          <a:xfrm>
            <a:off x="5364076" y="1070681"/>
            <a:ext cx="3580664" cy="36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45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_tradnl" altLang="es-CL" b="1" dirty="0" smtClean="0">
                <a:latin typeface="Dosis" panose="02010303020202060003" pitchFamily="2" charset="0"/>
                <a:cs typeface="Candara" pitchFamily="34" charset="0"/>
              </a:rPr>
              <a:t>PONIENDO EN PERSPECTIVA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6306" y="1213610"/>
            <a:ext cx="790742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Algunos datos de la experiencia internacional (PNUD 2015)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Representatividad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:</a:t>
            </a:r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asambleas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en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promedio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han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tenido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195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representantes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, con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una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relación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1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representante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cada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250 mil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habitantes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Si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nuestra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Convención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la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integran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155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representantes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habrá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una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relación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representación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1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representante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cada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116 mil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habitantes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Plazos: </a:t>
            </a:r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hay un amplio márgen en las experiencias existentes que va desde los 4 meses a los 3 años, con un promedio de 13,8 meses.</a:t>
            </a:r>
          </a:p>
          <a:p>
            <a:pPr lvl="0"/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En el caso de Chile será de 9 meses ampliables a 12.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21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_tradnl" altLang="es-CL" b="1" dirty="0" smtClean="0">
                <a:latin typeface="Dosis" panose="02010303020202060003" pitchFamily="2" charset="0"/>
                <a:cs typeface="Candara" pitchFamily="34" charset="0"/>
              </a:rPr>
              <a:t>PONIENDO EN PERSPECTIVA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06756"/>
              </p:ext>
            </p:extLst>
          </p:nvPr>
        </p:nvGraphicFramePr>
        <p:xfrm>
          <a:off x="706434" y="991013"/>
          <a:ext cx="7806103" cy="397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344"/>
                <a:gridCol w="5996759"/>
              </a:tblGrid>
              <a:tr h="320652">
                <a:tc>
                  <a:txBody>
                    <a:bodyPr/>
                    <a:lstStyle/>
                    <a:p>
                      <a:r>
                        <a:rPr lang="en-US" dirty="0" smtClean="0"/>
                        <a:t>País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Quórums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Bolivia 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Comisiones</a:t>
                      </a:r>
                      <a:r>
                        <a:rPr lang="en-US" dirty="0" smtClean="0"/>
                        <a:t>: </a:t>
                      </a:r>
                      <a:r>
                        <a:rPr lang="en-US" dirty="0" err="1" smtClean="0"/>
                        <a:t>consensos</a:t>
                      </a:r>
                      <a:r>
                        <a:rPr lang="en-US" dirty="0" smtClean="0"/>
                        <a:t> o </a:t>
                      </a:r>
                      <a:r>
                        <a:rPr lang="en-US" dirty="0" err="1" smtClean="0"/>
                        <a:t>más</a:t>
                      </a:r>
                      <a:r>
                        <a:rPr lang="en-US" dirty="0" smtClean="0"/>
                        <a:t> de un </a:t>
                      </a:r>
                      <a:r>
                        <a:rPr lang="en-US" dirty="0" err="1" smtClean="0"/>
                        <a:t>informe</a:t>
                      </a:r>
                      <a:r>
                        <a:rPr lang="en-US" dirty="0" smtClean="0"/>
                        <a:t>. </a:t>
                      </a:r>
                    </a:p>
                    <a:p>
                      <a:r>
                        <a:rPr lang="en-US" dirty="0" err="1" smtClean="0"/>
                        <a:t>Pleno</a:t>
                      </a:r>
                      <a:r>
                        <a:rPr lang="en-US" dirty="0" smtClean="0"/>
                        <a:t>: 2/3 </a:t>
                      </a:r>
                      <a:r>
                        <a:rPr lang="en-US" dirty="0" err="1" smtClean="0"/>
                        <a:t>cada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artículo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Colombia 1991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Primer </a:t>
                      </a:r>
                      <a:r>
                        <a:rPr lang="en-US" dirty="0" err="1" smtClean="0"/>
                        <a:t>pleno</a:t>
                      </a:r>
                      <a:r>
                        <a:rPr lang="en-US" dirty="0" smtClean="0"/>
                        <a:t>: </a:t>
                      </a:r>
                      <a:r>
                        <a:rPr lang="en-US" dirty="0" err="1" smtClean="0"/>
                        <a:t>mayoría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absoluta</a:t>
                      </a:r>
                      <a:r>
                        <a:rPr lang="en-US" dirty="0" smtClean="0"/>
                        <a:t>. Segundo: </a:t>
                      </a:r>
                      <a:r>
                        <a:rPr lang="en-US" dirty="0" err="1" smtClean="0"/>
                        <a:t>mayoría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calificada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Ecuador 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Mayoría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absoluta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Sudáfrica</a:t>
                      </a:r>
                      <a:r>
                        <a:rPr lang="en-US" dirty="0" smtClean="0"/>
                        <a:t> 1996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Consenso</a:t>
                      </a:r>
                      <a:r>
                        <a:rPr lang="en-US" dirty="0" smtClean="0"/>
                        <a:t> o 2/3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Túnez</a:t>
                      </a:r>
                      <a:r>
                        <a:rPr lang="en-US" dirty="0" smtClean="0"/>
                        <a:t>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Mayoría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absoluta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cada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artículo</a:t>
                      </a:r>
                      <a:r>
                        <a:rPr lang="en-US" dirty="0" smtClean="0"/>
                        <a:t>. 2/3 </a:t>
                      </a:r>
                      <a:r>
                        <a:rPr lang="en-US" dirty="0" err="1" smtClean="0"/>
                        <a:t>texto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completo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Uganda 1995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Consenso</a:t>
                      </a:r>
                      <a:r>
                        <a:rPr lang="en-US" dirty="0" smtClean="0"/>
                        <a:t> o 2/3; </a:t>
                      </a:r>
                      <a:r>
                        <a:rPr lang="en-US" dirty="0" err="1" smtClean="0"/>
                        <a:t>texto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completo</a:t>
                      </a:r>
                      <a:r>
                        <a:rPr lang="en-US" dirty="0" smtClean="0"/>
                        <a:t> 2/3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Camboya</a:t>
                      </a:r>
                      <a:r>
                        <a:rPr lang="en-US" dirty="0" smtClean="0"/>
                        <a:t> 1993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2/3 </a:t>
                      </a:r>
                      <a:r>
                        <a:rPr lang="en-US" dirty="0" err="1" smtClean="0"/>
                        <a:t>texto</a:t>
                      </a:r>
                      <a:r>
                        <a:rPr lang="en-US" dirty="0" smtClean="0"/>
                        <a:t> final.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Islandia</a:t>
                      </a:r>
                      <a:r>
                        <a:rPr lang="en-US" dirty="0" smtClean="0"/>
                        <a:t>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Consenso</a:t>
                      </a:r>
                      <a:r>
                        <a:rPr lang="en-US" dirty="0" smtClean="0"/>
                        <a:t>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Texto</a:t>
                      </a:r>
                      <a:r>
                        <a:rPr lang="en-US" baseline="0" dirty="0" smtClean="0"/>
                        <a:t> final: </a:t>
                      </a:r>
                      <a:r>
                        <a:rPr lang="en-US" baseline="0" dirty="0" err="1" smtClean="0"/>
                        <a:t>unanimidad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Portugal 1976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Mayoría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absoluta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942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_tradnl" altLang="es-CL" b="1" dirty="0" smtClean="0">
                <a:latin typeface="Dosis" panose="02010303020202060003" pitchFamily="2" charset="0"/>
                <a:cs typeface="Candara" pitchFamily="34" charset="0"/>
              </a:rPr>
              <a:t>PONIENDO EN PERSPECTIVA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6306" y="1213610"/>
            <a:ext cx="790742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Algunos datos de la experiencia internacional (PNUD 2015)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Participación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normalmente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los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paises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han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optado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realizar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plebiscitos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al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inicio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del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proceso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o al final del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mismo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No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existen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casos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en los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que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se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haya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consultado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a la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ciudadanía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el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mecanismo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para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realizar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la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nueva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constitución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Respecto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a los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mecanismos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participación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directa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, la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propuesta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chilena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daría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más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espacios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que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la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generalidad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las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Asambleas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Constituyentes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que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han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existido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60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_tradnl" altLang="es-CL" b="1" dirty="0" smtClean="0">
                <a:latin typeface="Dosis" panose="02010303020202060003" pitchFamily="2" charset="0"/>
                <a:cs typeface="Candara" pitchFamily="34" charset="0"/>
              </a:rPr>
              <a:t>PONIENDO EN PERSPECTIVA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067231"/>
              </p:ext>
            </p:extLst>
          </p:nvPr>
        </p:nvGraphicFramePr>
        <p:xfrm>
          <a:off x="706434" y="285750"/>
          <a:ext cx="8196842" cy="4422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42"/>
                <a:gridCol w="2123922"/>
                <a:gridCol w="2161639"/>
                <a:gridCol w="2161639"/>
              </a:tblGrid>
              <a:tr h="338715">
                <a:tc>
                  <a:txBody>
                    <a:bodyPr/>
                    <a:lstStyle/>
                    <a:p>
                      <a:r>
                        <a:rPr lang="en-US" dirty="0" smtClean="0"/>
                        <a:t>País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Plebiscito</a:t>
                      </a:r>
                      <a:r>
                        <a:rPr lang="en-US" dirty="0" smtClean="0"/>
                        <a:t> de </a:t>
                      </a:r>
                      <a:r>
                        <a:rPr lang="en-US" dirty="0" err="1" smtClean="0"/>
                        <a:t>inicio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Elección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integrantes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Ratificación</a:t>
                      </a:r>
                      <a:endParaRPr lang="en-US" dirty="0"/>
                    </a:p>
                  </a:txBody>
                  <a:tcPr/>
                </a:tc>
              </a:tr>
              <a:tr h="358917">
                <a:tc>
                  <a:txBody>
                    <a:bodyPr/>
                    <a:lstStyle/>
                    <a:p>
                      <a:r>
                        <a:rPr lang="en-US" dirty="0" smtClean="0"/>
                        <a:t>Bolivia 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Elección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directa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Sí</a:t>
                      </a:r>
                      <a:endParaRPr lang="en-US" dirty="0"/>
                    </a:p>
                  </a:txBody>
                  <a:tcPr/>
                </a:tc>
              </a:tr>
              <a:tr h="399074">
                <a:tc>
                  <a:txBody>
                    <a:bodyPr/>
                    <a:lstStyle/>
                    <a:p>
                      <a:r>
                        <a:rPr lang="en-US" dirty="0" smtClean="0"/>
                        <a:t>Colombia 1991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Elección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directa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58917">
                <a:tc>
                  <a:txBody>
                    <a:bodyPr/>
                    <a:lstStyle/>
                    <a:p>
                      <a:r>
                        <a:rPr lang="en-US" dirty="0" smtClean="0"/>
                        <a:t>Ecuador 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Elección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directa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Sí</a:t>
                      </a:r>
                      <a:endParaRPr lang="en-US" dirty="0"/>
                    </a:p>
                  </a:txBody>
                  <a:tcPr/>
                </a:tc>
              </a:tr>
              <a:tr h="358917">
                <a:tc>
                  <a:txBody>
                    <a:bodyPr/>
                    <a:lstStyle/>
                    <a:p>
                      <a:r>
                        <a:rPr lang="en-US" dirty="0" smtClean="0"/>
                        <a:t>Venezuela</a:t>
                      </a:r>
                      <a:r>
                        <a:rPr lang="en-US" baseline="0" dirty="0" smtClean="0"/>
                        <a:t> 1999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Elección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directa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Sí</a:t>
                      </a:r>
                      <a:endParaRPr lang="en-US" dirty="0"/>
                    </a:p>
                  </a:txBody>
                  <a:tcPr/>
                </a:tc>
              </a:tr>
              <a:tr h="35891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Sudáfrica</a:t>
                      </a:r>
                      <a:r>
                        <a:rPr lang="en-US" dirty="0" smtClean="0"/>
                        <a:t> 1996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Elección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directa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387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Túnez</a:t>
                      </a:r>
                      <a:r>
                        <a:rPr lang="en-US" dirty="0" smtClean="0"/>
                        <a:t>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Elección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directa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58917">
                <a:tc>
                  <a:txBody>
                    <a:bodyPr/>
                    <a:lstStyle/>
                    <a:p>
                      <a:r>
                        <a:rPr lang="en-US" dirty="0" smtClean="0"/>
                        <a:t>Uganda 1995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Directa</a:t>
                      </a:r>
                      <a:r>
                        <a:rPr lang="en-US" baseline="0" dirty="0" smtClean="0"/>
                        <a:t> e </a:t>
                      </a:r>
                      <a:r>
                        <a:rPr lang="en-US" baseline="0" dirty="0" err="1" smtClean="0"/>
                        <a:t>indirecta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5891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Camboya</a:t>
                      </a:r>
                      <a:r>
                        <a:rPr lang="en-US" dirty="0" smtClean="0"/>
                        <a:t> 1993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Elección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directa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5891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Islandia</a:t>
                      </a:r>
                      <a:r>
                        <a:rPr lang="en-US" dirty="0" smtClean="0"/>
                        <a:t>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Elección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directa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Sí</a:t>
                      </a:r>
                      <a:r>
                        <a:rPr lang="en-US" dirty="0" smtClean="0"/>
                        <a:t> (no </a:t>
                      </a:r>
                      <a:r>
                        <a:rPr lang="en-US" dirty="0" err="1" smtClean="0"/>
                        <a:t>vinculante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58917">
                <a:tc>
                  <a:txBody>
                    <a:bodyPr/>
                    <a:lstStyle/>
                    <a:p>
                      <a:r>
                        <a:rPr lang="en-US" dirty="0" smtClean="0"/>
                        <a:t>Italia 1947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Elección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directa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58917">
                <a:tc>
                  <a:txBody>
                    <a:bodyPr/>
                    <a:lstStyle/>
                    <a:p>
                      <a:r>
                        <a:rPr lang="en-US" dirty="0" smtClean="0"/>
                        <a:t>Portugal 1976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Elección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directa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320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_tradnl" altLang="es-CL" b="1" dirty="0" smtClean="0">
                <a:latin typeface="Dosis" panose="02010303020202060003" pitchFamily="2" charset="0"/>
                <a:cs typeface="Candara" pitchFamily="34" charset="0"/>
              </a:rPr>
              <a:t>DESAFÍOS DEL PROCESO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6306" y="1213610"/>
            <a:ext cx="790742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Participación ciudadana más allá de lo electoral</a:t>
            </a:r>
          </a:p>
          <a:p>
            <a:endParaRPr lang="es-CL" b="1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 éxito del proceso constitucional depende en buena medida de la forma en la que la ciudadanía se sienta parte de la formación del nuevo texto constitucional.</a:t>
            </a:r>
          </a:p>
          <a:p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Será muy relevante los espacios que se abran para que cualquier persona plantee su opinión en cabildos u otro tipo de encuentros.</a:t>
            </a:r>
          </a:p>
          <a:p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s-CL" sz="2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Conformación de una Convención representativa</a:t>
            </a:r>
          </a:p>
          <a:p>
            <a:endParaRPr lang="es-CL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 debe garantizar que el sistema electoral permita una participación que sea representativa de la realidad del país.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17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Pantalla 2019-11-19 a la(s) 13.27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82" y="206374"/>
            <a:ext cx="6093980" cy="464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4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9-11-19 a la(s) 13.27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50" y="175714"/>
            <a:ext cx="6243487" cy="48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71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MECANISMOS DE REFORMA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6307" y="1339231"/>
            <a:ext cx="320398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Poder legislativo:</a:t>
            </a:r>
            <a:r>
              <a:rPr lang="es-C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órgano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principal a cargo de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elaborar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y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aprobar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el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nuevo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texto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constitucional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es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el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congreso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o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parlamento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2" name="Picture 1" descr="Captura de Pantalla 2019-11-10 a la(s) 23.35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61" y="812925"/>
            <a:ext cx="3229901" cy="40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16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MECANISMOS DE REFORMA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224415" y="1121958"/>
            <a:ext cx="317056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Asamblea Constituyente: 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es un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órgano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colegiado conformado por un grupo de ciudadanos y ciudadanas electos por sufragio popular para discutir y </a:t>
            </a:r>
            <a:r>
              <a:rPr lang="es-ES_tradnl" sz="2000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diseñar</a:t>
            </a:r>
            <a:r>
              <a:rPr lang="es-ES_tradn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exclusivamente un nuevo texto y orden constitucional; y no para ejercer facultades legislativas. </a:t>
            </a:r>
          </a:p>
          <a:p>
            <a:pPr lvl="0"/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 descr="Captura de Pantalla 2019-11-10 a la(s) 23.3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06" y="863065"/>
            <a:ext cx="2400062" cy="394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0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¿QUÉ ES UNA CONSTITUCIÓN?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72764" y="1435305"/>
            <a:ext cx="8115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Es la ley fundamental del Estado, la cual debe ser expresión de un pacto celebrado entre todos los integrantes de la sociedad política, y que tiene como </a:t>
            </a:r>
            <a:r>
              <a:rPr lang="es-CL" sz="2400" u="sng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finalidad organizar y limitar el poder estatal, asegurar los derechos de todas las personas y grupos, y permitir la participación política del Pueblo.</a:t>
            </a:r>
          </a:p>
          <a:p>
            <a:pPr lvl="0" algn="just"/>
            <a:endParaRPr lang="es-CL" sz="24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3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MECANISMOS DE REFORMA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56055" y="1076467"/>
            <a:ext cx="43731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Congreso constituyente: 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aquellos congresos o parlamentos que han sido electos por voto popular con el mandato especial de ejercer el poder constituyente originario. </a:t>
            </a:r>
          </a:p>
          <a:p>
            <a:endParaRPr lang="es-ES_tradn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En algunos casos, este congreso constituyente ejerce en primer lugar y de manera exclusiva su </a:t>
            </a:r>
            <a:r>
              <a:rPr lang="es-ES_tradnl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función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elaborar una nueva </a:t>
            </a:r>
            <a:r>
              <a:rPr lang="es-ES_tradnl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Constitución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, y una vez finalizada, empieza a ejercer el poder legislativo (Camboya 1993). En otros, cumple ambas funciones (constituyentes y legislativas) de manera </a:t>
            </a:r>
            <a:r>
              <a:rPr lang="es-ES_tradnl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simultánea</a:t>
            </a:r>
            <a:r>
              <a:rPr lang="es-ES_tradn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pPr lvl="0"/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 descr="Captura de Pantalla 2019-11-10 a la(s) 23.41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889" y="1450181"/>
            <a:ext cx="3719037" cy="27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937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MECANISMOS DE REFORMA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07960" y="1278400"/>
            <a:ext cx="35856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Comisión constituyente o comisión de expertos:</a:t>
            </a:r>
            <a:r>
              <a:rPr lang="es-C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_tradn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la elaboración del nuevo texto constitucional corresponde a un grupo de expertos y personas consideradas como notables en una determinada sociedad.</a:t>
            </a:r>
          </a:p>
          <a:p>
            <a:pPr lvl="0"/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 descr="Captura de Pantalla 2019-11-10 a la(s) 23.4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66" y="0"/>
            <a:ext cx="24204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17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Marcador de contenido 6" descr="plantilla1-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52" r="-11352"/>
          <a:stretch>
            <a:fillRect/>
          </a:stretch>
        </p:blipFill>
        <p:spPr>
          <a:xfrm>
            <a:off x="-1043776" y="15225"/>
            <a:ext cx="11191835" cy="5128275"/>
          </a:xfrm>
        </p:spPr>
      </p:pic>
    </p:spTree>
    <p:extLst>
      <p:ext uri="{BB962C8B-B14F-4D97-AF65-F5344CB8AC3E}">
        <p14:creationId xmlns:p14="http://schemas.microsoft.com/office/powerpoint/2010/main" val="3860074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MECANISMOS </a:t>
            </a:r>
            <a:r>
              <a:rPr lang="mr-IN" altLang="es-CL" b="1" dirty="0" smtClean="0">
                <a:latin typeface="Dosis" panose="02010303020202060003" pitchFamily="2" charset="0"/>
                <a:cs typeface="Candara" pitchFamily="34" charset="0"/>
              </a:rPr>
              <a:t>…</a:t>
            </a:r>
            <a:r>
              <a:rPr lang="es-ES_tradnl" altLang="es-CL" b="1" dirty="0" smtClean="0">
                <a:latin typeface="Dosis" panose="02010303020202060003" pitchFamily="2" charset="0"/>
                <a:cs typeface="Candara" pitchFamily="34" charset="0"/>
              </a:rPr>
              <a:t>.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6306" y="1339231"/>
            <a:ext cx="738652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Poder legislativo:</a:t>
            </a:r>
            <a:r>
              <a:rPr lang="es-CL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 </a:t>
            </a:r>
            <a:r>
              <a:rPr lang="mr-IN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…</a:t>
            </a:r>
            <a:r>
              <a:rPr lang="es-ES_tradnl" sz="2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Autoridades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públicas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y de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elección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popular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deberán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dejar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sus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cargos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para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candidatos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a la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Convención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Integrantes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la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Convención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no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podrán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candidatos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hasta un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año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después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de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terminadas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sus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funciones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4852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SUPREMACÍA CONSTITUCIONAL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7316" y="4133275"/>
            <a:ext cx="762972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La Constitución tiene </a:t>
            </a:r>
            <a:r>
              <a:rPr lang="es-CL" sz="2800" u="sng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supremacía</a:t>
            </a:r>
            <a:r>
              <a:rPr lang="es-CL" sz="28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por sobre toda otra regla jurídica.</a:t>
            </a:r>
          </a:p>
          <a:p>
            <a:pPr lvl="0"/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0" name="Picture 9" descr="Captura de Pantalla 2019-11-10 a la(s) 20.11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6" y="1144352"/>
            <a:ext cx="5165338" cy="2748160"/>
          </a:xfrm>
          <a:prstGeom prst="rect">
            <a:avLst/>
          </a:prstGeom>
        </p:spPr>
      </p:pic>
      <p:pic>
        <p:nvPicPr>
          <p:cNvPr id="11" name="Picture 10" descr="Captura de Pantalla 2019-11-10 a la(s) 20.12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41" y="2294067"/>
            <a:ext cx="6387284" cy="162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1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5" descr="plantilla1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ítulo 1"/>
          <p:cNvSpPr>
            <a:spLocks noGrp="1"/>
          </p:cNvSpPr>
          <p:nvPr>
            <p:ph type="title"/>
          </p:nvPr>
        </p:nvSpPr>
        <p:spPr>
          <a:xfrm>
            <a:off x="3346166" y="2011411"/>
            <a:ext cx="4569536" cy="857250"/>
          </a:xfrm>
        </p:spPr>
        <p:txBody>
          <a:bodyPr/>
          <a:lstStyle/>
          <a:p>
            <a:pPr algn="r"/>
            <a:r>
              <a:rPr lang="es-ES" altLang="es-CL" dirty="0">
                <a:latin typeface="Candara" pitchFamily="34" charset="0"/>
                <a:cs typeface="Candara" pitchFamily="34" charset="0"/>
              </a:rPr>
              <a:t>CONTENIDO DE UNA CONSTITUCIÓN</a:t>
            </a:r>
          </a:p>
        </p:txBody>
      </p:sp>
    </p:spTree>
    <p:extLst>
      <p:ext uri="{BB962C8B-B14F-4D97-AF65-F5344CB8AC3E}">
        <p14:creationId xmlns:p14="http://schemas.microsoft.com/office/powerpoint/2010/main" val="135043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CONTENIDO DE UNA CONSTITUCIÓN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4" name="4 Rectángulo"/>
          <p:cNvSpPr/>
          <p:nvPr/>
        </p:nvSpPr>
        <p:spPr>
          <a:xfrm>
            <a:off x="706436" y="1338826"/>
            <a:ext cx="41313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Tradicionalmente se ha entendido que las constituciones tienen una parte “dogmática” y una parte “orgánica.</a:t>
            </a:r>
          </a:p>
          <a:p>
            <a:pPr lvl="0"/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Dogmática: establece los principios generales y reconoce los derechos fundamentales.</a:t>
            </a:r>
          </a:p>
          <a:p>
            <a:pPr marL="285750" lvl="0" indent="-285750">
              <a:buFont typeface="Arial"/>
              <a:buChar char="•"/>
            </a:pPr>
            <a:endParaRPr lang="es-CL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Orgánica: estructura a los diversons órganos del Estado, establece sus atribuciones.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541" y="821735"/>
            <a:ext cx="2987659" cy="1803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1477" b="35060"/>
          <a:stretch/>
        </p:blipFill>
        <p:spPr>
          <a:xfrm>
            <a:off x="4994758" y="2824921"/>
            <a:ext cx="3798460" cy="209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43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CONTENIDOS DE LA CONSTITUCIÓN CHILENA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38400" y="1276759"/>
            <a:ext cx="35856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Bases de la institucionalidad</a:t>
            </a:r>
          </a:p>
          <a:p>
            <a:pPr marL="342900" lvl="0" indent="-342900">
              <a:buAutoNum type="arabicPeriod"/>
            </a:pPr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Nacionalidad y ciudadanía</a:t>
            </a:r>
          </a:p>
          <a:p>
            <a:pPr marL="342900" lvl="0" indent="-342900">
              <a:buAutoNum type="arabicPeriod"/>
            </a:pPr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Derechos y deberes constitucionales</a:t>
            </a:r>
          </a:p>
          <a:p>
            <a:pPr marL="342900" lvl="0" indent="-342900">
              <a:buAutoNum type="arabicPeriod"/>
            </a:pP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Gobierno</a:t>
            </a:r>
          </a:p>
          <a:p>
            <a:pPr marL="342900" lvl="0" indent="-342900">
              <a:buAutoNum type="arabicPeriod"/>
            </a:pP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Congreso Nacional</a:t>
            </a:r>
          </a:p>
          <a:p>
            <a:pPr marL="342900" lvl="0" indent="-342900">
              <a:buAutoNum type="arabicPeriod"/>
            </a:pP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Poder Judicial</a:t>
            </a:r>
          </a:p>
          <a:p>
            <a:pPr marL="342900" lvl="0" indent="-342900">
              <a:buAutoNum type="arabicPeriod"/>
            </a:pP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Ministerio Público</a:t>
            </a:r>
          </a:p>
          <a:p>
            <a:pPr marL="342900" lvl="0" indent="-342900">
              <a:buAutoNum type="arabicPeriod"/>
            </a:pP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Tribunal Constitucional</a:t>
            </a:r>
          </a:p>
        </p:txBody>
      </p:sp>
      <p:sp>
        <p:nvSpPr>
          <p:cNvPr id="6" name="4 Rectángulo">
            <a:extLst>
              <a:ext uri="{FF2B5EF4-FFF2-40B4-BE49-F238E27FC236}">
                <a16:creationId xmlns="" xmlns:a16="http://schemas.microsoft.com/office/drawing/2014/main" id="{50A78100-FC0A-44F7-93FE-29BEF08988B3}"/>
              </a:ext>
            </a:extLst>
          </p:cNvPr>
          <p:cNvSpPr/>
          <p:nvPr/>
        </p:nvSpPr>
        <p:spPr>
          <a:xfrm>
            <a:off x="4719927" y="1243806"/>
            <a:ext cx="404755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9. Servicio electoral y justicia electoral</a:t>
            </a:r>
          </a:p>
          <a:p>
            <a:pPr lvl="0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10. Contraloría General de la República</a:t>
            </a:r>
          </a:p>
          <a:p>
            <a:pPr lvl="0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11. Fuerzas Armadas, de Orden y Seguridad</a:t>
            </a:r>
          </a:p>
          <a:p>
            <a:pPr lvl="0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12. Consejo de Seguridad Nacional</a:t>
            </a:r>
          </a:p>
          <a:p>
            <a:pPr lvl="0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13. Banco Central</a:t>
            </a:r>
          </a:p>
          <a:p>
            <a:pPr lvl="0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14. Gobierno y administración interior del Estado</a:t>
            </a:r>
          </a:p>
          <a:p>
            <a:pPr lvl="0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15. Reforma de la Constitución</a:t>
            </a:r>
          </a:p>
        </p:txBody>
      </p:sp>
    </p:spTree>
    <p:extLst>
      <p:ext uri="{BB962C8B-B14F-4D97-AF65-F5344CB8AC3E}">
        <p14:creationId xmlns:p14="http://schemas.microsoft.com/office/powerpoint/2010/main" val="423564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06436" y="206375"/>
            <a:ext cx="6447972" cy="857250"/>
          </a:xfrm>
        </p:spPr>
        <p:txBody>
          <a:bodyPr/>
          <a:lstStyle/>
          <a:p>
            <a:pPr algn="l"/>
            <a:r>
              <a:rPr lang="es-ES" altLang="es-CL" b="1" dirty="0">
                <a:latin typeface="Dosis" panose="02010303020202060003" pitchFamily="2" charset="0"/>
                <a:cs typeface="Candara" pitchFamily="34" charset="0"/>
              </a:rPr>
              <a:t>TIPOS DE CONSTITUCIONES</a:t>
            </a:r>
            <a:endParaRPr lang="es-ES" altLang="es-CL" sz="3000" b="1" dirty="0">
              <a:latin typeface="Dosis" panose="02010303020202060003" pitchFamily="2" charset="0"/>
              <a:cs typeface="Candar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3118" y="1073884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L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Subtítulo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040106" y="1646091"/>
            <a:ext cx="3585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Texto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36" y="1073884"/>
            <a:ext cx="4436505" cy="3453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258" y="1041400"/>
            <a:ext cx="2908300" cy="393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47157"/>
      </p:ext>
    </p:extLst>
  </p:cSld>
  <p:clrMapOvr>
    <a:masterClrMapping/>
  </p:clrMapOvr>
</p:sld>
</file>

<file path=ppt/theme/theme1.xml><?xml version="1.0" encoding="utf-8"?>
<a:theme xmlns:a="http://schemas.openxmlformats.org/drawingml/2006/main" name="ppt CD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AF5888-632B-498C-8708-A572094191B1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CDC</Template>
  <TotalTime>888</TotalTime>
  <Words>2140</Words>
  <Application>Microsoft Office PowerPoint</Application>
  <PresentationFormat>Presentación en pantalla (16:9)</PresentationFormat>
  <Paragraphs>343</Paragraphs>
  <Slides>43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8" baseType="lpstr">
      <vt:lpstr>Arial</vt:lpstr>
      <vt:lpstr>Calibri</vt:lpstr>
      <vt:lpstr>Candara</vt:lpstr>
      <vt:lpstr>Dosis</vt:lpstr>
      <vt:lpstr>ppt CDC</vt:lpstr>
      <vt:lpstr>Mundo Municipal ante el desafío de una Nueva Constitución</vt:lpstr>
      <vt:lpstr>CONTENIDO</vt:lpstr>
      <vt:lpstr>¿QUÉ ES UNA CONSTITUCIÓN?</vt:lpstr>
      <vt:lpstr>¿QUÉ ES UNA CONSTITUCIÓN?</vt:lpstr>
      <vt:lpstr>SUPREMACÍA CONSTITUCIONAL</vt:lpstr>
      <vt:lpstr>CONTENIDO DE UNA CONSTITUCIÓN</vt:lpstr>
      <vt:lpstr>CONTENIDO DE UNA CONSTITUCIÓN</vt:lpstr>
      <vt:lpstr>CONTENIDOS DE LA CONSTITUCIÓN CHILENA</vt:lpstr>
      <vt:lpstr>TIPOS DE CONSTITUCIONES</vt:lpstr>
      <vt:lpstr>¿POR QUÉ UNA NUEVA CONSTITUCIÓN?</vt:lpstr>
      <vt:lpstr>¿POR QUÉ NECESITAMOS UNA NUEVA CONSTITUCIÓN?</vt:lpstr>
      <vt:lpstr>¿POR QUÉ NECESITAMOS UNA NUEVA CONSTITUCIÓN?</vt:lpstr>
      <vt:lpstr>¿POR QUÉ NECESITAMOS UNA NUEVA CONSTITUCIÓN?</vt:lpstr>
      <vt:lpstr>¿POR QUÉ NECESITAMOS UNA NUEVA CONSTITUCIÓN?</vt:lpstr>
      <vt:lpstr>¿POR QUÉ NECESITAMOS UNA NUEVA CONSTITUCIÓN?</vt:lpstr>
      <vt:lpstr>¿POR QUÉ NECESITAMOS UNA NUEVA CONSTITUCIÓN?</vt:lpstr>
      <vt:lpstr>¿POR QUÉ NECESITAMOS UNA NUEVA CONSTITUCIÓN?</vt:lpstr>
      <vt:lpstr>¿POR QUÉ NECESITAMOS UNA NUEVA CONSTITUCIÓN?</vt:lpstr>
      <vt:lpstr>¿POR QUÉ NECESITAMOS UNA NUEVA CONSTITUCIÓN?</vt:lpstr>
      <vt:lpstr>¿POR QUÉ NECESITAMOS UNA NUEVA CONSTITUCIÓN?</vt:lpstr>
      <vt:lpstr>EL MUNICIPIO EN LA CONSTITUCIÓN</vt:lpstr>
      <vt:lpstr>DEFINICIÓN</vt:lpstr>
      <vt:lpstr>CORPORACIONES</vt:lpstr>
      <vt:lpstr>PROCESO CONSTITUYENTE</vt:lpstr>
      <vt:lpstr>REGLAS DE REFORMA CONSTITUCIONAL VIGENTES</vt:lpstr>
      <vt:lpstr>PROCESO CONSTITUYENTE</vt:lpstr>
      <vt:lpstr>PROCESO CONSTITUYENTE</vt:lpstr>
      <vt:lpstr>PROCESO CONSTITUYENTE</vt:lpstr>
      <vt:lpstr>PROCESO CONSTITUYENTE</vt:lpstr>
      <vt:lpstr>PROCESO CONSTITUYENTE</vt:lpstr>
      <vt:lpstr>PONIENDO EN PERSPECTIVA</vt:lpstr>
      <vt:lpstr>PONIENDO EN PERSPECTIVA</vt:lpstr>
      <vt:lpstr>PONIENDO EN PERSPECTIVA</vt:lpstr>
      <vt:lpstr>PONIENDO EN PERSPECTIVA</vt:lpstr>
      <vt:lpstr>DESAFÍOS DEL PROCESO</vt:lpstr>
      <vt:lpstr>Presentación de PowerPoint</vt:lpstr>
      <vt:lpstr>Presentación de PowerPoint</vt:lpstr>
      <vt:lpstr>MECANISMOS DE REFORMA</vt:lpstr>
      <vt:lpstr>MECANISMOS DE REFORMA</vt:lpstr>
      <vt:lpstr>MECANISMOS DE REFORMA</vt:lpstr>
      <vt:lpstr>MECANISMOS DE REFORMA</vt:lpstr>
      <vt:lpstr>Presentación de PowerPoint</vt:lpstr>
      <vt:lpstr>MECANISMOS ….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Desarrollo de actividades  ENERO – JUNIO 2015</dc:title>
  <dc:creator>Usuario</dc:creator>
  <cp:lastModifiedBy>Usuario</cp:lastModifiedBy>
  <cp:revision>46</cp:revision>
  <cp:lastPrinted>2015-07-08T20:04:37Z</cp:lastPrinted>
  <dcterms:created xsi:type="dcterms:W3CDTF">2015-07-21T15:43:40Z</dcterms:created>
  <dcterms:modified xsi:type="dcterms:W3CDTF">2019-11-21T20:41:31Z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