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handoutMasterIdLst>
    <p:handoutMasterId r:id="rId9"/>
  </p:handoutMasterIdLst>
  <p:sldIdLst>
    <p:sldId id="256" r:id="rId2"/>
    <p:sldId id="277" r:id="rId3"/>
    <p:sldId id="310" r:id="rId4"/>
    <p:sldId id="294" r:id="rId5"/>
    <p:sldId id="340" r:id="rId6"/>
    <p:sldId id="339" r:id="rId7"/>
  </p:sldIdLst>
  <p:sldSz cx="9144000" cy="6858000" type="screen4x3"/>
  <p:notesSz cx="9296400" cy="7010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6CB7"/>
    <a:srgbClr val="0063AF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5" autoAdjust="0"/>
    <p:restoredTop sz="91972" autoAdjust="0"/>
  </p:normalViewPr>
  <p:slideViewPr>
    <p:cSldViewPr snapToGrid="0">
      <p:cViewPr varScale="1">
        <p:scale>
          <a:sx n="106" d="100"/>
          <a:sy n="106" d="100"/>
        </p:scale>
        <p:origin x="22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2" d="100"/>
          <a:sy n="132" d="100"/>
        </p:scale>
        <p:origin x="13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771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50DD-6EA7-4EBF-91F6-7A266499BA8A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4713"/>
            <a:ext cx="3155950" cy="2366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5AEF-678E-4F03-BAEE-1105FADA5D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5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4713"/>
            <a:ext cx="3155950" cy="236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35AEF-678E-4F03-BAEE-1105FADA5DC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459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5364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495A22A-EB85-4E3B-ABB1-7E7815D9232D}" type="slidenum">
              <a:rPr lang="en-US" altLang="es-CL" sz="1200" smtClean="0">
                <a:latin typeface="Calibri" panose="020F0502020204030204" pitchFamily="34" charset="0"/>
              </a:rPr>
              <a:pPr/>
              <a:t>3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35AEF-678E-4F03-BAEE-1105FADA5DC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51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35AEF-678E-4F03-BAEE-1105FADA5DC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72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4713"/>
            <a:ext cx="3155950" cy="236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35AEF-678E-4F03-BAEE-1105FADA5DC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51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16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9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2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6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34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42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29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25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28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5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5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AEDB-8010-4E12-BB53-0924CF6917D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4BAF-2624-4424-A54A-E73464B95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1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397" y="0"/>
            <a:ext cx="9144793" cy="6941975"/>
            <a:chOff x="-397" y="0"/>
            <a:chExt cx="9144793" cy="6941975"/>
          </a:xfrm>
        </p:grpSpPr>
        <p:grpSp>
          <p:nvGrpSpPr>
            <p:cNvPr id="10" name="Grupo 9"/>
            <p:cNvGrpSpPr/>
            <p:nvPr/>
          </p:nvGrpSpPr>
          <p:grpSpPr>
            <a:xfrm>
              <a:off x="-397" y="0"/>
              <a:ext cx="9144793" cy="6941975"/>
              <a:chOff x="-397" y="0"/>
              <a:chExt cx="9144793" cy="6941975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0985B78-3C07-234F-99F1-36020C2822B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74867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7" y="0"/>
                <a:ext cx="9144793" cy="6941975"/>
              </a:xfrm>
              <a:prstGeom prst="rect">
                <a:avLst/>
              </a:prstGeom>
            </p:spPr>
          </p:pic>
          <p:sp>
            <p:nvSpPr>
              <p:cNvPr id="9" name="Rectángulo 8"/>
              <p:cNvSpPr/>
              <p:nvPr/>
            </p:nvSpPr>
            <p:spPr>
              <a:xfrm>
                <a:off x="4180114" y="2230016"/>
                <a:ext cx="4357396" cy="2565919"/>
              </a:xfrm>
              <a:prstGeom prst="rect">
                <a:avLst/>
              </a:prstGeom>
              <a:solidFill>
                <a:srgbClr val="006CB7"/>
              </a:solidFill>
              <a:ln>
                <a:solidFill>
                  <a:srgbClr val="006C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650" y="2127812"/>
              <a:ext cx="2392039" cy="1175225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4875245" y="3615326"/>
              <a:ext cx="390486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b="1" dirty="0" smtClean="0">
                  <a:solidFill>
                    <a:schemeClr val="bg1"/>
                  </a:solidFill>
                </a:rPr>
                <a:t>Seminario Internacional</a:t>
              </a:r>
              <a:endParaRPr lang="es-CL" b="1" dirty="0">
                <a:solidFill>
                  <a:schemeClr val="bg1"/>
                </a:solidFill>
              </a:endParaRPr>
            </a:p>
            <a:p>
              <a:r>
                <a:rPr lang="es-CL" sz="1600" dirty="0" smtClean="0">
                  <a:solidFill>
                    <a:schemeClr val="bg1"/>
                  </a:solidFill>
                </a:rPr>
                <a:t>Análisis del Escenario Futuro de los Gobiernos Locales</a:t>
              </a:r>
              <a:endParaRPr lang="es-CL" sz="1600" dirty="0">
                <a:solidFill>
                  <a:schemeClr val="bg1"/>
                </a:solidFill>
              </a:endParaRPr>
            </a:p>
            <a:p>
              <a:r>
                <a:rPr lang="es-CL" sz="1200" dirty="0" smtClean="0">
                  <a:solidFill>
                    <a:schemeClr val="bg1"/>
                  </a:solidFill>
                </a:rPr>
                <a:t>08 de mayo de 2019</a:t>
              </a:r>
              <a:endParaRPr lang="es-CL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949650" y="2127812"/>
              <a:ext cx="1292530" cy="11752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65575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0A34BE-993A-5B47-91AD-F62EFBC13E7F}"/>
              </a:ext>
            </a:extLst>
          </p:cNvPr>
          <p:cNvSpPr txBox="1"/>
          <p:nvPr/>
        </p:nvSpPr>
        <p:spPr>
          <a:xfrm>
            <a:off x="3145966" y="1258266"/>
            <a:ext cx="422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70C0"/>
                </a:solidFill>
              </a:rPr>
              <a:t>Objetivo</a:t>
            </a:r>
            <a:endParaRPr lang="es-CL" sz="2400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10CC50-330C-004C-9DD2-6B2CAF199D05}"/>
              </a:ext>
            </a:extLst>
          </p:cNvPr>
          <p:cNvSpPr txBox="1"/>
          <p:nvPr/>
        </p:nvSpPr>
        <p:spPr>
          <a:xfrm>
            <a:off x="3145975" y="2244069"/>
            <a:ext cx="43181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solidFill>
                  <a:srgbClr val="0070C0"/>
                </a:solidFill>
              </a:rPr>
              <a:t>El objetivo de la Academia de Capacitación es implementar </a:t>
            </a:r>
            <a:r>
              <a:rPr lang="es-CL" dirty="0">
                <a:solidFill>
                  <a:srgbClr val="0070C0"/>
                </a:solidFill>
              </a:rPr>
              <a:t>una estrategia que le </a:t>
            </a:r>
            <a:r>
              <a:rPr lang="es-CL" dirty="0" smtClean="0">
                <a:solidFill>
                  <a:srgbClr val="0070C0"/>
                </a:solidFill>
              </a:rPr>
              <a:t>permita </a:t>
            </a:r>
            <a:r>
              <a:rPr lang="es-CL" dirty="0">
                <a:solidFill>
                  <a:srgbClr val="0070C0"/>
                </a:solidFill>
              </a:rPr>
              <a:t>generar una oferta académica que </a:t>
            </a:r>
            <a:r>
              <a:rPr lang="es-CL" dirty="0" smtClean="0">
                <a:solidFill>
                  <a:srgbClr val="0070C0"/>
                </a:solidFill>
              </a:rPr>
              <a:t>alcance </a:t>
            </a:r>
            <a:r>
              <a:rPr lang="es-CL" dirty="0">
                <a:solidFill>
                  <a:srgbClr val="0070C0"/>
                </a:solidFill>
              </a:rPr>
              <a:t>a todos los </a:t>
            </a:r>
            <a:r>
              <a:rPr lang="es-CL" dirty="0" smtClean="0">
                <a:solidFill>
                  <a:srgbClr val="0070C0"/>
                </a:solidFill>
              </a:rPr>
              <a:t>Municipios </a:t>
            </a:r>
            <a:r>
              <a:rPr lang="es-CL" dirty="0">
                <a:solidFill>
                  <a:srgbClr val="0070C0"/>
                </a:solidFill>
              </a:rPr>
              <a:t>y </a:t>
            </a:r>
            <a:r>
              <a:rPr lang="es-CL" dirty="0" smtClean="0">
                <a:solidFill>
                  <a:srgbClr val="0070C0"/>
                </a:solidFill>
              </a:rPr>
              <a:t>Gobiernos </a:t>
            </a:r>
            <a:r>
              <a:rPr lang="es-CL" dirty="0">
                <a:solidFill>
                  <a:srgbClr val="0070C0"/>
                </a:solidFill>
              </a:rPr>
              <a:t>R</a:t>
            </a:r>
            <a:r>
              <a:rPr lang="es-CL" dirty="0" smtClean="0">
                <a:solidFill>
                  <a:srgbClr val="0070C0"/>
                </a:solidFill>
              </a:rPr>
              <a:t>egionales </a:t>
            </a:r>
            <a:r>
              <a:rPr lang="es-CL" dirty="0">
                <a:solidFill>
                  <a:srgbClr val="0070C0"/>
                </a:solidFill>
              </a:rPr>
              <a:t>del país. </a:t>
            </a:r>
          </a:p>
        </p:txBody>
      </p:sp>
      <p:pic>
        <p:nvPicPr>
          <p:cNvPr id="7" name="Picture 6" descr="Resultado de imagen para mapa chile con regiones gris  png">
            <a:extLst>
              <a:ext uri="{FF2B5EF4-FFF2-40B4-BE49-F238E27FC236}">
                <a16:creationId xmlns:a16="http://schemas.microsoft.com/office/drawing/2014/main" id="{F225C820-46B7-F74D-B2A3-90AA45C9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5" y="938892"/>
            <a:ext cx="150236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953620E-FCB8-5F45-99DF-A4B06A4AC337}"/>
              </a:ext>
            </a:extLst>
          </p:cNvPr>
          <p:cNvSpPr/>
          <p:nvPr/>
        </p:nvSpPr>
        <p:spPr>
          <a:xfrm>
            <a:off x="6164498" y="901204"/>
            <a:ext cx="1017142" cy="103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Triángulo isósceles 9">
            <a:extLst>
              <a:ext uri="{FF2B5EF4-FFF2-40B4-BE49-F238E27FC236}">
                <a16:creationId xmlns:a16="http://schemas.microsoft.com/office/drawing/2014/main" id="{41DCC0A4-9677-AD4A-AA88-1F27F5B7225A}"/>
              </a:ext>
            </a:extLst>
          </p:cNvPr>
          <p:cNvSpPr/>
          <p:nvPr/>
        </p:nvSpPr>
        <p:spPr>
          <a:xfrm>
            <a:off x="6318610" y="6129782"/>
            <a:ext cx="708918" cy="60103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4FA4D41-143E-E440-823D-C71CFCD54090}"/>
              </a:ext>
            </a:extLst>
          </p:cNvPr>
          <p:cNvCxnSpPr/>
          <p:nvPr/>
        </p:nvCxnSpPr>
        <p:spPr>
          <a:xfrm>
            <a:off x="3145966" y="1856792"/>
            <a:ext cx="4318151" cy="18661"/>
          </a:xfrm>
          <a:prstGeom prst="line">
            <a:avLst/>
          </a:prstGeom>
          <a:ln>
            <a:solidFill>
              <a:srgbClr val="006BB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6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E18EB4C-69CD-AC4A-988C-90DD19119E3D}"/>
              </a:ext>
            </a:extLst>
          </p:cNvPr>
          <p:cNvSpPr/>
          <p:nvPr/>
        </p:nvSpPr>
        <p:spPr>
          <a:xfrm>
            <a:off x="523875" y="5867400"/>
            <a:ext cx="7935913" cy="236538"/>
          </a:xfrm>
          <a:prstGeom prst="rect">
            <a:avLst/>
          </a:prstGeom>
          <a:solidFill>
            <a:srgbClr val="79B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50A58CE-2B09-1C4A-9C47-6CC909B7F433}"/>
              </a:ext>
            </a:extLst>
          </p:cNvPr>
          <p:cNvSpPr/>
          <p:nvPr/>
        </p:nvSpPr>
        <p:spPr>
          <a:xfrm>
            <a:off x="530225" y="6199188"/>
            <a:ext cx="7935913" cy="236537"/>
          </a:xfrm>
          <a:prstGeom prst="rect">
            <a:avLst/>
          </a:prstGeom>
          <a:solidFill>
            <a:srgbClr val="79B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F70A1D-7C1A-5749-8F1B-3B663BDD4DEB}"/>
              </a:ext>
            </a:extLst>
          </p:cNvPr>
          <p:cNvSpPr txBox="1">
            <a:spLocks/>
          </p:cNvSpPr>
          <p:nvPr/>
        </p:nvSpPr>
        <p:spPr>
          <a:xfrm>
            <a:off x="2255838" y="2922588"/>
            <a:ext cx="4854575" cy="620712"/>
          </a:xfrm>
          <a:prstGeom prst="rect">
            <a:avLst/>
          </a:prstGeom>
        </p:spPr>
        <p:txBody>
          <a:bodyPr lIns="51435" tIns="25718" rIns="51435" bIns="25718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L" sz="3375">
                <a:latin typeface="Open Sans"/>
                <a:ea typeface="ヒラギノ角ゴ Pro W3"/>
                <a:cs typeface="Arial" panose="020B0604020202020204" pitchFamily="34" charset="0"/>
              </a:rPr>
              <a:t/>
            </a:r>
            <a:br>
              <a:rPr lang="es-ES" altLang="es-CL" sz="3375">
                <a:latin typeface="Open Sans"/>
                <a:ea typeface="ヒラギノ角ゴ Pro W3"/>
                <a:cs typeface="Arial" panose="020B0604020202020204" pitchFamily="34" charset="0"/>
              </a:rPr>
            </a:br>
            <a:r>
              <a:rPr lang="es-ES" altLang="es-CL" sz="3375">
                <a:latin typeface="Open Sans"/>
                <a:ea typeface="ヒラギノ角ゴ Pro W3"/>
                <a:cs typeface="Arial" panose="020B0604020202020204" pitchFamily="34" charset="0"/>
              </a:rPr>
              <a:t>  </a:t>
            </a:r>
            <a:endParaRPr lang="es-ES" altLang="es-CL" sz="3375">
              <a:solidFill>
                <a:srgbClr val="115BA4"/>
              </a:solidFill>
              <a:latin typeface="Open Sans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FF1A94-C667-DD4A-B447-104A9DBF0E27}"/>
              </a:ext>
            </a:extLst>
          </p:cNvPr>
          <p:cNvSpPr txBox="1"/>
          <p:nvPr/>
        </p:nvSpPr>
        <p:spPr>
          <a:xfrm>
            <a:off x="3651250" y="3117850"/>
            <a:ext cx="1562100" cy="300038"/>
          </a:xfrm>
          <a:prstGeom prst="rect">
            <a:avLst/>
          </a:prstGeom>
          <a:solidFill>
            <a:srgbClr val="1B3B6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1350" dirty="0">
                <a:latin typeface="Open Sans"/>
              </a:rPr>
              <a:t>109.133</a:t>
            </a:r>
            <a:endParaRPr lang="es-CL" sz="1800" dirty="0">
              <a:latin typeface="Open Sans"/>
            </a:endParaRPr>
          </a:p>
        </p:txBody>
      </p:sp>
      <p:sp>
        <p:nvSpPr>
          <p:cNvPr id="22536" name="Título 1">
            <a:extLst>
              <a:ext uri="{FF2B5EF4-FFF2-40B4-BE49-F238E27FC236}">
                <a16:creationId xmlns:a16="http://schemas.microsoft.com/office/drawing/2014/main" id="{3E7BE67C-B6F6-A640-814E-D35C0A537D65}"/>
              </a:ext>
            </a:extLst>
          </p:cNvPr>
          <p:cNvSpPr txBox="1">
            <a:spLocks/>
          </p:cNvSpPr>
          <p:nvPr/>
        </p:nvSpPr>
        <p:spPr bwMode="auto">
          <a:xfrm>
            <a:off x="2407298" y="1276121"/>
            <a:ext cx="432007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2400" dirty="0">
                <a:solidFill>
                  <a:srgbClr val="006BB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Grupos Objetivos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CL" altLang="es-CL" sz="1800" b="1" dirty="0">
              <a:solidFill>
                <a:srgbClr val="006CB7"/>
              </a:solidFill>
              <a:latin typeface="+mj-lt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22537" name="Rectángulo 1">
            <a:extLst>
              <a:ext uri="{FF2B5EF4-FFF2-40B4-BE49-F238E27FC236}">
                <a16:creationId xmlns:a16="http://schemas.microsoft.com/office/drawing/2014/main" id="{C1F0240D-EDFF-EC47-88F6-961FD8A9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840413"/>
            <a:ext cx="6381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1125" b="1" dirty="0">
                <a:solidFill>
                  <a:srgbClr val="333333"/>
                </a:solidFill>
                <a:latin typeface="+mj-lt"/>
                <a:ea typeface="ヒラギノ角ゴ Pro W3" charset="-128"/>
              </a:rPr>
              <a:t>Un 27% de los funcionarios de planta y un 23,4% de los funcionarios a contrata son profesionales.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CL" altLang="es-CL" sz="1125" b="1" dirty="0">
              <a:solidFill>
                <a:srgbClr val="005FA1"/>
              </a:solidFill>
              <a:latin typeface="+mj-lt"/>
              <a:ea typeface="ヒラギノ角ゴ Pro W3" charset="-128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s-CL" altLang="es-CL" sz="1125" b="1" dirty="0">
                <a:solidFill>
                  <a:srgbClr val="333333"/>
                </a:solidFill>
                <a:latin typeface="+mj-lt"/>
                <a:ea typeface="ヒラギノ角ゴ Pro W3" charset="-128"/>
              </a:rPr>
              <a:t>El nivel de profesionalismo ha crecido. Sin embargo, hay disparidades entre municipalidades del 2% al 68%.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4FA4D41-143E-E440-823D-C71CFCD54090}"/>
              </a:ext>
            </a:extLst>
          </p:cNvPr>
          <p:cNvCxnSpPr/>
          <p:nvPr/>
        </p:nvCxnSpPr>
        <p:spPr>
          <a:xfrm>
            <a:off x="2453951" y="1856792"/>
            <a:ext cx="4273420" cy="0"/>
          </a:xfrm>
          <a:prstGeom prst="line">
            <a:avLst/>
          </a:prstGeom>
          <a:ln>
            <a:solidFill>
              <a:srgbClr val="006BB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27915AA0-3F8D-7445-A5E8-C24FE566E94F}"/>
              </a:ext>
            </a:extLst>
          </p:cNvPr>
          <p:cNvSpPr/>
          <p:nvPr/>
        </p:nvSpPr>
        <p:spPr>
          <a:xfrm>
            <a:off x="547688" y="2268538"/>
            <a:ext cx="2808287" cy="2435225"/>
          </a:xfrm>
          <a:prstGeom prst="rect">
            <a:avLst/>
          </a:prstGeom>
          <a:solidFill>
            <a:srgbClr val="006B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46" name="CuadroTexto 7"/>
          <p:cNvSpPr txBox="1">
            <a:spLocks noChangeArrowheads="1"/>
          </p:cNvSpPr>
          <p:nvPr/>
        </p:nvSpPr>
        <p:spPr bwMode="auto">
          <a:xfrm>
            <a:off x="692150" y="2368550"/>
            <a:ext cx="248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CL" altLang="es-CL" sz="1800">
                <a:solidFill>
                  <a:schemeClr val="bg1"/>
                </a:solidFill>
                <a:latin typeface="Calibri Regular"/>
              </a:rPr>
              <a:t>Municipalidades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80837E8-CE6C-8A41-A5D8-4CC536AA2BA7}"/>
              </a:ext>
            </a:extLst>
          </p:cNvPr>
          <p:cNvCxnSpPr/>
          <p:nvPr/>
        </p:nvCxnSpPr>
        <p:spPr>
          <a:xfrm>
            <a:off x="830263" y="2768600"/>
            <a:ext cx="224313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8" name="CuadroTexto 9"/>
          <p:cNvSpPr txBox="1">
            <a:spLocks noChangeArrowheads="1"/>
          </p:cNvSpPr>
          <p:nvPr/>
        </p:nvSpPr>
        <p:spPr bwMode="auto">
          <a:xfrm>
            <a:off x="1277938" y="2878138"/>
            <a:ext cx="1296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s-CL" altLang="es-CL" dirty="0">
                <a:solidFill>
                  <a:schemeClr val="bg1"/>
                </a:solidFill>
                <a:latin typeface="Calibri Regular"/>
              </a:rPr>
              <a:t>107.075 </a:t>
            </a:r>
          </a:p>
          <a:p>
            <a:endParaRPr lang="es-CL" altLang="es-CL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4349" name="CuadroTexto 10"/>
          <p:cNvSpPr txBox="1">
            <a:spLocks noChangeArrowheads="1"/>
          </p:cNvSpPr>
          <p:nvPr/>
        </p:nvSpPr>
        <p:spPr bwMode="auto">
          <a:xfrm>
            <a:off x="671513" y="3392488"/>
            <a:ext cx="256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altLang="es-CL" sz="1200">
                <a:solidFill>
                  <a:schemeClr val="bg1"/>
                </a:solidFill>
                <a:latin typeface="Calibri Regular"/>
              </a:rPr>
              <a:t>Planta  27.485  </a:t>
            </a:r>
            <a:r>
              <a:rPr lang="es-CL" altLang="es-CL" sz="1200" b="1">
                <a:solidFill>
                  <a:schemeClr val="bg1"/>
                </a:solidFill>
                <a:latin typeface="Calibri Regular"/>
              </a:rPr>
              <a:t>(28,2%)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altLang="es-CL" sz="1200">
                <a:solidFill>
                  <a:schemeClr val="bg1"/>
                </a:solidFill>
                <a:latin typeface="Calibri Regular"/>
              </a:rPr>
              <a:t>Contrata 16.788 </a:t>
            </a:r>
            <a:r>
              <a:rPr lang="es-CL" altLang="es-CL" sz="1200" b="1">
                <a:solidFill>
                  <a:schemeClr val="bg1"/>
                </a:solidFill>
                <a:latin typeface="Calibri Regular"/>
              </a:rPr>
              <a:t>(14,9%)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altLang="es-CL" sz="1200">
                <a:solidFill>
                  <a:schemeClr val="bg1"/>
                </a:solidFill>
                <a:latin typeface="Calibri Regular"/>
              </a:rPr>
              <a:t>Honorarios  62.802 </a:t>
            </a:r>
            <a:r>
              <a:rPr lang="es-CL" altLang="es-CL" sz="1200" b="1">
                <a:solidFill>
                  <a:schemeClr val="bg1"/>
                </a:solidFill>
                <a:latin typeface="Calibri Regular"/>
              </a:rPr>
              <a:t>(56,9%)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9E859EC-1C5B-B243-BD79-A35A57C9468A}"/>
              </a:ext>
            </a:extLst>
          </p:cNvPr>
          <p:cNvSpPr/>
          <p:nvPr/>
        </p:nvSpPr>
        <p:spPr>
          <a:xfrm>
            <a:off x="547687" y="4681539"/>
            <a:ext cx="2808287" cy="184148"/>
          </a:xfrm>
          <a:prstGeom prst="rect">
            <a:avLst/>
          </a:prstGeom>
          <a:solidFill>
            <a:srgbClr val="79B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51" name="CuadroTexto 11"/>
          <p:cNvSpPr txBox="1">
            <a:spLocks noChangeArrowheads="1"/>
          </p:cNvSpPr>
          <p:nvPr/>
        </p:nvSpPr>
        <p:spPr bwMode="auto">
          <a:xfrm>
            <a:off x="904875" y="4662488"/>
            <a:ext cx="199548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CL" altLang="es-CL" sz="900" dirty="0">
                <a:solidFill>
                  <a:schemeClr val="bg1"/>
                </a:solidFill>
                <a:latin typeface="Open Sans"/>
              </a:rPr>
              <a:t>Fuente: SINIM 2018</a:t>
            </a:r>
          </a:p>
          <a:p>
            <a:endParaRPr lang="es-CL" altLang="es-CL" sz="1000" dirty="0">
              <a:solidFill>
                <a:schemeClr val="bg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306703-9937-1442-89EF-038442AF4584}"/>
              </a:ext>
            </a:extLst>
          </p:cNvPr>
          <p:cNvSpPr/>
          <p:nvPr/>
        </p:nvSpPr>
        <p:spPr>
          <a:xfrm>
            <a:off x="5508625" y="2290763"/>
            <a:ext cx="2808288" cy="1252537"/>
          </a:xfrm>
          <a:prstGeom prst="rect">
            <a:avLst/>
          </a:prstGeom>
          <a:solidFill>
            <a:srgbClr val="79B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53" name="CuadroTexto 26"/>
          <p:cNvSpPr txBox="1">
            <a:spLocks noChangeArrowheads="1"/>
          </p:cNvSpPr>
          <p:nvPr/>
        </p:nvSpPr>
        <p:spPr bwMode="auto">
          <a:xfrm>
            <a:off x="5641975" y="2390775"/>
            <a:ext cx="248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CL" altLang="es-CL" sz="1800">
                <a:solidFill>
                  <a:srgbClr val="002060"/>
                </a:solidFill>
                <a:latin typeface="Calibri Regular"/>
              </a:rPr>
              <a:t>Gobiernos Regionales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F637BC8-C3F0-3A46-9C57-C5EAA7D49C5D}"/>
              </a:ext>
            </a:extLst>
          </p:cNvPr>
          <p:cNvCxnSpPr/>
          <p:nvPr/>
        </p:nvCxnSpPr>
        <p:spPr>
          <a:xfrm>
            <a:off x="5781675" y="2789238"/>
            <a:ext cx="224155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5" name="CuadroTexto 28"/>
          <p:cNvSpPr txBox="1">
            <a:spLocks noChangeArrowheads="1"/>
          </p:cNvSpPr>
          <p:nvPr/>
        </p:nvSpPr>
        <p:spPr bwMode="auto">
          <a:xfrm>
            <a:off x="6254750" y="2894013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CL" altLang="es-CL">
                <a:solidFill>
                  <a:srgbClr val="002060"/>
                </a:solidFill>
                <a:latin typeface="Calibri Regular"/>
              </a:rPr>
              <a:t>2.058</a:t>
            </a:r>
          </a:p>
          <a:p>
            <a:endParaRPr lang="es-CL" altLang="es-CL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B1BF4AD-695A-4543-81ED-9E420168957E}"/>
              </a:ext>
            </a:extLst>
          </p:cNvPr>
          <p:cNvSpPr/>
          <p:nvPr/>
        </p:nvSpPr>
        <p:spPr>
          <a:xfrm>
            <a:off x="5508625" y="3532188"/>
            <a:ext cx="2806700" cy="344487"/>
          </a:xfrm>
          <a:prstGeom prst="rect">
            <a:avLst/>
          </a:prstGeom>
          <a:solidFill>
            <a:srgbClr val="006B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57" name="CuadroTexto 31"/>
          <p:cNvSpPr txBox="1">
            <a:spLocks noChangeArrowheads="1"/>
          </p:cNvSpPr>
          <p:nvPr/>
        </p:nvSpPr>
        <p:spPr bwMode="auto">
          <a:xfrm>
            <a:off x="5922963" y="3586163"/>
            <a:ext cx="19954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CL" altLang="es-CL" sz="900" dirty="0">
                <a:solidFill>
                  <a:schemeClr val="bg1"/>
                </a:solidFill>
                <a:latin typeface="Open Sans"/>
              </a:rPr>
              <a:t>Fuente: Dipres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9FF2E3A-E05C-0046-A9C1-6B61FEEAA6BC}"/>
              </a:ext>
            </a:extLst>
          </p:cNvPr>
          <p:cNvSpPr/>
          <p:nvPr/>
        </p:nvSpPr>
        <p:spPr>
          <a:xfrm>
            <a:off x="3117850" y="4008438"/>
            <a:ext cx="765175" cy="765175"/>
          </a:xfrm>
          <a:prstGeom prst="ellipse">
            <a:avLst/>
          </a:prstGeom>
          <a:solidFill>
            <a:srgbClr val="79B8E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59" name="CuadroTexto 35"/>
          <p:cNvSpPr txBox="1">
            <a:spLocks noChangeArrowheads="1"/>
          </p:cNvSpPr>
          <p:nvPr/>
        </p:nvSpPr>
        <p:spPr bwMode="auto">
          <a:xfrm>
            <a:off x="3160713" y="418782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s-CL" altLang="es-CL" sz="2000">
                <a:solidFill>
                  <a:srgbClr val="002060"/>
                </a:solidFill>
                <a:latin typeface="Calibri Regular"/>
              </a:rPr>
              <a:t>98%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2164251-D57A-6D4E-9EC0-5C625E1F29A4}"/>
              </a:ext>
            </a:extLst>
          </p:cNvPr>
          <p:cNvSpPr/>
          <p:nvPr/>
        </p:nvSpPr>
        <p:spPr>
          <a:xfrm>
            <a:off x="7881938" y="3582988"/>
            <a:ext cx="765175" cy="765175"/>
          </a:xfrm>
          <a:prstGeom prst="ellipse">
            <a:avLst/>
          </a:prstGeom>
          <a:solidFill>
            <a:srgbClr val="79B8E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61" name="CuadroTexto 22"/>
          <p:cNvSpPr txBox="1">
            <a:spLocks noChangeArrowheads="1"/>
          </p:cNvSpPr>
          <p:nvPr/>
        </p:nvSpPr>
        <p:spPr bwMode="auto">
          <a:xfrm>
            <a:off x="7850188" y="3776663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CL" altLang="es-CL" sz="2000">
                <a:solidFill>
                  <a:srgbClr val="002060"/>
                </a:solidFill>
                <a:latin typeface="Calibri Regular"/>
              </a:rPr>
              <a:t>2%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0F1DA3-6A69-2144-8759-66F763D4F2C0}"/>
              </a:ext>
            </a:extLst>
          </p:cNvPr>
          <p:cNvSpPr/>
          <p:nvPr/>
        </p:nvSpPr>
        <p:spPr>
          <a:xfrm>
            <a:off x="523875" y="4989513"/>
            <a:ext cx="40481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  <a:defRPr/>
            </a:pPr>
            <a:r>
              <a:rPr lang="es-CL" sz="1100" dirty="0">
                <a:solidFill>
                  <a:srgbClr val="0070C0"/>
                </a:solidFill>
                <a:ea typeface="ヒラギノ角ゴ Pro W3" panose="020B0300000000000000" pitchFamily="34" charset="-128"/>
              </a:rPr>
              <a:t>Corporaciones/ Dirección área Salud: 91.077</a:t>
            </a:r>
          </a:p>
          <a:p>
            <a:pPr marL="257168" indent="-257168">
              <a:buFont typeface="Arial" panose="020B0604020202020204" pitchFamily="34" charset="0"/>
              <a:buChar char="•"/>
              <a:defRPr/>
            </a:pPr>
            <a:r>
              <a:rPr lang="es-CL" sz="1100" dirty="0">
                <a:solidFill>
                  <a:srgbClr val="0070C0"/>
                </a:solidFill>
                <a:ea typeface="ヒラギノ角ゴ Pro W3" panose="020B0300000000000000" pitchFamily="34" charset="-128"/>
              </a:rPr>
              <a:t>Corporaciones/ Dirección área Educación: 215.198</a:t>
            </a:r>
          </a:p>
        </p:txBody>
      </p:sp>
    </p:spTree>
    <p:extLst>
      <p:ext uri="{BB962C8B-B14F-4D97-AF65-F5344CB8AC3E}">
        <p14:creationId xmlns:p14="http://schemas.microsoft.com/office/powerpoint/2010/main" val="86942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DA8287-D32B-1C4F-BE66-9805BE11A63E}"/>
              </a:ext>
            </a:extLst>
          </p:cNvPr>
          <p:cNvSpPr/>
          <p:nvPr/>
        </p:nvSpPr>
        <p:spPr>
          <a:xfrm>
            <a:off x="504854" y="2709861"/>
            <a:ext cx="4053036" cy="29062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7E414C1-F997-A24E-BF3B-6DD6DDCF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25" y="1425575"/>
            <a:ext cx="5759450" cy="514350"/>
          </a:xfrm>
        </p:spPr>
        <p:txBody>
          <a:bodyPr>
            <a:noAutofit/>
          </a:bodyPr>
          <a:lstStyle/>
          <a:p>
            <a:pPr algn="ctr" defTabSz="342892">
              <a:defRPr/>
            </a:pPr>
            <a:r>
              <a:rPr lang="es-CL" sz="2063" dirty="0" smtClean="0">
                <a:solidFill>
                  <a:srgbClr val="006BB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LÍNEAS DE PROGRAMAS</a:t>
            </a:r>
            <a:endParaRPr lang="es-CL" sz="2063" dirty="0">
              <a:solidFill>
                <a:srgbClr val="006BB6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27CCA1-5EC5-2C44-B92E-32B058B5FA66}"/>
              </a:ext>
            </a:extLst>
          </p:cNvPr>
          <p:cNvSpPr/>
          <p:nvPr/>
        </p:nvSpPr>
        <p:spPr>
          <a:xfrm>
            <a:off x="4578140" y="3213099"/>
            <a:ext cx="3618973" cy="431800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ea typeface="Verdana" panose="020B0604030504040204" pitchFamily="34" charset="0"/>
                <a:cs typeface="Verdana" panose="020B0604030504040204" pitchFamily="34" charset="0"/>
              </a:rPr>
              <a:t>Fondo de Becas (Ley 20.742)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1AF025C-509C-D945-A5E7-101AC839F447}"/>
              </a:ext>
            </a:extLst>
          </p:cNvPr>
          <p:cNvSpPr/>
          <p:nvPr/>
        </p:nvSpPr>
        <p:spPr>
          <a:xfrm>
            <a:off x="4591050" y="5175673"/>
            <a:ext cx="3587401" cy="412750"/>
          </a:xfrm>
          <a:prstGeom prst="rect">
            <a:avLst/>
          </a:prstGeom>
          <a:solidFill>
            <a:srgbClr val="00206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ea typeface="Verdana" panose="020B0604030504040204" pitchFamily="34" charset="0"/>
                <a:cs typeface="Verdana" panose="020B0604030504040204" pitchFamily="34" charset="0"/>
              </a:rPr>
              <a:t>Proyecto SIAD: Cursos </a:t>
            </a:r>
            <a:r>
              <a:rPr lang="es-CL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CL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1600" dirty="0"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E7DF5F6-5605-F14B-A449-E78476652E15}"/>
              </a:ext>
            </a:extLst>
          </p:cNvPr>
          <p:cNvCxnSpPr/>
          <p:nvPr/>
        </p:nvCxnSpPr>
        <p:spPr>
          <a:xfrm>
            <a:off x="1987550" y="2003425"/>
            <a:ext cx="5229225" cy="0"/>
          </a:xfrm>
          <a:prstGeom prst="line">
            <a:avLst/>
          </a:prstGeom>
          <a:ln>
            <a:solidFill>
              <a:srgbClr val="006BB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F025C-509C-D945-A5E7-101AC839F447}"/>
              </a:ext>
            </a:extLst>
          </p:cNvPr>
          <p:cNvSpPr/>
          <p:nvPr/>
        </p:nvSpPr>
        <p:spPr>
          <a:xfrm>
            <a:off x="4591050" y="4697838"/>
            <a:ext cx="3587401" cy="412750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ea typeface="Verdana" panose="020B0604030504040204" pitchFamily="34" charset="0"/>
                <a:cs typeface="Verdana" panose="020B0604030504040204" pitchFamily="34" charset="0"/>
              </a:rPr>
              <a:t>Extensión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1AF025C-509C-D945-A5E7-101AC839F447}"/>
              </a:ext>
            </a:extLst>
          </p:cNvPr>
          <p:cNvSpPr/>
          <p:nvPr/>
        </p:nvSpPr>
        <p:spPr>
          <a:xfrm>
            <a:off x="4581331" y="3706811"/>
            <a:ext cx="3606451" cy="925941"/>
          </a:xfrm>
          <a:prstGeom prst="rect">
            <a:avLst/>
          </a:prstGeom>
          <a:solidFill>
            <a:srgbClr val="00B05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CL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Certificación </a:t>
            </a:r>
            <a:r>
              <a:rPr lang="es-CL" sz="1600" dirty="0"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es-CL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Competencias</a:t>
            </a:r>
          </a:p>
          <a:p>
            <a:pPr algn="ctr">
              <a:defRPr/>
            </a:pPr>
            <a:endParaRPr lang="es-C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727CCA1-5EC5-2C44-B92E-32B058B5FA66}"/>
              </a:ext>
            </a:extLst>
          </p:cNvPr>
          <p:cNvSpPr/>
          <p:nvPr/>
        </p:nvSpPr>
        <p:spPr>
          <a:xfrm>
            <a:off x="4576552" y="2709862"/>
            <a:ext cx="3620561" cy="4333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ea typeface="Verdana" panose="020B0604030504040204" pitchFamily="34" charset="0"/>
                <a:cs typeface="Verdana" panose="020B0604030504040204" pitchFamily="34" charset="0"/>
              </a:rPr>
              <a:t>Diplomados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A20882-5D41-C447-8E6B-3E190FAD237D}"/>
              </a:ext>
            </a:extLst>
          </p:cNvPr>
          <p:cNvSpPr txBox="1"/>
          <p:nvPr/>
        </p:nvSpPr>
        <p:spPr>
          <a:xfrm>
            <a:off x="862183" y="2648712"/>
            <a:ext cx="3140649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altLang="es-CL" sz="1400" dirty="0">
                <a:solidFill>
                  <a:schemeClr val="bg1"/>
                </a:solidFill>
              </a:rPr>
              <a:t>La Academia está orientada a fortalecer a las Municipalidades y Gobiernos Regionales del país, en el marco del proceso de descentralización y modernización, a través del diseño e implementación de programas de capacitación y formación que apunten al perfeccionamiento de su capital humano.</a:t>
            </a:r>
            <a:endParaRPr lang="es-ES_tradnl" altLang="es-C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3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7E414C1-F997-A24E-BF3B-6DD6DDCF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25" y="1425575"/>
            <a:ext cx="5759450" cy="514350"/>
          </a:xfrm>
        </p:spPr>
        <p:txBody>
          <a:bodyPr>
            <a:noAutofit/>
          </a:bodyPr>
          <a:lstStyle/>
          <a:p>
            <a:pPr algn="ctr" defTabSz="342892">
              <a:defRPr/>
            </a:pPr>
            <a:r>
              <a:rPr lang="es-CL" sz="2063" dirty="0" smtClean="0">
                <a:solidFill>
                  <a:srgbClr val="006BB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COMPETENCIAS LABORALES</a:t>
            </a:r>
            <a:endParaRPr lang="es-CL" sz="2063" dirty="0">
              <a:solidFill>
                <a:srgbClr val="006BB6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E7DF5F6-5605-F14B-A449-E78476652E15}"/>
              </a:ext>
            </a:extLst>
          </p:cNvPr>
          <p:cNvCxnSpPr/>
          <p:nvPr/>
        </p:nvCxnSpPr>
        <p:spPr>
          <a:xfrm>
            <a:off x="1987550" y="2003425"/>
            <a:ext cx="5229225" cy="0"/>
          </a:xfrm>
          <a:prstGeom prst="line">
            <a:avLst/>
          </a:prstGeom>
          <a:ln>
            <a:solidFill>
              <a:srgbClr val="006BB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573832" y="2366252"/>
            <a:ext cx="6238943" cy="3000821"/>
          </a:xfrm>
          <a:prstGeom prst="rect">
            <a:avLst/>
          </a:prstGeom>
          <a:solidFill>
            <a:srgbClr val="4472C4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bg1"/>
                </a:solidFill>
              </a:rPr>
              <a:t>Profundizar relación institucional con ChileValora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bg1"/>
                </a:solidFill>
              </a:rPr>
              <a:t>Firma del 1er. </a:t>
            </a:r>
            <a:r>
              <a:rPr lang="es-CL" sz="1400" dirty="0">
                <a:solidFill>
                  <a:schemeClr val="bg1"/>
                </a:solidFill>
              </a:rPr>
              <a:t>convenio de certificación </a:t>
            </a:r>
            <a:r>
              <a:rPr lang="es-CL" sz="1400" dirty="0" smtClean="0">
                <a:solidFill>
                  <a:schemeClr val="bg1"/>
                </a:solidFill>
              </a:rPr>
              <a:t>con UC Temuco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bg1"/>
                </a:solidFill>
              </a:rPr>
              <a:t>Proceso de certificación </a:t>
            </a:r>
            <a:r>
              <a:rPr lang="es-CL" sz="1400" b="1" dirty="0" smtClean="0">
                <a:solidFill>
                  <a:srgbClr val="FFFF00"/>
                </a:solidFill>
              </a:rPr>
              <a:t>146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>
                <a:solidFill>
                  <a:schemeClr val="bg1"/>
                </a:solidFill>
              </a:rPr>
              <a:t>funcionarios </a:t>
            </a:r>
            <a:r>
              <a:rPr lang="es-CL" sz="1400" dirty="0" smtClean="0">
                <a:solidFill>
                  <a:schemeClr val="bg1"/>
                </a:solidFill>
              </a:rPr>
              <a:t>municipales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bg1"/>
                </a:solidFill>
              </a:rPr>
              <a:t>Comprenden municipios de cinco regiones entre </a:t>
            </a:r>
            <a:r>
              <a:rPr lang="es-CL" sz="1400" b="1" dirty="0" smtClean="0">
                <a:solidFill>
                  <a:srgbClr val="FFFF00"/>
                </a:solidFill>
              </a:rPr>
              <a:t>Ñuble y Los Lagos </a:t>
            </a:r>
            <a:endParaRPr lang="es-CL" sz="1400" b="1" dirty="0">
              <a:solidFill>
                <a:srgbClr val="FFFF00"/>
              </a:solidFill>
            </a:endParaRP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smtClean="0">
                <a:solidFill>
                  <a:schemeClr val="bg1"/>
                </a:solidFill>
              </a:rPr>
              <a:t>Desafíos del proceso: </a:t>
            </a:r>
          </a:p>
          <a:p>
            <a:pPr marL="671508" lvl="1" indent="-214308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es-CL" sz="1400" i="1" dirty="0" smtClean="0">
                <a:solidFill>
                  <a:schemeClr val="bg1"/>
                </a:solidFill>
              </a:rPr>
              <a:t>Definir una proyección a las certificaciones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bg1"/>
                </a:solidFill>
              </a:rPr>
              <a:t>Ampliar posibilidades para obtener título técnico de nivel superior en CFT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bg1"/>
                </a:solidFill>
              </a:rPr>
              <a:t>Lanzamiento del libro de perfiles ocupacionales </a:t>
            </a:r>
          </a:p>
          <a:p>
            <a:pPr marL="671508" lvl="1" indent="-214308">
              <a:lnSpc>
                <a:spcPct val="150000"/>
              </a:lnSpc>
              <a:buFont typeface="Calibri" panose="020F0502020204030204" pitchFamily="34" charset="0"/>
              <a:buChar char="‐"/>
            </a:pPr>
            <a:endParaRPr lang="es-CL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2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9474094" cy="6941975"/>
            <a:chOff x="-793" y="0"/>
            <a:chExt cx="9474094" cy="6941975"/>
          </a:xfrm>
        </p:grpSpPr>
        <p:grpSp>
          <p:nvGrpSpPr>
            <p:cNvPr id="10" name="Grupo 9"/>
            <p:cNvGrpSpPr/>
            <p:nvPr/>
          </p:nvGrpSpPr>
          <p:grpSpPr>
            <a:xfrm>
              <a:off x="-793" y="0"/>
              <a:ext cx="9170849" cy="6941975"/>
              <a:chOff x="-26849" y="0"/>
              <a:chExt cx="9170849" cy="6941975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0985B78-3C07-234F-99F1-36020C2822B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74867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6849" y="0"/>
                <a:ext cx="9144793" cy="6941975"/>
              </a:xfrm>
              <a:prstGeom prst="rect">
                <a:avLst/>
              </a:prstGeom>
            </p:spPr>
          </p:pic>
          <p:sp>
            <p:nvSpPr>
              <p:cNvPr id="9" name="Rectángulo 8"/>
              <p:cNvSpPr/>
              <p:nvPr/>
            </p:nvSpPr>
            <p:spPr>
              <a:xfrm>
                <a:off x="4180114" y="2230016"/>
                <a:ext cx="4357396" cy="2565919"/>
              </a:xfrm>
              <a:prstGeom prst="rect">
                <a:avLst/>
              </a:prstGeom>
              <a:solidFill>
                <a:srgbClr val="006CB7"/>
              </a:solidFill>
              <a:ln>
                <a:solidFill>
                  <a:srgbClr val="006C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262" y="2925362"/>
              <a:ext cx="2392039" cy="1175225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4901301" y="3615326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s-CL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795262" y="2925361"/>
              <a:ext cx="1292530" cy="11752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468723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4835</TotalTime>
  <Words>267</Words>
  <Application>Microsoft Office PowerPoint</Application>
  <PresentationFormat>Presentación en pantalla (4:3)</PresentationFormat>
  <Paragraphs>46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Calibri Regular</vt:lpstr>
      <vt:lpstr>Open Sans</vt:lpstr>
      <vt:lpstr>Verdana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LÍNEAS DE PROGRAMAS</vt:lpstr>
      <vt:lpstr>COMPETENCIAS LABORALES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Diaz Hurtado</dc:creator>
  <cp:lastModifiedBy>Catalina Acevedo Perez</cp:lastModifiedBy>
  <cp:revision>360</cp:revision>
  <cp:lastPrinted>2019-04-25T21:32:11Z</cp:lastPrinted>
  <dcterms:created xsi:type="dcterms:W3CDTF">2018-11-07T13:31:08Z</dcterms:created>
  <dcterms:modified xsi:type="dcterms:W3CDTF">2019-05-07T20:42:39Z</dcterms:modified>
</cp:coreProperties>
</file>