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71" r:id="rId6"/>
    <p:sldId id="260" r:id="rId7"/>
    <p:sldId id="270" r:id="rId8"/>
    <p:sldId id="267" r:id="rId9"/>
    <p:sldId id="268" r:id="rId10"/>
    <p:sldId id="269" r:id="rId11"/>
    <p:sldId id="272" r:id="rId12"/>
    <p:sldId id="273" r:id="rId13"/>
    <p:sldId id="274" r:id="rId14"/>
    <p:sldId id="275" r:id="rId15"/>
    <p:sldId id="276" r:id="rId16"/>
    <p:sldId id="262" r:id="rId17"/>
    <p:sldId id="263" r:id="rId18"/>
    <p:sldId id="264" r:id="rId19"/>
  </p:sldIdLst>
  <p:sldSz cx="12192000" cy="6858000"/>
  <p:notesSz cx="7010400" cy="92964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p:scale>
          <a:sx n="100" d="100"/>
          <a:sy n="100" d="100"/>
        </p:scale>
        <p:origin x="-174" y="-1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60DE812-67E4-4848-9C0D-FD9E7305626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 xmlns:a16="http://schemas.microsoft.com/office/drawing/2014/main" id="{75B99754-F2B8-43F1-B685-6A651A7702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 xmlns:a16="http://schemas.microsoft.com/office/drawing/2014/main" id="{97CAD96B-15E0-4A8C-ADD8-642840A7765E}"/>
              </a:ext>
            </a:extLst>
          </p:cNvPr>
          <p:cNvSpPr>
            <a:spLocks noGrp="1"/>
          </p:cNvSpPr>
          <p:nvPr>
            <p:ph type="dt" sz="half" idx="10"/>
          </p:nvPr>
        </p:nvSpPr>
        <p:spPr/>
        <p:txBody>
          <a:bodyPr/>
          <a:lstStyle/>
          <a:p>
            <a:fld id="{7DA841A6-D23E-4C9D-AA81-1C99B62804FF}" type="datetimeFigureOut">
              <a:rPr lang="es-CL" smtClean="0"/>
              <a:t>08-05-2019</a:t>
            </a:fld>
            <a:endParaRPr lang="es-CL"/>
          </a:p>
        </p:txBody>
      </p:sp>
      <p:sp>
        <p:nvSpPr>
          <p:cNvPr id="5" name="Marcador de pie de página 4">
            <a:extLst>
              <a:ext uri="{FF2B5EF4-FFF2-40B4-BE49-F238E27FC236}">
                <a16:creationId xmlns="" xmlns:a16="http://schemas.microsoft.com/office/drawing/2014/main" id="{415CDCF1-C27C-4632-91FE-C388141A2CE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 xmlns:a16="http://schemas.microsoft.com/office/drawing/2014/main" id="{9985647E-72BE-4870-9F62-A77F28D465E2}"/>
              </a:ext>
            </a:extLst>
          </p:cNvPr>
          <p:cNvSpPr>
            <a:spLocks noGrp="1"/>
          </p:cNvSpPr>
          <p:nvPr>
            <p:ph type="sldNum" sz="quarter" idx="12"/>
          </p:nvPr>
        </p:nvSpPr>
        <p:spPr/>
        <p:txBody>
          <a:bodyPr/>
          <a:lstStyle/>
          <a:p>
            <a:fld id="{8F3093FB-A44B-461E-B139-2EBEA55C0808}" type="slidenum">
              <a:rPr lang="es-CL" smtClean="0"/>
              <a:t>‹Nº›</a:t>
            </a:fld>
            <a:endParaRPr lang="es-CL"/>
          </a:p>
        </p:txBody>
      </p:sp>
    </p:spTree>
    <p:extLst>
      <p:ext uri="{BB962C8B-B14F-4D97-AF65-F5344CB8AC3E}">
        <p14:creationId xmlns:p14="http://schemas.microsoft.com/office/powerpoint/2010/main" val="560906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C08ADEF-47D2-41B1-9816-89F85F3AB004}"/>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 xmlns:a16="http://schemas.microsoft.com/office/drawing/2014/main" id="{9BE308D0-30B2-422C-A77A-FEB15AC843D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 xmlns:a16="http://schemas.microsoft.com/office/drawing/2014/main" id="{B96A60F4-D5FA-44AC-9877-CC87B0623810}"/>
              </a:ext>
            </a:extLst>
          </p:cNvPr>
          <p:cNvSpPr>
            <a:spLocks noGrp="1"/>
          </p:cNvSpPr>
          <p:nvPr>
            <p:ph type="dt" sz="half" idx="10"/>
          </p:nvPr>
        </p:nvSpPr>
        <p:spPr/>
        <p:txBody>
          <a:bodyPr/>
          <a:lstStyle/>
          <a:p>
            <a:fld id="{7DA841A6-D23E-4C9D-AA81-1C99B62804FF}" type="datetimeFigureOut">
              <a:rPr lang="es-CL" smtClean="0"/>
              <a:t>08-05-2019</a:t>
            </a:fld>
            <a:endParaRPr lang="es-CL"/>
          </a:p>
        </p:txBody>
      </p:sp>
      <p:sp>
        <p:nvSpPr>
          <p:cNvPr id="5" name="Marcador de pie de página 4">
            <a:extLst>
              <a:ext uri="{FF2B5EF4-FFF2-40B4-BE49-F238E27FC236}">
                <a16:creationId xmlns="" xmlns:a16="http://schemas.microsoft.com/office/drawing/2014/main" id="{9C74C0FE-EB89-467F-9598-2D659E9F6A00}"/>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 xmlns:a16="http://schemas.microsoft.com/office/drawing/2014/main" id="{0594BB6B-89D4-4EB8-9FB0-6D21E7268956}"/>
              </a:ext>
            </a:extLst>
          </p:cNvPr>
          <p:cNvSpPr>
            <a:spLocks noGrp="1"/>
          </p:cNvSpPr>
          <p:nvPr>
            <p:ph type="sldNum" sz="quarter" idx="12"/>
          </p:nvPr>
        </p:nvSpPr>
        <p:spPr/>
        <p:txBody>
          <a:bodyPr/>
          <a:lstStyle/>
          <a:p>
            <a:fld id="{8F3093FB-A44B-461E-B139-2EBEA55C0808}" type="slidenum">
              <a:rPr lang="es-CL" smtClean="0"/>
              <a:t>‹Nº›</a:t>
            </a:fld>
            <a:endParaRPr lang="es-CL"/>
          </a:p>
        </p:txBody>
      </p:sp>
    </p:spTree>
    <p:extLst>
      <p:ext uri="{BB962C8B-B14F-4D97-AF65-F5344CB8AC3E}">
        <p14:creationId xmlns:p14="http://schemas.microsoft.com/office/powerpoint/2010/main" val="3431316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B8FC3FF2-4236-4FD5-A5C1-D01557A15D6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 xmlns:a16="http://schemas.microsoft.com/office/drawing/2014/main" id="{4C54B12F-EDDD-45BD-B7E8-B14FDDAF192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 xmlns:a16="http://schemas.microsoft.com/office/drawing/2014/main" id="{6D14F9FD-76AD-44A3-A17B-FCD618597CF6}"/>
              </a:ext>
            </a:extLst>
          </p:cNvPr>
          <p:cNvSpPr>
            <a:spLocks noGrp="1"/>
          </p:cNvSpPr>
          <p:nvPr>
            <p:ph type="dt" sz="half" idx="10"/>
          </p:nvPr>
        </p:nvSpPr>
        <p:spPr/>
        <p:txBody>
          <a:bodyPr/>
          <a:lstStyle/>
          <a:p>
            <a:fld id="{7DA841A6-D23E-4C9D-AA81-1C99B62804FF}" type="datetimeFigureOut">
              <a:rPr lang="es-CL" smtClean="0"/>
              <a:t>08-05-2019</a:t>
            </a:fld>
            <a:endParaRPr lang="es-CL"/>
          </a:p>
        </p:txBody>
      </p:sp>
      <p:sp>
        <p:nvSpPr>
          <p:cNvPr id="5" name="Marcador de pie de página 4">
            <a:extLst>
              <a:ext uri="{FF2B5EF4-FFF2-40B4-BE49-F238E27FC236}">
                <a16:creationId xmlns="" xmlns:a16="http://schemas.microsoft.com/office/drawing/2014/main" id="{656A328D-6BA3-418E-A87B-A050C25DF0A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 xmlns:a16="http://schemas.microsoft.com/office/drawing/2014/main" id="{4B893A32-796F-408D-AD8C-FA1C6A158D25}"/>
              </a:ext>
            </a:extLst>
          </p:cNvPr>
          <p:cNvSpPr>
            <a:spLocks noGrp="1"/>
          </p:cNvSpPr>
          <p:nvPr>
            <p:ph type="sldNum" sz="quarter" idx="12"/>
          </p:nvPr>
        </p:nvSpPr>
        <p:spPr/>
        <p:txBody>
          <a:bodyPr/>
          <a:lstStyle/>
          <a:p>
            <a:fld id="{8F3093FB-A44B-461E-B139-2EBEA55C0808}" type="slidenum">
              <a:rPr lang="es-CL" smtClean="0"/>
              <a:t>‹Nº›</a:t>
            </a:fld>
            <a:endParaRPr lang="es-CL"/>
          </a:p>
        </p:txBody>
      </p:sp>
    </p:spTree>
    <p:extLst>
      <p:ext uri="{BB962C8B-B14F-4D97-AF65-F5344CB8AC3E}">
        <p14:creationId xmlns:p14="http://schemas.microsoft.com/office/powerpoint/2010/main" val="3607751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5E967BD-2B9A-44B3-9CA6-40B89DF0873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 xmlns:a16="http://schemas.microsoft.com/office/drawing/2014/main" id="{0CD3F058-3514-4DBB-84A8-4BC0649B285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 xmlns:a16="http://schemas.microsoft.com/office/drawing/2014/main" id="{94B318E9-948E-4AFE-8D94-EAE87B250DA4}"/>
              </a:ext>
            </a:extLst>
          </p:cNvPr>
          <p:cNvSpPr>
            <a:spLocks noGrp="1"/>
          </p:cNvSpPr>
          <p:nvPr>
            <p:ph type="dt" sz="half" idx="10"/>
          </p:nvPr>
        </p:nvSpPr>
        <p:spPr/>
        <p:txBody>
          <a:bodyPr/>
          <a:lstStyle/>
          <a:p>
            <a:fld id="{7DA841A6-D23E-4C9D-AA81-1C99B62804FF}" type="datetimeFigureOut">
              <a:rPr lang="es-CL" smtClean="0"/>
              <a:t>08-05-2019</a:t>
            </a:fld>
            <a:endParaRPr lang="es-CL"/>
          </a:p>
        </p:txBody>
      </p:sp>
      <p:sp>
        <p:nvSpPr>
          <p:cNvPr id="5" name="Marcador de pie de página 4">
            <a:extLst>
              <a:ext uri="{FF2B5EF4-FFF2-40B4-BE49-F238E27FC236}">
                <a16:creationId xmlns="" xmlns:a16="http://schemas.microsoft.com/office/drawing/2014/main" id="{CC4D88F0-A0AF-4993-85C4-E301436C37B8}"/>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 xmlns:a16="http://schemas.microsoft.com/office/drawing/2014/main" id="{1AB6D707-0762-4814-856D-382EB3F743C3}"/>
              </a:ext>
            </a:extLst>
          </p:cNvPr>
          <p:cNvSpPr>
            <a:spLocks noGrp="1"/>
          </p:cNvSpPr>
          <p:nvPr>
            <p:ph type="sldNum" sz="quarter" idx="12"/>
          </p:nvPr>
        </p:nvSpPr>
        <p:spPr/>
        <p:txBody>
          <a:bodyPr/>
          <a:lstStyle/>
          <a:p>
            <a:fld id="{8F3093FB-A44B-461E-B139-2EBEA55C0808}" type="slidenum">
              <a:rPr lang="es-CL" smtClean="0"/>
              <a:t>‹Nº›</a:t>
            </a:fld>
            <a:endParaRPr lang="es-CL"/>
          </a:p>
        </p:txBody>
      </p:sp>
    </p:spTree>
    <p:extLst>
      <p:ext uri="{BB962C8B-B14F-4D97-AF65-F5344CB8AC3E}">
        <p14:creationId xmlns:p14="http://schemas.microsoft.com/office/powerpoint/2010/main" val="2212260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B552E32-ECBA-43B0-9208-38B97D2234B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 xmlns:a16="http://schemas.microsoft.com/office/drawing/2014/main" id="{7A4EA2C2-9FB0-4D1B-8647-E08BC33FF3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 xmlns:a16="http://schemas.microsoft.com/office/drawing/2014/main" id="{1465E8B6-5FD4-4FEC-B9D3-F1355DEFBE3C}"/>
              </a:ext>
            </a:extLst>
          </p:cNvPr>
          <p:cNvSpPr>
            <a:spLocks noGrp="1"/>
          </p:cNvSpPr>
          <p:nvPr>
            <p:ph type="dt" sz="half" idx="10"/>
          </p:nvPr>
        </p:nvSpPr>
        <p:spPr/>
        <p:txBody>
          <a:bodyPr/>
          <a:lstStyle/>
          <a:p>
            <a:fld id="{7DA841A6-D23E-4C9D-AA81-1C99B62804FF}" type="datetimeFigureOut">
              <a:rPr lang="es-CL" smtClean="0"/>
              <a:t>08-05-2019</a:t>
            </a:fld>
            <a:endParaRPr lang="es-CL"/>
          </a:p>
        </p:txBody>
      </p:sp>
      <p:sp>
        <p:nvSpPr>
          <p:cNvPr id="5" name="Marcador de pie de página 4">
            <a:extLst>
              <a:ext uri="{FF2B5EF4-FFF2-40B4-BE49-F238E27FC236}">
                <a16:creationId xmlns="" xmlns:a16="http://schemas.microsoft.com/office/drawing/2014/main" id="{37BDC594-ACDB-4F0E-8C3D-89B540B1FA5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 xmlns:a16="http://schemas.microsoft.com/office/drawing/2014/main" id="{5B64548E-6B18-4764-BE35-CAE48602DB65}"/>
              </a:ext>
            </a:extLst>
          </p:cNvPr>
          <p:cNvSpPr>
            <a:spLocks noGrp="1"/>
          </p:cNvSpPr>
          <p:nvPr>
            <p:ph type="sldNum" sz="quarter" idx="12"/>
          </p:nvPr>
        </p:nvSpPr>
        <p:spPr/>
        <p:txBody>
          <a:bodyPr/>
          <a:lstStyle/>
          <a:p>
            <a:fld id="{8F3093FB-A44B-461E-B139-2EBEA55C0808}" type="slidenum">
              <a:rPr lang="es-CL" smtClean="0"/>
              <a:t>‹Nº›</a:t>
            </a:fld>
            <a:endParaRPr lang="es-CL"/>
          </a:p>
        </p:txBody>
      </p:sp>
    </p:spTree>
    <p:extLst>
      <p:ext uri="{BB962C8B-B14F-4D97-AF65-F5344CB8AC3E}">
        <p14:creationId xmlns:p14="http://schemas.microsoft.com/office/powerpoint/2010/main" val="1004518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2F1A0E3-BD1A-49A6-B107-CB69698843F2}"/>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 xmlns:a16="http://schemas.microsoft.com/office/drawing/2014/main" id="{D517D896-4D7F-41CF-8767-9BB5225569A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 xmlns:a16="http://schemas.microsoft.com/office/drawing/2014/main" id="{A78F1703-0BEC-48BC-BB0E-EF4E90C6CF5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 xmlns:a16="http://schemas.microsoft.com/office/drawing/2014/main" id="{FC5EB769-37DC-4EC3-B284-6E74507C48B3}"/>
              </a:ext>
            </a:extLst>
          </p:cNvPr>
          <p:cNvSpPr>
            <a:spLocks noGrp="1"/>
          </p:cNvSpPr>
          <p:nvPr>
            <p:ph type="dt" sz="half" idx="10"/>
          </p:nvPr>
        </p:nvSpPr>
        <p:spPr/>
        <p:txBody>
          <a:bodyPr/>
          <a:lstStyle/>
          <a:p>
            <a:fld id="{7DA841A6-D23E-4C9D-AA81-1C99B62804FF}" type="datetimeFigureOut">
              <a:rPr lang="es-CL" smtClean="0"/>
              <a:t>08-05-2019</a:t>
            </a:fld>
            <a:endParaRPr lang="es-CL"/>
          </a:p>
        </p:txBody>
      </p:sp>
      <p:sp>
        <p:nvSpPr>
          <p:cNvPr id="6" name="Marcador de pie de página 5">
            <a:extLst>
              <a:ext uri="{FF2B5EF4-FFF2-40B4-BE49-F238E27FC236}">
                <a16:creationId xmlns="" xmlns:a16="http://schemas.microsoft.com/office/drawing/2014/main" id="{9034F3CD-A63A-47F0-87C2-292CA84E2680}"/>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 xmlns:a16="http://schemas.microsoft.com/office/drawing/2014/main" id="{408EEEAF-A02B-4167-AB2E-91FC93569764}"/>
              </a:ext>
            </a:extLst>
          </p:cNvPr>
          <p:cNvSpPr>
            <a:spLocks noGrp="1"/>
          </p:cNvSpPr>
          <p:nvPr>
            <p:ph type="sldNum" sz="quarter" idx="12"/>
          </p:nvPr>
        </p:nvSpPr>
        <p:spPr/>
        <p:txBody>
          <a:bodyPr/>
          <a:lstStyle/>
          <a:p>
            <a:fld id="{8F3093FB-A44B-461E-B139-2EBEA55C0808}" type="slidenum">
              <a:rPr lang="es-CL" smtClean="0"/>
              <a:t>‹Nº›</a:t>
            </a:fld>
            <a:endParaRPr lang="es-CL"/>
          </a:p>
        </p:txBody>
      </p:sp>
    </p:spTree>
    <p:extLst>
      <p:ext uri="{BB962C8B-B14F-4D97-AF65-F5344CB8AC3E}">
        <p14:creationId xmlns:p14="http://schemas.microsoft.com/office/powerpoint/2010/main" val="2927891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1A3258B-A4E1-48D5-86F8-68EDCE4C4A3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 xmlns:a16="http://schemas.microsoft.com/office/drawing/2014/main" id="{634731F3-80CF-4599-BB7A-54DCEC1D94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 xmlns:a16="http://schemas.microsoft.com/office/drawing/2014/main" id="{9C957FC6-98E7-41F9-927C-5E24F5D928F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 xmlns:a16="http://schemas.microsoft.com/office/drawing/2014/main" id="{4F5C14B0-5044-464F-813F-1464751512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 xmlns:a16="http://schemas.microsoft.com/office/drawing/2014/main" id="{B5512BC5-6610-4175-A947-A4C450A8C1C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 xmlns:a16="http://schemas.microsoft.com/office/drawing/2014/main" id="{229451F5-7535-4473-8B02-AF4F4A414ACD}"/>
              </a:ext>
            </a:extLst>
          </p:cNvPr>
          <p:cNvSpPr>
            <a:spLocks noGrp="1"/>
          </p:cNvSpPr>
          <p:nvPr>
            <p:ph type="dt" sz="half" idx="10"/>
          </p:nvPr>
        </p:nvSpPr>
        <p:spPr/>
        <p:txBody>
          <a:bodyPr/>
          <a:lstStyle/>
          <a:p>
            <a:fld id="{7DA841A6-D23E-4C9D-AA81-1C99B62804FF}" type="datetimeFigureOut">
              <a:rPr lang="es-CL" smtClean="0"/>
              <a:t>08-05-2019</a:t>
            </a:fld>
            <a:endParaRPr lang="es-CL"/>
          </a:p>
        </p:txBody>
      </p:sp>
      <p:sp>
        <p:nvSpPr>
          <p:cNvPr id="8" name="Marcador de pie de página 7">
            <a:extLst>
              <a:ext uri="{FF2B5EF4-FFF2-40B4-BE49-F238E27FC236}">
                <a16:creationId xmlns="" xmlns:a16="http://schemas.microsoft.com/office/drawing/2014/main" id="{B80C15D4-FF71-4526-9E55-30D261986075}"/>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 xmlns:a16="http://schemas.microsoft.com/office/drawing/2014/main" id="{03070EA8-777F-4E2A-AEC6-DF93A078884C}"/>
              </a:ext>
            </a:extLst>
          </p:cNvPr>
          <p:cNvSpPr>
            <a:spLocks noGrp="1"/>
          </p:cNvSpPr>
          <p:nvPr>
            <p:ph type="sldNum" sz="quarter" idx="12"/>
          </p:nvPr>
        </p:nvSpPr>
        <p:spPr/>
        <p:txBody>
          <a:bodyPr/>
          <a:lstStyle/>
          <a:p>
            <a:fld id="{8F3093FB-A44B-461E-B139-2EBEA55C0808}" type="slidenum">
              <a:rPr lang="es-CL" smtClean="0"/>
              <a:t>‹Nº›</a:t>
            </a:fld>
            <a:endParaRPr lang="es-CL"/>
          </a:p>
        </p:txBody>
      </p:sp>
    </p:spTree>
    <p:extLst>
      <p:ext uri="{BB962C8B-B14F-4D97-AF65-F5344CB8AC3E}">
        <p14:creationId xmlns:p14="http://schemas.microsoft.com/office/powerpoint/2010/main" val="2621959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E4400F7-9C9C-4F59-8564-C638307AE963}"/>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 xmlns:a16="http://schemas.microsoft.com/office/drawing/2014/main" id="{2F03B8B5-1D86-421E-AC25-FAD8B54FD5AD}"/>
              </a:ext>
            </a:extLst>
          </p:cNvPr>
          <p:cNvSpPr>
            <a:spLocks noGrp="1"/>
          </p:cNvSpPr>
          <p:nvPr>
            <p:ph type="dt" sz="half" idx="10"/>
          </p:nvPr>
        </p:nvSpPr>
        <p:spPr/>
        <p:txBody>
          <a:bodyPr/>
          <a:lstStyle/>
          <a:p>
            <a:fld id="{7DA841A6-D23E-4C9D-AA81-1C99B62804FF}" type="datetimeFigureOut">
              <a:rPr lang="es-CL" smtClean="0"/>
              <a:t>08-05-2019</a:t>
            </a:fld>
            <a:endParaRPr lang="es-CL"/>
          </a:p>
        </p:txBody>
      </p:sp>
      <p:sp>
        <p:nvSpPr>
          <p:cNvPr id="4" name="Marcador de pie de página 3">
            <a:extLst>
              <a:ext uri="{FF2B5EF4-FFF2-40B4-BE49-F238E27FC236}">
                <a16:creationId xmlns="" xmlns:a16="http://schemas.microsoft.com/office/drawing/2014/main" id="{1DED2C4F-D3DC-49FA-985E-727DA6D520D8}"/>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 xmlns:a16="http://schemas.microsoft.com/office/drawing/2014/main" id="{9DAE8F30-5751-464B-9DC2-4BABEFCD5DE8}"/>
              </a:ext>
            </a:extLst>
          </p:cNvPr>
          <p:cNvSpPr>
            <a:spLocks noGrp="1"/>
          </p:cNvSpPr>
          <p:nvPr>
            <p:ph type="sldNum" sz="quarter" idx="12"/>
          </p:nvPr>
        </p:nvSpPr>
        <p:spPr/>
        <p:txBody>
          <a:bodyPr/>
          <a:lstStyle/>
          <a:p>
            <a:fld id="{8F3093FB-A44B-461E-B139-2EBEA55C0808}" type="slidenum">
              <a:rPr lang="es-CL" smtClean="0"/>
              <a:t>‹Nº›</a:t>
            </a:fld>
            <a:endParaRPr lang="es-CL"/>
          </a:p>
        </p:txBody>
      </p:sp>
    </p:spTree>
    <p:extLst>
      <p:ext uri="{BB962C8B-B14F-4D97-AF65-F5344CB8AC3E}">
        <p14:creationId xmlns:p14="http://schemas.microsoft.com/office/powerpoint/2010/main" val="1272271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4416D204-7858-41B7-ADE7-AE38565A0E81}"/>
              </a:ext>
            </a:extLst>
          </p:cNvPr>
          <p:cNvSpPr>
            <a:spLocks noGrp="1"/>
          </p:cNvSpPr>
          <p:nvPr>
            <p:ph type="dt" sz="half" idx="10"/>
          </p:nvPr>
        </p:nvSpPr>
        <p:spPr/>
        <p:txBody>
          <a:bodyPr/>
          <a:lstStyle/>
          <a:p>
            <a:fld id="{7DA841A6-D23E-4C9D-AA81-1C99B62804FF}" type="datetimeFigureOut">
              <a:rPr lang="es-CL" smtClean="0"/>
              <a:t>08-05-2019</a:t>
            </a:fld>
            <a:endParaRPr lang="es-CL"/>
          </a:p>
        </p:txBody>
      </p:sp>
      <p:sp>
        <p:nvSpPr>
          <p:cNvPr id="3" name="Marcador de pie de página 2">
            <a:extLst>
              <a:ext uri="{FF2B5EF4-FFF2-40B4-BE49-F238E27FC236}">
                <a16:creationId xmlns="" xmlns:a16="http://schemas.microsoft.com/office/drawing/2014/main" id="{F300E547-5A4E-48A9-BA45-BCBB1EAA1CD7}"/>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 xmlns:a16="http://schemas.microsoft.com/office/drawing/2014/main" id="{CAACC762-EFEE-4A88-BDC5-E5C52A93470E}"/>
              </a:ext>
            </a:extLst>
          </p:cNvPr>
          <p:cNvSpPr>
            <a:spLocks noGrp="1"/>
          </p:cNvSpPr>
          <p:nvPr>
            <p:ph type="sldNum" sz="quarter" idx="12"/>
          </p:nvPr>
        </p:nvSpPr>
        <p:spPr/>
        <p:txBody>
          <a:bodyPr/>
          <a:lstStyle/>
          <a:p>
            <a:fld id="{8F3093FB-A44B-461E-B139-2EBEA55C0808}" type="slidenum">
              <a:rPr lang="es-CL" smtClean="0"/>
              <a:t>‹Nº›</a:t>
            </a:fld>
            <a:endParaRPr lang="es-CL"/>
          </a:p>
        </p:txBody>
      </p:sp>
    </p:spTree>
    <p:extLst>
      <p:ext uri="{BB962C8B-B14F-4D97-AF65-F5344CB8AC3E}">
        <p14:creationId xmlns:p14="http://schemas.microsoft.com/office/powerpoint/2010/main" val="3454735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D5C3C36-E1B6-463A-963A-23B3162A120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 xmlns:a16="http://schemas.microsoft.com/office/drawing/2014/main" id="{68D96560-C26F-4D72-BA5A-D0E6352DA0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 xmlns:a16="http://schemas.microsoft.com/office/drawing/2014/main" id="{D0CB924A-F2A4-48B6-89B8-688EAE82BD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2AEC0C1D-9684-4BE1-AACB-CBA82E567415}"/>
              </a:ext>
            </a:extLst>
          </p:cNvPr>
          <p:cNvSpPr>
            <a:spLocks noGrp="1"/>
          </p:cNvSpPr>
          <p:nvPr>
            <p:ph type="dt" sz="half" idx="10"/>
          </p:nvPr>
        </p:nvSpPr>
        <p:spPr/>
        <p:txBody>
          <a:bodyPr/>
          <a:lstStyle/>
          <a:p>
            <a:fld id="{7DA841A6-D23E-4C9D-AA81-1C99B62804FF}" type="datetimeFigureOut">
              <a:rPr lang="es-CL" smtClean="0"/>
              <a:t>08-05-2019</a:t>
            </a:fld>
            <a:endParaRPr lang="es-CL"/>
          </a:p>
        </p:txBody>
      </p:sp>
      <p:sp>
        <p:nvSpPr>
          <p:cNvPr id="6" name="Marcador de pie de página 5">
            <a:extLst>
              <a:ext uri="{FF2B5EF4-FFF2-40B4-BE49-F238E27FC236}">
                <a16:creationId xmlns="" xmlns:a16="http://schemas.microsoft.com/office/drawing/2014/main" id="{402DB1C2-AB21-4D12-835B-49CA385170D3}"/>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 xmlns:a16="http://schemas.microsoft.com/office/drawing/2014/main" id="{F62C99A7-9A53-4144-85C9-2FDC6F83AD7D}"/>
              </a:ext>
            </a:extLst>
          </p:cNvPr>
          <p:cNvSpPr>
            <a:spLocks noGrp="1"/>
          </p:cNvSpPr>
          <p:nvPr>
            <p:ph type="sldNum" sz="quarter" idx="12"/>
          </p:nvPr>
        </p:nvSpPr>
        <p:spPr/>
        <p:txBody>
          <a:bodyPr/>
          <a:lstStyle/>
          <a:p>
            <a:fld id="{8F3093FB-A44B-461E-B139-2EBEA55C0808}" type="slidenum">
              <a:rPr lang="es-CL" smtClean="0"/>
              <a:t>‹Nº›</a:t>
            </a:fld>
            <a:endParaRPr lang="es-CL"/>
          </a:p>
        </p:txBody>
      </p:sp>
    </p:spTree>
    <p:extLst>
      <p:ext uri="{BB962C8B-B14F-4D97-AF65-F5344CB8AC3E}">
        <p14:creationId xmlns:p14="http://schemas.microsoft.com/office/powerpoint/2010/main" val="745367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BB81143-8005-4141-8B0F-A728DEF00ED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 xmlns:a16="http://schemas.microsoft.com/office/drawing/2014/main" id="{D0C3F7C5-3CF1-434B-B8A5-85B523AC9E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 xmlns:a16="http://schemas.microsoft.com/office/drawing/2014/main" id="{45A2BC9B-B889-4CE2-B632-ACF6F256E0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9B157A07-1066-4A8F-95ED-83217A1D5212}"/>
              </a:ext>
            </a:extLst>
          </p:cNvPr>
          <p:cNvSpPr>
            <a:spLocks noGrp="1"/>
          </p:cNvSpPr>
          <p:nvPr>
            <p:ph type="dt" sz="half" idx="10"/>
          </p:nvPr>
        </p:nvSpPr>
        <p:spPr/>
        <p:txBody>
          <a:bodyPr/>
          <a:lstStyle/>
          <a:p>
            <a:fld id="{7DA841A6-D23E-4C9D-AA81-1C99B62804FF}" type="datetimeFigureOut">
              <a:rPr lang="es-CL" smtClean="0"/>
              <a:t>08-05-2019</a:t>
            </a:fld>
            <a:endParaRPr lang="es-CL"/>
          </a:p>
        </p:txBody>
      </p:sp>
      <p:sp>
        <p:nvSpPr>
          <p:cNvPr id="6" name="Marcador de pie de página 5">
            <a:extLst>
              <a:ext uri="{FF2B5EF4-FFF2-40B4-BE49-F238E27FC236}">
                <a16:creationId xmlns="" xmlns:a16="http://schemas.microsoft.com/office/drawing/2014/main" id="{A344A88D-ADED-413D-A803-909D573A53B9}"/>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 xmlns:a16="http://schemas.microsoft.com/office/drawing/2014/main" id="{C2DDEA26-A85C-4C67-AE24-076FD5D9DE4B}"/>
              </a:ext>
            </a:extLst>
          </p:cNvPr>
          <p:cNvSpPr>
            <a:spLocks noGrp="1"/>
          </p:cNvSpPr>
          <p:nvPr>
            <p:ph type="sldNum" sz="quarter" idx="12"/>
          </p:nvPr>
        </p:nvSpPr>
        <p:spPr/>
        <p:txBody>
          <a:bodyPr/>
          <a:lstStyle/>
          <a:p>
            <a:fld id="{8F3093FB-A44B-461E-B139-2EBEA55C0808}" type="slidenum">
              <a:rPr lang="es-CL" smtClean="0"/>
              <a:t>‹Nº›</a:t>
            </a:fld>
            <a:endParaRPr lang="es-CL"/>
          </a:p>
        </p:txBody>
      </p:sp>
    </p:spTree>
    <p:extLst>
      <p:ext uri="{BB962C8B-B14F-4D97-AF65-F5344CB8AC3E}">
        <p14:creationId xmlns:p14="http://schemas.microsoft.com/office/powerpoint/2010/main" val="1304263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0BB142FE-5C60-41B3-A4EF-858031FF82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 xmlns:a16="http://schemas.microsoft.com/office/drawing/2014/main" id="{0FF82C2F-58D0-441B-914B-33297FB826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 xmlns:a16="http://schemas.microsoft.com/office/drawing/2014/main" id="{86FD35A8-2408-49ED-BEDA-4152EB8CF5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A841A6-D23E-4C9D-AA81-1C99B62804FF}" type="datetimeFigureOut">
              <a:rPr lang="es-CL" smtClean="0"/>
              <a:t>08-05-2019</a:t>
            </a:fld>
            <a:endParaRPr lang="es-CL"/>
          </a:p>
        </p:txBody>
      </p:sp>
      <p:sp>
        <p:nvSpPr>
          <p:cNvPr id="5" name="Marcador de pie de página 4">
            <a:extLst>
              <a:ext uri="{FF2B5EF4-FFF2-40B4-BE49-F238E27FC236}">
                <a16:creationId xmlns="" xmlns:a16="http://schemas.microsoft.com/office/drawing/2014/main" id="{CFDA7673-4367-44C5-80C4-79EA3D3C87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 xmlns:a16="http://schemas.microsoft.com/office/drawing/2014/main" id="{06728BBD-AB63-4363-8000-7E93329EBA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3093FB-A44B-461E-B139-2EBEA55C0808}" type="slidenum">
              <a:rPr lang="es-CL" smtClean="0"/>
              <a:t>‹Nº›</a:t>
            </a:fld>
            <a:endParaRPr lang="es-CL"/>
          </a:p>
        </p:txBody>
      </p:sp>
    </p:spTree>
    <p:extLst>
      <p:ext uri="{BB962C8B-B14F-4D97-AF65-F5344CB8AC3E}">
        <p14:creationId xmlns:p14="http://schemas.microsoft.com/office/powerpoint/2010/main" val="290958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47BB4B0-CC35-4143-A6BB-8C03492B557F}"/>
              </a:ext>
            </a:extLst>
          </p:cNvPr>
          <p:cNvSpPr>
            <a:spLocks noGrp="1"/>
          </p:cNvSpPr>
          <p:nvPr>
            <p:ph type="ctrTitle"/>
          </p:nvPr>
        </p:nvSpPr>
        <p:spPr/>
        <p:txBody>
          <a:bodyPr/>
          <a:lstStyle/>
          <a:p>
            <a:endParaRPr lang="es-CL"/>
          </a:p>
        </p:txBody>
      </p:sp>
      <p:sp>
        <p:nvSpPr>
          <p:cNvPr id="3" name="Subtítulo 2">
            <a:extLst>
              <a:ext uri="{FF2B5EF4-FFF2-40B4-BE49-F238E27FC236}">
                <a16:creationId xmlns="" xmlns:a16="http://schemas.microsoft.com/office/drawing/2014/main" id="{0D7A7C74-C5F9-4AD3-8ED6-5EE687CFD814}"/>
              </a:ext>
            </a:extLst>
          </p:cNvPr>
          <p:cNvSpPr>
            <a:spLocks noGrp="1"/>
          </p:cNvSpPr>
          <p:nvPr>
            <p:ph type="subTitle" idx="1"/>
          </p:nvPr>
        </p:nvSpPr>
        <p:spPr/>
        <p:txBody>
          <a:bodyPr/>
          <a:lstStyle/>
          <a:p>
            <a:endParaRPr lang="es-CL"/>
          </a:p>
        </p:txBody>
      </p:sp>
      <p:pic>
        <p:nvPicPr>
          <p:cNvPr id="5" name="Imagen 4">
            <a:extLst>
              <a:ext uri="{FF2B5EF4-FFF2-40B4-BE49-F238E27FC236}">
                <a16:creationId xmlns="" xmlns:a16="http://schemas.microsoft.com/office/drawing/2014/main" id="{0323F111-C281-49F4-BD25-EDED80E78B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456" cy="6858000"/>
          </a:xfrm>
          <a:prstGeom prst="rect">
            <a:avLst/>
          </a:prstGeom>
        </p:spPr>
      </p:pic>
      <p:sp>
        <p:nvSpPr>
          <p:cNvPr id="6" name="Rectángulo 5">
            <a:extLst>
              <a:ext uri="{FF2B5EF4-FFF2-40B4-BE49-F238E27FC236}">
                <a16:creationId xmlns="" xmlns:a16="http://schemas.microsoft.com/office/drawing/2014/main" id="{A77CE445-B767-41E0-A370-97161AB7FEF6}"/>
              </a:ext>
            </a:extLst>
          </p:cNvPr>
          <p:cNvSpPr/>
          <p:nvPr/>
        </p:nvSpPr>
        <p:spPr>
          <a:xfrm>
            <a:off x="203026" y="2541752"/>
            <a:ext cx="5891202" cy="1323439"/>
          </a:xfrm>
          <a:prstGeom prst="rect">
            <a:avLst/>
          </a:prstGeom>
        </p:spPr>
        <p:txBody>
          <a:bodyPr wrap="square">
            <a:spAutoFit/>
          </a:bodyPr>
          <a:lstStyle/>
          <a:p>
            <a:pPr lvl="0"/>
            <a:r>
              <a:rPr lang="es-CL" sz="4400" b="1" dirty="0" smtClean="0">
                <a:solidFill>
                  <a:schemeClr val="bg2">
                    <a:lumMod val="25000"/>
                  </a:schemeClr>
                </a:solidFill>
                <a:latin typeface="Calibri" panose="020F0502020204030204" pitchFamily="34" charset="0"/>
                <a:ea typeface="Trebuchet MS"/>
                <a:cs typeface="Calibri" panose="020F0502020204030204" pitchFamily="34" charset="0"/>
                <a:sym typeface="Trebuchet MS"/>
              </a:rPr>
              <a:t>ESTABILIDAD LABORAL </a:t>
            </a:r>
          </a:p>
          <a:p>
            <a:pPr lvl="0"/>
            <a:r>
              <a:rPr lang="es-CL" sz="3600" b="1" dirty="0" smtClean="0">
                <a:solidFill>
                  <a:schemeClr val="bg2">
                    <a:lumMod val="25000"/>
                  </a:schemeClr>
                </a:solidFill>
                <a:latin typeface="Calibri" panose="020F0502020204030204" pitchFamily="34" charset="0"/>
                <a:ea typeface="Trebuchet MS"/>
                <a:cs typeface="Calibri" panose="020F0502020204030204" pitchFamily="34" charset="0"/>
                <a:sym typeface="Trebuchet MS"/>
              </a:rPr>
              <a:t>Y</a:t>
            </a:r>
            <a:r>
              <a:rPr lang="es-CL" sz="3600" b="1" dirty="0">
                <a:solidFill>
                  <a:schemeClr val="bg2">
                    <a:lumMod val="25000"/>
                  </a:schemeClr>
                </a:solidFill>
                <a:latin typeface="Calibri" panose="020F0502020204030204" pitchFamily="34" charset="0"/>
                <a:ea typeface="Trebuchet MS"/>
                <a:cs typeface="Calibri" panose="020F0502020204030204" pitchFamily="34" charset="0"/>
                <a:sym typeface="Trebuchet MS"/>
              </a:rPr>
              <a:t> </a:t>
            </a:r>
            <a:r>
              <a:rPr lang="es-CL" sz="3600" b="1" dirty="0" smtClean="0">
                <a:solidFill>
                  <a:schemeClr val="bg2">
                    <a:lumMod val="25000"/>
                  </a:schemeClr>
                </a:solidFill>
                <a:latin typeface="Calibri" panose="020F0502020204030204" pitchFamily="34" charset="0"/>
                <a:ea typeface="Trebuchet MS"/>
                <a:cs typeface="Calibri" panose="020F0502020204030204" pitchFamily="34" charset="0"/>
                <a:sym typeface="Trebuchet MS"/>
              </a:rPr>
              <a:t>CARRERA FUNCIONARIA</a:t>
            </a:r>
            <a:endParaRPr lang="es-CL" sz="3600" b="1" dirty="0">
              <a:solidFill>
                <a:schemeClr val="bg2">
                  <a:lumMod val="25000"/>
                </a:schemeClr>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884910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03D71AA-8888-4C6F-B223-88249629BF1B}"/>
              </a:ext>
            </a:extLst>
          </p:cNvPr>
          <p:cNvSpPr>
            <a:spLocks noGrp="1"/>
          </p:cNvSpPr>
          <p:nvPr>
            <p:ph type="title"/>
          </p:nvPr>
        </p:nvSpPr>
        <p:spPr/>
        <p:txBody>
          <a:bodyPr/>
          <a:lstStyle/>
          <a:p>
            <a:endParaRPr lang="es-CL"/>
          </a:p>
        </p:txBody>
      </p:sp>
      <p:pic>
        <p:nvPicPr>
          <p:cNvPr id="5" name="Marcador de contenido 4">
            <a:extLst>
              <a:ext uri="{FF2B5EF4-FFF2-40B4-BE49-F238E27FC236}">
                <a16:creationId xmlns="" xmlns:a16="http://schemas.microsoft.com/office/drawing/2014/main" id="{F5E1F41B-AB76-4606-A250-91A568D4725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Rectángulo 2">
            <a:extLst>
              <a:ext uri="{FF2B5EF4-FFF2-40B4-BE49-F238E27FC236}">
                <a16:creationId xmlns="" xmlns:a16="http://schemas.microsoft.com/office/drawing/2014/main" id="{5AA8FD6F-B827-4BD2-960E-FE91C2541E93}"/>
              </a:ext>
            </a:extLst>
          </p:cNvPr>
          <p:cNvSpPr/>
          <p:nvPr/>
        </p:nvSpPr>
        <p:spPr>
          <a:xfrm>
            <a:off x="3615956" y="365125"/>
            <a:ext cx="8576044" cy="1077218"/>
          </a:xfrm>
          <a:prstGeom prst="rect">
            <a:avLst/>
          </a:prstGeom>
        </p:spPr>
        <p:txBody>
          <a:bodyPr wrap="square">
            <a:spAutoFit/>
          </a:bodyPr>
          <a:lstStyle/>
          <a:p>
            <a:pPr lvl="0"/>
            <a:r>
              <a:rPr lang="es-CL" sz="3200" b="1" dirty="0">
                <a:solidFill>
                  <a:schemeClr val="bg2">
                    <a:lumMod val="25000"/>
                  </a:schemeClr>
                </a:solidFill>
                <a:latin typeface="Calibri" panose="020F0502020204030204" pitchFamily="34" charset="0"/>
                <a:cs typeface="Calibri" panose="020F0502020204030204" pitchFamily="34" charset="0"/>
              </a:rPr>
              <a:t>GESTIÓN DE PERSONAS   Y </a:t>
            </a:r>
          </a:p>
          <a:p>
            <a:pPr lvl="0"/>
            <a:r>
              <a:rPr lang="es-CL" sz="3200" b="1" dirty="0">
                <a:solidFill>
                  <a:srgbClr val="0070C0"/>
                </a:solidFill>
                <a:latin typeface="Calibri" panose="020F0502020204030204" pitchFamily="34" charset="0"/>
                <a:cs typeface="Calibri" panose="020F0502020204030204" pitchFamily="34" charset="0"/>
              </a:rPr>
              <a:t>CARRERA FUNCIONARIA EN PEÑALOLÉN</a:t>
            </a:r>
          </a:p>
        </p:txBody>
      </p:sp>
      <p:sp>
        <p:nvSpPr>
          <p:cNvPr id="6" name="Google Shape;115;p17">
            <a:extLst>
              <a:ext uri="{FF2B5EF4-FFF2-40B4-BE49-F238E27FC236}">
                <a16:creationId xmlns="" xmlns:a16="http://schemas.microsoft.com/office/drawing/2014/main" id="{371288E0-B0FC-4A10-9A19-20503C0BE4C8}"/>
              </a:ext>
            </a:extLst>
          </p:cNvPr>
          <p:cNvSpPr txBox="1"/>
          <p:nvPr/>
        </p:nvSpPr>
        <p:spPr>
          <a:xfrm>
            <a:off x="0" y="2164239"/>
            <a:ext cx="5657361" cy="4468554"/>
          </a:xfrm>
          <a:prstGeom prst="rect">
            <a:avLst/>
          </a:prstGeom>
          <a:noFill/>
          <a:ln>
            <a:noFill/>
          </a:ln>
        </p:spPr>
        <p:txBody>
          <a:bodyPr spcFirstLastPara="1" wrap="square" lIns="91425" tIns="45700" rIns="91425" bIns="45700" anchor="t" anchorCtr="0">
            <a:noAutofit/>
          </a:bodyPr>
          <a:lstStyle/>
          <a:p>
            <a:pPr marL="360363" lvl="2" algn="just"/>
            <a:r>
              <a:rPr lang="es-CL" b="1" dirty="0">
                <a:solidFill>
                  <a:srgbClr val="0070C0"/>
                </a:solidFill>
                <a:cs typeface="Arial"/>
                <a:sym typeface="Arial"/>
              </a:rPr>
              <a:t>3.3 </a:t>
            </a:r>
            <a:r>
              <a:rPr lang="es-CL" dirty="0">
                <a:solidFill>
                  <a:schemeClr val="bg2">
                    <a:lumMod val="25000"/>
                  </a:schemeClr>
                </a:solidFill>
                <a:cs typeface="Arial"/>
              </a:rPr>
              <a:t>Realizamos talleres de Gerencia de Personas en terreno con las Direcciones y Unidades  en forma periódica, en los cuales se tratan todo tipo de materias relacionadas con los recursos humanos y otras. </a:t>
            </a:r>
          </a:p>
          <a:p>
            <a:pPr marL="914400" marR="0" lvl="2" indent="0" algn="just" rtl="0">
              <a:spcBef>
                <a:spcPts val="0"/>
              </a:spcBef>
              <a:spcAft>
                <a:spcPts val="0"/>
              </a:spcAft>
              <a:buNone/>
            </a:pPr>
            <a:endParaRPr lang="es-CL" dirty="0">
              <a:solidFill>
                <a:srgbClr val="0070C0"/>
              </a:solidFill>
              <a:ea typeface="Arial"/>
              <a:cs typeface="Arial"/>
              <a:sym typeface="Arial"/>
            </a:endParaRPr>
          </a:p>
          <a:p>
            <a:pPr marL="431800" lvl="1" algn="just">
              <a:buClr>
                <a:schemeClr val="dk1"/>
              </a:buClr>
              <a:buSzPts val="1800"/>
            </a:pPr>
            <a:r>
              <a:rPr lang="es-CL" b="1" u="sng" dirty="0">
                <a:solidFill>
                  <a:srgbClr val="0070C0"/>
                </a:solidFill>
              </a:rPr>
              <a:t>4. Desvinculación Laboral / Egreso del Funcionario</a:t>
            </a:r>
            <a:r>
              <a:rPr lang="es-CL" b="1" dirty="0">
                <a:solidFill>
                  <a:srgbClr val="0070C0"/>
                </a:solidFill>
              </a:rPr>
              <a:t>: </a:t>
            </a:r>
          </a:p>
          <a:p>
            <a:pPr marL="431800" lvl="1" algn="just">
              <a:buClr>
                <a:schemeClr val="dk1"/>
              </a:buClr>
              <a:buSzPts val="1800"/>
            </a:pPr>
            <a:endParaRPr lang="es-CL" b="1" dirty="0">
              <a:solidFill>
                <a:schemeClr val="bg2">
                  <a:lumMod val="25000"/>
                </a:schemeClr>
              </a:solidFill>
              <a:ea typeface="Arial"/>
              <a:cs typeface="Arial"/>
              <a:sym typeface="Arial"/>
            </a:endParaRPr>
          </a:p>
          <a:p>
            <a:pPr marL="431800" lvl="1" algn="just">
              <a:buClr>
                <a:schemeClr val="dk1"/>
              </a:buClr>
              <a:buSzPts val="1800"/>
            </a:pPr>
            <a:r>
              <a:rPr lang="es-CL" b="1" dirty="0">
                <a:solidFill>
                  <a:srgbClr val="0070C0"/>
                </a:solidFill>
                <a:ea typeface="Arial"/>
                <a:cs typeface="Arial"/>
                <a:sym typeface="Arial"/>
              </a:rPr>
              <a:t>4.1</a:t>
            </a:r>
            <a:r>
              <a:rPr lang="es-CL" b="1" dirty="0">
                <a:solidFill>
                  <a:schemeClr val="bg2">
                    <a:lumMod val="25000"/>
                  </a:schemeClr>
                </a:solidFill>
                <a:ea typeface="Arial"/>
                <a:cs typeface="Arial"/>
                <a:sym typeface="Arial"/>
              </a:rPr>
              <a:t> </a:t>
            </a:r>
            <a:r>
              <a:rPr lang="es-CL" dirty="0">
                <a:solidFill>
                  <a:schemeClr val="bg2">
                    <a:lumMod val="25000"/>
                  </a:schemeClr>
                </a:solidFill>
                <a:ea typeface="Arial"/>
                <a:cs typeface="Arial"/>
                <a:sym typeface="Arial"/>
              </a:rPr>
              <a:t>Los procesos de desvinculación laboral se realizan cumpliendo plenamente la normativa vigente y con pleno respeto al trabajador.</a:t>
            </a:r>
          </a:p>
          <a:p>
            <a:pPr marL="431800" lvl="1" algn="just">
              <a:buClr>
                <a:schemeClr val="dk1"/>
              </a:buClr>
              <a:buSzPts val="1800"/>
            </a:pPr>
            <a:endParaRPr lang="es-CL" dirty="0">
              <a:solidFill>
                <a:schemeClr val="bg2">
                  <a:lumMod val="25000"/>
                </a:schemeClr>
              </a:solidFill>
              <a:cs typeface="Arial"/>
              <a:sym typeface="Arial"/>
            </a:endParaRPr>
          </a:p>
          <a:p>
            <a:pPr marL="431800" lvl="1" algn="just">
              <a:buClr>
                <a:schemeClr val="dk1"/>
              </a:buClr>
              <a:buSzPts val="1800"/>
            </a:pPr>
            <a:r>
              <a:rPr lang="es-CL" b="1" dirty="0">
                <a:solidFill>
                  <a:srgbClr val="0070C0"/>
                </a:solidFill>
                <a:cs typeface="Arial"/>
                <a:sym typeface="Arial"/>
              </a:rPr>
              <a:t>4.2</a:t>
            </a:r>
            <a:r>
              <a:rPr lang="es-CL" b="1" dirty="0">
                <a:solidFill>
                  <a:schemeClr val="bg2">
                    <a:lumMod val="25000"/>
                  </a:schemeClr>
                </a:solidFill>
                <a:cs typeface="Arial"/>
                <a:sym typeface="Arial"/>
              </a:rPr>
              <a:t> </a:t>
            </a:r>
            <a:r>
              <a:rPr lang="es-CL" dirty="0">
                <a:solidFill>
                  <a:schemeClr val="bg2">
                    <a:lumMod val="25000"/>
                  </a:schemeClr>
                </a:solidFill>
                <a:cs typeface="Arial"/>
                <a:sym typeface="Arial"/>
              </a:rPr>
              <a:t>Los procesos de retiro voluntario son realizados en forma eficiente, cancelando oportunamente a los funcionarios seleccionados todos los beneficios contemplados en la ley.</a:t>
            </a:r>
            <a:endParaRPr dirty="0">
              <a:solidFill>
                <a:schemeClr val="bg2">
                  <a:lumMod val="25000"/>
                </a:schemeClr>
              </a:solidFill>
            </a:endParaRPr>
          </a:p>
          <a:p>
            <a:pPr marL="800100" marR="0" lvl="1" indent="-254000" algn="just" rtl="0">
              <a:spcBef>
                <a:spcPts val="0"/>
              </a:spcBef>
              <a:spcAft>
                <a:spcPts val="0"/>
              </a:spcAft>
              <a:buClr>
                <a:schemeClr val="dk1"/>
              </a:buClr>
              <a:buSzPts val="1400"/>
              <a:buFont typeface="Calibri"/>
              <a:buNone/>
            </a:pPr>
            <a:endParaRPr sz="1100" b="0" i="0" u="none" strike="noStrike" cap="none" dirty="0">
              <a:solidFill>
                <a:schemeClr val="bg2">
                  <a:lumMod val="25000"/>
                </a:schemeClr>
              </a:solidFill>
              <a:latin typeface="Arial"/>
              <a:ea typeface="Arial"/>
              <a:cs typeface="Arial"/>
              <a:sym typeface="Arial"/>
            </a:endParaRPr>
          </a:p>
          <a:p>
            <a:pPr marL="363538" marR="0" lvl="0" indent="-363538" algn="just" rtl="0">
              <a:spcBef>
                <a:spcPts val="0"/>
              </a:spcBef>
              <a:spcAft>
                <a:spcPts val="0"/>
              </a:spcAft>
              <a:buNone/>
            </a:pPr>
            <a:endParaRPr sz="1800" dirty="0">
              <a:solidFill>
                <a:schemeClr val="bg2">
                  <a:lumMod val="25000"/>
                </a:schemeClr>
              </a:solidFill>
              <a:latin typeface="Arial"/>
              <a:ea typeface="Arial"/>
              <a:cs typeface="Arial"/>
              <a:sym typeface="Arial"/>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2744" y="2474500"/>
            <a:ext cx="5401056" cy="3599688"/>
          </a:xfrm>
          <a:prstGeom prst="rect">
            <a:avLst/>
          </a:prstGeom>
        </p:spPr>
      </p:pic>
    </p:spTree>
    <p:extLst>
      <p:ext uri="{BB962C8B-B14F-4D97-AF65-F5344CB8AC3E}">
        <p14:creationId xmlns:p14="http://schemas.microsoft.com/office/powerpoint/2010/main" val="1744141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D26103C8-8CD5-4ECA-B6FB-EC79F9CB628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1495"/>
          <a:stretch/>
        </p:blipFill>
        <p:spPr>
          <a:xfrm>
            <a:off x="206450" y="3270607"/>
            <a:ext cx="5885874" cy="3472063"/>
          </a:xfrm>
          <a:prstGeom prst="rect">
            <a:avLst/>
          </a:prstGeom>
        </p:spPr>
      </p:pic>
      <p:pic>
        <p:nvPicPr>
          <p:cNvPr id="12" name="Imagen 11">
            <a:extLst>
              <a:ext uri="{FF2B5EF4-FFF2-40B4-BE49-F238E27FC236}">
                <a16:creationId xmlns="" xmlns:a16="http://schemas.microsoft.com/office/drawing/2014/main" id="{41553689-66C3-486A-98FA-D586443FA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450" y="131805"/>
            <a:ext cx="8072071" cy="3035435"/>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5765" y="3353047"/>
            <a:ext cx="5085870" cy="3389623"/>
          </a:xfrm>
          <a:prstGeom prst="rect">
            <a:avLst/>
          </a:prstGeom>
        </p:spPr>
      </p:pic>
    </p:spTree>
    <p:extLst>
      <p:ext uri="{BB962C8B-B14F-4D97-AF65-F5344CB8AC3E}">
        <p14:creationId xmlns:p14="http://schemas.microsoft.com/office/powerpoint/2010/main" val="1827357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 xmlns:a16="http://schemas.microsoft.com/office/drawing/2014/main" id="{EF95342E-BD07-4492-B491-DD0ED0C898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730" y="168598"/>
            <a:ext cx="4440193" cy="2959294"/>
          </a:xfrm>
          <a:prstGeom prst="rect">
            <a:avLst/>
          </a:prstGeom>
        </p:spPr>
      </p:pic>
      <p:pic>
        <p:nvPicPr>
          <p:cNvPr id="7" name="Imagen 6">
            <a:extLst>
              <a:ext uri="{FF2B5EF4-FFF2-40B4-BE49-F238E27FC236}">
                <a16:creationId xmlns="" xmlns:a16="http://schemas.microsoft.com/office/drawing/2014/main" id="{4A6E4F42-F7E5-4471-A68A-4CE8C8E039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4043" y="1074760"/>
            <a:ext cx="6487210" cy="4865408"/>
          </a:xfrm>
          <a:prstGeom prst="rect">
            <a:avLst/>
          </a:prstGeom>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564" y="3252231"/>
            <a:ext cx="4706359" cy="3528662"/>
          </a:xfrm>
          <a:prstGeom prst="rect">
            <a:avLst/>
          </a:prstGeom>
        </p:spPr>
      </p:pic>
    </p:spTree>
    <p:extLst>
      <p:ext uri="{BB962C8B-B14F-4D97-AF65-F5344CB8AC3E}">
        <p14:creationId xmlns:p14="http://schemas.microsoft.com/office/powerpoint/2010/main" val="3877881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5542364E-3F92-4A5B-BD4A-1FCD084870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421" y="1235792"/>
            <a:ext cx="5667633" cy="3777533"/>
          </a:xfrm>
          <a:prstGeom prst="rect">
            <a:avLst/>
          </a:prstGeom>
        </p:spPr>
      </p:pic>
      <p:pic>
        <p:nvPicPr>
          <p:cNvPr id="9" name="Imagen 8">
            <a:extLst>
              <a:ext uri="{FF2B5EF4-FFF2-40B4-BE49-F238E27FC236}">
                <a16:creationId xmlns="" xmlns:a16="http://schemas.microsoft.com/office/drawing/2014/main" id="{DFF2C26C-AAC7-49C1-AED5-3968A1D035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0276" y="1235792"/>
            <a:ext cx="5747069" cy="3830478"/>
          </a:xfrm>
          <a:prstGeom prst="rect">
            <a:avLst/>
          </a:prstGeom>
        </p:spPr>
      </p:pic>
    </p:spTree>
    <p:extLst>
      <p:ext uri="{BB962C8B-B14F-4D97-AF65-F5344CB8AC3E}">
        <p14:creationId xmlns:p14="http://schemas.microsoft.com/office/powerpoint/2010/main" val="1879585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 xmlns:a16="http://schemas.microsoft.com/office/drawing/2014/main" id="{4254163A-A580-4A69-8A7A-0B8A12F042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324" y="1486286"/>
            <a:ext cx="5175110" cy="3884783"/>
          </a:xfrm>
          <a:prstGeom prst="rect">
            <a:avLst/>
          </a:prstGeom>
        </p:spPr>
      </p:pic>
      <p:pic>
        <p:nvPicPr>
          <p:cNvPr id="11" name="Imagen 10">
            <a:extLst>
              <a:ext uri="{FF2B5EF4-FFF2-40B4-BE49-F238E27FC236}">
                <a16:creationId xmlns="" xmlns:a16="http://schemas.microsoft.com/office/drawing/2014/main" id="{2568CEC2-B29C-4064-AAC1-B76FFE7C90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9236"/>
          <a:stretch/>
        </p:blipFill>
        <p:spPr>
          <a:xfrm>
            <a:off x="5573868" y="1486286"/>
            <a:ext cx="6412185" cy="3884171"/>
          </a:xfrm>
          <a:prstGeom prst="rect">
            <a:avLst/>
          </a:prstGeom>
        </p:spPr>
      </p:pic>
    </p:spTree>
    <p:extLst>
      <p:ext uri="{BB962C8B-B14F-4D97-AF65-F5344CB8AC3E}">
        <p14:creationId xmlns:p14="http://schemas.microsoft.com/office/powerpoint/2010/main" val="4017944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AD023B4D-AE6F-4523-8FC1-5BB9C38B67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2282" y="136991"/>
            <a:ext cx="8649730" cy="2740843"/>
          </a:xfrm>
          <a:prstGeom prst="rect">
            <a:avLst/>
          </a:prstGeom>
        </p:spPr>
      </p:pic>
      <p:pic>
        <p:nvPicPr>
          <p:cNvPr id="10" name="Imagen 9">
            <a:extLst>
              <a:ext uri="{FF2B5EF4-FFF2-40B4-BE49-F238E27FC236}">
                <a16:creationId xmlns="" xmlns:a16="http://schemas.microsoft.com/office/drawing/2014/main" id="{10A3E3B9-11CE-4066-AFE1-5ADB933657EB}"/>
              </a:ext>
            </a:extLst>
          </p:cNvPr>
          <p:cNvPicPr>
            <a:picLocks noChangeAspect="1"/>
          </p:cNvPicPr>
          <p:nvPr/>
        </p:nvPicPr>
        <p:blipFill rotWithShape="1">
          <a:blip r:embed="rId3">
            <a:extLst>
              <a:ext uri="{28A0092B-C50C-407E-A947-70E740481C1C}">
                <a14:useLocalDpi xmlns:a14="http://schemas.microsoft.com/office/drawing/2010/main" val="0"/>
              </a:ext>
            </a:extLst>
          </a:blip>
          <a:srcRect t="24956" b="9419"/>
          <a:stretch/>
        </p:blipFill>
        <p:spPr>
          <a:xfrm>
            <a:off x="123370" y="3018306"/>
            <a:ext cx="6845841" cy="3378375"/>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2205" y="3018306"/>
            <a:ext cx="5173812" cy="3448397"/>
          </a:xfrm>
          <a:prstGeom prst="rect">
            <a:avLst/>
          </a:prstGeom>
        </p:spPr>
      </p:pic>
    </p:spTree>
    <p:extLst>
      <p:ext uri="{BB962C8B-B14F-4D97-AF65-F5344CB8AC3E}">
        <p14:creationId xmlns:p14="http://schemas.microsoft.com/office/powerpoint/2010/main" val="1163263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03D71AA-8888-4C6F-B223-88249629BF1B}"/>
              </a:ext>
            </a:extLst>
          </p:cNvPr>
          <p:cNvSpPr>
            <a:spLocks noGrp="1"/>
          </p:cNvSpPr>
          <p:nvPr>
            <p:ph type="title"/>
          </p:nvPr>
        </p:nvSpPr>
        <p:spPr/>
        <p:txBody>
          <a:bodyPr/>
          <a:lstStyle/>
          <a:p>
            <a:endParaRPr lang="es-CL"/>
          </a:p>
        </p:txBody>
      </p:sp>
      <p:pic>
        <p:nvPicPr>
          <p:cNvPr id="5" name="Marcador de contenido 4">
            <a:extLst>
              <a:ext uri="{FF2B5EF4-FFF2-40B4-BE49-F238E27FC236}">
                <a16:creationId xmlns="" xmlns:a16="http://schemas.microsoft.com/office/drawing/2014/main" id="{F5E1F41B-AB76-4606-A250-91A568D4725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Google Shape;129;p19">
            <a:extLst>
              <a:ext uri="{FF2B5EF4-FFF2-40B4-BE49-F238E27FC236}">
                <a16:creationId xmlns="" xmlns:a16="http://schemas.microsoft.com/office/drawing/2014/main" id="{48411C36-DC48-42BA-B605-211316D37583}"/>
              </a:ext>
            </a:extLst>
          </p:cNvPr>
          <p:cNvSpPr txBox="1"/>
          <p:nvPr/>
        </p:nvSpPr>
        <p:spPr>
          <a:xfrm>
            <a:off x="582554" y="2615987"/>
            <a:ext cx="10515600" cy="4473900"/>
          </a:xfrm>
          <a:prstGeom prst="rect">
            <a:avLst/>
          </a:prstGeom>
          <a:noFill/>
          <a:ln>
            <a:noFill/>
          </a:ln>
        </p:spPr>
        <p:txBody>
          <a:bodyPr spcFirstLastPara="1" wrap="square" lIns="91425" tIns="45700" rIns="91425" bIns="45700" anchor="t" anchorCtr="0">
            <a:noAutofit/>
          </a:bodyPr>
          <a:lstStyle/>
          <a:p>
            <a:pPr marL="114300" lvl="0" algn="just" rtl="0">
              <a:spcBef>
                <a:spcPts val="0"/>
              </a:spcBef>
              <a:spcAft>
                <a:spcPts val="0"/>
              </a:spcAft>
              <a:buClr>
                <a:schemeClr val="dk1"/>
              </a:buClr>
              <a:buSzPts val="1800"/>
            </a:pPr>
            <a:r>
              <a:rPr lang="es-CL" sz="1800" dirty="0">
                <a:solidFill>
                  <a:schemeClr val="bg2">
                    <a:lumMod val="25000"/>
                  </a:schemeClr>
                </a:solidFill>
                <a:latin typeface="Calibri" panose="020F0502020204030204" pitchFamily="34" charset="0"/>
                <a:cs typeface="Calibri" panose="020F0502020204030204" pitchFamily="34" charset="0"/>
              </a:rPr>
              <a:t>Como se puede observar de lo anteriormente expuesto, nuestro enfoque se centra en respetar la normativa vigente que se aplica a la carrera funcionaria y como valor agregado le damos gran importancia a la </a:t>
            </a:r>
            <a:r>
              <a:rPr lang="es-CL" sz="1800" b="1" dirty="0">
                <a:solidFill>
                  <a:schemeClr val="bg2">
                    <a:lumMod val="25000"/>
                  </a:schemeClr>
                </a:solidFill>
                <a:latin typeface="Calibri" panose="020F0502020204030204" pitchFamily="34" charset="0"/>
                <a:cs typeface="Calibri" panose="020F0502020204030204" pitchFamily="34" charset="0"/>
              </a:rPr>
              <a:t>conciliación laboral - familiar - vida personal,</a:t>
            </a:r>
            <a:r>
              <a:rPr lang="es-CL" sz="1800" dirty="0">
                <a:solidFill>
                  <a:schemeClr val="bg2">
                    <a:lumMod val="25000"/>
                  </a:schemeClr>
                </a:solidFill>
                <a:latin typeface="Calibri" panose="020F0502020204030204" pitchFamily="34" charset="0"/>
                <a:cs typeface="Calibri" panose="020F0502020204030204" pitchFamily="34" charset="0"/>
              </a:rPr>
              <a:t> con programas de vida saludable, apoyo a la maternidad/paternidad, apoyos económicos y actividades de integración familiar, política de inclusión y no discriminación, prevención del acoso laboral, entre otros.</a:t>
            </a:r>
            <a:endParaRPr sz="1800" dirty="0">
              <a:solidFill>
                <a:schemeClr val="bg2">
                  <a:lumMod val="25000"/>
                </a:schemeClr>
              </a:solidFill>
              <a:latin typeface="Calibri" panose="020F0502020204030204" pitchFamily="34" charset="0"/>
              <a:cs typeface="Calibri" panose="020F0502020204030204" pitchFamily="34" charset="0"/>
            </a:endParaRPr>
          </a:p>
          <a:p>
            <a:pPr marL="742950" lvl="0" indent="-285750" algn="just" rtl="0">
              <a:spcBef>
                <a:spcPts val="0"/>
              </a:spcBef>
              <a:spcAft>
                <a:spcPts val="0"/>
              </a:spcAft>
              <a:buFont typeface="Arial" panose="020B0604020202020204" pitchFamily="34" charset="0"/>
              <a:buChar char="•"/>
            </a:pPr>
            <a:endParaRPr sz="1800" dirty="0">
              <a:solidFill>
                <a:schemeClr val="bg2">
                  <a:lumMod val="25000"/>
                </a:schemeClr>
              </a:solidFill>
              <a:latin typeface="Calibri" panose="020F0502020204030204" pitchFamily="34" charset="0"/>
              <a:cs typeface="Calibri" panose="020F0502020204030204" pitchFamily="34" charset="0"/>
            </a:endParaRPr>
          </a:p>
          <a:p>
            <a:pPr marL="114300" lvl="0" algn="just" rtl="0">
              <a:spcBef>
                <a:spcPts val="0"/>
              </a:spcBef>
              <a:spcAft>
                <a:spcPts val="0"/>
              </a:spcAft>
              <a:buClr>
                <a:schemeClr val="dk1"/>
              </a:buClr>
              <a:buSzPts val="1800"/>
            </a:pPr>
            <a:r>
              <a:rPr lang="es-CL" sz="1800" dirty="0">
                <a:solidFill>
                  <a:schemeClr val="bg2">
                    <a:lumMod val="25000"/>
                  </a:schemeClr>
                </a:solidFill>
                <a:latin typeface="Calibri" panose="020F0502020204030204" pitchFamily="34" charset="0"/>
                <a:cs typeface="Calibri" panose="020F0502020204030204" pitchFamily="34" charset="0"/>
              </a:rPr>
              <a:t>La gestión desarrollada en materia de personal, nos ha llevado a ser </a:t>
            </a:r>
            <a:r>
              <a:rPr lang="es-CL" sz="1800" b="1" dirty="0">
                <a:solidFill>
                  <a:schemeClr val="bg2">
                    <a:lumMod val="25000"/>
                  </a:schemeClr>
                </a:solidFill>
                <a:latin typeface="Calibri" panose="020F0502020204030204" pitchFamily="34" charset="0"/>
                <a:cs typeface="Calibri" panose="020F0502020204030204" pitchFamily="34" charset="0"/>
              </a:rPr>
              <a:t>reconocidos durante 3 años consecutivos con el 1° Lugar como Organismo Público por el premio “Mejores Empresas para Madres y Padres que trabajan” de la Fundación Chile Unido y El Mercurio (2014 a 2016) y por parte de AMUCH dentro de los “Municipios con mejor Vida Laboral” (2018).</a:t>
            </a:r>
            <a:endParaRPr sz="1800" b="1" dirty="0">
              <a:solidFill>
                <a:schemeClr val="bg2">
                  <a:lumMod val="25000"/>
                </a:schemeClr>
              </a:solidFill>
              <a:latin typeface="Calibri" panose="020F0502020204030204" pitchFamily="34" charset="0"/>
              <a:cs typeface="Calibri" panose="020F0502020204030204" pitchFamily="34" charset="0"/>
            </a:endParaRPr>
          </a:p>
          <a:p>
            <a:pPr marL="457200" lvl="0" indent="0" algn="just" rtl="0">
              <a:spcBef>
                <a:spcPts val="0"/>
              </a:spcBef>
              <a:spcAft>
                <a:spcPts val="0"/>
              </a:spcAft>
              <a:buNone/>
            </a:pPr>
            <a:endParaRPr sz="1800" dirty="0">
              <a:solidFill>
                <a:schemeClr val="dk1"/>
              </a:solidFill>
            </a:endParaRPr>
          </a:p>
        </p:txBody>
      </p:sp>
      <p:sp>
        <p:nvSpPr>
          <p:cNvPr id="6" name="Rectángulo 5">
            <a:extLst>
              <a:ext uri="{FF2B5EF4-FFF2-40B4-BE49-F238E27FC236}">
                <a16:creationId xmlns="" xmlns:a16="http://schemas.microsoft.com/office/drawing/2014/main" id="{507B6A73-F2F3-47EA-A213-951BD026C226}"/>
              </a:ext>
            </a:extLst>
          </p:cNvPr>
          <p:cNvSpPr/>
          <p:nvPr/>
        </p:nvSpPr>
        <p:spPr>
          <a:xfrm>
            <a:off x="3615955" y="365125"/>
            <a:ext cx="8427763" cy="1077218"/>
          </a:xfrm>
          <a:prstGeom prst="rect">
            <a:avLst/>
          </a:prstGeom>
        </p:spPr>
        <p:txBody>
          <a:bodyPr wrap="square">
            <a:spAutoFit/>
          </a:bodyPr>
          <a:lstStyle/>
          <a:p>
            <a:pPr lvl="0"/>
            <a:r>
              <a:rPr lang="es-CL" sz="3200" b="1" dirty="0">
                <a:solidFill>
                  <a:schemeClr val="bg2">
                    <a:lumMod val="25000"/>
                  </a:schemeClr>
                </a:solidFill>
              </a:rPr>
              <a:t>GESTIÓN DE PERSONAS   Y </a:t>
            </a:r>
          </a:p>
          <a:p>
            <a:pPr lvl="0"/>
            <a:r>
              <a:rPr lang="es-CL" sz="3200" b="1" dirty="0">
                <a:solidFill>
                  <a:srgbClr val="0070C0"/>
                </a:solidFill>
              </a:rPr>
              <a:t>CARRERA FUNCIONARIA EN PEÑALOLÉN</a:t>
            </a:r>
          </a:p>
        </p:txBody>
      </p:sp>
      <p:sp>
        <p:nvSpPr>
          <p:cNvPr id="7" name="Freeform 45"/>
          <p:cNvSpPr>
            <a:spLocks noEditPoints="1"/>
          </p:cNvSpPr>
          <p:nvPr/>
        </p:nvSpPr>
        <p:spPr bwMode="auto">
          <a:xfrm>
            <a:off x="271586" y="2721604"/>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8" name="Freeform 45"/>
          <p:cNvSpPr>
            <a:spLocks noEditPoints="1"/>
          </p:cNvSpPr>
          <p:nvPr/>
        </p:nvSpPr>
        <p:spPr bwMode="auto">
          <a:xfrm>
            <a:off x="271586" y="4319745"/>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1543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03D71AA-8888-4C6F-B223-88249629BF1B}"/>
              </a:ext>
            </a:extLst>
          </p:cNvPr>
          <p:cNvSpPr>
            <a:spLocks noGrp="1"/>
          </p:cNvSpPr>
          <p:nvPr>
            <p:ph type="title"/>
          </p:nvPr>
        </p:nvSpPr>
        <p:spPr/>
        <p:txBody>
          <a:bodyPr/>
          <a:lstStyle/>
          <a:p>
            <a:endParaRPr lang="es-CL"/>
          </a:p>
        </p:txBody>
      </p:sp>
      <p:pic>
        <p:nvPicPr>
          <p:cNvPr id="5" name="Marcador de contenido 4">
            <a:extLst>
              <a:ext uri="{FF2B5EF4-FFF2-40B4-BE49-F238E27FC236}">
                <a16:creationId xmlns="" xmlns:a16="http://schemas.microsoft.com/office/drawing/2014/main" id="{F5E1F41B-AB76-4606-A250-91A568D4725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Google Shape;136;p20">
            <a:extLst>
              <a:ext uri="{FF2B5EF4-FFF2-40B4-BE49-F238E27FC236}">
                <a16:creationId xmlns="" xmlns:a16="http://schemas.microsoft.com/office/drawing/2014/main" id="{2BEE3CAE-BFFE-4D63-93F2-B70452BA9AA0}"/>
              </a:ext>
            </a:extLst>
          </p:cNvPr>
          <p:cNvSpPr txBox="1"/>
          <p:nvPr/>
        </p:nvSpPr>
        <p:spPr>
          <a:xfrm>
            <a:off x="4572000" y="548428"/>
            <a:ext cx="7200900" cy="638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CL" sz="3200" b="1" dirty="0">
                <a:solidFill>
                  <a:schemeClr val="bg2">
                    <a:lumMod val="25000"/>
                  </a:schemeClr>
                </a:solidFill>
              </a:rPr>
              <a:t>REFLEXIONES</a:t>
            </a:r>
            <a:endParaRPr sz="3200" b="1" dirty="0">
              <a:solidFill>
                <a:schemeClr val="bg2">
                  <a:lumMod val="25000"/>
                </a:schemeClr>
              </a:solidFill>
              <a:latin typeface="Arial"/>
              <a:ea typeface="Arial"/>
              <a:cs typeface="Arial"/>
              <a:sym typeface="Arial"/>
            </a:endParaRPr>
          </a:p>
        </p:txBody>
      </p:sp>
      <p:sp>
        <p:nvSpPr>
          <p:cNvPr id="6" name="Google Shape;137;p20">
            <a:extLst>
              <a:ext uri="{FF2B5EF4-FFF2-40B4-BE49-F238E27FC236}">
                <a16:creationId xmlns="" xmlns:a16="http://schemas.microsoft.com/office/drawing/2014/main" id="{8FB4AC5D-CCA7-4046-B426-8648036F0764}"/>
              </a:ext>
            </a:extLst>
          </p:cNvPr>
          <p:cNvSpPr txBox="1"/>
          <p:nvPr/>
        </p:nvSpPr>
        <p:spPr>
          <a:xfrm>
            <a:off x="777489" y="2246030"/>
            <a:ext cx="10637021" cy="4611970"/>
          </a:xfrm>
          <a:prstGeom prst="rect">
            <a:avLst/>
          </a:prstGeom>
          <a:noFill/>
          <a:ln>
            <a:noFill/>
          </a:ln>
        </p:spPr>
        <p:txBody>
          <a:bodyPr spcFirstLastPara="1" wrap="square" lIns="91425" tIns="45700" rIns="91425" bIns="45700" anchor="t" anchorCtr="0">
            <a:noAutofit/>
          </a:bodyPr>
          <a:lstStyle/>
          <a:p>
            <a:pPr marL="114300" marR="0" lvl="0" rtl="0">
              <a:spcBef>
                <a:spcPts val="0"/>
              </a:spcBef>
              <a:spcAft>
                <a:spcPts val="0"/>
              </a:spcAft>
              <a:buClr>
                <a:schemeClr val="dk1"/>
              </a:buClr>
              <a:buSzPts val="1800"/>
            </a:pPr>
            <a:r>
              <a:rPr lang="es-CL" sz="1800" dirty="0">
                <a:solidFill>
                  <a:schemeClr val="bg2">
                    <a:lumMod val="25000"/>
                  </a:schemeClr>
                </a:solidFill>
                <a:cs typeface="Arial" panose="020B0604020202020204" pitchFamily="34" charset="0"/>
              </a:rPr>
              <a:t>Existe un </a:t>
            </a:r>
            <a:r>
              <a:rPr lang="es-CL" sz="1800" b="1" dirty="0">
                <a:solidFill>
                  <a:srgbClr val="0070C0"/>
                </a:solidFill>
                <a:cs typeface="Arial" panose="020B0604020202020204" pitchFamily="34" charset="0"/>
              </a:rPr>
              <a:t>MARCO NORMATIVO el que se caracteriza por su rigidez</a:t>
            </a:r>
            <a:r>
              <a:rPr lang="es-CL" sz="1800" dirty="0">
                <a:solidFill>
                  <a:srgbClr val="0070C0"/>
                </a:solidFill>
                <a:cs typeface="Arial" panose="020B0604020202020204" pitchFamily="34" charset="0"/>
              </a:rPr>
              <a:t> </a:t>
            </a:r>
            <a:r>
              <a:rPr lang="es-CL" sz="1800" dirty="0">
                <a:solidFill>
                  <a:schemeClr val="bg2">
                    <a:lumMod val="25000"/>
                  </a:schemeClr>
                </a:solidFill>
                <a:cs typeface="Arial" panose="020B0604020202020204" pitchFamily="34" charset="0"/>
              </a:rPr>
              <a:t>y poca adecuación a los nuevos desafíos de la Gestión de Personas. </a:t>
            </a:r>
            <a:endParaRPr sz="1800" dirty="0">
              <a:solidFill>
                <a:schemeClr val="bg2">
                  <a:lumMod val="25000"/>
                </a:schemeClr>
              </a:solidFill>
              <a:cs typeface="Arial" panose="020B0604020202020204" pitchFamily="34" charset="0"/>
            </a:endParaRPr>
          </a:p>
          <a:p>
            <a:pPr marR="0" lvl="0" rtl="0">
              <a:spcBef>
                <a:spcPts val="0"/>
              </a:spcBef>
              <a:spcAft>
                <a:spcPts val="0"/>
              </a:spcAft>
            </a:pPr>
            <a:endParaRPr sz="1800" dirty="0">
              <a:solidFill>
                <a:schemeClr val="bg2">
                  <a:lumMod val="25000"/>
                </a:schemeClr>
              </a:solidFill>
              <a:cs typeface="Arial" panose="020B0604020202020204" pitchFamily="34" charset="0"/>
            </a:endParaRPr>
          </a:p>
          <a:p>
            <a:pPr marL="114300" lvl="0" rtl="0">
              <a:spcBef>
                <a:spcPts val="0"/>
              </a:spcBef>
              <a:spcAft>
                <a:spcPts val="0"/>
              </a:spcAft>
              <a:buClr>
                <a:schemeClr val="dk1"/>
              </a:buClr>
              <a:buSzPts val="1800"/>
            </a:pPr>
            <a:r>
              <a:rPr lang="es-CL" sz="1800" b="1" dirty="0">
                <a:solidFill>
                  <a:srgbClr val="0070C0"/>
                </a:solidFill>
                <a:cs typeface="Arial" panose="020B0604020202020204" pitchFamily="34" charset="0"/>
              </a:rPr>
              <a:t>ESTABILIDAD LABORAL Y CARRERA FUNCIONARIA solo se reconoce a funcionarios de planta</a:t>
            </a:r>
            <a:r>
              <a:rPr lang="es-CL" sz="1800" dirty="0">
                <a:solidFill>
                  <a:schemeClr val="bg2">
                    <a:lumMod val="25000"/>
                  </a:schemeClr>
                </a:solidFill>
                <a:cs typeface="Arial" panose="020B0604020202020204" pitchFamily="34" charset="0"/>
              </a:rPr>
              <a:t>, ya que las otras calidades jurídicas tienen un carácter que en su origen es transitorio, no considerando a parte importante de la dotación.</a:t>
            </a:r>
            <a:endParaRPr sz="1800" dirty="0">
              <a:solidFill>
                <a:schemeClr val="bg2">
                  <a:lumMod val="25000"/>
                </a:schemeClr>
              </a:solidFill>
              <a:cs typeface="Arial" panose="020B0604020202020204" pitchFamily="34" charset="0"/>
            </a:endParaRPr>
          </a:p>
          <a:p>
            <a:pPr marL="457200" lvl="0" rtl="0">
              <a:spcBef>
                <a:spcPts val="0"/>
              </a:spcBef>
              <a:spcAft>
                <a:spcPts val="0"/>
              </a:spcAft>
            </a:pPr>
            <a:endParaRPr sz="1800" dirty="0">
              <a:solidFill>
                <a:schemeClr val="bg2">
                  <a:lumMod val="25000"/>
                </a:schemeClr>
              </a:solidFill>
              <a:cs typeface="Arial" panose="020B0604020202020204" pitchFamily="34" charset="0"/>
            </a:endParaRPr>
          </a:p>
          <a:p>
            <a:pPr marL="114300" marR="0" lvl="0" rtl="0">
              <a:spcBef>
                <a:spcPts val="0"/>
              </a:spcBef>
              <a:spcAft>
                <a:spcPts val="0"/>
              </a:spcAft>
              <a:buClr>
                <a:schemeClr val="dk1"/>
              </a:buClr>
              <a:buSzPts val="1800"/>
            </a:pPr>
            <a:r>
              <a:rPr lang="es-CL" sz="1800" b="1" dirty="0">
                <a:solidFill>
                  <a:srgbClr val="0070C0"/>
                </a:solidFill>
                <a:cs typeface="Arial" panose="020B0604020202020204" pitchFamily="34" charset="0"/>
              </a:rPr>
              <a:t>SISTEMA DE EVALUACIÓN DE DESEMPEÑO</a:t>
            </a:r>
            <a:r>
              <a:rPr lang="es-CL" sz="1800" dirty="0">
                <a:solidFill>
                  <a:schemeClr val="bg2">
                    <a:lumMod val="25000"/>
                  </a:schemeClr>
                </a:solidFill>
                <a:cs typeface="Arial" panose="020B0604020202020204" pitchFamily="34" charset="0"/>
              </a:rPr>
              <a:t>, que no permite asociar incentivos o compensaciones al desempeño particular de cada trabajador, n</a:t>
            </a:r>
            <a:r>
              <a:rPr lang="es-CL" sz="1800" i="0" u="none" strike="noStrike" cap="none" dirty="0">
                <a:solidFill>
                  <a:schemeClr val="bg2">
                    <a:lumMod val="25000"/>
                  </a:schemeClr>
                </a:solidFill>
                <a:cs typeface="Arial" panose="020B0604020202020204" pitchFamily="34" charset="0"/>
              </a:rPr>
              <a:t>o se aplica a la totalidad de trabajadores</a:t>
            </a:r>
            <a:r>
              <a:rPr lang="es-CL" sz="1800" dirty="0">
                <a:solidFill>
                  <a:schemeClr val="bg2">
                    <a:lumMod val="25000"/>
                  </a:schemeClr>
                </a:solidFill>
                <a:cs typeface="Arial" panose="020B0604020202020204" pitchFamily="34" charset="0"/>
              </a:rPr>
              <a:t> y no se adapta a los requerimientos actuales para gestión moderna.</a:t>
            </a:r>
            <a:endParaRPr sz="1800" dirty="0">
              <a:solidFill>
                <a:schemeClr val="bg2">
                  <a:lumMod val="25000"/>
                </a:schemeClr>
              </a:solidFill>
              <a:cs typeface="Arial" panose="020B0604020202020204" pitchFamily="34" charset="0"/>
            </a:endParaRPr>
          </a:p>
          <a:p>
            <a:pPr marR="0" lvl="0" rtl="0">
              <a:spcBef>
                <a:spcPts val="0"/>
              </a:spcBef>
              <a:spcAft>
                <a:spcPts val="0"/>
              </a:spcAft>
            </a:pPr>
            <a:endParaRPr sz="1800" dirty="0">
              <a:solidFill>
                <a:schemeClr val="bg2">
                  <a:lumMod val="25000"/>
                </a:schemeClr>
              </a:solidFill>
              <a:cs typeface="Arial" panose="020B0604020202020204" pitchFamily="34" charset="0"/>
            </a:endParaRPr>
          </a:p>
          <a:p>
            <a:pPr marL="114300" lvl="0" rtl="0">
              <a:spcBef>
                <a:spcPts val="0"/>
              </a:spcBef>
              <a:spcAft>
                <a:spcPts val="0"/>
              </a:spcAft>
              <a:buClr>
                <a:schemeClr val="dk1"/>
              </a:buClr>
              <a:buSzPts val="1800"/>
            </a:pPr>
            <a:r>
              <a:rPr lang="es-CL" sz="1800" b="1" dirty="0">
                <a:solidFill>
                  <a:srgbClr val="0070C0"/>
                </a:solidFill>
                <a:cs typeface="Arial" panose="020B0604020202020204" pitchFamily="34" charset="0"/>
              </a:rPr>
              <a:t>Existe una carencia de contar con un SISTEMA DE RETIRO</a:t>
            </a:r>
            <a:r>
              <a:rPr lang="es-CL" sz="1800" dirty="0">
                <a:solidFill>
                  <a:srgbClr val="0070C0"/>
                </a:solidFill>
                <a:cs typeface="Arial" panose="020B0604020202020204" pitchFamily="34" charset="0"/>
              </a:rPr>
              <a:t> </a:t>
            </a:r>
            <a:r>
              <a:rPr lang="es-CL" sz="1800" b="1" dirty="0">
                <a:solidFill>
                  <a:srgbClr val="0070C0"/>
                </a:solidFill>
                <a:cs typeface="Arial" panose="020B0604020202020204" pitchFamily="34" charset="0"/>
              </a:rPr>
              <a:t>permanente </a:t>
            </a:r>
            <a:r>
              <a:rPr lang="es-CL" sz="1800" dirty="0">
                <a:solidFill>
                  <a:schemeClr val="bg2">
                    <a:lumMod val="25000"/>
                  </a:schemeClr>
                </a:solidFill>
                <a:cs typeface="Arial" panose="020B0604020202020204" pitchFamily="34" charset="0"/>
              </a:rPr>
              <a:t>que permita que el personal al cumplir su ciclo laboral percibir en forma automática los beneficios que en la actualidad se entregan por leyes esporádicas y que perjudican a muchos trabajadores.</a:t>
            </a:r>
            <a:endParaRPr sz="1800" dirty="0">
              <a:solidFill>
                <a:schemeClr val="bg2">
                  <a:lumMod val="25000"/>
                </a:schemeClr>
              </a:solidFill>
              <a:cs typeface="Arial" panose="020B0604020202020204" pitchFamily="34" charset="0"/>
            </a:endParaRPr>
          </a:p>
          <a:p>
            <a:pPr marL="0" marR="0" lvl="0" indent="0" algn="just" rtl="0">
              <a:spcBef>
                <a:spcPts val="0"/>
              </a:spcBef>
              <a:spcAft>
                <a:spcPts val="0"/>
              </a:spcAft>
              <a:buNone/>
            </a:pPr>
            <a:endParaRPr sz="1800" dirty="0">
              <a:solidFill>
                <a:schemeClr val="dk1"/>
              </a:solidFill>
            </a:endParaRPr>
          </a:p>
          <a:p>
            <a:pPr marL="285750" marR="0" lvl="0" indent="-196850" algn="just" rtl="0">
              <a:spcBef>
                <a:spcPts val="0"/>
              </a:spcBef>
              <a:spcAft>
                <a:spcPts val="0"/>
              </a:spcAft>
              <a:buClr>
                <a:schemeClr val="dk1"/>
              </a:buClr>
              <a:buSzPts val="1400"/>
              <a:buFont typeface="Arial"/>
              <a:buNone/>
            </a:pPr>
            <a:endParaRPr sz="1400" b="1" dirty="0">
              <a:solidFill>
                <a:schemeClr val="dk1"/>
              </a:solidFill>
              <a:latin typeface="Arial"/>
              <a:ea typeface="Arial"/>
              <a:cs typeface="Arial"/>
              <a:sym typeface="Arial"/>
            </a:endParaRPr>
          </a:p>
        </p:txBody>
      </p:sp>
      <p:sp>
        <p:nvSpPr>
          <p:cNvPr id="7" name="Freeform 45"/>
          <p:cNvSpPr>
            <a:spLocks noEditPoints="1"/>
          </p:cNvSpPr>
          <p:nvPr/>
        </p:nvSpPr>
        <p:spPr bwMode="auto">
          <a:xfrm>
            <a:off x="466521" y="2309712"/>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8" name="Freeform 45"/>
          <p:cNvSpPr>
            <a:spLocks noEditPoints="1"/>
          </p:cNvSpPr>
          <p:nvPr/>
        </p:nvSpPr>
        <p:spPr bwMode="auto">
          <a:xfrm>
            <a:off x="466521" y="3128677"/>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9" name="Freeform 45"/>
          <p:cNvSpPr>
            <a:spLocks noEditPoints="1"/>
          </p:cNvSpPr>
          <p:nvPr/>
        </p:nvSpPr>
        <p:spPr bwMode="auto">
          <a:xfrm>
            <a:off x="466521" y="4225619"/>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10" name="Freeform 45"/>
          <p:cNvSpPr>
            <a:spLocks noEditPoints="1"/>
          </p:cNvSpPr>
          <p:nvPr/>
        </p:nvSpPr>
        <p:spPr bwMode="auto">
          <a:xfrm>
            <a:off x="466521" y="5322561"/>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695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03D71AA-8888-4C6F-B223-88249629BF1B}"/>
              </a:ext>
            </a:extLst>
          </p:cNvPr>
          <p:cNvSpPr>
            <a:spLocks noGrp="1"/>
          </p:cNvSpPr>
          <p:nvPr>
            <p:ph type="title"/>
          </p:nvPr>
        </p:nvSpPr>
        <p:spPr/>
        <p:txBody>
          <a:bodyPr/>
          <a:lstStyle/>
          <a:p>
            <a:endParaRPr lang="es-CL"/>
          </a:p>
        </p:txBody>
      </p:sp>
      <p:pic>
        <p:nvPicPr>
          <p:cNvPr id="5" name="Marcador de contenido 4">
            <a:extLst>
              <a:ext uri="{FF2B5EF4-FFF2-40B4-BE49-F238E27FC236}">
                <a16:creationId xmlns="" xmlns:a16="http://schemas.microsoft.com/office/drawing/2014/main" id="{F5E1F41B-AB76-4606-A250-91A568D4725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Google Shape;143;p21">
            <a:extLst>
              <a:ext uri="{FF2B5EF4-FFF2-40B4-BE49-F238E27FC236}">
                <a16:creationId xmlns="" xmlns:a16="http://schemas.microsoft.com/office/drawing/2014/main" id="{37E5F343-1A05-4D21-9FAF-F906A6E9538F}"/>
              </a:ext>
            </a:extLst>
          </p:cNvPr>
          <p:cNvSpPr txBox="1"/>
          <p:nvPr/>
        </p:nvSpPr>
        <p:spPr>
          <a:xfrm>
            <a:off x="4065675" y="623103"/>
            <a:ext cx="69636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CL" sz="3200" b="1" dirty="0">
                <a:solidFill>
                  <a:schemeClr val="bg2">
                    <a:lumMod val="25000"/>
                  </a:schemeClr>
                </a:solidFill>
              </a:rPr>
              <a:t>¿CUÁLES SON NUESTROS DESAFÍOS?</a:t>
            </a:r>
            <a:endParaRPr sz="3200" b="1" dirty="0">
              <a:solidFill>
                <a:schemeClr val="bg2">
                  <a:lumMod val="25000"/>
                </a:schemeClr>
              </a:solidFill>
              <a:ea typeface="Arial"/>
              <a:cs typeface="Arial"/>
              <a:sym typeface="Arial"/>
            </a:endParaRPr>
          </a:p>
        </p:txBody>
      </p:sp>
      <p:sp>
        <p:nvSpPr>
          <p:cNvPr id="6" name="Google Shape;144;p21">
            <a:extLst>
              <a:ext uri="{FF2B5EF4-FFF2-40B4-BE49-F238E27FC236}">
                <a16:creationId xmlns="" xmlns:a16="http://schemas.microsoft.com/office/drawing/2014/main" id="{8ECDCF08-6B15-4719-B6A5-724BFF203B32}"/>
              </a:ext>
            </a:extLst>
          </p:cNvPr>
          <p:cNvSpPr txBox="1"/>
          <p:nvPr/>
        </p:nvSpPr>
        <p:spPr>
          <a:xfrm>
            <a:off x="838200" y="2842449"/>
            <a:ext cx="10084734" cy="3080556"/>
          </a:xfrm>
          <a:prstGeom prst="rect">
            <a:avLst/>
          </a:prstGeom>
          <a:noFill/>
          <a:ln>
            <a:noFill/>
          </a:ln>
        </p:spPr>
        <p:txBody>
          <a:bodyPr spcFirstLastPara="1" wrap="square" lIns="91425" tIns="45700" rIns="91425" bIns="45700" anchor="t" anchorCtr="0">
            <a:noAutofit/>
          </a:bodyPr>
          <a:lstStyle/>
          <a:p>
            <a:pPr marR="0" lvl="0" algn="just" rtl="0">
              <a:spcBef>
                <a:spcPts val="0"/>
              </a:spcBef>
              <a:spcAft>
                <a:spcPts val="0"/>
              </a:spcAft>
              <a:buClr>
                <a:schemeClr val="dk1"/>
              </a:buClr>
              <a:buSzPts val="1800"/>
            </a:pPr>
            <a:r>
              <a:rPr lang="es-CL" sz="1800" b="1" dirty="0">
                <a:solidFill>
                  <a:schemeClr val="bg2">
                    <a:lumMod val="25000"/>
                  </a:schemeClr>
                </a:solidFill>
                <a:cs typeface="Arial" panose="020B0604020202020204" pitchFamily="34" charset="0"/>
              </a:rPr>
              <a:t>Propender a la disminución de brechas (de derechos y deberes) entre nuestros trabajadores, independiente de sus calidades contractuales</a:t>
            </a:r>
            <a:r>
              <a:rPr lang="es-CL" sz="1800" dirty="0">
                <a:solidFill>
                  <a:schemeClr val="bg2">
                    <a:lumMod val="25000"/>
                  </a:schemeClr>
                </a:solidFill>
                <a:cs typeface="Arial" panose="020B0604020202020204" pitchFamily="34" charset="0"/>
              </a:rPr>
              <a:t>, brindando oportunidades al personal de mejor desempeño.</a:t>
            </a:r>
          </a:p>
          <a:p>
            <a:pPr marR="0" lvl="0" algn="just" rtl="0">
              <a:spcBef>
                <a:spcPts val="0"/>
              </a:spcBef>
              <a:spcAft>
                <a:spcPts val="0"/>
              </a:spcAft>
              <a:buClr>
                <a:schemeClr val="dk1"/>
              </a:buClr>
              <a:buSzPts val="1800"/>
            </a:pPr>
            <a:endParaRPr lang="es-CL" dirty="0">
              <a:solidFill>
                <a:schemeClr val="bg2">
                  <a:lumMod val="25000"/>
                </a:schemeClr>
              </a:solidFill>
              <a:cs typeface="Arial" panose="020B0604020202020204" pitchFamily="34" charset="0"/>
            </a:endParaRPr>
          </a:p>
          <a:p>
            <a:pPr marL="457200" marR="0" lvl="0" algn="just" rtl="0">
              <a:spcBef>
                <a:spcPts val="0"/>
              </a:spcBef>
              <a:spcAft>
                <a:spcPts val="0"/>
              </a:spcAft>
            </a:pPr>
            <a:endParaRPr sz="1800" dirty="0">
              <a:solidFill>
                <a:schemeClr val="bg2">
                  <a:lumMod val="25000"/>
                </a:schemeClr>
              </a:solidFill>
              <a:cs typeface="Arial" panose="020B0604020202020204" pitchFamily="34" charset="0"/>
            </a:endParaRPr>
          </a:p>
          <a:p>
            <a:pPr marR="0" lvl="0" algn="just" rtl="0">
              <a:spcBef>
                <a:spcPts val="0"/>
              </a:spcBef>
              <a:spcAft>
                <a:spcPts val="0"/>
              </a:spcAft>
              <a:buClr>
                <a:schemeClr val="dk1"/>
              </a:buClr>
              <a:buSzPts val="1800"/>
            </a:pPr>
            <a:r>
              <a:rPr lang="es-CL" sz="1800" b="1" dirty="0">
                <a:solidFill>
                  <a:schemeClr val="bg2">
                    <a:lumMod val="25000"/>
                  </a:schemeClr>
                </a:solidFill>
                <a:cs typeface="Arial" panose="020B0604020202020204" pitchFamily="34" charset="0"/>
              </a:rPr>
              <a:t>Mayor autonomía y flexibilidad a los municipios, en materias de gestión presupuestaria y gestión de personas</a:t>
            </a:r>
            <a:r>
              <a:rPr lang="es-CL" sz="1800" dirty="0">
                <a:solidFill>
                  <a:schemeClr val="bg2">
                    <a:lumMod val="25000"/>
                  </a:schemeClr>
                </a:solidFill>
                <a:cs typeface="Arial" panose="020B0604020202020204" pitchFamily="34" charset="0"/>
              </a:rPr>
              <a:t>, ya que cada vez se hace más valiosa la capacidad de adaptación al mercado laboral, a fin de conservar capital humano de excelencia, el que en la actualidad demanda mejores condiciones laborales.</a:t>
            </a:r>
            <a:endParaRPr sz="1800" dirty="0">
              <a:solidFill>
                <a:schemeClr val="bg2">
                  <a:lumMod val="25000"/>
                </a:schemeClr>
              </a:solidFill>
              <a:cs typeface="Arial" panose="020B0604020202020204" pitchFamily="34" charset="0"/>
            </a:endParaRPr>
          </a:p>
          <a:p>
            <a:pPr marL="457200" marR="0" lvl="0" indent="0" algn="just" rtl="0">
              <a:spcBef>
                <a:spcPts val="0"/>
              </a:spcBef>
              <a:spcAft>
                <a:spcPts val="0"/>
              </a:spcAft>
              <a:buNone/>
            </a:pPr>
            <a:endParaRPr sz="1800" dirty="0">
              <a:solidFill>
                <a:schemeClr val="dk1"/>
              </a:solidFill>
            </a:endParaRPr>
          </a:p>
          <a:p>
            <a:pPr marL="363538" marR="0" lvl="0" indent="-363538" algn="just" rtl="0">
              <a:spcBef>
                <a:spcPts val="0"/>
              </a:spcBef>
              <a:spcAft>
                <a:spcPts val="0"/>
              </a:spcAft>
              <a:buNone/>
            </a:pPr>
            <a:endParaRPr sz="1800" b="1" dirty="0">
              <a:solidFill>
                <a:schemeClr val="dk1"/>
              </a:solidFill>
              <a:latin typeface="Arial"/>
              <a:ea typeface="Arial"/>
              <a:cs typeface="Arial"/>
              <a:sym typeface="Arial"/>
            </a:endParaRPr>
          </a:p>
        </p:txBody>
      </p:sp>
      <p:sp>
        <p:nvSpPr>
          <p:cNvPr id="7" name="Freeform 45"/>
          <p:cNvSpPr>
            <a:spLocks noEditPoints="1"/>
          </p:cNvSpPr>
          <p:nvPr/>
        </p:nvSpPr>
        <p:spPr bwMode="auto">
          <a:xfrm>
            <a:off x="527232" y="2902837"/>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8" name="Freeform 45"/>
          <p:cNvSpPr>
            <a:spLocks noEditPoints="1"/>
          </p:cNvSpPr>
          <p:nvPr/>
        </p:nvSpPr>
        <p:spPr bwMode="auto">
          <a:xfrm>
            <a:off x="527232" y="4257437"/>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73553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03D71AA-8888-4C6F-B223-88249629BF1B}"/>
              </a:ext>
            </a:extLst>
          </p:cNvPr>
          <p:cNvSpPr>
            <a:spLocks noGrp="1"/>
          </p:cNvSpPr>
          <p:nvPr>
            <p:ph type="title"/>
          </p:nvPr>
        </p:nvSpPr>
        <p:spPr/>
        <p:txBody>
          <a:bodyPr/>
          <a:lstStyle/>
          <a:p>
            <a:endParaRPr lang="es-CL"/>
          </a:p>
        </p:txBody>
      </p:sp>
      <p:pic>
        <p:nvPicPr>
          <p:cNvPr id="5" name="Marcador de contenido 4">
            <a:extLst>
              <a:ext uri="{FF2B5EF4-FFF2-40B4-BE49-F238E27FC236}">
                <a16:creationId xmlns="" xmlns:a16="http://schemas.microsoft.com/office/drawing/2014/main" id="{F5E1F41B-AB76-4606-A250-91A568D4725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6" name="CuadroTexto 5">
            <a:extLst>
              <a:ext uri="{FF2B5EF4-FFF2-40B4-BE49-F238E27FC236}">
                <a16:creationId xmlns="" xmlns:a16="http://schemas.microsoft.com/office/drawing/2014/main" id="{2C661635-038E-41F8-AEB7-2049C37DF102}"/>
              </a:ext>
            </a:extLst>
          </p:cNvPr>
          <p:cNvSpPr txBox="1"/>
          <p:nvPr/>
        </p:nvSpPr>
        <p:spPr>
          <a:xfrm>
            <a:off x="3486425" y="428846"/>
            <a:ext cx="6547261" cy="830997"/>
          </a:xfrm>
          <a:prstGeom prst="rect">
            <a:avLst/>
          </a:prstGeom>
          <a:noFill/>
        </p:spPr>
        <p:txBody>
          <a:bodyPr wrap="square" rtlCol="0">
            <a:spAutoFit/>
          </a:bodyPr>
          <a:lstStyle/>
          <a:p>
            <a:pPr lvl="0"/>
            <a:r>
              <a:rPr lang="es-CL" sz="4800" b="1" dirty="0">
                <a:solidFill>
                  <a:schemeClr val="bg2">
                    <a:lumMod val="25000"/>
                  </a:schemeClr>
                </a:solidFill>
                <a:ea typeface="Arial"/>
                <a:cs typeface="Arial"/>
                <a:sym typeface="Arial"/>
              </a:rPr>
              <a:t>ESTABILIDAD</a:t>
            </a:r>
            <a:r>
              <a:rPr lang="es-CL" sz="4800" b="1" dirty="0">
                <a:solidFill>
                  <a:schemeClr val="dk1"/>
                </a:solidFill>
                <a:ea typeface="Arial"/>
                <a:cs typeface="Arial"/>
                <a:sym typeface="Arial"/>
              </a:rPr>
              <a:t> </a:t>
            </a:r>
            <a:r>
              <a:rPr lang="es-CL" sz="4800" b="1" dirty="0">
                <a:solidFill>
                  <a:schemeClr val="accent5"/>
                </a:solidFill>
                <a:ea typeface="Arial"/>
                <a:cs typeface="Arial"/>
                <a:sym typeface="Arial"/>
              </a:rPr>
              <a:t>LABORAL</a:t>
            </a:r>
          </a:p>
        </p:txBody>
      </p:sp>
      <p:sp>
        <p:nvSpPr>
          <p:cNvPr id="7" name="Google Shape;95;p14">
            <a:extLst>
              <a:ext uri="{FF2B5EF4-FFF2-40B4-BE49-F238E27FC236}">
                <a16:creationId xmlns="" xmlns:a16="http://schemas.microsoft.com/office/drawing/2014/main" id="{6FF46843-21AA-44FE-99F9-F580D22F603F}"/>
              </a:ext>
            </a:extLst>
          </p:cNvPr>
          <p:cNvSpPr txBox="1"/>
          <p:nvPr/>
        </p:nvSpPr>
        <p:spPr>
          <a:xfrm>
            <a:off x="50724" y="4758374"/>
            <a:ext cx="6069990" cy="1815421"/>
          </a:xfrm>
          <a:prstGeom prst="rect">
            <a:avLst/>
          </a:prstGeom>
          <a:noFill/>
          <a:ln>
            <a:noFill/>
          </a:ln>
        </p:spPr>
        <p:txBody>
          <a:bodyPr spcFirstLastPara="1" wrap="square" lIns="91425" tIns="45700" rIns="91425" bIns="45700" anchor="t" anchorCtr="0">
            <a:noAutofit/>
          </a:bodyPr>
          <a:lstStyle/>
          <a:p>
            <a:pPr marL="89999" marR="0" lvl="0" indent="0" algn="just" rtl="0">
              <a:spcBef>
                <a:spcPts val="0"/>
              </a:spcBef>
              <a:spcAft>
                <a:spcPts val="0"/>
              </a:spcAft>
              <a:buNone/>
            </a:pPr>
            <a:r>
              <a:rPr lang="es-CL" dirty="0" smtClean="0">
                <a:solidFill>
                  <a:schemeClr val="bg2">
                    <a:lumMod val="25000"/>
                  </a:schemeClr>
                </a:solidFill>
                <a:latin typeface="Calibri" panose="020F0502020204030204" pitchFamily="34" charset="0"/>
                <a:cs typeface="Calibri" panose="020F0502020204030204" pitchFamily="34" charset="0"/>
              </a:rPr>
              <a:t>Conlleva </a:t>
            </a:r>
            <a:r>
              <a:rPr lang="es-CL" dirty="0">
                <a:solidFill>
                  <a:schemeClr val="bg2">
                    <a:lumMod val="25000"/>
                  </a:schemeClr>
                </a:solidFill>
                <a:latin typeface="Calibri" panose="020F0502020204030204" pitchFamily="34" charset="0"/>
                <a:cs typeface="Calibri" panose="020F0502020204030204" pitchFamily="34" charset="0"/>
              </a:rPr>
              <a:t>el legítimo derecho de los funcionarios a ejercer las labores propias del cargo para el cual han sido nombrados, lo cual implica que no pueden ser separados de ellas, </a:t>
            </a:r>
            <a:r>
              <a:rPr lang="es-CL" b="1" dirty="0">
                <a:solidFill>
                  <a:schemeClr val="bg2">
                    <a:lumMod val="25000"/>
                  </a:schemeClr>
                </a:solidFill>
                <a:latin typeface="Calibri" panose="020F0502020204030204" pitchFamily="34" charset="0"/>
                <a:cs typeface="Calibri" panose="020F0502020204030204" pitchFamily="34" charset="0"/>
              </a:rPr>
              <a:t>sin una causa legal que lo permita, y que tampoco la autoridad administrativa puede legítimamente impedirles el desempeño de las mismas en forma </a:t>
            </a:r>
            <a:r>
              <a:rPr lang="es-CL" b="1" dirty="0" smtClean="0">
                <a:solidFill>
                  <a:schemeClr val="bg2">
                    <a:lumMod val="25000"/>
                  </a:schemeClr>
                </a:solidFill>
                <a:latin typeface="Calibri" panose="020F0502020204030204" pitchFamily="34" charset="0"/>
                <a:cs typeface="Calibri" panose="020F0502020204030204" pitchFamily="34" charset="0"/>
              </a:rPr>
              <a:t>arbitraria</a:t>
            </a:r>
            <a:endParaRPr dirty="0">
              <a:solidFill>
                <a:schemeClr val="bg2">
                  <a:lumMod val="25000"/>
                </a:schemeClr>
              </a:solidFill>
              <a:latin typeface="Calibri" panose="020F0502020204030204" pitchFamily="34" charset="0"/>
              <a:ea typeface="Arial"/>
              <a:cs typeface="Calibri" panose="020F0502020204030204" pitchFamily="34" charset="0"/>
              <a:sym typeface="Arial"/>
            </a:endParaRPr>
          </a:p>
          <a:p>
            <a:pPr marL="363538" marR="0" lvl="0" indent="-363538" algn="just" rtl="0">
              <a:spcBef>
                <a:spcPts val="0"/>
              </a:spcBef>
              <a:spcAft>
                <a:spcPts val="0"/>
              </a:spcAft>
              <a:buNone/>
            </a:pPr>
            <a:endParaRPr dirty="0">
              <a:solidFill>
                <a:schemeClr val="dk1"/>
              </a:solidFill>
              <a:latin typeface="Arial"/>
              <a:ea typeface="Arial"/>
              <a:cs typeface="Arial"/>
              <a:sym typeface="Arial"/>
            </a:endParaRPr>
          </a:p>
          <a:p>
            <a:pPr marL="363538" marR="0" lvl="0" indent="-363538" algn="just" rtl="0">
              <a:spcBef>
                <a:spcPts val="0"/>
              </a:spcBef>
              <a:spcAft>
                <a:spcPts val="0"/>
              </a:spcAft>
              <a:buNone/>
            </a:pPr>
            <a:endParaRPr dirty="0">
              <a:solidFill>
                <a:schemeClr val="dk1"/>
              </a:solidFill>
              <a:latin typeface="Arial"/>
              <a:ea typeface="Arial"/>
              <a:cs typeface="Arial"/>
              <a:sym typeface="Arial"/>
            </a:endParaRPr>
          </a:p>
          <a:p>
            <a:pPr marL="363538" marR="0" lvl="0" indent="-363538" algn="just" rtl="0">
              <a:spcBef>
                <a:spcPts val="0"/>
              </a:spcBef>
              <a:spcAft>
                <a:spcPts val="0"/>
              </a:spcAft>
              <a:buNone/>
            </a:pPr>
            <a:endParaRPr dirty="0">
              <a:solidFill>
                <a:schemeClr val="dk1"/>
              </a:solidFill>
              <a:latin typeface="Arial"/>
              <a:ea typeface="Arial"/>
              <a:cs typeface="Arial"/>
              <a:sym typeface="Arial"/>
            </a:endParaRPr>
          </a:p>
        </p:txBody>
      </p:sp>
      <p:sp>
        <p:nvSpPr>
          <p:cNvPr id="3" name="CuadroTexto 2"/>
          <p:cNvSpPr txBox="1"/>
          <p:nvPr/>
        </p:nvSpPr>
        <p:spPr>
          <a:xfrm>
            <a:off x="181232" y="1848932"/>
            <a:ext cx="3665838" cy="984885"/>
          </a:xfrm>
          <a:prstGeom prst="rect">
            <a:avLst/>
          </a:prstGeom>
          <a:noFill/>
        </p:spPr>
        <p:txBody>
          <a:bodyPr wrap="square" rtlCol="0">
            <a:spAutoFit/>
          </a:bodyPr>
          <a:lstStyle/>
          <a:p>
            <a:r>
              <a:rPr lang="es-CL" sz="4000" b="1" dirty="0">
                <a:solidFill>
                  <a:srgbClr val="0070C0"/>
                </a:solidFill>
              </a:rPr>
              <a:t>Definición:</a:t>
            </a:r>
            <a:endParaRPr lang="es-CL" sz="4000" dirty="0">
              <a:solidFill>
                <a:srgbClr val="0070C0"/>
              </a:solidFill>
            </a:endParaRPr>
          </a:p>
          <a:p>
            <a:endParaRPr lang="es-CL" dirty="0">
              <a:solidFill>
                <a:srgbClr val="0070C0"/>
              </a:solidFill>
            </a:endParaRPr>
          </a:p>
        </p:txBody>
      </p:sp>
      <p:sp>
        <p:nvSpPr>
          <p:cNvPr id="4" name="CuadroTexto 3"/>
          <p:cNvSpPr txBox="1"/>
          <p:nvPr/>
        </p:nvSpPr>
        <p:spPr>
          <a:xfrm>
            <a:off x="181232" y="2573160"/>
            <a:ext cx="6122774" cy="1200329"/>
          </a:xfrm>
          <a:prstGeom prst="rect">
            <a:avLst/>
          </a:prstGeom>
          <a:noFill/>
        </p:spPr>
        <p:txBody>
          <a:bodyPr wrap="square" rtlCol="0">
            <a:spAutoFit/>
          </a:bodyPr>
          <a:lstStyle/>
          <a:p>
            <a:r>
              <a:rPr lang="es-CL" dirty="0">
                <a:solidFill>
                  <a:schemeClr val="bg2">
                    <a:lumMod val="25000"/>
                  </a:schemeClr>
                </a:solidFill>
                <a:latin typeface="Calibri" panose="020F0502020204030204" pitchFamily="34" charset="0"/>
                <a:ea typeface="Arial"/>
                <a:cs typeface="Calibri" panose="020F0502020204030204" pitchFamily="34" charset="0"/>
                <a:sym typeface="Arial"/>
              </a:rPr>
              <a:t>Es un </a:t>
            </a:r>
            <a:r>
              <a:rPr lang="es-CL" b="1" dirty="0">
                <a:solidFill>
                  <a:schemeClr val="bg2">
                    <a:lumMod val="25000"/>
                  </a:schemeClr>
                </a:solidFill>
                <a:latin typeface="Calibri" panose="020F0502020204030204" pitchFamily="34" charset="0"/>
                <a:cs typeface="Calibri" panose="020F0502020204030204" pitchFamily="34" charset="0"/>
              </a:rPr>
              <a:t>derecho de los funcionarios Municipales</a:t>
            </a:r>
            <a:r>
              <a:rPr lang="es-CL" dirty="0">
                <a:solidFill>
                  <a:schemeClr val="bg2">
                    <a:lumMod val="25000"/>
                  </a:schemeClr>
                </a:solidFill>
                <a:latin typeface="Calibri" panose="020F0502020204030204" pitchFamily="34" charset="0"/>
                <a:ea typeface="Arial"/>
                <a:cs typeface="Calibri" panose="020F0502020204030204" pitchFamily="34" charset="0"/>
                <a:sym typeface="Arial"/>
              </a:rPr>
              <a:t>, consagrado en el </a:t>
            </a:r>
            <a:r>
              <a:rPr lang="es-CL" dirty="0">
                <a:solidFill>
                  <a:schemeClr val="bg2">
                    <a:lumMod val="25000"/>
                  </a:schemeClr>
                </a:solidFill>
                <a:latin typeface="Calibri" panose="020F0502020204030204" pitchFamily="34" charset="0"/>
                <a:cs typeface="Calibri" panose="020F0502020204030204" pitchFamily="34" charset="0"/>
              </a:rPr>
              <a:t>artículo</a:t>
            </a:r>
            <a:r>
              <a:rPr lang="es-CL" dirty="0">
                <a:solidFill>
                  <a:schemeClr val="bg2">
                    <a:lumMod val="25000"/>
                  </a:schemeClr>
                </a:solidFill>
                <a:latin typeface="Calibri" panose="020F0502020204030204" pitchFamily="34" charset="0"/>
                <a:ea typeface="Arial"/>
                <a:cs typeface="Calibri" panose="020F0502020204030204" pitchFamily="34" charset="0"/>
                <a:sym typeface="Arial"/>
              </a:rPr>
              <a:t> 87, del Estatuto Administrativo, el que solo establece el siguiente enunciado:</a:t>
            </a:r>
            <a:endParaRPr lang="es-CL" dirty="0">
              <a:solidFill>
                <a:schemeClr val="bg2">
                  <a:lumMod val="25000"/>
                </a:schemeClr>
              </a:solidFill>
              <a:latin typeface="Calibri" panose="020F0502020204030204" pitchFamily="34" charset="0"/>
              <a:cs typeface="Calibri" panose="020F0502020204030204" pitchFamily="34" charset="0"/>
            </a:endParaRPr>
          </a:p>
          <a:p>
            <a:endParaRPr lang="es-CL" dirty="0"/>
          </a:p>
        </p:txBody>
      </p:sp>
      <p:sp>
        <p:nvSpPr>
          <p:cNvPr id="8" name="CuadroTexto 7"/>
          <p:cNvSpPr txBox="1"/>
          <p:nvPr/>
        </p:nvSpPr>
        <p:spPr>
          <a:xfrm>
            <a:off x="181232" y="3558045"/>
            <a:ext cx="6122774" cy="1569660"/>
          </a:xfrm>
          <a:prstGeom prst="rect">
            <a:avLst/>
          </a:prstGeom>
          <a:noFill/>
        </p:spPr>
        <p:txBody>
          <a:bodyPr wrap="square" rtlCol="0">
            <a:spAutoFit/>
          </a:bodyPr>
          <a:lstStyle/>
          <a:p>
            <a:r>
              <a:rPr lang="es-CL" sz="2400" i="1" dirty="0">
                <a:solidFill>
                  <a:srgbClr val="0070C0"/>
                </a:solidFill>
                <a:ea typeface="Arial"/>
                <a:cs typeface="Arial"/>
                <a:sym typeface="Arial"/>
              </a:rPr>
              <a:t>“Todo </a:t>
            </a:r>
            <a:r>
              <a:rPr lang="es-CL" sz="2400" i="1" u="sng" dirty="0">
                <a:solidFill>
                  <a:srgbClr val="0070C0"/>
                </a:solidFill>
                <a:ea typeface="Arial"/>
                <a:cs typeface="Arial"/>
                <a:sym typeface="Arial"/>
              </a:rPr>
              <a:t>funcionario</a:t>
            </a:r>
            <a:r>
              <a:rPr lang="es-CL" sz="2400" i="1" dirty="0">
                <a:solidFill>
                  <a:srgbClr val="0070C0"/>
                </a:solidFill>
                <a:ea typeface="Arial"/>
                <a:cs typeface="Arial"/>
                <a:sym typeface="Arial"/>
              </a:rPr>
              <a:t> tendrá derecho a gozar de </a:t>
            </a:r>
            <a:r>
              <a:rPr lang="es-CL" sz="2400" i="1" dirty="0">
                <a:solidFill>
                  <a:srgbClr val="0070C0"/>
                </a:solidFill>
              </a:rPr>
              <a:t>estabilidad en el empleo</a:t>
            </a:r>
            <a:r>
              <a:rPr lang="es-CL" sz="2400" i="1" dirty="0">
                <a:solidFill>
                  <a:srgbClr val="0070C0"/>
                </a:solidFill>
                <a:ea typeface="Arial"/>
                <a:cs typeface="Arial"/>
                <a:sym typeface="Arial"/>
              </a:rPr>
              <a:t> y a</a:t>
            </a:r>
            <a:r>
              <a:rPr lang="es-CL" sz="2400" i="1" dirty="0">
                <a:solidFill>
                  <a:srgbClr val="0070C0"/>
                </a:solidFill>
              </a:rPr>
              <a:t> </a:t>
            </a:r>
            <a:r>
              <a:rPr lang="es-CL" sz="2400" i="1" dirty="0">
                <a:solidFill>
                  <a:srgbClr val="0070C0"/>
                </a:solidFill>
                <a:ea typeface="Arial"/>
                <a:cs typeface="Arial"/>
                <a:sym typeface="Arial"/>
              </a:rPr>
              <a:t>ascender en el respectivo escalafón...”</a:t>
            </a:r>
            <a:endParaRPr lang="es-CL" sz="2400" i="1" dirty="0">
              <a:solidFill>
                <a:srgbClr val="0070C0"/>
              </a:solidFill>
            </a:endParaRPr>
          </a:p>
          <a:p>
            <a:endParaRPr lang="es-CL" sz="2400" dirty="0">
              <a:solidFill>
                <a:srgbClr val="0070C0"/>
              </a:solidFill>
            </a:endParaRPr>
          </a:p>
        </p:txBody>
      </p:sp>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514" y="2232204"/>
            <a:ext cx="4119585" cy="4180957"/>
          </a:xfrm>
          <a:prstGeom prst="rect">
            <a:avLst/>
          </a:prstGeom>
        </p:spPr>
      </p:pic>
    </p:spTree>
    <p:extLst>
      <p:ext uri="{BB962C8B-B14F-4D97-AF65-F5344CB8AC3E}">
        <p14:creationId xmlns:p14="http://schemas.microsoft.com/office/powerpoint/2010/main" val="908916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03D71AA-8888-4C6F-B223-88249629BF1B}"/>
              </a:ext>
            </a:extLst>
          </p:cNvPr>
          <p:cNvSpPr>
            <a:spLocks noGrp="1"/>
          </p:cNvSpPr>
          <p:nvPr>
            <p:ph type="title"/>
          </p:nvPr>
        </p:nvSpPr>
        <p:spPr/>
        <p:txBody>
          <a:bodyPr/>
          <a:lstStyle/>
          <a:p>
            <a:endParaRPr lang="es-CL"/>
          </a:p>
        </p:txBody>
      </p:sp>
      <p:pic>
        <p:nvPicPr>
          <p:cNvPr id="5" name="Marcador de contenido 4">
            <a:extLst>
              <a:ext uri="{FF2B5EF4-FFF2-40B4-BE49-F238E27FC236}">
                <a16:creationId xmlns="" xmlns:a16="http://schemas.microsoft.com/office/drawing/2014/main" id="{F5E1F41B-AB76-4606-A250-91A568D4725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7" name="CuadroTexto 6">
            <a:extLst>
              <a:ext uri="{FF2B5EF4-FFF2-40B4-BE49-F238E27FC236}">
                <a16:creationId xmlns="" xmlns:a16="http://schemas.microsoft.com/office/drawing/2014/main" id="{2C661635-038E-41F8-AEB7-2049C37DF102}"/>
              </a:ext>
            </a:extLst>
          </p:cNvPr>
          <p:cNvSpPr txBox="1"/>
          <p:nvPr/>
        </p:nvSpPr>
        <p:spPr>
          <a:xfrm>
            <a:off x="3486425" y="428846"/>
            <a:ext cx="6547261" cy="830997"/>
          </a:xfrm>
          <a:prstGeom prst="rect">
            <a:avLst/>
          </a:prstGeom>
          <a:noFill/>
        </p:spPr>
        <p:txBody>
          <a:bodyPr wrap="square" rtlCol="0">
            <a:spAutoFit/>
          </a:bodyPr>
          <a:lstStyle/>
          <a:p>
            <a:pPr lvl="0"/>
            <a:r>
              <a:rPr lang="es-CL" sz="4800" b="1" dirty="0" smtClean="0">
                <a:solidFill>
                  <a:schemeClr val="bg2">
                    <a:lumMod val="25000"/>
                  </a:schemeClr>
                </a:solidFill>
                <a:ea typeface="Arial"/>
                <a:cs typeface="Arial"/>
                <a:sym typeface="Arial"/>
              </a:rPr>
              <a:t>CARRERA</a:t>
            </a:r>
            <a:r>
              <a:rPr lang="es-CL" sz="4800" b="1" dirty="0" smtClean="0">
                <a:solidFill>
                  <a:schemeClr val="dk1"/>
                </a:solidFill>
                <a:ea typeface="Arial"/>
                <a:cs typeface="Arial"/>
                <a:sym typeface="Arial"/>
              </a:rPr>
              <a:t> </a:t>
            </a:r>
            <a:r>
              <a:rPr lang="es-CL" sz="4800" b="1" dirty="0" smtClean="0">
                <a:solidFill>
                  <a:schemeClr val="accent5"/>
                </a:solidFill>
                <a:ea typeface="Arial"/>
                <a:cs typeface="Arial"/>
                <a:sym typeface="Arial"/>
              </a:rPr>
              <a:t>FUNCIONARIA</a:t>
            </a:r>
            <a:endParaRPr lang="es-CL" sz="4800" b="1" dirty="0">
              <a:solidFill>
                <a:schemeClr val="accent5"/>
              </a:solidFill>
              <a:ea typeface="Arial"/>
              <a:cs typeface="Arial"/>
              <a:sym typeface="Arial"/>
            </a:endParaRPr>
          </a:p>
        </p:txBody>
      </p:sp>
      <p:sp>
        <p:nvSpPr>
          <p:cNvPr id="8" name="CuadroTexto 7"/>
          <p:cNvSpPr txBox="1"/>
          <p:nvPr/>
        </p:nvSpPr>
        <p:spPr>
          <a:xfrm>
            <a:off x="181232" y="1848932"/>
            <a:ext cx="3665838" cy="984885"/>
          </a:xfrm>
          <a:prstGeom prst="rect">
            <a:avLst/>
          </a:prstGeom>
          <a:noFill/>
        </p:spPr>
        <p:txBody>
          <a:bodyPr wrap="square" rtlCol="0">
            <a:spAutoFit/>
          </a:bodyPr>
          <a:lstStyle/>
          <a:p>
            <a:r>
              <a:rPr lang="es-CL" sz="4000" b="1" dirty="0">
                <a:solidFill>
                  <a:srgbClr val="0070C0"/>
                </a:solidFill>
              </a:rPr>
              <a:t>Definición:</a:t>
            </a:r>
            <a:endParaRPr lang="es-CL" sz="4000" dirty="0">
              <a:solidFill>
                <a:srgbClr val="0070C0"/>
              </a:solidFill>
            </a:endParaRPr>
          </a:p>
          <a:p>
            <a:endParaRPr lang="es-CL" dirty="0">
              <a:solidFill>
                <a:srgbClr val="0070C0"/>
              </a:solidFill>
            </a:endParaRPr>
          </a:p>
        </p:txBody>
      </p:sp>
      <p:sp>
        <p:nvSpPr>
          <p:cNvPr id="3" name="CuadroTexto 2"/>
          <p:cNvSpPr txBox="1"/>
          <p:nvPr/>
        </p:nvSpPr>
        <p:spPr>
          <a:xfrm>
            <a:off x="240257" y="2450965"/>
            <a:ext cx="11210338" cy="1477328"/>
          </a:xfrm>
          <a:prstGeom prst="rect">
            <a:avLst/>
          </a:prstGeom>
          <a:noFill/>
        </p:spPr>
        <p:txBody>
          <a:bodyPr wrap="square" rtlCol="0">
            <a:spAutoFit/>
          </a:bodyPr>
          <a:lstStyle/>
          <a:p>
            <a:r>
              <a:rPr lang="es-CL" dirty="0">
                <a:solidFill>
                  <a:schemeClr val="bg2">
                    <a:lumMod val="25000"/>
                  </a:schemeClr>
                </a:solidFill>
                <a:latin typeface="Calibri" panose="020F0502020204030204" pitchFamily="34" charset="0"/>
                <a:ea typeface="Arial"/>
                <a:cs typeface="Calibri" panose="020F0502020204030204" pitchFamily="34" charset="0"/>
                <a:sym typeface="Arial"/>
              </a:rPr>
              <a:t>Es un sistema integral de regulación del empleo municipal</a:t>
            </a:r>
            <a:r>
              <a:rPr lang="es-CL" dirty="0">
                <a:solidFill>
                  <a:schemeClr val="bg2">
                    <a:lumMod val="25000"/>
                  </a:schemeClr>
                </a:solidFill>
                <a:latin typeface="Calibri" panose="020F0502020204030204" pitchFamily="34" charset="0"/>
                <a:cs typeface="Calibri" panose="020F0502020204030204" pitchFamily="34" charset="0"/>
              </a:rPr>
              <a:t>, el que </a:t>
            </a:r>
            <a:r>
              <a:rPr lang="es-CL" dirty="0">
                <a:solidFill>
                  <a:schemeClr val="bg2">
                    <a:lumMod val="25000"/>
                  </a:schemeClr>
                </a:solidFill>
                <a:latin typeface="Calibri" panose="020F0502020204030204" pitchFamily="34" charset="0"/>
                <a:ea typeface="Arial"/>
                <a:cs typeface="Calibri" panose="020F0502020204030204" pitchFamily="34" charset="0"/>
                <a:sym typeface="Arial"/>
              </a:rPr>
              <a:t>se aplica al </a:t>
            </a:r>
            <a:r>
              <a:rPr lang="es-CL" b="1" u="sng" dirty="0">
                <a:solidFill>
                  <a:schemeClr val="bg2">
                    <a:lumMod val="25000"/>
                  </a:schemeClr>
                </a:solidFill>
                <a:latin typeface="Calibri" panose="020F0502020204030204" pitchFamily="34" charset="0"/>
                <a:ea typeface="Arial"/>
                <a:cs typeface="Calibri" panose="020F0502020204030204" pitchFamily="34" charset="0"/>
                <a:sym typeface="Arial"/>
              </a:rPr>
              <a:t>personal titular de planta</a:t>
            </a:r>
            <a:r>
              <a:rPr lang="es-CL" dirty="0">
                <a:solidFill>
                  <a:schemeClr val="bg2">
                    <a:lumMod val="25000"/>
                  </a:schemeClr>
                </a:solidFill>
                <a:latin typeface="Calibri" panose="020F0502020204030204" pitchFamily="34" charset="0"/>
                <a:ea typeface="Arial"/>
                <a:cs typeface="Calibri" panose="020F0502020204030204" pitchFamily="34" charset="0"/>
                <a:sym typeface="Arial"/>
              </a:rPr>
              <a:t>, fundado en principios jerárquicos, profesionales y técnicos</a:t>
            </a:r>
            <a:r>
              <a:rPr lang="es-CL" dirty="0">
                <a:solidFill>
                  <a:schemeClr val="bg2">
                    <a:lumMod val="25000"/>
                  </a:schemeClr>
                </a:solidFill>
                <a:latin typeface="Calibri" panose="020F0502020204030204" pitchFamily="34" charset="0"/>
                <a:cs typeface="Calibri" panose="020F0502020204030204" pitchFamily="34" charset="0"/>
              </a:rPr>
              <a:t>. Dicho sistema </a:t>
            </a:r>
            <a:r>
              <a:rPr lang="es-CL" dirty="0">
                <a:solidFill>
                  <a:schemeClr val="bg2">
                    <a:lumMod val="25000"/>
                  </a:schemeClr>
                </a:solidFill>
                <a:latin typeface="Calibri" panose="020F0502020204030204" pitchFamily="34" charset="0"/>
                <a:ea typeface="Arial"/>
                <a:cs typeface="Calibri" panose="020F0502020204030204" pitchFamily="34" charset="0"/>
                <a:sym typeface="Arial"/>
              </a:rPr>
              <a:t>garantiza la igualdad de oportunidades para el ingreso, la dignidad de la función municipal, la capacitación y el ascenso, la estabilidad en el empleo, y la objetividad en las calificaciones en función del mérito y de la antigüedad</a:t>
            </a:r>
            <a:r>
              <a:rPr lang="es-CL" dirty="0">
                <a:solidFill>
                  <a:schemeClr val="bg2">
                    <a:lumMod val="25000"/>
                  </a:schemeClr>
                </a:solidFill>
                <a:latin typeface="+mj-lt"/>
                <a:ea typeface="Arial"/>
                <a:cs typeface="Arial"/>
                <a:sym typeface="Arial"/>
              </a:rPr>
              <a:t>. </a:t>
            </a:r>
          </a:p>
          <a:p>
            <a:endParaRPr lang="es-CL" dirty="0"/>
          </a:p>
        </p:txBody>
      </p:sp>
      <p:sp>
        <p:nvSpPr>
          <p:cNvPr id="9" name="CuadroTexto 8"/>
          <p:cNvSpPr txBox="1"/>
          <p:nvPr/>
        </p:nvSpPr>
        <p:spPr>
          <a:xfrm>
            <a:off x="3784681" y="3710809"/>
            <a:ext cx="4893276" cy="1200329"/>
          </a:xfrm>
          <a:prstGeom prst="rect">
            <a:avLst/>
          </a:prstGeom>
          <a:noFill/>
        </p:spPr>
        <p:txBody>
          <a:bodyPr wrap="square" rtlCol="0">
            <a:spAutoFit/>
          </a:bodyPr>
          <a:lstStyle/>
          <a:p>
            <a:r>
              <a:rPr lang="es-CL" b="1" i="1" dirty="0">
                <a:solidFill>
                  <a:srgbClr val="0070C0"/>
                </a:solidFill>
                <a:ea typeface="Arial"/>
                <a:cs typeface="Arial"/>
                <a:sym typeface="Arial"/>
              </a:rPr>
              <a:t>Además el Estatuto Administrativo, desarrolla los siguientes temas en relación a la Carrera Funcionaria:</a:t>
            </a:r>
            <a:endParaRPr lang="es-CL" b="1" i="1" dirty="0">
              <a:solidFill>
                <a:srgbClr val="0070C0"/>
              </a:solidFill>
            </a:endParaRPr>
          </a:p>
          <a:p>
            <a:endParaRPr lang="es-CL" dirty="0"/>
          </a:p>
        </p:txBody>
      </p:sp>
      <p:sp>
        <p:nvSpPr>
          <p:cNvPr id="10" name="CuadroTexto 9"/>
          <p:cNvSpPr txBox="1"/>
          <p:nvPr/>
        </p:nvSpPr>
        <p:spPr>
          <a:xfrm>
            <a:off x="2888792" y="4542222"/>
            <a:ext cx="4563762" cy="2339102"/>
          </a:xfrm>
          <a:prstGeom prst="rect">
            <a:avLst/>
          </a:prstGeom>
          <a:noFill/>
        </p:spPr>
        <p:txBody>
          <a:bodyPr wrap="square" rtlCol="0">
            <a:spAutoFit/>
          </a:bodyPr>
          <a:lstStyle/>
          <a:p>
            <a:pPr marL="1277938" lvl="2" indent="-363538">
              <a:buClr>
                <a:schemeClr val="dk1"/>
              </a:buClr>
              <a:buSzPts val="1800"/>
              <a:buFont typeface="Arial"/>
              <a:buChar char="•"/>
            </a:pPr>
            <a:r>
              <a:rPr lang="es-CL" sz="3200" b="1" dirty="0">
                <a:solidFill>
                  <a:schemeClr val="bg2">
                    <a:lumMod val="25000"/>
                  </a:schemeClr>
                </a:solidFill>
                <a:ea typeface="Arial"/>
                <a:cs typeface="Arial"/>
                <a:sym typeface="Arial"/>
              </a:rPr>
              <a:t>Ingreso.</a:t>
            </a:r>
            <a:endParaRPr lang="es-CL" sz="3200" b="1" dirty="0">
              <a:solidFill>
                <a:schemeClr val="bg2">
                  <a:lumMod val="25000"/>
                </a:schemeClr>
              </a:solidFill>
            </a:endParaRPr>
          </a:p>
          <a:p>
            <a:pPr marL="1277938" lvl="2" indent="-363538">
              <a:buClr>
                <a:schemeClr val="dk1"/>
              </a:buClr>
              <a:buSzPts val="1800"/>
              <a:buFont typeface="Arial"/>
              <a:buChar char="•"/>
            </a:pPr>
            <a:r>
              <a:rPr lang="es-CL" sz="3200" b="1" dirty="0">
                <a:solidFill>
                  <a:schemeClr val="bg2">
                    <a:lumMod val="25000"/>
                  </a:schemeClr>
                </a:solidFill>
                <a:ea typeface="Arial"/>
                <a:cs typeface="Arial"/>
                <a:sym typeface="Arial"/>
              </a:rPr>
              <a:t>Capacitación.</a:t>
            </a:r>
            <a:endParaRPr lang="es-CL" sz="3200" b="1" dirty="0">
              <a:solidFill>
                <a:schemeClr val="bg2">
                  <a:lumMod val="25000"/>
                </a:schemeClr>
              </a:solidFill>
            </a:endParaRPr>
          </a:p>
          <a:p>
            <a:pPr marL="1277938" lvl="2" indent="-363538">
              <a:buClr>
                <a:schemeClr val="dk1"/>
              </a:buClr>
              <a:buSzPts val="1800"/>
              <a:buFont typeface="Arial"/>
              <a:buChar char="•"/>
            </a:pPr>
            <a:r>
              <a:rPr lang="es-CL" sz="3200" b="1" dirty="0">
                <a:solidFill>
                  <a:schemeClr val="bg2">
                    <a:lumMod val="25000"/>
                  </a:schemeClr>
                </a:solidFill>
                <a:ea typeface="Arial"/>
                <a:cs typeface="Arial"/>
                <a:sym typeface="Arial"/>
              </a:rPr>
              <a:t>Calificaciones.</a:t>
            </a:r>
            <a:endParaRPr lang="es-CL" sz="3200" b="1" dirty="0">
              <a:solidFill>
                <a:schemeClr val="bg2">
                  <a:lumMod val="25000"/>
                </a:schemeClr>
              </a:solidFill>
            </a:endParaRPr>
          </a:p>
          <a:p>
            <a:pPr marL="1277938" lvl="2" indent="-363538">
              <a:buClr>
                <a:schemeClr val="dk1"/>
              </a:buClr>
              <a:buSzPts val="1800"/>
              <a:buFont typeface="Arial"/>
              <a:buChar char="•"/>
            </a:pPr>
            <a:r>
              <a:rPr lang="es-CL" sz="3200" b="1" dirty="0">
                <a:solidFill>
                  <a:schemeClr val="bg2">
                    <a:lumMod val="25000"/>
                  </a:schemeClr>
                </a:solidFill>
                <a:ea typeface="Arial"/>
                <a:cs typeface="Arial"/>
                <a:sym typeface="Arial"/>
              </a:rPr>
              <a:t>Promociones.</a:t>
            </a:r>
            <a:endParaRPr lang="es-CL" sz="3200" b="1" dirty="0">
              <a:solidFill>
                <a:schemeClr val="bg2">
                  <a:lumMod val="25000"/>
                </a:schemeClr>
              </a:solidFill>
            </a:endParaRPr>
          </a:p>
          <a:p>
            <a:endParaRPr lang="es-CL" dirty="0"/>
          </a:p>
        </p:txBody>
      </p:sp>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232" y="3447746"/>
            <a:ext cx="3273281" cy="3322045"/>
          </a:xfrm>
          <a:prstGeom prst="rect">
            <a:avLst/>
          </a:prstGeom>
        </p:spPr>
      </p:pic>
    </p:spTree>
    <p:extLst>
      <p:ext uri="{BB962C8B-B14F-4D97-AF65-F5344CB8AC3E}">
        <p14:creationId xmlns:p14="http://schemas.microsoft.com/office/powerpoint/2010/main" val="3082459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03D71AA-8888-4C6F-B223-88249629BF1B}"/>
              </a:ext>
            </a:extLst>
          </p:cNvPr>
          <p:cNvSpPr>
            <a:spLocks noGrp="1"/>
          </p:cNvSpPr>
          <p:nvPr>
            <p:ph type="title"/>
          </p:nvPr>
        </p:nvSpPr>
        <p:spPr/>
        <p:txBody>
          <a:bodyPr/>
          <a:lstStyle/>
          <a:p>
            <a:endParaRPr lang="es-CL"/>
          </a:p>
        </p:txBody>
      </p:sp>
      <p:pic>
        <p:nvPicPr>
          <p:cNvPr id="5" name="Marcador de contenido 4">
            <a:extLst>
              <a:ext uri="{FF2B5EF4-FFF2-40B4-BE49-F238E27FC236}">
                <a16:creationId xmlns="" xmlns:a16="http://schemas.microsoft.com/office/drawing/2014/main" id="{F5E1F41B-AB76-4606-A250-91A568D4725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6" name="Rectángulo 5">
            <a:extLst>
              <a:ext uri="{FF2B5EF4-FFF2-40B4-BE49-F238E27FC236}">
                <a16:creationId xmlns="" xmlns:a16="http://schemas.microsoft.com/office/drawing/2014/main" id="{67061292-FAC6-44A1-956A-93CDF2A07AA9}"/>
              </a:ext>
            </a:extLst>
          </p:cNvPr>
          <p:cNvSpPr/>
          <p:nvPr/>
        </p:nvSpPr>
        <p:spPr>
          <a:xfrm>
            <a:off x="3558291" y="365125"/>
            <a:ext cx="8213579" cy="1077218"/>
          </a:xfrm>
          <a:prstGeom prst="rect">
            <a:avLst/>
          </a:prstGeom>
        </p:spPr>
        <p:txBody>
          <a:bodyPr wrap="square">
            <a:spAutoFit/>
          </a:bodyPr>
          <a:lstStyle/>
          <a:p>
            <a:pPr lvl="0"/>
            <a:r>
              <a:rPr lang="es-CL" sz="3200" b="1" dirty="0">
                <a:solidFill>
                  <a:schemeClr val="tx2">
                    <a:lumMod val="75000"/>
                  </a:schemeClr>
                </a:solidFill>
              </a:rPr>
              <a:t>GESTIÓN DE PERSONAS </a:t>
            </a:r>
            <a:endParaRPr lang="es-CL" sz="3200" b="1" dirty="0" smtClean="0">
              <a:solidFill>
                <a:schemeClr val="tx2">
                  <a:lumMod val="75000"/>
                </a:schemeClr>
              </a:solidFill>
            </a:endParaRPr>
          </a:p>
          <a:p>
            <a:pPr lvl="0"/>
            <a:r>
              <a:rPr lang="es-CL" sz="3200" b="1" dirty="0" smtClean="0">
                <a:solidFill>
                  <a:srgbClr val="0070C0"/>
                </a:solidFill>
              </a:rPr>
              <a:t>Y CARRERA </a:t>
            </a:r>
            <a:r>
              <a:rPr lang="es-CL" sz="3200" b="1" dirty="0">
                <a:solidFill>
                  <a:srgbClr val="0070C0"/>
                </a:solidFill>
              </a:rPr>
              <a:t>FUNCIONARIA EN PEÑALOLÉN</a:t>
            </a:r>
          </a:p>
        </p:txBody>
      </p:sp>
      <p:sp>
        <p:nvSpPr>
          <p:cNvPr id="3" name="CuadroTexto 2"/>
          <p:cNvSpPr txBox="1"/>
          <p:nvPr/>
        </p:nvSpPr>
        <p:spPr>
          <a:xfrm>
            <a:off x="-123568" y="2027536"/>
            <a:ext cx="10890421" cy="1292662"/>
          </a:xfrm>
          <a:prstGeom prst="rect">
            <a:avLst/>
          </a:prstGeom>
          <a:noFill/>
        </p:spPr>
        <p:txBody>
          <a:bodyPr wrap="square" rtlCol="0">
            <a:spAutoFit/>
          </a:bodyPr>
          <a:lstStyle/>
          <a:p>
            <a:pPr lvl="0" algn="ctr"/>
            <a:r>
              <a:rPr lang="es-CL" sz="1600" dirty="0">
                <a:solidFill>
                  <a:schemeClr val="bg2">
                    <a:lumMod val="25000"/>
                  </a:schemeClr>
                </a:solidFill>
                <a:cs typeface="Arial" panose="020B0604020202020204" pitchFamily="34" charset="0"/>
              </a:rPr>
              <a:t>Nuestro equipo se compone por más de </a:t>
            </a:r>
            <a:r>
              <a:rPr lang="es-CL" sz="2400" b="1" dirty="0">
                <a:solidFill>
                  <a:srgbClr val="0070C0"/>
                </a:solidFill>
                <a:cs typeface="Arial" panose="020B0604020202020204" pitchFamily="34" charset="0"/>
              </a:rPr>
              <a:t>900 trabajadores </a:t>
            </a:r>
            <a:r>
              <a:rPr lang="es-CL" sz="1600" dirty="0">
                <a:solidFill>
                  <a:schemeClr val="bg2">
                    <a:lumMod val="25000"/>
                  </a:schemeClr>
                </a:solidFill>
                <a:cs typeface="Arial" panose="020B0604020202020204" pitchFamily="34" charset="0"/>
              </a:rPr>
              <a:t>(entre planta, contrata y honorarios).</a:t>
            </a:r>
          </a:p>
          <a:p>
            <a:pPr marL="89999" lvl="0" algn="ctr"/>
            <a:r>
              <a:rPr lang="es-CL" b="1" dirty="0" smtClean="0">
                <a:solidFill>
                  <a:srgbClr val="0070C0"/>
                </a:solidFill>
                <a:latin typeface="+mj-lt"/>
                <a:cs typeface="Arial" panose="020B0604020202020204" pitchFamily="34" charset="0"/>
              </a:rPr>
              <a:t>La </a:t>
            </a:r>
            <a:r>
              <a:rPr lang="es-CL" b="1" dirty="0">
                <a:solidFill>
                  <a:srgbClr val="0070C0"/>
                </a:solidFill>
                <a:latin typeface="+mj-lt"/>
                <a:cs typeface="Arial" panose="020B0604020202020204" pitchFamily="34" charset="0"/>
              </a:rPr>
              <a:t>gestión municipal ha concentrado sus esfuerzos en fortalecer la carrera funcionaria a lo largo de los años, avanzando principalmente en:</a:t>
            </a:r>
          </a:p>
          <a:p>
            <a:endParaRPr lang="es-CL" dirty="0"/>
          </a:p>
        </p:txBody>
      </p:sp>
      <p:sp>
        <p:nvSpPr>
          <p:cNvPr id="7" name="CuadroTexto 6"/>
          <p:cNvSpPr txBox="1"/>
          <p:nvPr/>
        </p:nvSpPr>
        <p:spPr>
          <a:xfrm>
            <a:off x="214184" y="4291914"/>
            <a:ext cx="2924433" cy="1600438"/>
          </a:xfrm>
          <a:prstGeom prst="rect">
            <a:avLst/>
          </a:prstGeom>
          <a:noFill/>
        </p:spPr>
        <p:txBody>
          <a:bodyPr wrap="square" rtlCol="0">
            <a:spAutoFit/>
          </a:bodyPr>
          <a:lstStyle/>
          <a:p>
            <a:pPr algn="ctr"/>
            <a:r>
              <a:rPr lang="es-CL" sz="1600" b="1" dirty="0">
                <a:solidFill>
                  <a:srgbClr val="0070C0"/>
                </a:solidFill>
                <a:latin typeface="Calibri" panose="020F0502020204030204" pitchFamily="34" charset="0"/>
                <a:cs typeface="Calibri" panose="020F0502020204030204" pitchFamily="34" charset="0"/>
              </a:rPr>
              <a:t>Establecimiento de Política de Recursos Humanos desde el año 2015</a:t>
            </a:r>
            <a:r>
              <a:rPr lang="es-CL" sz="1600" dirty="0">
                <a:solidFill>
                  <a:srgbClr val="0070C0"/>
                </a:solidFill>
                <a:latin typeface="Calibri" panose="020F0502020204030204" pitchFamily="34" charset="0"/>
                <a:cs typeface="Calibri" panose="020F0502020204030204" pitchFamily="34" charset="0"/>
              </a:rPr>
              <a:t> </a:t>
            </a:r>
            <a:r>
              <a:rPr lang="es-CL" sz="1600" i="1" dirty="0">
                <a:solidFill>
                  <a:schemeClr val="bg2">
                    <a:lumMod val="25000"/>
                  </a:schemeClr>
                </a:solidFill>
                <a:latin typeface="Calibri" panose="020F0502020204030204" pitchFamily="34" charset="0"/>
                <a:cs typeface="Calibri" panose="020F0502020204030204" pitchFamily="34" charset="0"/>
              </a:rPr>
              <a:t>(un año antes de que se exigiera como nuevo instrumento de gestión municipal).</a:t>
            </a:r>
          </a:p>
          <a:p>
            <a:endParaRPr lang="es-CL" dirty="0"/>
          </a:p>
        </p:txBody>
      </p:sp>
      <p:sp>
        <p:nvSpPr>
          <p:cNvPr id="8" name="CuadroTexto 7"/>
          <p:cNvSpPr txBox="1"/>
          <p:nvPr/>
        </p:nvSpPr>
        <p:spPr>
          <a:xfrm>
            <a:off x="3616411" y="4291914"/>
            <a:ext cx="2998573" cy="2123658"/>
          </a:xfrm>
          <a:prstGeom prst="rect">
            <a:avLst/>
          </a:prstGeom>
          <a:noFill/>
        </p:spPr>
        <p:txBody>
          <a:bodyPr wrap="square" rtlCol="0">
            <a:spAutoFit/>
          </a:bodyPr>
          <a:lstStyle/>
          <a:p>
            <a:pPr marL="114300" lvl="0" algn="ctr">
              <a:buClr>
                <a:schemeClr val="dk1"/>
              </a:buClr>
              <a:buSzPts val="1800"/>
            </a:pPr>
            <a:r>
              <a:rPr lang="es-CL" sz="1600" dirty="0">
                <a:solidFill>
                  <a:schemeClr val="bg2">
                    <a:lumMod val="25000"/>
                  </a:schemeClr>
                </a:solidFill>
                <a:latin typeface="Calibri" panose="020F0502020204030204" pitchFamily="34" charset="0"/>
                <a:cs typeface="Calibri" panose="020F0502020204030204" pitchFamily="34" charset="0"/>
              </a:rPr>
              <a:t>La principal característica de nuestra Política de Recursos Humanos resulta de la </a:t>
            </a:r>
            <a:r>
              <a:rPr lang="es-CL" sz="1600" b="1" dirty="0">
                <a:solidFill>
                  <a:srgbClr val="0070C0"/>
                </a:solidFill>
                <a:latin typeface="Calibri" panose="020F0502020204030204" pitchFamily="34" charset="0"/>
                <a:cs typeface="Calibri" panose="020F0502020204030204" pitchFamily="34" charset="0"/>
              </a:rPr>
              <a:t>inclusión de todo el personal municipal, independiente de su calidad jurídica.</a:t>
            </a:r>
          </a:p>
          <a:p>
            <a:pPr marL="457200" lvl="0" algn="just"/>
            <a:endParaRPr lang="es-CL" dirty="0">
              <a:solidFill>
                <a:srgbClr val="0070C0"/>
              </a:solidFill>
              <a:latin typeface="Arial" panose="020B0604020202020204" pitchFamily="34" charset="0"/>
              <a:cs typeface="Arial" panose="020B0604020202020204" pitchFamily="34" charset="0"/>
            </a:endParaRPr>
          </a:p>
          <a:p>
            <a:endParaRPr lang="es-CL" dirty="0"/>
          </a:p>
        </p:txBody>
      </p:sp>
      <p:sp>
        <p:nvSpPr>
          <p:cNvPr id="9" name="CuadroTexto 8"/>
          <p:cNvSpPr txBox="1"/>
          <p:nvPr/>
        </p:nvSpPr>
        <p:spPr>
          <a:xfrm>
            <a:off x="7541696" y="4291914"/>
            <a:ext cx="4230173" cy="2062103"/>
          </a:xfrm>
          <a:prstGeom prst="rect">
            <a:avLst/>
          </a:prstGeom>
          <a:noFill/>
        </p:spPr>
        <p:txBody>
          <a:bodyPr wrap="square" rtlCol="0">
            <a:spAutoFit/>
          </a:bodyPr>
          <a:lstStyle/>
          <a:p>
            <a:pPr algn="ctr"/>
            <a:r>
              <a:rPr lang="es-CL" sz="1600" dirty="0">
                <a:solidFill>
                  <a:schemeClr val="bg2">
                    <a:lumMod val="25000"/>
                  </a:schemeClr>
                </a:solidFill>
                <a:latin typeface="Calibri" panose="020F0502020204030204" pitchFamily="34" charset="0"/>
                <a:cs typeface="Calibri" panose="020F0502020204030204" pitchFamily="34" charset="0"/>
              </a:rPr>
              <a:t>Además de lo anterior, nuestra voluntad por emparejar las condiciones laborales, se ha enfocado principalmente en materias como de </a:t>
            </a:r>
            <a:r>
              <a:rPr lang="es-CL" sz="1600" b="1" dirty="0">
                <a:solidFill>
                  <a:srgbClr val="0070C0"/>
                </a:solidFill>
                <a:latin typeface="Calibri" panose="020F0502020204030204" pitchFamily="34" charset="0"/>
                <a:cs typeface="Calibri" panose="020F0502020204030204" pitchFamily="34" charset="0"/>
              </a:rPr>
              <a:t>beneficios sociales, apuntando a la protección de la maternidad/paternidad, acceso a permisos administrativos, capacitación, seguro de accidentes laborales</a:t>
            </a:r>
            <a:r>
              <a:rPr lang="es-CL" sz="1600" dirty="0">
                <a:solidFill>
                  <a:srgbClr val="0070C0"/>
                </a:solidFill>
                <a:latin typeface="Calibri" panose="020F0502020204030204" pitchFamily="34" charset="0"/>
                <a:cs typeface="Calibri" panose="020F0502020204030204" pitchFamily="34" charset="0"/>
              </a:rPr>
              <a:t>, entre otros.</a:t>
            </a:r>
          </a:p>
          <a:p>
            <a:pPr algn="ctr"/>
            <a:endParaRPr lang="es-CL" sz="1600" dirty="0">
              <a:solidFill>
                <a:srgbClr val="0070C0"/>
              </a:solidFill>
              <a:latin typeface="Calibri" panose="020F0502020204030204" pitchFamily="34" charset="0"/>
              <a:cs typeface="Calibri" panose="020F0502020204030204" pitchFamily="34" charset="0"/>
            </a:endParaRPr>
          </a:p>
        </p:txBody>
      </p:sp>
      <p:sp>
        <p:nvSpPr>
          <p:cNvPr id="10" name="Freeform 45"/>
          <p:cNvSpPr>
            <a:spLocks noEditPoints="1"/>
          </p:cNvSpPr>
          <p:nvPr/>
        </p:nvSpPr>
        <p:spPr bwMode="auto">
          <a:xfrm>
            <a:off x="1418467" y="3465340"/>
            <a:ext cx="723371" cy="723371"/>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ln>
            <a:headEnd/>
            <a:tailEn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en-US">
              <a:solidFill>
                <a:srgbClr val="0070C0"/>
              </a:solidFill>
            </a:endParaRPr>
          </a:p>
        </p:txBody>
      </p:sp>
      <p:sp>
        <p:nvSpPr>
          <p:cNvPr id="12" name="Freeform 45"/>
          <p:cNvSpPr>
            <a:spLocks noEditPoints="1"/>
          </p:cNvSpPr>
          <p:nvPr/>
        </p:nvSpPr>
        <p:spPr bwMode="auto">
          <a:xfrm>
            <a:off x="4773783" y="3568543"/>
            <a:ext cx="723371" cy="723371"/>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ln>
            <a:headEnd/>
            <a:tailEn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t" anchorCtr="0" compatLnSpc="1">
            <a:prstTxWarp prst="textNoShape">
              <a:avLst/>
            </a:prstTxWarp>
          </a:bodyPr>
          <a:lstStyle/>
          <a:p>
            <a:endParaRPr lang="en-US" dirty="0">
              <a:solidFill>
                <a:srgbClr val="0070C0"/>
              </a:solidFill>
            </a:endParaRPr>
          </a:p>
        </p:txBody>
      </p:sp>
      <p:sp>
        <p:nvSpPr>
          <p:cNvPr id="17" name="Freeform 45"/>
          <p:cNvSpPr>
            <a:spLocks noEditPoints="1"/>
          </p:cNvSpPr>
          <p:nvPr/>
        </p:nvSpPr>
        <p:spPr bwMode="auto">
          <a:xfrm>
            <a:off x="9168669" y="3490833"/>
            <a:ext cx="723371" cy="723371"/>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030A0"/>
          </a:solidFill>
          <a:ln>
            <a:headEnd/>
            <a:tailEn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t" anchorCtr="0" compatLnSpc="1">
            <a:prstTxWarp prst="textNoShape">
              <a:avLst/>
            </a:prstTxWarp>
          </a:bodyPr>
          <a:lstStyle/>
          <a:p>
            <a:endParaRPr lang="en-US" dirty="0">
              <a:solidFill>
                <a:srgbClr val="0070C0"/>
              </a:solidFill>
            </a:endParaRPr>
          </a:p>
        </p:txBody>
      </p:sp>
    </p:spTree>
    <p:extLst>
      <p:ext uri="{BB962C8B-B14F-4D97-AF65-F5344CB8AC3E}">
        <p14:creationId xmlns:p14="http://schemas.microsoft.com/office/powerpoint/2010/main" val="278126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03D71AA-8888-4C6F-B223-88249629BF1B}"/>
              </a:ext>
            </a:extLst>
          </p:cNvPr>
          <p:cNvSpPr>
            <a:spLocks noGrp="1"/>
          </p:cNvSpPr>
          <p:nvPr>
            <p:ph type="title"/>
          </p:nvPr>
        </p:nvSpPr>
        <p:spPr/>
        <p:txBody>
          <a:bodyPr/>
          <a:lstStyle/>
          <a:p>
            <a:endParaRPr lang="es-CL"/>
          </a:p>
        </p:txBody>
      </p:sp>
      <p:pic>
        <p:nvPicPr>
          <p:cNvPr id="5" name="Marcador de contenido 4">
            <a:extLst>
              <a:ext uri="{FF2B5EF4-FFF2-40B4-BE49-F238E27FC236}">
                <a16:creationId xmlns="" xmlns:a16="http://schemas.microsoft.com/office/drawing/2014/main" id="{F5E1F41B-AB76-4606-A250-91A568D4725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Rectángulo 2">
            <a:extLst>
              <a:ext uri="{FF2B5EF4-FFF2-40B4-BE49-F238E27FC236}">
                <a16:creationId xmlns="" xmlns:a16="http://schemas.microsoft.com/office/drawing/2014/main" id="{5AA8FD6F-B827-4BD2-960E-FE91C2541E93}"/>
              </a:ext>
            </a:extLst>
          </p:cNvPr>
          <p:cNvSpPr/>
          <p:nvPr/>
        </p:nvSpPr>
        <p:spPr>
          <a:xfrm>
            <a:off x="3525339" y="278864"/>
            <a:ext cx="7925255" cy="1200329"/>
          </a:xfrm>
          <a:prstGeom prst="rect">
            <a:avLst/>
          </a:prstGeom>
        </p:spPr>
        <p:txBody>
          <a:bodyPr wrap="square">
            <a:spAutoFit/>
          </a:bodyPr>
          <a:lstStyle/>
          <a:p>
            <a:pPr lvl="0"/>
            <a:r>
              <a:rPr lang="es-CL" sz="3600" b="1" dirty="0">
                <a:solidFill>
                  <a:schemeClr val="bg2">
                    <a:lumMod val="25000"/>
                  </a:schemeClr>
                </a:solidFill>
              </a:rPr>
              <a:t>GESTIÓN DE PERSONAS   Y </a:t>
            </a:r>
          </a:p>
          <a:p>
            <a:pPr lvl="0"/>
            <a:r>
              <a:rPr lang="es-CL" sz="3600" b="1" dirty="0">
                <a:solidFill>
                  <a:srgbClr val="0070C0"/>
                </a:solidFill>
              </a:rPr>
              <a:t>CARRERA FUNCIONARIA EN PEÑALOLÉN</a:t>
            </a:r>
          </a:p>
        </p:txBody>
      </p:sp>
      <p:pic>
        <p:nvPicPr>
          <p:cNvPr id="7" name="Imagen 6">
            <a:extLst>
              <a:ext uri="{FF2B5EF4-FFF2-40B4-BE49-F238E27FC236}">
                <a16:creationId xmlns="" xmlns:a16="http://schemas.microsoft.com/office/drawing/2014/main" id="{AB7F3C79-58B9-46EE-8EB2-AB796F20C2B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1376" b="16708"/>
          <a:stretch/>
        </p:blipFill>
        <p:spPr>
          <a:xfrm>
            <a:off x="-1" y="1758057"/>
            <a:ext cx="12192001" cy="5032573"/>
          </a:xfrm>
          <a:prstGeom prst="rect">
            <a:avLst/>
          </a:prstGeom>
        </p:spPr>
      </p:pic>
    </p:spTree>
    <p:extLst>
      <p:ext uri="{BB962C8B-B14F-4D97-AF65-F5344CB8AC3E}">
        <p14:creationId xmlns:p14="http://schemas.microsoft.com/office/powerpoint/2010/main" val="1084427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03D71AA-8888-4C6F-B223-88249629BF1B}"/>
              </a:ext>
            </a:extLst>
          </p:cNvPr>
          <p:cNvSpPr>
            <a:spLocks noGrp="1"/>
          </p:cNvSpPr>
          <p:nvPr>
            <p:ph type="title"/>
          </p:nvPr>
        </p:nvSpPr>
        <p:spPr/>
        <p:txBody>
          <a:bodyPr/>
          <a:lstStyle/>
          <a:p>
            <a:endParaRPr lang="es-CL"/>
          </a:p>
        </p:txBody>
      </p:sp>
      <p:pic>
        <p:nvPicPr>
          <p:cNvPr id="5" name="Marcador de contenido 4">
            <a:extLst>
              <a:ext uri="{FF2B5EF4-FFF2-40B4-BE49-F238E27FC236}">
                <a16:creationId xmlns="" xmlns:a16="http://schemas.microsoft.com/office/drawing/2014/main" id="{F5E1F41B-AB76-4606-A250-91A568D4725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Rectángulo 2">
            <a:extLst>
              <a:ext uri="{FF2B5EF4-FFF2-40B4-BE49-F238E27FC236}">
                <a16:creationId xmlns="" xmlns:a16="http://schemas.microsoft.com/office/drawing/2014/main" id="{5AA8FD6F-B827-4BD2-960E-FE91C2541E93}"/>
              </a:ext>
            </a:extLst>
          </p:cNvPr>
          <p:cNvSpPr/>
          <p:nvPr/>
        </p:nvSpPr>
        <p:spPr>
          <a:xfrm>
            <a:off x="3599479" y="299222"/>
            <a:ext cx="8106487" cy="1077218"/>
          </a:xfrm>
          <a:prstGeom prst="rect">
            <a:avLst/>
          </a:prstGeom>
        </p:spPr>
        <p:txBody>
          <a:bodyPr wrap="square">
            <a:spAutoFit/>
          </a:bodyPr>
          <a:lstStyle/>
          <a:p>
            <a:pPr lvl="0"/>
            <a:r>
              <a:rPr lang="es-CL" sz="3200" b="1" dirty="0">
                <a:solidFill>
                  <a:schemeClr val="bg2">
                    <a:lumMod val="25000"/>
                  </a:schemeClr>
                </a:solidFill>
              </a:rPr>
              <a:t>GESTIÓN DE PERSONAS   Y </a:t>
            </a:r>
          </a:p>
          <a:p>
            <a:pPr lvl="0"/>
            <a:r>
              <a:rPr lang="es-CL" sz="3200" b="1" dirty="0">
                <a:solidFill>
                  <a:schemeClr val="accent1">
                    <a:lumMod val="75000"/>
                  </a:schemeClr>
                </a:solidFill>
              </a:rPr>
              <a:t>CARRERA FUNCIONARIA EN PEÑALOLÉN</a:t>
            </a:r>
          </a:p>
        </p:txBody>
      </p:sp>
      <p:sp>
        <p:nvSpPr>
          <p:cNvPr id="6" name="Google Shape;115;p17">
            <a:extLst>
              <a:ext uri="{FF2B5EF4-FFF2-40B4-BE49-F238E27FC236}">
                <a16:creationId xmlns="" xmlns:a16="http://schemas.microsoft.com/office/drawing/2014/main" id="{371288E0-B0FC-4A10-9A19-20503C0BE4C8}"/>
              </a:ext>
            </a:extLst>
          </p:cNvPr>
          <p:cNvSpPr txBox="1"/>
          <p:nvPr/>
        </p:nvSpPr>
        <p:spPr>
          <a:xfrm>
            <a:off x="537493" y="2306024"/>
            <a:ext cx="10515600" cy="4709100"/>
          </a:xfrm>
          <a:prstGeom prst="rect">
            <a:avLst/>
          </a:prstGeom>
          <a:noFill/>
          <a:ln>
            <a:noFill/>
          </a:ln>
        </p:spPr>
        <p:txBody>
          <a:bodyPr spcFirstLastPara="1" wrap="square" lIns="91425" tIns="45700" rIns="91425" bIns="45700" anchor="t" anchorCtr="0">
            <a:noAutofit/>
          </a:bodyPr>
          <a:lstStyle/>
          <a:p>
            <a:pPr marL="114300" lvl="0" algn="just">
              <a:buClr>
                <a:schemeClr val="dk1"/>
              </a:buClr>
              <a:buSzPts val="1800"/>
            </a:pPr>
            <a:r>
              <a:rPr lang="es-CL" sz="1800" dirty="0">
                <a:solidFill>
                  <a:schemeClr val="bg2">
                    <a:lumMod val="25000"/>
                  </a:schemeClr>
                </a:solidFill>
                <a:latin typeface="Calibri" panose="020F0502020204030204" pitchFamily="34" charset="0"/>
                <a:cs typeface="Calibri" panose="020F0502020204030204" pitchFamily="34" charset="0"/>
              </a:rPr>
              <a:t>Nuestra </a:t>
            </a:r>
            <a:r>
              <a:rPr lang="es-CL" sz="1800" b="1" dirty="0">
                <a:solidFill>
                  <a:srgbClr val="0070C0"/>
                </a:solidFill>
                <a:latin typeface="Calibri" panose="020F0502020204030204" pitchFamily="34" charset="0"/>
                <a:cs typeface="Calibri" panose="020F0502020204030204" pitchFamily="34" charset="0"/>
              </a:rPr>
              <a:t>Política de Recursos Humanos</a:t>
            </a:r>
            <a:r>
              <a:rPr lang="es-CL" sz="1800" dirty="0">
                <a:solidFill>
                  <a:srgbClr val="0070C0"/>
                </a:solidFill>
                <a:latin typeface="Calibri" panose="020F0502020204030204" pitchFamily="34" charset="0"/>
                <a:cs typeface="Calibri" panose="020F0502020204030204" pitchFamily="34" charset="0"/>
              </a:rPr>
              <a:t> </a:t>
            </a:r>
            <a:r>
              <a:rPr lang="es-CL" sz="1800" dirty="0">
                <a:solidFill>
                  <a:schemeClr val="bg2">
                    <a:lumMod val="25000"/>
                  </a:schemeClr>
                </a:solidFill>
                <a:latin typeface="Calibri" panose="020F0502020204030204" pitchFamily="34" charset="0"/>
                <a:cs typeface="Calibri" panose="020F0502020204030204" pitchFamily="34" charset="0"/>
              </a:rPr>
              <a:t>es </a:t>
            </a:r>
            <a:r>
              <a:rPr lang="es-CL" dirty="0">
                <a:solidFill>
                  <a:schemeClr val="bg2">
                    <a:lumMod val="25000"/>
                  </a:schemeClr>
                </a:solidFill>
                <a:latin typeface="Calibri" panose="020F0502020204030204" pitchFamily="34" charset="0"/>
                <a:cs typeface="Calibri" panose="020F0502020204030204" pitchFamily="34" charset="0"/>
              </a:rPr>
              <a:t>un conjunto de directrices estratégicas que definen la forma en que se gestionará  el trabajo de las personas que integran la Municipalidad. Se trata de declaraciones que deben tener presente todos quienes tienen a su cargo equipos de trabajo. El liderazgo para el cumplimiento de estas políticas, está radicado en las máximas autoridades de la Municipalidad, Alcaldesa, Administrador Municipal, Directores y Jefaturas, bajo la coordinación de la Gerencia de Personas.</a:t>
            </a:r>
          </a:p>
          <a:p>
            <a:pPr marL="114300" lvl="0" algn="just">
              <a:buClr>
                <a:schemeClr val="dk1"/>
              </a:buClr>
              <a:buSzPts val="1800"/>
            </a:pPr>
            <a:endParaRPr lang="es-CL" dirty="0">
              <a:solidFill>
                <a:schemeClr val="bg2">
                  <a:lumMod val="25000"/>
                </a:schemeClr>
              </a:solidFill>
              <a:latin typeface="Calibri" panose="020F0502020204030204" pitchFamily="34" charset="0"/>
              <a:cs typeface="Calibri" panose="020F0502020204030204" pitchFamily="34" charset="0"/>
            </a:endParaRPr>
          </a:p>
          <a:p>
            <a:pPr marL="114300" lvl="0" algn="just">
              <a:buClr>
                <a:schemeClr val="dk1"/>
              </a:buClr>
              <a:buSzPts val="1800"/>
            </a:pPr>
            <a:r>
              <a:rPr lang="es-CL" dirty="0">
                <a:solidFill>
                  <a:schemeClr val="bg2">
                    <a:lumMod val="25000"/>
                  </a:schemeClr>
                </a:solidFill>
                <a:latin typeface="Calibri" panose="020F0502020204030204" pitchFamily="34" charset="0"/>
                <a:cs typeface="Calibri" panose="020F0502020204030204" pitchFamily="34" charset="0"/>
              </a:rPr>
              <a:t>En dicho contexto, tenemos valores institucionales que interpretan nuestras convicciones y orientan nuestras conductas y acciones: Compromiso con la gestión, calidad de vida de los funcionarios, recreación y esparcimiento, equidad, reconocimiento y motivación, gestión participativa, entre otros.</a:t>
            </a:r>
          </a:p>
          <a:p>
            <a:pPr marL="114300" lvl="0" algn="just">
              <a:buClr>
                <a:schemeClr val="dk1"/>
              </a:buClr>
              <a:buSzPts val="1800"/>
            </a:pPr>
            <a:endParaRPr lang="es-CL" dirty="0">
              <a:solidFill>
                <a:schemeClr val="bg2">
                  <a:lumMod val="25000"/>
                </a:schemeClr>
              </a:solidFill>
              <a:latin typeface="Calibri" panose="020F0502020204030204" pitchFamily="34" charset="0"/>
              <a:cs typeface="Calibri" panose="020F0502020204030204" pitchFamily="34" charset="0"/>
            </a:endParaRPr>
          </a:p>
          <a:p>
            <a:pPr marL="114300" marR="0" lvl="0" algn="just" rtl="0">
              <a:spcBef>
                <a:spcPts val="0"/>
              </a:spcBef>
              <a:spcAft>
                <a:spcPts val="0"/>
              </a:spcAft>
              <a:buClr>
                <a:schemeClr val="dk1"/>
              </a:buClr>
              <a:buSzPts val="1800"/>
            </a:pPr>
            <a:r>
              <a:rPr lang="es-CL" dirty="0">
                <a:solidFill>
                  <a:schemeClr val="bg2">
                    <a:lumMod val="25000"/>
                  </a:schemeClr>
                </a:solidFill>
                <a:latin typeface="Calibri" panose="020F0502020204030204" pitchFamily="34" charset="0"/>
                <a:cs typeface="Calibri" panose="020F0502020204030204" pitchFamily="34" charset="0"/>
              </a:rPr>
              <a:t>Nuestra Política </a:t>
            </a:r>
            <a:r>
              <a:rPr lang="es-CL" sz="1800" dirty="0">
                <a:solidFill>
                  <a:schemeClr val="bg2">
                    <a:lumMod val="25000"/>
                  </a:schemeClr>
                </a:solidFill>
                <a:latin typeface="Calibri" panose="020F0502020204030204" pitchFamily="34" charset="0"/>
                <a:cs typeface="Calibri" panose="020F0502020204030204" pitchFamily="34" charset="0"/>
              </a:rPr>
              <a:t>considera el ciclo laboral completo y </a:t>
            </a:r>
            <a:r>
              <a:rPr lang="es-CL" sz="1800" b="1" dirty="0">
                <a:solidFill>
                  <a:srgbClr val="0070C0"/>
                </a:solidFill>
                <a:latin typeface="Calibri" panose="020F0502020204030204" pitchFamily="34" charset="0"/>
                <a:cs typeface="Calibri" panose="020F0502020204030204" pitchFamily="34" charset="0"/>
              </a:rPr>
              <a:t>comprende más materias que las propuestas por la carrera funcionaria o la propia ley, que son las siguientes:</a:t>
            </a:r>
            <a:endParaRPr dirty="0">
              <a:solidFill>
                <a:srgbClr val="0070C0"/>
              </a:solidFill>
              <a:latin typeface="Calibri" panose="020F0502020204030204" pitchFamily="34" charset="0"/>
              <a:cs typeface="Calibri" panose="020F0502020204030204" pitchFamily="34" charset="0"/>
            </a:endParaRPr>
          </a:p>
          <a:p>
            <a:pPr marL="457200" marR="0" lvl="1" indent="0" algn="just" rtl="0">
              <a:spcBef>
                <a:spcPts val="0"/>
              </a:spcBef>
              <a:spcAft>
                <a:spcPts val="0"/>
              </a:spcAft>
              <a:buNone/>
            </a:pPr>
            <a:endParaRPr sz="1100" b="1" i="0" strike="noStrike" cap="none" dirty="0">
              <a:solidFill>
                <a:schemeClr val="dk1"/>
              </a:solidFill>
              <a:latin typeface="Arial"/>
              <a:ea typeface="Arial"/>
              <a:cs typeface="Arial"/>
              <a:sym typeface="Arial"/>
            </a:endParaRPr>
          </a:p>
          <a:p>
            <a:pPr marL="914400" marR="0" lvl="2" indent="0" algn="just" rtl="0">
              <a:spcBef>
                <a:spcPts val="0"/>
              </a:spcBef>
              <a:spcAft>
                <a:spcPts val="0"/>
              </a:spcAft>
              <a:buNone/>
            </a:pPr>
            <a:endParaRPr sz="1100" b="0" i="0" u="none" strike="noStrike" cap="none" dirty="0">
              <a:solidFill>
                <a:schemeClr val="dk1"/>
              </a:solidFill>
              <a:latin typeface="Arial"/>
              <a:ea typeface="Arial"/>
              <a:cs typeface="Arial"/>
              <a:sym typeface="Arial"/>
            </a:endParaRPr>
          </a:p>
          <a:p>
            <a:pPr marL="363538" marR="0" lvl="0" indent="-363538" algn="just" rtl="0">
              <a:spcBef>
                <a:spcPts val="0"/>
              </a:spcBef>
              <a:spcAft>
                <a:spcPts val="0"/>
              </a:spcAft>
              <a:buNone/>
            </a:pPr>
            <a:endParaRPr sz="1800" dirty="0">
              <a:solidFill>
                <a:schemeClr val="dk1"/>
              </a:solidFill>
              <a:latin typeface="Arial"/>
              <a:ea typeface="Arial"/>
              <a:cs typeface="Arial"/>
              <a:sym typeface="Arial"/>
            </a:endParaRPr>
          </a:p>
          <a:p>
            <a:pPr marL="363538" marR="0" lvl="0" indent="-363538" algn="just" rtl="0">
              <a:spcBef>
                <a:spcPts val="0"/>
              </a:spcBef>
              <a:spcAft>
                <a:spcPts val="0"/>
              </a:spcAft>
              <a:buNone/>
            </a:pPr>
            <a:endParaRPr sz="1800" dirty="0">
              <a:solidFill>
                <a:schemeClr val="dk1"/>
              </a:solidFill>
              <a:latin typeface="Arial"/>
              <a:ea typeface="Arial"/>
              <a:cs typeface="Arial"/>
              <a:sym typeface="Arial"/>
            </a:endParaRPr>
          </a:p>
        </p:txBody>
      </p:sp>
      <p:sp>
        <p:nvSpPr>
          <p:cNvPr id="7" name="Freeform 45"/>
          <p:cNvSpPr>
            <a:spLocks noEditPoints="1"/>
          </p:cNvSpPr>
          <p:nvPr/>
        </p:nvSpPr>
        <p:spPr bwMode="auto">
          <a:xfrm>
            <a:off x="300278" y="2392091"/>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8" name="Freeform 45"/>
          <p:cNvSpPr>
            <a:spLocks noEditPoints="1"/>
          </p:cNvSpPr>
          <p:nvPr/>
        </p:nvSpPr>
        <p:spPr bwMode="auto">
          <a:xfrm>
            <a:off x="302312" y="4002588"/>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9" name="Freeform 45"/>
          <p:cNvSpPr>
            <a:spLocks noEditPoints="1"/>
          </p:cNvSpPr>
          <p:nvPr/>
        </p:nvSpPr>
        <p:spPr bwMode="auto">
          <a:xfrm>
            <a:off x="300278" y="5095151"/>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3140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03D71AA-8888-4C6F-B223-88249629BF1B}"/>
              </a:ext>
            </a:extLst>
          </p:cNvPr>
          <p:cNvSpPr>
            <a:spLocks noGrp="1"/>
          </p:cNvSpPr>
          <p:nvPr>
            <p:ph type="title"/>
          </p:nvPr>
        </p:nvSpPr>
        <p:spPr/>
        <p:txBody>
          <a:bodyPr/>
          <a:lstStyle/>
          <a:p>
            <a:endParaRPr lang="es-CL"/>
          </a:p>
        </p:txBody>
      </p:sp>
      <p:pic>
        <p:nvPicPr>
          <p:cNvPr id="5" name="Marcador de contenido 4">
            <a:extLst>
              <a:ext uri="{FF2B5EF4-FFF2-40B4-BE49-F238E27FC236}">
                <a16:creationId xmlns="" xmlns:a16="http://schemas.microsoft.com/office/drawing/2014/main" id="{F5E1F41B-AB76-4606-A250-91A568D4725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Rectángulo 2">
            <a:extLst>
              <a:ext uri="{FF2B5EF4-FFF2-40B4-BE49-F238E27FC236}">
                <a16:creationId xmlns="" xmlns:a16="http://schemas.microsoft.com/office/drawing/2014/main" id="{5AA8FD6F-B827-4BD2-960E-FE91C2541E93}"/>
              </a:ext>
            </a:extLst>
          </p:cNvPr>
          <p:cNvSpPr/>
          <p:nvPr/>
        </p:nvSpPr>
        <p:spPr>
          <a:xfrm>
            <a:off x="3615956" y="365125"/>
            <a:ext cx="8246530" cy="1077218"/>
          </a:xfrm>
          <a:prstGeom prst="rect">
            <a:avLst/>
          </a:prstGeom>
        </p:spPr>
        <p:txBody>
          <a:bodyPr wrap="square">
            <a:spAutoFit/>
          </a:bodyPr>
          <a:lstStyle/>
          <a:p>
            <a:pPr lvl="0"/>
            <a:r>
              <a:rPr lang="es-CL" sz="3200" b="1" dirty="0">
                <a:solidFill>
                  <a:schemeClr val="bg2">
                    <a:lumMod val="25000"/>
                  </a:schemeClr>
                </a:solidFill>
              </a:rPr>
              <a:t>GESTIÓN DE PERSONAS   Y </a:t>
            </a:r>
          </a:p>
          <a:p>
            <a:pPr lvl="0"/>
            <a:r>
              <a:rPr lang="es-CL" sz="3200" b="1" dirty="0">
                <a:solidFill>
                  <a:srgbClr val="0070C0"/>
                </a:solidFill>
              </a:rPr>
              <a:t>CARRERA FUNCIONARIA EN PEÑALOLÉN</a:t>
            </a:r>
          </a:p>
        </p:txBody>
      </p:sp>
      <p:sp>
        <p:nvSpPr>
          <p:cNvPr id="6" name="Google Shape;115;p17">
            <a:extLst>
              <a:ext uri="{FF2B5EF4-FFF2-40B4-BE49-F238E27FC236}">
                <a16:creationId xmlns="" xmlns:a16="http://schemas.microsoft.com/office/drawing/2014/main" id="{371288E0-B0FC-4A10-9A19-20503C0BE4C8}"/>
              </a:ext>
            </a:extLst>
          </p:cNvPr>
          <p:cNvSpPr txBox="1"/>
          <p:nvPr/>
        </p:nvSpPr>
        <p:spPr>
          <a:xfrm>
            <a:off x="0" y="1901482"/>
            <a:ext cx="8211091" cy="4497378"/>
          </a:xfrm>
          <a:prstGeom prst="rect">
            <a:avLst/>
          </a:prstGeom>
          <a:noFill/>
          <a:ln>
            <a:noFill/>
          </a:ln>
        </p:spPr>
        <p:txBody>
          <a:bodyPr spcFirstLastPara="1" wrap="square" lIns="91425" tIns="45700" rIns="91425" bIns="45700" anchor="t" anchorCtr="0">
            <a:noAutofit/>
          </a:bodyPr>
          <a:lstStyle/>
          <a:p>
            <a:pPr marL="431800" marR="0" lvl="1" algn="just" rtl="0">
              <a:spcBef>
                <a:spcPts val="0"/>
              </a:spcBef>
              <a:spcAft>
                <a:spcPts val="0"/>
              </a:spcAft>
              <a:buClr>
                <a:schemeClr val="dk1"/>
              </a:buClr>
              <a:buSzPts val="1800"/>
            </a:pPr>
            <a:r>
              <a:rPr lang="es-CL" b="1" i="0" strike="noStrike" cap="none" dirty="0">
                <a:solidFill>
                  <a:srgbClr val="0070C0"/>
                </a:solidFill>
              </a:rPr>
              <a:t>1. </a:t>
            </a:r>
            <a:r>
              <a:rPr lang="es-CL" b="1" i="0" u="sng" strike="noStrike" cap="none" dirty="0">
                <a:solidFill>
                  <a:srgbClr val="0070C0"/>
                </a:solidFill>
              </a:rPr>
              <a:t>Obtención e incorporación de personas</a:t>
            </a:r>
            <a:r>
              <a:rPr lang="es-CL" b="1" i="0" u="none" strike="noStrike" cap="none" dirty="0">
                <a:solidFill>
                  <a:srgbClr val="0070C0"/>
                </a:solidFill>
              </a:rPr>
              <a:t>: </a:t>
            </a:r>
            <a:endParaRPr lang="es-CL" b="1" dirty="0">
              <a:solidFill>
                <a:srgbClr val="0070C0"/>
              </a:solidFill>
            </a:endParaRPr>
          </a:p>
          <a:p>
            <a:pPr marL="431800" marR="0" lvl="1" algn="just" rtl="0">
              <a:spcBef>
                <a:spcPts val="0"/>
              </a:spcBef>
              <a:spcAft>
                <a:spcPts val="0"/>
              </a:spcAft>
              <a:buClr>
                <a:schemeClr val="dk1"/>
              </a:buClr>
              <a:buSzPts val="1800"/>
            </a:pPr>
            <a:endParaRPr lang="es-CL" b="1" i="0" u="none" strike="noStrike" cap="none" dirty="0">
              <a:solidFill>
                <a:schemeClr val="bg2">
                  <a:lumMod val="25000"/>
                </a:schemeClr>
              </a:solidFill>
              <a:ea typeface="Arial"/>
              <a:cs typeface="Arial"/>
              <a:sym typeface="Arial"/>
            </a:endParaRPr>
          </a:p>
          <a:p>
            <a:pPr marL="431800" marR="0" lvl="1" algn="just" rtl="0">
              <a:spcBef>
                <a:spcPts val="0"/>
              </a:spcBef>
              <a:spcAft>
                <a:spcPts val="0"/>
              </a:spcAft>
              <a:buClr>
                <a:schemeClr val="dk1"/>
              </a:buClr>
              <a:buSzPts val="1800"/>
            </a:pPr>
            <a:r>
              <a:rPr lang="es-CL" b="1" dirty="0">
                <a:solidFill>
                  <a:srgbClr val="0070C0"/>
                </a:solidFill>
                <a:ea typeface="Arial"/>
                <a:cs typeface="Arial"/>
                <a:sym typeface="Arial"/>
              </a:rPr>
              <a:t>1.1</a:t>
            </a:r>
            <a:r>
              <a:rPr lang="es-CL" b="1" dirty="0">
                <a:solidFill>
                  <a:schemeClr val="bg2">
                    <a:lumMod val="25000"/>
                  </a:schemeClr>
                </a:solidFill>
                <a:ea typeface="Arial"/>
                <a:cs typeface="Arial"/>
                <a:sym typeface="Arial"/>
              </a:rPr>
              <a:t> </a:t>
            </a:r>
            <a:r>
              <a:rPr lang="es-CL" b="0" i="0" u="none" strike="noStrike" cap="none" dirty="0">
                <a:solidFill>
                  <a:schemeClr val="bg2">
                    <a:lumMod val="25000"/>
                  </a:schemeClr>
                </a:solidFill>
                <a:ea typeface="Arial"/>
                <a:cs typeface="Arial"/>
                <a:sym typeface="Arial"/>
              </a:rPr>
              <a:t>Se realizan procesos de reclutamiento, </a:t>
            </a:r>
            <a:r>
              <a:rPr lang="es-CL" dirty="0">
                <a:solidFill>
                  <a:schemeClr val="bg2">
                    <a:lumMod val="25000"/>
                  </a:schemeClr>
                </a:solidFill>
                <a:ea typeface="Arial"/>
                <a:cs typeface="Arial"/>
                <a:sym typeface="Arial"/>
              </a:rPr>
              <a:t>s</a:t>
            </a:r>
            <a:r>
              <a:rPr lang="es-CL" b="0" i="0" u="none" strike="noStrike" cap="none" dirty="0">
                <a:solidFill>
                  <a:schemeClr val="bg2">
                    <a:lumMod val="25000"/>
                  </a:schemeClr>
                </a:solidFill>
                <a:ea typeface="Arial"/>
                <a:cs typeface="Arial"/>
                <a:sym typeface="Arial"/>
              </a:rPr>
              <a:t>elección</a:t>
            </a:r>
            <a:r>
              <a:rPr lang="es-CL" dirty="0">
                <a:solidFill>
                  <a:schemeClr val="bg2">
                    <a:lumMod val="25000"/>
                  </a:schemeClr>
                </a:solidFill>
                <a:ea typeface="Arial"/>
                <a:cs typeface="Arial"/>
                <a:sym typeface="Arial"/>
              </a:rPr>
              <a:t>, c</a:t>
            </a:r>
            <a:r>
              <a:rPr lang="es-CL" b="0" i="0" u="none" strike="noStrike" cap="none" dirty="0">
                <a:solidFill>
                  <a:schemeClr val="bg2">
                    <a:lumMod val="25000"/>
                  </a:schemeClr>
                </a:solidFill>
                <a:ea typeface="Arial"/>
                <a:cs typeface="Arial"/>
                <a:sym typeface="Arial"/>
              </a:rPr>
              <a:t>ontratación e inducción, de acuerdo a manual de procedimientos.</a:t>
            </a:r>
            <a:endParaRPr dirty="0">
              <a:solidFill>
                <a:schemeClr val="bg2">
                  <a:lumMod val="25000"/>
                </a:schemeClr>
              </a:solidFill>
            </a:endParaRPr>
          </a:p>
          <a:p>
            <a:pPr marL="914400" marR="0" lvl="2" indent="0" algn="just" rtl="0">
              <a:spcBef>
                <a:spcPts val="0"/>
              </a:spcBef>
              <a:spcAft>
                <a:spcPts val="0"/>
              </a:spcAft>
              <a:buNone/>
            </a:pPr>
            <a:endParaRPr b="0" i="0" u="none" strike="noStrike" cap="none" dirty="0">
              <a:solidFill>
                <a:schemeClr val="bg2">
                  <a:lumMod val="25000"/>
                </a:schemeClr>
              </a:solidFill>
              <a:ea typeface="Arial"/>
              <a:cs typeface="Arial"/>
              <a:sym typeface="Arial"/>
            </a:endParaRPr>
          </a:p>
          <a:p>
            <a:pPr marL="431800" lvl="1" algn="just">
              <a:buClr>
                <a:schemeClr val="dk1"/>
              </a:buClr>
              <a:buSzPts val="1800"/>
            </a:pPr>
            <a:r>
              <a:rPr lang="es-CL" b="1" dirty="0">
                <a:solidFill>
                  <a:srgbClr val="0070C0"/>
                </a:solidFill>
              </a:rPr>
              <a:t>2. </a:t>
            </a:r>
            <a:r>
              <a:rPr lang="es-CL" b="1" u="sng" dirty="0">
                <a:solidFill>
                  <a:srgbClr val="0070C0"/>
                </a:solidFill>
              </a:rPr>
              <a:t>Mantención y desarrollo de equipos de trabajo</a:t>
            </a:r>
            <a:r>
              <a:rPr lang="es-CL" b="1" dirty="0">
                <a:solidFill>
                  <a:srgbClr val="0070C0"/>
                </a:solidFill>
              </a:rPr>
              <a:t>: </a:t>
            </a:r>
          </a:p>
          <a:p>
            <a:pPr lvl="2" algn="just"/>
            <a:endParaRPr lang="es-CL" dirty="0">
              <a:solidFill>
                <a:schemeClr val="bg2">
                  <a:lumMod val="25000"/>
                </a:schemeClr>
              </a:solidFill>
              <a:sym typeface="Arial"/>
            </a:endParaRPr>
          </a:p>
          <a:p>
            <a:pPr lvl="1" algn="just"/>
            <a:r>
              <a:rPr lang="es-CL" b="1" dirty="0">
                <a:solidFill>
                  <a:srgbClr val="0070C0"/>
                </a:solidFill>
                <a:ea typeface="Arial"/>
                <a:cs typeface="Arial"/>
                <a:sym typeface="Arial"/>
              </a:rPr>
              <a:t>2.1 En Capacitación y Desarrollo Organizacional</a:t>
            </a:r>
            <a:r>
              <a:rPr lang="es-CL" dirty="0">
                <a:solidFill>
                  <a:srgbClr val="0070C0"/>
                </a:solidFill>
                <a:ea typeface="Arial"/>
                <a:cs typeface="Arial"/>
                <a:sym typeface="Arial"/>
              </a:rPr>
              <a:t>, </a:t>
            </a:r>
            <a:r>
              <a:rPr lang="es-CL" dirty="0">
                <a:solidFill>
                  <a:schemeClr val="bg2">
                    <a:lumMod val="25000"/>
                  </a:schemeClr>
                </a:solidFill>
                <a:ea typeface="Arial"/>
                <a:cs typeface="Arial"/>
                <a:sym typeface="Arial"/>
              </a:rPr>
              <a:t>contamos con un Plan de Capacitación anual, que permite a los trabajadores de cualquier calidad jurídica, acceder a cursos, seminarios, diplomados y postítulos con Convenios con la Universidad Adolfo Ibáñez, todo lo cual permite el crecimiento y  desarrollo del personal. </a:t>
            </a:r>
          </a:p>
          <a:p>
            <a:pPr lvl="2" algn="just"/>
            <a:endParaRPr lang="es-CL" dirty="0">
              <a:solidFill>
                <a:schemeClr val="bg2">
                  <a:lumMod val="25000"/>
                </a:schemeClr>
              </a:solidFill>
              <a:ea typeface="Arial"/>
              <a:cs typeface="Arial"/>
              <a:sym typeface="Arial"/>
            </a:endParaRPr>
          </a:p>
          <a:p>
            <a:pPr lvl="1" algn="just"/>
            <a:r>
              <a:rPr lang="es-CL" b="1" dirty="0">
                <a:solidFill>
                  <a:srgbClr val="0070C0"/>
                </a:solidFill>
                <a:ea typeface="Arial"/>
                <a:cs typeface="Arial"/>
                <a:sym typeface="Arial"/>
              </a:rPr>
              <a:t>2.2</a:t>
            </a:r>
            <a:r>
              <a:rPr lang="es-CL" dirty="0">
                <a:solidFill>
                  <a:schemeClr val="bg2">
                    <a:lumMod val="25000"/>
                  </a:schemeClr>
                </a:solidFill>
                <a:ea typeface="Arial"/>
                <a:cs typeface="Arial"/>
                <a:sym typeface="Arial"/>
              </a:rPr>
              <a:t> Asimismo, contamos con un Comité Bipartito de Capacitación, confirmado por representantes de las Asociaciones Gremiales y Directivos Municipales, el cual apoya las postulaciones de nuestro personal al Fondo de Becas de Formación SUBDERE y capacitaciones en general.</a:t>
            </a:r>
          </a:p>
          <a:p>
            <a:pPr marL="363538" marR="0" lvl="0" indent="-363538" algn="just" rtl="0">
              <a:spcBef>
                <a:spcPts val="0"/>
              </a:spcBef>
              <a:spcAft>
                <a:spcPts val="0"/>
              </a:spcAft>
              <a:buNone/>
            </a:pPr>
            <a:endParaRPr sz="1800" dirty="0">
              <a:solidFill>
                <a:schemeClr val="dk1"/>
              </a:solidFill>
              <a:latin typeface="Arial"/>
              <a:ea typeface="Arial"/>
              <a:cs typeface="Arial"/>
              <a:sym typeface="Arial"/>
            </a:endParaRPr>
          </a:p>
          <a:p>
            <a:pPr marL="363538" marR="0" lvl="0" indent="-363538" algn="just" rtl="0">
              <a:spcBef>
                <a:spcPts val="0"/>
              </a:spcBef>
              <a:spcAft>
                <a:spcPts val="0"/>
              </a:spcAft>
              <a:buNone/>
            </a:pPr>
            <a:endParaRPr sz="1800" dirty="0">
              <a:solidFill>
                <a:schemeClr val="dk1"/>
              </a:solidFill>
              <a:latin typeface="Arial"/>
              <a:ea typeface="Arial"/>
              <a:cs typeface="Arial"/>
              <a:sym typeface="Aria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4667" y="3535955"/>
            <a:ext cx="3273281" cy="3322045"/>
          </a:xfrm>
          <a:prstGeom prst="rect">
            <a:avLst/>
          </a:prstGeom>
        </p:spPr>
      </p:pic>
    </p:spTree>
    <p:extLst>
      <p:ext uri="{BB962C8B-B14F-4D97-AF65-F5344CB8AC3E}">
        <p14:creationId xmlns:p14="http://schemas.microsoft.com/office/powerpoint/2010/main" val="3614469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03D71AA-8888-4C6F-B223-88249629BF1B}"/>
              </a:ext>
            </a:extLst>
          </p:cNvPr>
          <p:cNvSpPr>
            <a:spLocks noGrp="1"/>
          </p:cNvSpPr>
          <p:nvPr>
            <p:ph type="title"/>
          </p:nvPr>
        </p:nvSpPr>
        <p:spPr/>
        <p:txBody>
          <a:bodyPr/>
          <a:lstStyle/>
          <a:p>
            <a:endParaRPr lang="es-CL"/>
          </a:p>
        </p:txBody>
      </p:sp>
      <p:pic>
        <p:nvPicPr>
          <p:cNvPr id="5" name="Marcador de contenido 4">
            <a:extLst>
              <a:ext uri="{FF2B5EF4-FFF2-40B4-BE49-F238E27FC236}">
                <a16:creationId xmlns="" xmlns:a16="http://schemas.microsoft.com/office/drawing/2014/main" id="{F5E1F41B-AB76-4606-A250-91A568D4725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9753"/>
            <a:ext cx="12192000" cy="6858001"/>
          </a:xfrm>
        </p:spPr>
      </p:pic>
      <p:sp>
        <p:nvSpPr>
          <p:cNvPr id="3" name="Rectángulo 2">
            <a:extLst>
              <a:ext uri="{FF2B5EF4-FFF2-40B4-BE49-F238E27FC236}">
                <a16:creationId xmlns="" xmlns:a16="http://schemas.microsoft.com/office/drawing/2014/main" id="{5AA8FD6F-B827-4BD2-960E-FE91C2541E93}"/>
              </a:ext>
            </a:extLst>
          </p:cNvPr>
          <p:cNvSpPr/>
          <p:nvPr/>
        </p:nvSpPr>
        <p:spPr>
          <a:xfrm>
            <a:off x="3615956" y="365125"/>
            <a:ext cx="8147676" cy="1077218"/>
          </a:xfrm>
          <a:prstGeom prst="rect">
            <a:avLst/>
          </a:prstGeom>
        </p:spPr>
        <p:txBody>
          <a:bodyPr wrap="square">
            <a:spAutoFit/>
          </a:bodyPr>
          <a:lstStyle/>
          <a:p>
            <a:pPr lvl="0"/>
            <a:r>
              <a:rPr lang="es-CL" sz="3200" b="1" dirty="0">
                <a:solidFill>
                  <a:schemeClr val="bg2">
                    <a:lumMod val="25000"/>
                  </a:schemeClr>
                </a:solidFill>
              </a:rPr>
              <a:t>GESTIÓN DE PERSONAS   Y </a:t>
            </a:r>
          </a:p>
          <a:p>
            <a:pPr lvl="0"/>
            <a:r>
              <a:rPr lang="es-CL" sz="3200" b="1" dirty="0">
                <a:solidFill>
                  <a:srgbClr val="0070C0"/>
                </a:solidFill>
              </a:rPr>
              <a:t>CARRERA FUNCIONARIA EN PEÑALOLÉN</a:t>
            </a:r>
          </a:p>
        </p:txBody>
      </p:sp>
      <p:sp>
        <p:nvSpPr>
          <p:cNvPr id="6" name="Google Shape;115;p17">
            <a:extLst>
              <a:ext uri="{FF2B5EF4-FFF2-40B4-BE49-F238E27FC236}">
                <a16:creationId xmlns="" xmlns:a16="http://schemas.microsoft.com/office/drawing/2014/main" id="{371288E0-B0FC-4A10-9A19-20503C0BE4C8}"/>
              </a:ext>
            </a:extLst>
          </p:cNvPr>
          <p:cNvSpPr txBox="1"/>
          <p:nvPr/>
        </p:nvSpPr>
        <p:spPr>
          <a:xfrm>
            <a:off x="2842843" y="1952007"/>
            <a:ext cx="9077308" cy="4699306"/>
          </a:xfrm>
          <a:prstGeom prst="rect">
            <a:avLst/>
          </a:prstGeom>
          <a:noFill/>
          <a:ln>
            <a:noFill/>
          </a:ln>
        </p:spPr>
        <p:txBody>
          <a:bodyPr spcFirstLastPara="1" wrap="square" lIns="91425" tIns="45700" rIns="91425" bIns="45700" anchor="t" anchorCtr="0">
            <a:noAutofit/>
          </a:bodyPr>
          <a:lstStyle/>
          <a:p>
            <a:pPr lvl="1" algn="just"/>
            <a:r>
              <a:rPr lang="es-CL" b="1" dirty="0">
                <a:solidFill>
                  <a:srgbClr val="0070C0"/>
                </a:solidFill>
                <a:latin typeface="Calibri" panose="020F0502020204030204" pitchFamily="34" charset="0"/>
                <a:ea typeface="Arial"/>
                <a:cs typeface="Calibri" panose="020F0502020204030204" pitchFamily="34" charset="0"/>
                <a:sym typeface="Arial"/>
              </a:rPr>
              <a:t>2.3 Gestión y Evaluación del Desempeño, </a:t>
            </a:r>
            <a:r>
              <a:rPr lang="es-CL" dirty="0">
                <a:solidFill>
                  <a:schemeClr val="bg2">
                    <a:lumMod val="25000"/>
                  </a:schemeClr>
                </a:solidFill>
                <a:latin typeface="Calibri" panose="020F0502020204030204" pitchFamily="34" charset="0"/>
                <a:ea typeface="Arial"/>
                <a:cs typeface="Calibri" panose="020F0502020204030204" pitchFamily="34" charset="0"/>
                <a:sym typeface="Arial"/>
              </a:rPr>
              <a:t>se realiza un proceso de calificaciones eficiente, con participación de Junta Calificadora con representante del personal. </a:t>
            </a:r>
          </a:p>
          <a:p>
            <a:pPr marL="914400" marR="0" lvl="2" indent="0" algn="just" rtl="0">
              <a:spcBef>
                <a:spcPts val="0"/>
              </a:spcBef>
              <a:spcAft>
                <a:spcPts val="0"/>
              </a:spcAft>
              <a:buNone/>
            </a:pPr>
            <a:endParaRPr lang="es-CL" sz="1800" b="1" i="0" u="none" strike="noStrike" cap="none" dirty="0">
              <a:solidFill>
                <a:schemeClr val="bg2">
                  <a:lumMod val="25000"/>
                </a:schemeClr>
              </a:solidFill>
              <a:latin typeface="Calibri" panose="020F0502020204030204" pitchFamily="34" charset="0"/>
              <a:ea typeface="Arial"/>
              <a:cs typeface="Calibri" panose="020F0502020204030204" pitchFamily="34" charset="0"/>
              <a:sym typeface="Arial"/>
            </a:endParaRPr>
          </a:p>
          <a:p>
            <a:pPr lvl="1" algn="just"/>
            <a:r>
              <a:rPr lang="es-CL" b="1" i="0" u="none" strike="noStrike" cap="none" dirty="0">
                <a:solidFill>
                  <a:srgbClr val="0070C0"/>
                </a:solidFill>
                <a:latin typeface="Calibri" panose="020F0502020204030204" pitchFamily="34" charset="0"/>
                <a:ea typeface="Arial"/>
                <a:cs typeface="Calibri" panose="020F0502020204030204" pitchFamily="34" charset="0"/>
                <a:sym typeface="Arial"/>
              </a:rPr>
              <a:t>2.4 </a:t>
            </a:r>
            <a:r>
              <a:rPr lang="es-CL" b="0" i="0" u="none" strike="noStrike" cap="none" dirty="0">
                <a:solidFill>
                  <a:schemeClr val="bg2">
                    <a:lumMod val="25000"/>
                  </a:schemeClr>
                </a:solidFill>
                <a:latin typeface="Calibri" panose="020F0502020204030204" pitchFamily="34" charset="0"/>
                <a:ea typeface="Arial"/>
                <a:cs typeface="Calibri" panose="020F0502020204030204" pitchFamily="34" charset="0"/>
                <a:sym typeface="Arial"/>
              </a:rPr>
              <a:t>Asimismo, se consideran los </a:t>
            </a:r>
            <a:r>
              <a:rPr lang="es-CL" b="1" i="0" u="none" strike="noStrike" cap="none" dirty="0">
                <a:solidFill>
                  <a:srgbClr val="0070C0"/>
                </a:solidFill>
                <a:latin typeface="Calibri" panose="020F0502020204030204" pitchFamily="34" charset="0"/>
                <a:ea typeface="Arial"/>
                <a:cs typeface="Calibri" panose="020F0502020204030204" pitchFamily="34" charset="0"/>
                <a:sym typeface="Arial"/>
              </a:rPr>
              <a:t>ascensos y promociones </a:t>
            </a:r>
            <a:r>
              <a:rPr lang="es-CL" b="0" i="0" u="none" strike="noStrike" cap="none" dirty="0">
                <a:solidFill>
                  <a:schemeClr val="bg2">
                    <a:lumMod val="25000"/>
                  </a:schemeClr>
                </a:solidFill>
                <a:latin typeface="Calibri" panose="020F0502020204030204" pitchFamily="34" charset="0"/>
                <a:ea typeface="Arial"/>
                <a:cs typeface="Calibri" panose="020F0502020204030204" pitchFamily="34" charset="0"/>
                <a:sym typeface="Arial"/>
              </a:rPr>
              <a:t>en forma oportuna y se realizan destinaciones según las políticas establecidas. </a:t>
            </a:r>
          </a:p>
          <a:p>
            <a:pPr lvl="1" algn="just"/>
            <a:endParaRPr lang="es-CL" dirty="0">
              <a:solidFill>
                <a:schemeClr val="bg2">
                  <a:lumMod val="25000"/>
                </a:schemeClr>
              </a:solidFill>
              <a:latin typeface="Calibri" panose="020F0502020204030204" pitchFamily="34" charset="0"/>
              <a:ea typeface="Arial"/>
              <a:cs typeface="Calibri" panose="020F0502020204030204" pitchFamily="34" charset="0"/>
              <a:sym typeface="Arial"/>
            </a:endParaRPr>
          </a:p>
          <a:p>
            <a:pPr marL="431800" lvl="1" algn="just">
              <a:buClr>
                <a:schemeClr val="dk1"/>
              </a:buClr>
              <a:buSzPts val="1800"/>
            </a:pPr>
            <a:r>
              <a:rPr lang="es-CL" b="1" dirty="0">
                <a:solidFill>
                  <a:srgbClr val="0070C0"/>
                </a:solidFill>
                <a:latin typeface="Calibri" panose="020F0502020204030204" pitchFamily="34" charset="0"/>
                <a:ea typeface="Arial"/>
                <a:cs typeface="Calibri" panose="020F0502020204030204" pitchFamily="34" charset="0"/>
                <a:sym typeface="Arial"/>
              </a:rPr>
              <a:t>2.5 En materia de calidad de vida, bienestar, recreación y esparcimiento, </a:t>
            </a:r>
            <a:r>
              <a:rPr lang="es-CL" dirty="0">
                <a:solidFill>
                  <a:schemeClr val="bg2">
                    <a:lumMod val="25000"/>
                  </a:schemeClr>
                </a:solidFill>
                <a:latin typeface="Calibri" panose="020F0502020204030204" pitchFamily="34" charset="0"/>
                <a:ea typeface="Arial"/>
                <a:cs typeface="Calibri" panose="020F0502020204030204" pitchFamily="34" charset="0"/>
                <a:sym typeface="Arial"/>
              </a:rPr>
              <a:t>es para nosotros de vital importancia proporcionar espacios en estas materias, realizando múltiples actividades de apoyo al personal entregando desde bonos escolares, préstamos de auxilio, apoyo para madres y madres con hijos en sala cuna y jardín infantil, operativos oftalmológicos y médicos, ferias de la salud, actividades de vacaciones de invierno, navidad para los hijos del personal, entre otros.</a:t>
            </a:r>
          </a:p>
          <a:p>
            <a:pPr marL="431800" lvl="1" algn="just">
              <a:buClr>
                <a:schemeClr val="dk1"/>
              </a:buClr>
              <a:buSzPts val="1800"/>
            </a:pPr>
            <a:endParaRPr lang="es-CL" dirty="0">
              <a:solidFill>
                <a:schemeClr val="bg2">
                  <a:lumMod val="25000"/>
                </a:schemeClr>
              </a:solidFill>
              <a:latin typeface="Calibri" panose="020F0502020204030204" pitchFamily="34" charset="0"/>
              <a:ea typeface="Arial"/>
              <a:cs typeface="Calibri" panose="020F0502020204030204" pitchFamily="34" charset="0"/>
              <a:sym typeface="Arial"/>
            </a:endParaRPr>
          </a:p>
          <a:p>
            <a:pPr marL="431800" lvl="1" algn="just">
              <a:buClr>
                <a:schemeClr val="dk1"/>
              </a:buClr>
              <a:buSzPts val="1800"/>
            </a:pPr>
            <a:r>
              <a:rPr lang="es-CL" dirty="0">
                <a:solidFill>
                  <a:schemeClr val="bg2">
                    <a:lumMod val="25000"/>
                  </a:schemeClr>
                </a:solidFill>
                <a:latin typeface="Calibri" panose="020F0502020204030204" pitchFamily="34" charset="0"/>
                <a:ea typeface="Arial"/>
                <a:cs typeface="Calibri" panose="020F0502020204030204" pitchFamily="34" charset="0"/>
                <a:sym typeface="Arial"/>
              </a:rPr>
              <a:t>Todo el personal tiene acceso a participar en actividades deportivas y de recreación, que organiza la Municipalidad a través de la Gerencia de Personas: Campeonatos, clases de baile, pilates, yoga, pausas activas, coaching de equipos, entre otros.</a:t>
            </a:r>
          </a:p>
          <a:p>
            <a:pPr lvl="1" algn="just"/>
            <a:endParaRPr dirty="0">
              <a:solidFill>
                <a:schemeClr val="dk1"/>
              </a:solidFill>
              <a:latin typeface="Arial"/>
              <a:ea typeface="Arial"/>
              <a:cs typeface="Arial"/>
              <a:sym typeface="Arial"/>
            </a:endParaRPr>
          </a:p>
          <a:p>
            <a:pPr marL="363538" marR="0" lvl="0" indent="-363538" algn="just" rtl="0">
              <a:spcBef>
                <a:spcPts val="0"/>
              </a:spcBef>
              <a:spcAft>
                <a:spcPts val="0"/>
              </a:spcAft>
              <a:buNone/>
            </a:pPr>
            <a:endParaRPr sz="1800" dirty="0">
              <a:solidFill>
                <a:schemeClr val="dk1"/>
              </a:solidFill>
              <a:latin typeface="Arial"/>
              <a:ea typeface="Arial"/>
              <a:cs typeface="Arial"/>
              <a:sym typeface="Arial"/>
            </a:endParaRP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76" y="1900161"/>
            <a:ext cx="3273281" cy="4919065"/>
          </a:xfrm>
          <a:prstGeom prst="rect">
            <a:avLst/>
          </a:prstGeom>
        </p:spPr>
      </p:pic>
    </p:spTree>
    <p:extLst>
      <p:ext uri="{BB962C8B-B14F-4D97-AF65-F5344CB8AC3E}">
        <p14:creationId xmlns:p14="http://schemas.microsoft.com/office/powerpoint/2010/main" val="1715773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03D71AA-8888-4C6F-B223-88249629BF1B}"/>
              </a:ext>
            </a:extLst>
          </p:cNvPr>
          <p:cNvSpPr>
            <a:spLocks noGrp="1"/>
          </p:cNvSpPr>
          <p:nvPr>
            <p:ph type="title"/>
          </p:nvPr>
        </p:nvSpPr>
        <p:spPr/>
        <p:txBody>
          <a:bodyPr/>
          <a:lstStyle/>
          <a:p>
            <a:endParaRPr lang="es-CL"/>
          </a:p>
        </p:txBody>
      </p:sp>
      <p:pic>
        <p:nvPicPr>
          <p:cNvPr id="5" name="Marcador de contenido 4">
            <a:extLst>
              <a:ext uri="{FF2B5EF4-FFF2-40B4-BE49-F238E27FC236}">
                <a16:creationId xmlns="" xmlns:a16="http://schemas.microsoft.com/office/drawing/2014/main" id="{F5E1F41B-AB76-4606-A250-91A568D4725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Rectángulo 2">
            <a:extLst>
              <a:ext uri="{FF2B5EF4-FFF2-40B4-BE49-F238E27FC236}">
                <a16:creationId xmlns="" xmlns:a16="http://schemas.microsoft.com/office/drawing/2014/main" id="{5AA8FD6F-B827-4BD2-960E-FE91C2541E93}"/>
              </a:ext>
            </a:extLst>
          </p:cNvPr>
          <p:cNvSpPr/>
          <p:nvPr/>
        </p:nvSpPr>
        <p:spPr>
          <a:xfrm>
            <a:off x="3615956" y="365125"/>
            <a:ext cx="8378336" cy="1077218"/>
          </a:xfrm>
          <a:prstGeom prst="rect">
            <a:avLst/>
          </a:prstGeom>
        </p:spPr>
        <p:txBody>
          <a:bodyPr wrap="square">
            <a:spAutoFit/>
          </a:bodyPr>
          <a:lstStyle/>
          <a:p>
            <a:pPr lvl="0"/>
            <a:r>
              <a:rPr lang="es-CL" sz="3200" b="1" dirty="0">
                <a:solidFill>
                  <a:schemeClr val="bg2">
                    <a:lumMod val="25000"/>
                  </a:schemeClr>
                </a:solidFill>
              </a:rPr>
              <a:t>GESTIÓN DE PERSONAS   Y </a:t>
            </a:r>
          </a:p>
          <a:p>
            <a:pPr lvl="0"/>
            <a:r>
              <a:rPr lang="es-CL" sz="3200" b="1" dirty="0">
                <a:solidFill>
                  <a:srgbClr val="0070C0"/>
                </a:solidFill>
              </a:rPr>
              <a:t>CARRERA FUNCIONARIA EN PEÑALOLÉN</a:t>
            </a:r>
          </a:p>
        </p:txBody>
      </p:sp>
      <p:sp>
        <p:nvSpPr>
          <p:cNvPr id="6" name="Google Shape;115;p17">
            <a:extLst>
              <a:ext uri="{FF2B5EF4-FFF2-40B4-BE49-F238E27FC236}">
                <a16:creationId xmlns="" xmlns:a16="http://schemas.microsoft.com/office/drawing/2014/main" id="{371288E0-B0FC-4A10-9A19-20503C0BE4C8}"/>
              </a:ext>
            </a:extLst>
          </p:cNvPr>
          <p:cNvSpPr txBox="1"/>
          <p:nvPr/>
        </p:nvSpPr>
        <p:spPr>
          <a:xfrm>
            <a:off x="-189471" y="2035693"/>
            <a:ext cx="4275438" cy="4130802"/>
          </a:xfrm>
          <a:prstGeom prst="rect">
            <a:avLst/>
          </a:prstGeom>
          <a:noFill/>
          <a:ln>
            <a:noFill/>
          </a:ln>
        </p:spPr>
        <p:txBody>
          <a:bodyPr spcFirstLastPara="1" wrap="square" lIns="91425" tIns="45700" rIns="91425" bIns="45700" anchor="t" anchorCtr="0">
            <a:noAutofit/>
          </a:bodyPr>
          <a:lstStyle/>
          <a:p>
            <a:pPr marL="431800" lvl="1" algn="just">
              <a:buClr>
                <a:schemeClr val="dk1"/>
              </a:buClr>
              <a:buSzPts val="1800"/>
            </a:pPr>
            <a:r>
              <a:rPr lang="es-CL" b="1" dirty="0">
                <a:solidFill>
                  <a:srgbClr val="0070C0"/>
                </a:solidFill>
                <a:latin typeface="Calibri" panose="020F0502020204030204" pitchFamily="34" charset="0"/>
                <a:ea typeface="Arial"/>
                <a:cs typeface="Calibri" panose="020F0502020204030204" pitchFamily="34" charset="0"/>
                <a:sym typeface="Arial"/>
              </a:rPr>
              <a:t>2.6 Seguridad laboral, </a:t>
            </a:r>
            <a:r>
              <a:rPr lang="es-CL" dirty="0">
                <a:solidFill>
                  <a:schemeClr val="bg2">
                    <a:lumMod val="25000"/>
                  </a:schemeClr>
                </a:solidFill>
                <a:latin typeface="Calibri" panose="020F0502020204030204" pitchFamily="34" charset="0"/>
                <a:ea typeface="Arial"/>
                <a:cs typeface="Calibri" panose="020F0502020204030204" pitchFamily="34" charset="0"/>
                <a:sym typeface="Arial"/>
              </a:rPr>
              <a:t>contamos con un Reglamento de Higiene y Seguridad y Comités Paritarios,  destinados a la prevención de accidentes laborales y cuidado de nuestro personal, al cual se le entregan equipos de protección, vestuario, capacitación y otros.</a:t>
            </a:r>
            <a:endParaRPr lang="es-CL" b="1" dirty="0">
              <a:solidFill>
                <a:schemeClr val="bg2">
                  <a:lumMod val="25000"/>
                </a:schemeClr>
              </a:solidFill>
              <a:latin typeface="Calibri" panose="020F0502020204030204" pitchFamily="34" charset="0"/>
              <a:ea typeface="Arial"/>
              <a:cs typeface="Calibri" panose="020F0502020204030204" pitchFamily="34" charset="0"/>
              <a:sym typeface="Arial"/>
            </a:endParaRPr>
          </a:p>
          <a:p>
            <a:pPr marL="431800" lvl="1" algn="just">
              <a:buClr>
                <a:schemeClr val="dk1"/>
              </a:buClr>
              <a:buSzPts val="1800"/>
            </a:pPr>
            <a:endParaRPr lang="es-CL" dirty="0">
              <a:solidFill>
                <a:schemeClr val="bg2">
                  <a:lumMod val="25000"/>
                </a:schemeClr>
              </a:solidFill>
              <a:latin typeface="Calibri" panose="020F0502020204030204" pitchFamily="34" charset="0"/>
              <a:ea typeface="Arial"/>
              <a:cs typeface="Calibri" panose="020F0502020204030204" pitchFamily="34" charset="0"/>
              <a:sym typeface="Arial"/>
            </a:endParaRPr>
          </a:p>
          <a:p>
            <a:pPr marL="431800" lvl="1" algn="just">
              <a:buClr>
                <a:schemeClr val="dk1"/>
              </a:buClr>
              <a:buSzPts val="1800"/>
            </a:pPr>
            <a:r>
              <a:rPr lang="es-CL" b="1" dirty="0">
                <a:solidFill>
                  <a:srgbClr val="0070C0"/>
                </a:solidFill>
                <a:latin typeface="Calibri" panose="020F0502020204030204" pitchFamily="34" charset="0"/>
                <a:ea typeface="Arial"/>
                <a:cs typeface="Calibri" panose="020F0502020204030204" pitchFamily="34" charset="0"/>
                <a:sym typeface="Arial"/>
              </a:rPr>
              <a:t>2.7 Las remuneraciones, los honorarios y PMG se pagan oportunamente al personal. </a:t>
            </a:r>
            <a:r>
              <a:rPr lang="es-CL" dirty="0">
                <a:solidFill>
                  <a:schemeClr val="bg2">
                    <a:lumMod val="25000"/>
                  </a:schemeClr>
                </a:solidFill>
                <a:latin typeface="Calibri" panose="020F0502020204030204" pitchFamily="34" charset="0"/>
                <a:ea typeface="Arial"/>
                <a:cs typeface="Calibri" panose="020F0502020204030204" pitchFamily="34" charset="0"/>
                <a:sym typeface="Arial"/>
              </a:rPr>
              <a:t>El ingreso mínimo para nuestro personal a honorarios para el año 2019 asciende a $450.000 pesos, siendo un 49,5% superior al ingreso mínimo nacional.</a:t>
            </a:r>
          </a:p>
          <a:p>
            <a:pPr marL="431800" lvl="1" algn="just">
              <a:buClr>
                <a:schemeClr val="dk1"/>
              </a:buClr>
              <a:buSzPts val="1800"/>
            </a:pPr>
            <a:endParaRPr lang="es-CL" b="1" i="0" u="sng" strike="noStrike" cap="none" dirty="0">
              <a:solidFill>
                <a:schemeClr val="bg2">
                  <a:lumMod val="25000"/>
                </a:schemeClr>
              </a:solidFill>
              <a:latin typeface="Calibri" panose="020F0502020204030204" pitchFamily="34" charset="0"/>
              <a:cs typeface="Calibri" panose="020F0502020204030204" pitchFamily="34" charset="0"/>
              <a:sym typeface="Arial"/>
            </a:endParaRPr>
          </a:p>
          <a:p>
            <a:pPr lvl="2" algn="just"/>
            <a:endParaRPr lang="es-CL" dirty="0">
              <a:solidFill>
                <a:schemeClr val="dk1"/>
              </a:solidFill>
              <a:latin typeface="Arial"/>
              <a:cs typeface="Arial"/>
            </a:endParaRPr>
          </a:p>
          <a:p>
            <a:pPr marL="431800" lvl="1" algn="just">
              <a:buClr>
                <a:schemeClr val="dk1"/>
              </a:buClr>
              <a:buSzPts val="1800"/>
            </a:pPr>
            <a:endParaRPr lang="es-CL" sz="1800" b="1" i="0" u="sng" strike="noStrike" cap="none" dirty="0">
              <a:solidFill>
                <a:schemeClr val="dk1"/>
              </a:solidFill>
            </a:endParaRPr>
          </a:p>
          <a:p>
            <a:pPr marL="800100" marR="0" lvl="1" indent="-368300" algn="just" rtl="0">
              <a:spcBef>
                <a:spcPts val="0"/>
              </a:spcBef>
              <a:spcAft>
                <a:spcPts val="0"/>
              </a:spcAft>
              <a:buClr>
                <a:schemeClr val="dk1"/>
              </a:buClr>
              <a:buSzPts val="1800"/>
              <a:buFont typeface="Calibri"/>
              <a:buAutoNum type="arabicPeriod"/>
            </a:pPr>
            <a:endParaRPr lang="es-CL" b="1" u="sng" dirty="0">
              <a:solidFill>
                <a:schemeClr val="dk1"/>
              </a:solidFill>
            </a:endParaRPr>
          </a:p>
          <a:p>
            <a:pPr marL="363538" marR="0" lvl="0" indent="-363538" algn="just" rtl="0">
              <a:spcBef>
                <a:spcPts val="0"/>
              </a:spcBef>
              <a:spcAft>
                <a:spcPts val="0"/>
              </a:spcAft>
              <a:buNone/>
            </a:pPr>
            <a:endParaRPr sz="1800" dirty="0">
              <a:solidFill>
                <a:schemeClr val="dk1"/>
              </a:solidFill>
              <a:latin typeface="Arial"/>
              <a:ea typeface="Arial"/>
              <a:cs typeface="Arial"/>
              <a:sym typeface="Arial"/>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407928" y="2683360"/>
            <a:ext cx="3911498" cy="2933623"/>
          </a:xfrm>
          <a:prstGeom prst="rect">
            <a:avLst/>
          </a:prstGeom>
        </p:spPr>
      </p:pic>
      <p:sp>
        <p:nvSpPr>
          <p:cNvPr id="7" name="Rectángulo 6"/>
          <p:cNvSpPr/>
          <p:nvPr/>
        </p:nvSpPr>
        <p:spPr>
          <a:xfrm>
            <a:off x="3740477" y="2035693"/>
            <a:ext cx="4794877" cy="4524315"/>
          </a:xfrm>
          <a:prstGeom prst="rect">
            <a:avLst/>
          </a:prstGeom>
        </p:spPr>
        <p:txBody>
          <a:bodyPr wrap="square">
            <a:spAutoFit/>
          </a:bodyPr>
          <a:lstStyle/>
          <a:p>
            <a:pPr marL="431800" lvl="1" algn="just">
              <a:buClr>
                <a:schemeClr val="dk1"/>
              </a:buClr>
              <a:buSzPts val="1800"/>
            </a:pPr>
            <a:r>
              <a:rPr lang="es-CL" b="1" u="sng" dirty="0">
                <a:solidFill>
                  <a:srgbClr val="0070C0"/>
                </a:solidFill>
                <a:latin typeface="Calibri" panose="020F0502020204030204" pitchFamily="34" charset="0"/>
                <a:cs typeface="Calibri" panose="020F0502020204030204" pitchFamily="34" charset="0"/>
              </a:rPr>
              <a:t>3. Comunicaciones y Relaciones Laborales</a:t>
            </a:r>
            <a:r>
              <a:rPr lang="es-CL" b="1" dirty="0">
                <a:solidFill>
                  <a:srgbClr val="0070C0"/>
                </a:solidFill>
                <a:latin typeface="Calibri" panose="020F0502020204030204" pitchFamily="34" charset="0"/>
                <a:cs typeface="Calibri" panose="020F0502020204030204" pitchFamily="34" charset="0"/>
              </a:rPr>
              <a:t>: </a:t>
            </a:r>
          </a:p>
          <a:p>
            <a:pPr marL="431800" lvl="1" algn="just">
              <a:buClr>
                <a:schemeClr val="dk1"/>
              </a:buClr>
              <a:buSzPts val="1800"/>
            </a:pPr>
            <a:r>
              <a:rPr lang="es-CL" b="1" dirty="0">
                <a:solidFill>
                  <a:srgbClr val="0070C0"/>
                </a:solidFill>
                <a:latin typeface="Calibri" panose="020F0502020204030204" pitchFamily="34" charset="0"/>
                <a:ea typeface="Arial"/>
                <a:cs typeface="Calibri" panose="020F0502020204030204" pitchFamily="34" charset="0"/>
                <a:sym typeface="Arial"/>
              </a:rPr>
              <a:t>3.1</a:t>
            </a:r>
            <a:r>
              <a:rPr lang="es-CL" b="1" dirty="0">
                <a:solidFill>
                  <a:schemeClr val="bg2">
                    <a:lumMod val="25000"/>
                  </a:schemeClr>
                </a:solidFill>
                <a:latin typeface="Calibri" panose="020F0502020204030204" pitchFamily="34" charset="0"/>
                <a:ea typeface="Arial"/>
                <a:cs typeface="Calibri" panose="020F0502020204030204" pitchFamily="34" charset="0"/>
                <a:sym typeface="Arial"/>
              </a:rPr>
              <a:t> </a:t>
            </a:r>
            <a:r>
              <a:rPr lang="es-CL" dirty="0">
                <a:solidFill>
                  <a:schemeClr val="bg2">
                    <a:lumMod val="25000"/>
                  </a:schemeClr>
                </a:solidFill>
                <a:latin typeface="Calibri" panose="020F0502020204030204" pitchFamily="34" charset="0"/>
                <a:ea typeface="Arial"/>
                <a:cs typeface="Calibri" panose="020F0502020204030204" pitchFamily="34" charset="0"/>
                <a:sym typeface="Arial"/>
              </a:rPr>
              <a:t>Nuestra Política de Recursos Humanos tiene como objetivo el mantener comunicaciones internas permanentes con nuestro personal y también apuntan a mantener excelentes relaciones laborales con los trabajadores y con nuestras organizaciones gremiales.</a:t>
            </a:r>
          </a:p>
          <a:p>
            <a:pPr marL="431800" lvl="1" algn="just">
              <a:buClr>
                <a:schemeClr val="dk1"/>
              </a:buClr>
              <a:buSzPts val="1800"/>
            </a:pPr>
            <a:endParaRPr lang="es-CL" b="1" dirty="0">
              <a:solidFill>
                <a:schemeClr val="bg2">
                  <a:lumMod val="25000"/>
                </a:schemeClr>
              </a:solidFill>
              <a:latin typeface="Calibri" panose="020F0502020204030204" pitchFamily="34" charset="0"/>
              <a:ea typeface="Arial"/>
              <a:cs typeface="Calibri" panose="020F0502020204030204" pitchFamily="34" charset="0"/>
              <a:sym typeface="Arial"/>
            </a:endParaRPr>
          </a:p>
          <a:p>
            <a:pPr marL="431800" lvl="1" algn="just">
              <a:buClr>
                <a:schemeClr val="dk1"/>
              </a:buClr>
              <a:buSzPts val="1800"/>
            </a:pPr>
            <a:r>
              <a:rPr lang="es-CL" b="1" dirty="0">
                <a:solidFill>
                  <a:srgbClr val="0070C0"/>
                </a:solidFill>
                <a:latin typeface="Calibri" panose="020F0502020204030204" pitchFamily="34" charset="0"/>
                <a:cs typeface="Calibri" panose="020F0502020204030204" pitchFamily="34" charset="0"/>
              </a:rPr>
              <a:t>3.2</a:t>
            </a:r>
            <a:r>
              <a:rPr lang="es-CL" b="1" dirty="0">
                <a:solidFill>
                  <a:schemeClr val="bg2">
                    <a:lumMod val="25000"/>
                  </a:schemeClr>
                </a:solidFill>
                <a:latin typeface="Calibri" panose="020F0502020204030204" pitchFamily="34" charset="0"/>
                <a:cs typeface="Calibri" panose="020F0502020204030204" pitchFamily="34" charset="0"/>
              </a:rPr>
              <a:t> </a:t>
            </a:r>
            <a:r>
              <a:rPr lang="es-CL" dirty="0">
                <a:solidFill>
                  <a:schemeClr val="bg2">
                    <a:lumMod val="25000"/>
                  </a:schemeClr>
                </a:solidFill>
                <a:latin typeface="Calibri" panose="020F0502020204030204" pitchFamily="34" charset="0"/>
                <a:cs typeface="Calibri" panose="020F0502020204030204" pitchFamily="34" charset="0"/>
              </a:rPr>
              <a:t>Contamos con medios de difusión de estas actividades para el personal, entre los cuales se destaca El Peñita, informando logros personales y familiares de nuestros colaboradores, capacitación, beneficios con los que cuentan, entre otras, con el objetivo de mantener un buen clima laboral.</a:t>
            </a:r>
          </a:p>
        </p:txBody>
      </p:sp>
    </p:spTree>
    <p:extLst>
      <p:ext uri="{BB962C8B-B14F-4D97-AF65-F5344CB8AC3E}">
        <p14:creationId xmlns:p14="http://schemas.microsoft.com/office/powerpoint/2010/main" val="373596040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385</TotalTime>
  <Words>1530</Words>
  <Application>Microsoft Office PowerPoint</Application>
  <PresentationFormat>Personalizado</PresentationFormat>
  <Paragraphs>93</Paragraphs>
  <Slides>18</Slides>
  <Notes>0</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Fernanda Vicencio Baes</dc:creator>
  <cp:lastModifiedBy>Carolina Leitao</cp:lastModifiedBy>
  <cp:revision>25</cp:revision>
  <cp:lastPrinted>2019-05-07T23:46:19Z</cp:lastPrinted>
  <dcterms:created xsi:type="dcterms:W3CDTF">2019-05-07T20:25:45Z</dcterms:created>
  <dcterms:modified xsi:type="dcterms:W3CDTF">2019-05-08T19:09:45Z</dcterms:modified>
</cp:coreProperties>
</file>