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1"/>
  </p:notesMasterIdLst>
  <p:handoutMasterIdLst>
    <p:handoutMasterId r:id="rId32"/>
  </p:handoutMasterIdLst>
  <p:sldIdLst>
    <p:sldId id="306" r:id="rId2"/>
    <p:sldId id="361" r:id="rId3"/>
    <p:sldId id="360" r:id="rId4"/>
    <p:sldId id="363" r:id="rId5"/>
    <p:sldId id="364" r:id="rId6"/>
    <p:sldId id="362" r:id="rId7"/>
    <p:sldId id="365" r:id="rId8"/>
    <p:sldId id="299" r:id="rId9"/>
    <p:sldId id="356" r:id="rId10"/>
    <p:sldId id="301" r:id="rId11"/>
    <p:sldId id="357" r:id="rId12"/>
    <p:sldId id="302" r:id="rId13"/>
    <p:sldId id="311" r:id="rId14"/>
    <p:sldId id="312" r:id="rId15"/>
    <p:sldId id="313" r:id="rId16"/>
    <p:sldId id="304" r:id="rId17"/>
    <p:sldId id="331" r:id="rId18"/>
    <p:sldId id="336" r:id="rId19"/>
    <p:sldId id="332" r:id="rId20"/>
    <p:sldId id="337" r:id="rId21"/>
    <p:sldId id="333" r:id="rId22"/>
    <p:sldId id="338" r:id="rId23"/>
    <p:sldId id="339" r:id="rId24"/>
    <p:sldId id="334" r:id="rId25"/>
    <p:sldId id="335" r:id="rId26"/>
    <p:sldId id="340" r:id="rId27"/>
    <p:sldId id="359" r:id="rId28"/>
    <p:sldId id="308" r:id="rId29"/>
    <p:sldId id="273" r:id="rId30"/>
  </p:sldIdLst>
  <p:sldSz cx="9144000" cy="6858000" type="screen4x3"/>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674" autoAdjust="0"/>
  </p:normalViewPr>
  <p:slideViewPr>
    <p:cSldViewPr>
      <p:cViewPr>
        <p:scale>
          <a:sx n="66" d="100"/>
          <a:sy n="66" d="100"/>
        </p:scale>
        <p:origin x="-672" y="-2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5556" tIns="47778" rIns="95556" bIns="47778" rtlCol="0"/>
          <a:lstStyle>
            <a:lvl1pPr algn="l">
              <a:defRPr sz="1300"/>
            </a:lvl1pPr>
          </a:lstStyle>
          <a:p>
            <a:endParaRPr lang="es-CL"/>
          </a:p>
        </p:txBody>
      </p:sp>
      <p:sp>
        <p:nvSpPr>
          <p:cNvPr id="3" name="2 Marcador de fecha"/>
          <p:cNvSpPr>
            <a:spLocks noGrp="1"/>
          </p:cNvSpPr>
          <p:nvPr>
            <p:ph type="dt" sz="quarter" idx="1"/>
          </p:nvPr>
        </p:nvSpPr>
        <p:spPr>
          <a:xfrm>
            <a:off x="3970938" y="0"/>
            <a:ext cx="3037840" cy="464820"/>
          </a:xfrm>
          <a:prstGeom prst="rect">
            <a:avLst/>
          </a:prstGeom>
        </p:spPr>
        <p:txBody>
          <a:bodyPr vert="horz" lIns="95556" tIns="47778" rIns="95556" bIns="47778" rtlCol="0"/>
          <a:lstStyle>
            <a:lvl1pPr algn="r">
              <a:defRPr sz="1300"/>
            </a:lvl1pPr>
          </a:lstStyle>
          <a:p>
            <a:fld id="{B8413AD5-93A3-4D1B-AEB8-67CE2F542B4E}" type="datetimeFigureOut">
              <a:rPr lang="es-CL" smtClean="0"/>
              <a:pPr/>
              <a:t>27-04-2019</a:t>
            </a:fld>
            <a:endParaRPr lang="es-CL"/>
          </a:p>
        </p:txBody>
      </p:sp>
      <p:sp>
        <p:nvSpPr>
          <p:cNvPr id="4" name="3 Marcador de pie de página"/>
          <p:cNvSpPr>
            <a:spLocks noGrp="1"/>
          </p:cNvSpPr>
          <p:nvPr>
            <p:ph type="ftr" sz="quarter" idx="2"/>
          </p:nvPr>
        </p:nvSpPr>
        <p:spPr>
          <a:xfrm>
            <a:off x="0" y="8829966"/>
            <a:ext cx="3037840" cy="464820"/>
          </a:xfrm>
          <a:prstGeom prst="rect">
            <a:avLst/>
          </a:prstGeom>
        </p:spPr>
        <p:txBody>
          <a:bodyPr vert="horz" lIns="95556" tIns="47778" rIns="95556" bIns="47778" rtlCol="0" anchor="b"/>
          <a:lstStyle>
            <a:lvl1pPr algn="l">
              <a:defRPr sz="1300"/>
            </a:lvl1pPr>
          </a:lstStyle>
          <a:p>
            <a:endParaRPr lang="es-CL"/>
          </a:p>
        </p:txBody>
      </p:sp>
      <p:sp>
        <p:nvSpPr>
          <p:cNvPr id="5" name="4 Marcador de número de diapositiva"/>
          <p:cNvSpPr>
            <a:spLocks noGrp="1"/>
          </p:cNvSpPr>
          <p:nvPr>
            <p:ph type="sldNum" sz="quarter" idx="3"/>
          </p:nvPr>
        </p:nvSpPr>
        <p:spPr>
          <a:xfrm>
            <a:off x="3970938" y="8829966"/>
            <a:ext cx="3037840" cy="464820"/>
          </a:xfrm>
          <a:prstGeom prst="rect">
            <a:avLst/>
          </a:prstGeom>
        </p:spPr>
        <p:txBody>
          <a:bodyPr vert="horz" lIns="95556" tIns="47778" rIns="95556" bIns="47778" rtlCol="0" anchor="b"/>
          <a:lstStyle>
            <a:lvl1pPr algn="r">
              <a:defRPr sz="1300"/>
            </a:lvl1pPr>
          </a:lstStyle>
          <a:p>
            <a:fld id="{FBC3543F-8A58-4EE9-AE09-A47C6DE9AD98}" type="slidenum">
              <a:rPr lang="es-CL" smtClean="0"/>
              <a:pPr/>
              <a:t>‹Nº›</a:t>
            </a:fld>
            <a:endParaRPr lang="es-CL"/>
          </a:p>
        </p:txBody>
      </p:sp>
    </p:spTree>
    <p:extLst>
      <p:ext uri="{BB962C8B-B14F-4D97-AF65-F5344CB8AC3E}">
        <p14:creationId xmlns:p14="http://schemas.microsoft.com/office/powerpoint/2010/main" val="2575947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4003175-7F44-48DA-9648-0833E652551B}" type="datetimeFigureOut">
              <a:rPr lang="es-CL" smtClean="0"/>
              <a:pPr/>
              <a:t>27-04-2019</a:t>
            </a:fld>
            <a:endParaRPr lang="es-CL"/>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5E337C6-D578-45D5-A9C7-1FDE3E14DA28}" type="slidenum">
              <a:rPr lang="es-CL" smtClean="0"/>
              <a:pPr/>
              <a:t>‹Nº›</a:t>
            </a:fld>
            <a:endParaRPr lang="es-CL"/>
          </a:p>
        </p:txBody>
      </p:sp>
    </p:spTree>
    <p:extLst>
      <p:ext uri="{BB962C8B-B14F-4D97-AF65-F5344CB8AC3E}">
        <p14:creationId xmlns:p14="http://schemas.microsoft.com/office/powerpoint/2010/main" val="484778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1202AB3B-A421-4935-9595-742679D0E63C}" type="datetime1">
              <a:rPr lang="es-CL" smtClean="0"/>
              <a:pPr/>
              <a:t>27-04-2019</a:t>
            </a:fld>
            <a:endParaRPr lang="es-CL"/>
          </a:p>
        </p:txBody>
      </p:sp>
      <p:sp>
        <p:nvSpPr>
          <p:cNvPr id="17" name="16 Marcador de pie de página"/>
          <p:cNvSpPr>
            <a:spLocks noGrp="1"/>
          </p:cNvSpPr>
          <p:nvPr>
            <p:ph type="ftr" sz="quarter" idx="11"/>
          </p:nvPr>
        </p:nvSpPr>
        <p:spPr>
          <a:xfrm>
            <a:off x="5410200" y="4205288"/>
            <a:ext cx="1295400" cy="457200"/>
          </a:xfrm>
        </p:spPr>
        <p:txBody>
          <a:bodyPr/>
          <a:lstStyle/>
          <a:p>
            <a:endParaRPr lang="es-CL"/>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69B66CB-845F-42F9-BC6D-02DA3F7B2A3D}"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4B6A60B-A44D-44C2-81C5-206B49BC98ED}" type="datetime1">
              <a:rPr lang="es-CL" smtClean="0"/>
              <a:pPr/>
              <a:t>27-04-2019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69B66CB-845F-42F9-BC6D-02DA3F7B2A3D}"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930AFC02-616E-4557-BCD5-4351017F8A17}" type="datetime1">
              <a:rPr lang="es-CL" smtClean="0"/>
              <a:pPr/>
              <a:t>27-04-2019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69B66CB-845F-42F9-BC6D-02DA3F7B2A3D}"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639FCFB1-CBA5-4FA2-8D59-03B92C2D7943}" type="datetime1">
              <a:rPr lang="es-CL" smtClean="0"/>
              <a:pPr/>
              <a:t>27-04-2019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69B66CB-845F-42F9-BC6D-02DA3F7B2A3D}"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EAEE64C6-63AD-4779-96B3-46226C126A52}" type="datetime1">
              <a:rPr lang="es-CL" smtClean="0"/>
              <a:pPr/>
              <a:t>27-04-2019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69B66CB-845F-42F9-BC6D-02DA3F7B2A3D}"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C3390CF1-6A3A-46E5-9EDB-B2114A438292}" type="datetime1">
              <a:rPr lang="es-CL" smtClean="0"/>
              <a:pPr/>
              <a:t>27-04-2019</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69B66CB-845F-42F9-BC6D-02DA3F7B2A3D}"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6" name="25 Marcador de fecha"/>
          <p:cNvSpPr>
            <a:spLocks noGrp="1"/>
          </p:cNvSpPr>
          <p:nvPr>
            <p:ph type="dt" sz="half" idx="10"/>
          </p:nvPr>
        </p:nvSpPr>
        <p:spPr/>
        <p:txBody>
          <a:bodyPr rtlCol="0"/>
          <a:lstStyle/>
          <a:p>
            <a:fld id="{65476269-1050-4E15-B64C-927BB65B8474}" type="datetime1">
              <a:rPr lang="es-CL" smtClean="0"/>
              <a:pPr/>
              <a:t>27-04-2019</a:t>
            </a:fld>
            <a:endParaRPr lang="es-CL"/>
          </a:p>
        </p:txBody>
      </p:sp>
      <p:sp>
        <p:nvSpPr>
          <p:cNvPr id="27" name="26 Marcador de número de diapositiva"/>
          <p:cNvSpPr>
            <a:spLocks noGrp="1"/>
          </p:cNvSpPr>
          <p:nvPr>
            <p:ph type="sldNum" sz="quarter" idx="11"/>
          </p:nvPr>
        </p:nvSpPr>
        <p:spPr/>
        <p:txBody>
          <a:bodyPr rtlCol="0"/>
          <a:lstStyle/>
          <a:p>
            <a:fld id="{069B66CB-845F-42F9-BC6D-02DA3F7B2A3D}" type="slidenum">
              <a:rPr lang="es-CL" smtClean="0"/>
              <a:pPr/>
              <a:t>‹Nº›</a:t>
            </a:fld>
            <a:endParaRPr lang="es-CL"/>
          </a:p>
        </p:txBody>
      </p:sp>
      <p:sp>
        <p:nvSpPr>
          <p:cNvPr id="28" name="27 Marcador de pie de página"/>
          <p:cNvSpPr>
            <a:spLocks noGrp="1"/>
          </p:cNvSpPr>
          <p:nvPr>
            <p:ph type="ftr" sz="quarter" idx="12"/>
          </p:nvPr>
        </p:nvSpPr>
        <p:spPr/>
        <p:txBody>
          <a:bodyPr rtlCol="0"/>
          <a:lstStyle/>
          <a:p>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0A6AC0E4-C68B-46D2-9D55-19A648B6838A}" type="datetime1">
              <a:rPr lang="es-CL" smtClean="0"/>
              <a:pPr/>
              <a:t>27-04-2019</a:t>
            </a:fld>
            <a:endParaRPr lang="es-CL"/>
          </a:p>
        </p:txBody>
      </p:sp>
      <p:sp>
        <p:nvSpPr>
          <p:cNvPr id="4" name="3 Marcador de pie de página"/>
          <p:cNvSpPr>
            <a:spLocks noGrp="1"/>
          </p:cNvSpPr>
          <p:nvPr>
            <p:ph type="ftr" sz="quarter" idx="11"/>
          </p:nvPr>
        </p:nvSpPr>
        <p:spPr>
          <a:xfrm>
            <a:off x="5257800" y="612648"/>
            <a:ext cx="1325880" cy="457200"/>
          </a:xfrm>
        </p:spPr>
        <p:txBody>
          <a:bodyPr/>
          <a:lstStyle/>
          <a:p>
            <a:endParaRPr lang="es-CL"/>
          </a:p>
        </p:txBody>
      </p:sp>
      <p:sp>
        <p:nvSpPr>
          <p:cNvPr id="5" name="4 Marcador de número de diapositiva"/>
          <p:cNvSpPr>
            <a:spLocks noGrp="1"/>
          </p:cNvSpPr>
          <p:nvPr>
            <p:ph type="sldNum" sz="quarter" idx="12"/>
          </p:nvPr>
        </p:nvSpPr>
        <p:spPr>
          <a:xfrm>
            <a:off x="8174736" y="2272"/>
            <a:ext cx="762000" cy="365760"/>
          </a:xfrm>
        </p:spPr>
        <p:txBody>
          <a:bodyPr/>
          <a:lstStyle/>
          <a:p>
            <a:fld id="{069B66CB-845F-42F9-BC6D-02DA3F7B2A3D}"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D37A383-AB0C-4EF9-837B-BFDA9E4D25A6}" type="datetime1">
              <a:rPr lang="es-CL" smtClean="0"/>
              <a:pPr/>
              <a:t>27-04-2019</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069B66CB-845F-42F9-BC6D-02DA3F7B2A3D}"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10C18AAD-D876-4E36-86AE-C08094695DD2}" type="datetime1">
              <a:rPr lang="es-CL" smtClean="0"/>
              <a:pPr/>
              <a:t>27-04-2019</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69B66CB-845F-42F9-BC6D-02DA3F7B2A3D}"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7E3DF4D5-4E36-4339-8587-9DB87BCA12F4}" type="datetime1">
              <a:rPr lang="es-CL" smtClean="0"/>
              <a:pPr/>
              <a:t>27-04-2019</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69B66CB-845F-42F9-BC6D-02DA3F7B2A3D}"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AD0EF5D-7C89-4D14-9E95-BFA6392E46C5}" type="datetime1">
              <a:rPr lang="es-CL" smtClean="0"/>
              <a:pPr/>
              <a:t>27-04-2019</a:t>
            </a:fld>
            <a:endParaRPr lang="es-CL"/>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CL"/>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69B66CB-845F-42F9-BC6D-02DA3F7B2A3D}"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legifrance.gouv.fr/affichCodeArticle.do?cidTexte=LEGITEXT000006069583&amp;idArticle=LEGIARTI000006315701&amp;dateTexte=&amp;categorieLien=ci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5BDE7BC-937E-40C5-9A93-121B853848DB}"/>
              </a:ext>
            </a:extLst>
          </p:cNvPr>
          <p:cNvSpPr>
            <a:spLocks noGrp="1"/>
          </p:cNvSpPr>
          <p:nvPr>
            <p:ph type="title"/>
          </p:nvPr>
        </p:nvSpPr>
        <p:spPr>
          <a:xfrm>
            <a:off x="683568" y="1124744"/>
            <a:ext cx="8229600" cy="1066800"/>
          </a:xfrm>
        </p:spPr>
        <p:txBody>
          <a:bodyPr>
            <a:noAutofit/>
          </a:bodyPr>
          <a:lstStyle/>
          <a:p>
            <a:pPr algn="ctr"/>
            <a:r>
              <a:rPr lang="es-CL" sz="3200" b="1" u="sng" dirty="0" smtClean="0"/>
              <a:t>Impuestos y desarrollo social (derechos sociales) Facultades fiscalizadoras de la administración tributaria</a:t>
            </a:r>
            <a:endParaRPr lang="es-CL" sz="3200" b="1" u="sng" dirty="0"/>
          </a:p>
        </p:txBody>
      </p:sp>
      <p:sp>
        <p:nvSpPr>
          <p:cNvPr id="3" name="Marcador de contenido 2">
            <a:extLst>
              <a:ext uri="{FF2B5EF4-FFF2-40B4-BE49-F238E27FC236}">
                <a16:creationId xmlns="" xmlns:a16="http://schemas.microsoft.com/office/drawing/2014/main" id="{AB0AD35E-F59A-452F-AF78-42317F44CC2F}"/>
              </a:ext>
            </a:extLst>
          </p:cNvPr>
          <p:cNvSpPr>
            <a:spLocks noGrp="1"/>
          </p:cNvSpPr>
          <p:nvPr>
            <p:ph idx="1"/>
          </p:nvPr>
        </p:nvSpPr>
        <p:spPr>
          <a:xfrm>
            <a:off x="457200" y="2780928"/>
            <a:ext cx="8229600" cy="3793608"/>
          </a:xfrm>
        </p:spPr>
        <p:txBody>
          <a:bodyPr>
            <a:normAutofit/>
          </a:bodyPr>
          <a:lstStyle/>
          <a:p>
            <a:pPr marL="109728" indent="0" algn="just">
              <a:buNone/>
            </a:pPr>
            <a:endParaRPr lang="es-ES" sz="1800" dirty="0" smtClean="0">
              <a:latin typeface="+mj-lt"/>
            </a:endParaRPr>
          </a:p>
          <a:p>
            <a:pPr marL="109728" indent="0" algn="just">
              <a:buNone/>
            </a:pPr>
            <a:endParaRPr lang="es-ES" sz="1800" dirty="0">
              <a:latin typeface="+mj-lt"/>
            </a:endParaRPr>
          </a:p>
          <a:p>
            <a:pPr marL="109728" indent="0" algn="just">
              <a:buNone/>
            </a:pPr>
            <a:endParaRPr lang="es-ES" sz="1800" dirty="0" smtClean="0">
              <a:latin typeface="+mj-lt"/>
            </a:endParaRPr>
          </a:p>
          <a:p>
            <a:pPr marL="109728" indent="0" algn="just">
              <a:buNone/>
            </a:pPr>
            <a:endParaRPr lang="es-ES" sz="1800" dirty="0">
              <a:latin typeface="+mj-lt"/>
            </a:endParaRPr>
          </a:p>
          <a:p>
            <a:pPr marL="109728" indent="0" algn="just">
              <a:buNone/>
            </a:pPr>
            <a:endParaRPr lang="es-ES" sz="1800" dirty="0">
              <a:latin typeface="+mj-lt"/>
            </a:endParaRPr>
          </a:p>
          <a:p>
            <a:pPr marL="109728" indent="0" algn="r">
              <a:buNone/>
            </a:pPr>
            <a:r>
              <a:rPr lang="es-ES" sz="1800" dirty="0" smtClean="0">
                <a:latin typeface="+mj-lt"/>
              </a:rPr>
              <a:t>Alfredo Ugarte S.</a:t>
            </a:r>
          </a:p>
          <a:p>
            <a:pPr marL="109728" indent="0" algn="r">
              <a:buNone/>
            </a:pPr>
            <a:r>
              <a:rPr lang="es-ES" sz="1800" dirty="0" smtClean="0">
                <a:latin typeface="+mj-lt"/>
              </a:rPr>
              <a:t>Abogado</a:t>
            </a:r>
          </a:p>
        </p:txBody>
      </p:sp>
      <p:sp>
        <p:nvSpPr>
          <p:cNvPr id="4" name="3 Marcador de número de diapositiva"/>
          <p:cNvSpPr>
            <a:spLocks noGrp="1"/>
          </p:cNvSpPr>
          <p:nvPr>
            <p:ph type="sldNum" sz="quarter" idx="12"/>
          </p:nvPr>
        </p:nvSpPr>
        <p:spPr/>
        <p:txBody>
          <a:bodyPr/>
          <a:lstStyle/>
          <a:p>
            <a:fld id="{069B66CB-845F-42F9-BC6D-02DA3F7B2A3D}" type="slidenum">
              <a:rPr lang="es-CL" smtClean="0"/>
              <a:pPr/>
              <a:t>1</a:t>
            </a:fld>
            <a:endParaRPr lang="es-CL"/>
          </a:p>
        </p:txBody>
      </p:sp>
    </p:spTree>
    <p:extLst>
      <p:ext uri="{BB962C8B-B14F-4D97-AF65-F5344CB8AC3E}">
        <p14:creationId xmlns:p14="http://schemas.microsoft.com/office/powerpoint/2010/main" val="2092846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E6EF62A-49C1-4F3C-B89B-DBDE458CB553}"/>
              </a:ext>
            </a:extLst>
          </p:cNvPr>
          <p:cNvSpPr>
            <a:spLocks noGrp="1"/>
          </p:cNvSpPr>
          <p:nvPr>
            <p:ph type="title"/>
          </p:nvPr>
        </p:nvSpPr>
        <p:spPr/>
        <p:txBody>
          <a:bodyPr>
            <a:normAutofit/>
          </a:bodyPr>
          <a:lstStyle/>
          <a:p>
            <a:pPr algn="ctr"/>
            <a:r>
              <a:rPr lang="es-ES" sz="3200" b="1" u="sng" dirty="0" smtClean="0"/>
              <a:t>II. Características propias de </a:t>
            </a:r>
            <a:r>
              <a:rPr lang="es-ES" sz="3200" b="1" u="sng" dirty="0"/>
              <a:t>toda </a:t>
            </a:r>
            <a:r>
              <a:rPr lang="es-ES" sz="3200" b="1" u="sng" dirty="0" smtClean="0"/>
              <a:t>Facultad Administrativa Fiscalizadora</a:t>
            </a:r>
            <a:endParaRPr lang="es-CL" sz="3200" b="1" u="sng" dirty="0"/>
          </a:p>
        </p:txBody>
      </p:sp>
      <p:sp>
        <p:nvSpPr>
          <p:cNvPr id="3" name="Marcador de contenido 2">
            <a:extLst>
              <a:ext uri="{FF2B5EF4-FFF2-40B4-BE49-F238E27FC236}">
                <a16:creationId xmlns="" xmlns:a16="http://schemas.microsoft.com/office/drawing/2014/main" id="{72A476A8-8E25-4F29-8B2F-3D1BC0F86346}"/>
              </a:ext>
            </a:extLst>
          </p:cNvPr>
          <p:cNvSpPr>
            <a:spLocks noGrp="1"/>
          </p:cNvSpPr>
          <p:nvPr>
            <p:ph idx="1"/>
          </p:nvPr>
        </p:nvSpPr>
        <p:spPr/>
        <p:txBody>
          <a:bodyPr>
            <a:normAutofit fontScale="92500" lnSpcReduction="10000"/>
          </a:bodyPr>
          <a:lstStyle/>
          <a:p>
            <a:pPr algn="just"/>
            <a:r>
              <a:rPr lang="es-ES" u="sng" dirty="0">
                <a:latin typeface="+mj-lt"/>
              </a:rPr>
              <a:t>Legalidad</a:t>
            </a:r>
            <a:r>
              <a:rPr lang="es-ES" dirty="0">
                <a:latin typeface="+mj-lt"/>
              </a:rPr>
              <a:t>: Aparente conflicto con el principio de tipicidad y la seguridad jurídica (conceptos jurídicos indeterminados)</a:t>
            </a:r>
          </a:p>
          <a:p>
            <a:pPr algn="just"/>
            <a:r>
              <a:rPr lang="es-ES" u="sng" dirty="0">
                <a:latin typeface="+mj-lt"/>
              </a:rPr>
              <a:t>Relación Asimétrica</a:t>
            </a:r>
            <a:r>
              <a:rPr lang="es-ES" dirty="0">
                <a:latin typeface="+mj-lt"/>
              </a:rPr>
              <a:t>: Carácter dominante de la Administración en el ejercicio de dicha facultad. Búsqueda del equilibrio necesario a través de los Tribunales de </a:t>
            </a:r>
            <a:r>
              <a:rPr lang="es-ES" dirty="0" smtClean="0">
                <a:latin typeface="+mj-lt"/>
              </a:rPr>
              <a:t>Justicia.</a:t>
            </a:r>
          </a:p>
          <a:p>
            <a:pPr algn="just"/>
            <a:r>
              <a:rPr lang="es-ES" dirty="0" smtClean="0">
                <a:latin typeface="+mj-lt"/>
              </a:rPr>
              <a:t>Aquí no hay igualdad de partes entre </a:t>
            </a:r>
            <a:r>
              <a:rPr lang="es-ES" u="sng" dirty="0" smtClean="0">
                <a:latin typeface="+mj-lt"/>
              </a:rPr>
              <a:t>contribuyente fiscalizado</a:t>
            </a:r>
            <a:r>
              <a:rPr lang="es-ES" dirty="0" smtClean="0">
                <a:latin typeface="+mj-lt"/>
              </a:rPr>
              <a:t> y </a:t>
            </a:r>
            <a:r>
              <a:rPr lang="es-ES" u="sng" dirty="0" smtClean="0">
                <a:latin typeface="+mj-lt"/>
              </a:rPr>
              <a:t>autoridad fiscalizadora</a:t>
            </a:r>
            <a:r>
              <a:rPr lang="es-ES" dirty="0" smtClean="0">
                <a:latin typeface="+mj-lt"/>
              </a:rPr>
              <a:t>, como lo estima el </a:t>
            </a:r>
            <a:r>
              <a:rPr lang="es-ES" u="sng" dirty="0" smtClean="0">
                <a:latin typeface="+mj-lt"/>
              </a:rPr>
              <a:t>modelo neoliberal </a:t>
            </a:r>
            <a:r>
              <a:rPr lang="es-ES" dirty="0" smtClean="0">
                <a:latin typeface="+mj-lt"/>
              </a:rPr>
              <a:t>que es contrario a los modelos de control del Estado.</a:t>
            </a:r>
            <a:endParaRPr lang="es-ES" dirty="0">
              <a:latin typeface="+mj-lt"/>
            </a:endParaRPr>
          </a:p>
          <a:p>
            <a:endParaRPr lang="es-CL" dirty="0"/>
          </a:p>
        </p:txBody>
      </p:sp>
      <p:sp>
        <p:nvSpPr>
          <p:cNvPr id="4" name="3 Marcador de número de diapositiva"/>
          <p:cNvSpPr>
            <a:spLocks noGrp="1"/>
          </p:cNvSpPr>
          <p:nvPr>
            <p:ph type="sldNum" sz="quarter" idx="12"/>
          </p:nvPr>
        </p:nvSpPr>
        <p:spPr/>
        <p:txBody>
          <a:bodyPr/>
          <a:lstStyle/>
          <a:p>
            <a:fld id="{069B66CB-845F-42F9-BC6D-02DA3F7B2A3D}" type="slidenum">
              <a:rPr lang="es-CL" smtClean="0"/>
              <a:pPr/>
              <a:t>10</a:t>
            </a:fld>
            <a:endParaRPr lang="es-CL"/>
          </a:p>
        </p:txBody>
      </p:sp>
    </p:spTree>
    <p:extLst>
      <p:ext uri="{BB962C8B-B14F-4D97-AF65-F5344CB8AC3E}">
        <p14:creationId xmlns:p14="http://schemas.microsoft.com/office/powerpoint/2010/main" val="198207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836712"/>
            <a:ext cx="8291264" cy="5737824"/>
          </a:xfrm>
        </p:spPr>
        <p:txBody>
          <a:bodyPr>
            <a:normAutofit fontScale="62500" lnSpcReduction="20000"/>
          </a:bodyPr>
          <a:lstStyle/>
          <a:p>
            <a:pPr marL="109728" indent="0" algn="just">
              <a:buNone/>
            </a:pPr>
            <a:r>
              <a:rPr lang="es-CL" b="1" dirty="0">
                <a:latin typeface="+mj-lt"/>
              </a:rPr>
              <a:t> </a:t>
            </a:r>
            <a:endParaRPr lang="es-CL" dirty="0">
              <a:latin typeface="+mj-lt"/>
            </a:endParaRPr>
          </a:p>
          <a:p>
            <a:pPr marL="109728" indent="0" algn="just">
              <a:buNone/>
            </a:pPr>
            <a:r>
              <a:rPr lang="es-CL" sz="2900" dirty="0">
                <a:latin typeface="+mj-lt"/>
              </a:rPr>
              <a:t>Una </a:t>
            </a:r>
            <a:r>
              <a:rPr lang="es-CL" sz="2900" dirty="0" smtClean="0">
                <a:latin typeface="+mj-lt"/>
              </a:rPr>
              <a:t>característica </a:t>
            </a:r>
            <a:r>
              <a:rPr lang="es-CL" sz="2900" dirty="0">
                <a:latin typeface="+mj-lt"/>
              </a:rPr>
              <a:t>fundamental de toda facultad que ostenta la administración es el carácter asimétrico que se genera entre ésta y el administrado, en particular, el contribuyente, toda vez que el ejercicio de dicha facultad administrativa se encuentra amparada por una presunción de legalidad.</a:t>
            </a:r>
          </a:p>
          <a:p>
            <a:pPr marL="109728" indent="0" algn="just">
              <a:buNone/>
            </a:pPr>
            <a:r>
              <a:rPr lang="es-CL" sz="2900" dirty="0">
                <a:latin typeface="+mj-lt"/>
              </a:rPr>
              <a:t>Esta alteración de la relación simétrica tiene como fundamento establecer con claridad un orden jerárquico en que un órgano asuma el rol de dar estricto cumplimiento a la ley. La idea es dotar a la Administración Tributaria de un acto de poder para restablecer la normalidad para la correcta aplicación y pago del tributo. Debemos insistir en un punto que nos parece crucial, la norma general </a:t>
            </a:r>
            <a:r>
              <a:rPr lang="es-CL" sz="2900" dirty="0" err="1">
                <a:latin typeface="+mj-lt"/>
              </a:rPr>
              <a:t>antielusiva</a:t>
            </a:r>
            <a:r>
              <a:rPr lang="es-CL" sz="2900" dirty="0">
                <a:latin typeface="+mj-lt"/>
              </a:rPr>
              <a:t> </a:t>
            </a:r>
            <a:r>
              <a:rPr lang="es-CL" sz="2900" i="1" dirty="0">
                <a:latin typeface="+mj-lt"/>
              </a:rPr>
              <a:t>nunca altera la validez jurídica de los actos civiles o comerciales que son analizados</a:t>
            </a:r>
            <a:r>
              <a:rPr lang="es-CL" sz="2900" dirty="0">
                <a:latin typeface="+mj-lt"/>
              </a:rPr>
              <a:t>. </a:t>
            </a:r>
          </a:p>
          <a:p>
            <a:pPr marL="109728" indent="0" algn="just">
              <a:buNone/>
            </a:pPr>
            <a:r>
              <a:rPr lang="es-CL" sz="2900" dirty="0">
                <a:latin typeface="+mj-lt"/>
              </a:rPr>
              <a:t>Este orden jerárquico que se produce trae consigo una serie de consecuencias, no exentas de críticas, tales como la </a:t>
            </a:r>
            <a:r>
              <a:rPr lang="es-CL" sz="2900" dirty="0" err="1">
                <a:latin typeface="+mj-lt"/>
              </a:rPr>
              <a:t>autotutela</a:t>
            </a:r>
            <a:r>
              <a:rPr lang="es-CL" sz="2900" dirty="0">
                <a:latin typeface="+mj-lt"/>
              </a:rPr>
              <a:t> o la alteración de la carga de la prueba en una eventual impugnación a través de las vías judiciales pertinentes.</a:t>
            </a:r>
          </a:p>
          <a:p>
            <a:pPr marL="109728" indent="0" algn="just">
              <a:buNone/>
            </a:pPr>
            <a:r>
              <a:rPr lang="es-CL" sz="2900" dirty="0">
                <a:latin typeface="+mj-lt"/>
              </a:rPr>
              <a:t>Así, respecto de la denominada “</a:t>
            </a:r>
            <a:r>
              <a:rPr lang="es-CL" sz="2900" dirty="0" err="1">
                <a:latin typeface="+mj-lt"/>
              </a:rPr>
              <a:t>autotutela</a:t>
            </a:r>
            <a:r>
              <a:rPr lang="es-CL" sz="2900" dirty="0">
                <a:latin typeface="+mj-lt"/>
              </a:rPr>
              <a:t> administrativa”, podemos señalar que aquella implica que la Administración del Estado no necesita de la colaboración judicial para ejercerla (tutela declarativa), ni para ejecutar coactivamente tales declaraciones (tutela ejecutiva). </a:t>
            </a:r>
          </a:p>
          <a:p>
            <a:pPr marL="109728" indent="0" algn="just">
              <a:buNone/>
            </a:pPr>
            <a:endParaRPr lang="es-CL" sz="2900" dirty="0">
              <a:latin typeface="+mj-lt"/>
            </a:endParaRPr>
          </a:p>
        </p:txBody>
      </p:sp>
      <p:sp>
        <p:nvSpPr>
          <p:cNvPr id="2" name="1 Marcador de número de diapositiva"/>
          <p:cNvSpPr>
            <a:spLocks noGrp="1"/>
          </p:cNvSpPr>
          <p:nvPr>
            <p:ph type="sldNum" sz="quarter" idx="12"/>
          </p:nvPr>
        </p:nvSpPr>
        <p:spPr/>
        <p:txBody>
          <a:bodyPr/>
          <a:lstStyle/>
          <a:p>
            <a:fld id="{069B66CB-845F-42F9-BC6D-02DA3F7B2A3D}" type="slidenum">
              <a:rPr lang="es-CL" smtClean="0"/>
              <a:pPr/>
              <a:t>11</a:t>
            </a:fld>
            <a:endParaRPr lang="es-CL"/>
          </a:p>
        </p:txBody>
      </p:sp>
    </p:spTree>
    <p:extLst>
      <p:ext uri="{BB962C8B-B14F-4D97-AF65-F5344CB8AC3E}">
        <p14:creationId xmlns:p14="http://schemas.microsoft.com/office/powerpoint/2010/main" val="259569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39C80C0-9003-4A29-8EB4-8ED67E0D3C89}"/>
              </a:ext>
            </a:extLst>
          </p:cNvPr>
          <p:cNvSpPr>
            <a:spLocks noGrp="1"/>
          </p:cNvSpPr>
          <p:nvPr>
            <p:ph type="title"/>
          </p:nvPr>
        </p:nvSpPr>
        <p:spPr/>
        <p:txBody>
          <a:bodyPr>
            <a:normAutofit fontScale="90000"/>
          </a:bodyPr>
          <a:lstStyle/>
          <a:p>
            <a:pPr algn="ctr"/>
            <a:r>
              <a:rPr lang="es-ES" b="1" u="sng" dirty="0" smtClean="0"/>
              <a:t>III. Elementos propios y de la esencia de </a:t>
            </a:r>
            <a:r>
              <a:rPr lang="es-ES" b="1" u="sng" dirty="0"/>
              <a:t>la Norma General </a:t>
            </a:r>
            <a:r>
              <a:rPr lang="es-ES" b="1" u="sng" dirty="0" err="1"/>
              <a:t>Antielusión</a:t>
            </a:r>
            <a:endParaRPr lang="es-CL" b="1" u="sng" dirty="0"/>
          </a:p>
        </p:txBody>
      </p:sp>
      <p:sp>
        <p:nvSpPr>
          <p:cNvPr id="3" name="Marcador de contenido 2">
            <a:extLst>
              <a:ext uri="{FF2B5EF4-FFF2-40B4-BE49-F238E27FC236}">
                <a16:creationId xmlns="" xmlns:a16="http://schemas.microsoft.com/office/drawing/2014/main" id="{90C16452-B32D-4E3E-B132-28094851A5D7}"/>
              </a:ext>
            </a:extLst>
          </p:cNvPr>
          <p:cNvSpPr>
            <a:spLocks noGrp="1"/>
          </p:cNvSpPr>
          <p:nvPr>
            <p:ph idx="1"/>
          </p:nvPr>
        </p:nvSpPr>
        <p:spPr/>
        <p:txBody>
          <a:bodyPr>
            <a:normAutofit fontScale="85000" lnSpcReduction="10000"/>
          </a:bodyPr>
          <a:lstStyle/>
          <a:p>
            <a:pPr marL="624078" indent="-514350" algn="just">
              <a:buFont typeface="+mj-lt"/>
              <a:buAutoNum type="arabicParenR"/>
            </a:pPr>
            <a:r>
              <a:rPr lang="es-ES" dirty="0" smtClean="0">
                <a:latin typeface="+mj-lt"/>
              </a:rPr>
              <a:t>Es </a:t>
            </a:r>
            <a:r>
              <a:rPr lang="es-ES" dirty="0">
                <a:latin typeface="+mj-lt"/>
              </a:rPr>
              <a:t>una </a:t>
            </a:r>
            <a:r>
              <a:rPr lang="es-ES" u="sng" dirty="0">
                <a:latin typeface="+mj-lt"/>
              </a:rPr>
              <a:t>facultad</a:t>
            </a:r>
            <a:r>
              <a:rPr lang="es-ES" dirty="0">
                <a:latin typeface="+mj-lt"/>
              </a:rPr>
              <a:t>: Su finalidad es sancionar la elusión, con todos los poderes y características propias de una facultad de la Administración, en el ejercicio de su acción fiscalizadora (poder fiscalizador del Estado).</a:t>
            </a:r>
          </a:p>
          <a:p>
            <a:pPr marL="624078" indent="-514350" algn="just">
              <a:buFont typeface="+mj-lt"/>
              <a:buAutoNum type="arabicParenR"/>
            </a:pPr>
            <a:r>
              <a:rPr lang="es-ES" dirty="0" smtClean="0">
                <a:latin typeface="+mj-lt"/>
              </a:rPr>
              <a:t>Recae </a:t>
            </a:r>
            <a:r>
              <a:rPr lang="es-ES" dirty="0">
                <a:latin typeface="+mj-lt"/>
              </a:rPr>
              <a:t>en la Administración Tributaria: El órgano naturalmente competente para radicar esta facultad es la Administración Tributaria </a:t>
            </a:r>
          </a:p>
          <a:p>
            <a:pPr marL="624078" indent="-514350" algn="just">
              <a:buFont typeface="+mj-lt"/>
              <a:buAutoNum type="arabicParenR"/>
            </a:pPr>
            <a:r>
              <a:rPr lang="es-ES" dirty="0" smtClean="0">
                <a:latin typeface="+mj-lt"/>
              </a:rPr>
              <a:t>Tiene </a:t>
            </a:r>
            <a:r>
              <a:rPr lang="es-ES" dirty="0">
                <a:latin typeface="+mj-lt"/>
              </a:rPr>
              <a:t>el carácter de </a:t>
            </a:r>
            <a:r>
              <a:rPr lang="es-ES" u="sng" dirty="0">
                <a:latin typeface="+mj-lt"/>
              </a:rPr>
              <a:t>general</a:t>
            </a:r>
            <a:r>
              <a:rPr lang="es-ES" dirty="0">
                <a:latin typeface="+mj-lt"/>
              </a:rPr>
              <a:t>: Viene a constituir una norma de clausura del sistema tributario.</a:t>
            </a:r>
          </a:p>
          <a:p>
            <a:pPr marL="624078" indent="-514350" algn="just">
              <a:buFont typeface="+mj-lt"/>
              <a:buAutoNum type="arabicParenR"/>
            </a:pPr>
            <a:r>
              <a:rPr lang="es-ES" dirty="0" smtClean="0">
                <a:latin typeface="+mj-lt"/>
              </a:rPr>
              <a:t>Es </a:t>
            </a:r>
            <a:r>
              <a:rPr lang="es-ES" dirty="0">
                <a:latin typeface="+mj-lt"/>
              </a:rPr>
              <a:t>una facultad </a:t>
            </a:r>
            <a:r>
              <a:rPr lang="es-ES" u="sng" dirty="0">
                <a:latin typeface="+mj-lt"/>
              </a:rPr>
              <a:t>recalificadora</a:t>
            </a:r>
            <a:r>
              <a:rPr lang="es-ES" dirty="0">
                <a:latin typeface="+mj-lt"/>
              </a:rPr>
              <a:t>: Es decir, faculta a la Administración Tributaria para volver a efectuar la calificación realizada </a:t>
            </a:r>
            <a:r>
              <a:rPr lang="es-ES" i="1" dirty="0">
                <a:latin typeface="+mj-lt"/>
              </a:rPr>
              <a:t>ex ante </a:t>
            </a:r>
            <a:r>
              <a:rPr lang="es-ES" dirty="0">
                <a:latin typeface="+mj-lt"/>
              </a:rPr>
              <a:t>por el contribuyente</a:t>
            </a:r>
            <a:r>
              <a:rPr lang="es-ES" dirty="0" smtClean="0">
                <a:latin typeface="+mj-lt"/>
              </a:rPr>
              <a:t>.</a:t>
            </a:r>
          </a:p>
          <a:p>
            <a:pPr algn="just"/>
            <a:endParaRPr lang="es-ES" i="1" dirty="0"/>
          </a:p>
          <a:p>
            <a:pPr algn="just"/>
            <a:endParaRPr lang="es-ES" dirty="0"/>
          </a:p>
          <a:p>
            <a:endParaRPr lang="es-ES" dirty="0"/>
          </a:p>
        </p:txBody>
      </p:sp>
      <p:sp>
        <p:nvSpPr>
          <p:cNvPr id="4" name="3 Marcador de número de diapositiva"/>
          <p:cNvSpPr>
            <a:spLocks noGrp="1"/>
          </p:cNvSpPr>
          <p:nvPr>
            <p:ph type="sldNum" sz="quarter" idx="12"/>
          </p:nvPr>
        </p:nvSpPr>
        <p:spPr/>
        <p:txBody>
          <a:bodyPr/>
          <a:lstStyle/>
          <a:p>
            <a:fld id="{069B66CB-845F-42F9-BC6D-02DA3F7B2A3D}" type="slidenum">
              <a:rPr lang="es-CL" smtClean="0"/>
              <a:pPr/>
              <a:t>12</a:t>
            </a:fld>
            <a:endParaRPr lang="es-CL"/>
          </a:p>
        </p:txBody>
      </p:sp>
    </p:spTree>
    <p:extLst>
      <p:ext uri="{BB962C8B-B14F-4D97-AF65-F5344CB8AC3E}">
        <p14:creationId xmlns:p14="http://schemas.microsoft.com/office/powerpoint/2010/main" val="459073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8219256" cy="5737824"/>
          </a:xfrm>
        </p:spPr>
        <p:txBody>
          <a:bodyPr>
            <a:normAutofit/>
          </a:bodyPr>
          <a:lstStyle/>
          <a:p>
            <a:pPr marL="109728" indent="0" algn="just">
              <a:buNone/>
            </a:pPr>
            <a:r>
              <a:rPr lang="es-CL" sz="2400" dirty="0" smtClean="0">
                <a:latin typeface="+mj-lt"/>
              </a:rPr>
              <a:t>Que sea una facultad recalificadora significa que a través de ésta se faculta a la Administración fiscal para determinar la verdadera naturaleza del acto o negocio elusivo. </a:t>
            </a:r>
          </a:p>
          <a:p>
            <a:pPr marL="109728" indent="0" algn="just">
              <a:buNone/>
            </a:pPr>
            <a:r>
              <a:rPr lang="es-CL" sz="2400" dirty="0" smtClean="0">
                <a:latin typeface="+mj-lt"/>
              </a:rPr>
              <a:t>La calificación jurídica, entendida como aquella operación a través de la cual se determina la norma jurídica que debe ser aplicada a un determinado supuesto de hecho, toda vez que éste consiste en “etiquetar un determinado acto o negocio jurídico, se encuentra en la base de la interpretación de las normas tributarias; constituye una etapa o precisión o acercamiento de los hechos, necesaria para posteriormente subsumirlos en la hipótesis normativa que corresponda.</a:t>
            </a:r>
          </a:p>
          <a:p>
            <a:pPr marL="109728" indent="0">
              <a:buNone/>
            </a:pPr>
            <a:endParaRPr lang="es-CL" sz="2400" dirty="0"/>
          </a:p>
        </p:txBody>
      </p:sp>
      <p:sp>
        <p:nvSpPr>
          <p:cNvPr id="2" name="1 Marcador de número de diapositiva"/>
          <p:cNvSpPr>
            <a:spLocks noGrp="1"/>
          </p:cNvSpPr>
          <p:nvPr>
            <p:ph type="sldNum" sz="quarter" idx="12"/>
          </p:nvPr>
        </p:nvSpPr>
        <p:spPr/>
        <p:txBody>
          <a:bodyPr/>
          <a:lstStyle/>
          <a:p>
            <a:fld id="{069B66CB-845F-42F9-BC6D-02DA3F7B2A3D}" type="slidenum">
              <a:rPr lang="es-CL" smtClean="0"/>
              <a:pPr/>
              <a:t>13</a:t>
            </a:fld>
            <a:endParaRPr lang="es-CL"/>
          </a:p>
        </p:txBody>
      </p:sp>
    </p:spTree>
    <p:extLst>
      <p:ext uri="{BB962C8B-B14F-4D97-AF65-F5344CB8AC3E}">
        <p14:creationId xmlns:p14="http://schemas.microsoft.com/office/powerpoint/2010/main" val="3787076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764704"/>
            <a:ext cx="8219256" cy="5809832"/>
          </a:xfrm>
        </p:spPr>
        <p:txBody>
          <a:bodyPr>
            <a:normAutofit fontScale="92500" lnSpcReduction="10000"/>
          </a:bodyPr>
          <a:lstStyle/>
          <a:p>
            <a:pPr marL="109728" indent="0" algn="just">
              <a:buNone/>
            </a:pPr>
            <a:r>
              <a:rPr lang="es-CL" sz="2400" dirty="0" smtClean="0">
                <a:latin typeface="+mj-lt"/>
              </a:rPr>
              <a:t>Recalificar consiste en corregir una calificación que ha sido determinada a priori por un primer sujeto, en caso de que esta calificación sea errónea, de manera de efectuar una correcta calificación. Heleno </a:t>
            </a:r>
            <a:r>
              <a:rPr lang="es-CL" sz="2400" dirty="0" err="1" smtClean="0">
                <a:latin typeface="+mj-lt"/>
              </a:rPr>
              <a:t>Taveira</a:t>
            </a:r>
            <a:r>
              <a:rPr lang="es-CL" sz="2400" dirty="0" smtClean="0">
                <a:latin typeface="+mj-lt"/>
              </a:rPr>
              <a:t> nos da algunas notas que podemos entender por recalificar, cuando al definir la sanción de desestimación del negocio jurídico a efectos fiscales, señala que esta consistiría en no admitir la calificación atribuida por los particulares, en la “forma”, en el “tipo” o en la “causa”.</a:t>
            </a:r>
          </a:p>
          <a:p>
            <a:pPr marL="109728" indent="0" algn="just">
              <a:buNone/>
            </a:pPr>
            <a:r>
              <a:rPr lang="es-CL" sz="2400" dirty="0" smtClean="0">
                <a:latin typeface="+mj-lt"/>
              </a:rPr>
              <a:t>Resulta evidente que la recalificación jurídica debe ser efectuada en base a criterios jurídicos, pero, desde que es la propia norma la que se remite a un criterio económico para determinar la naturaleza de un acto o contrato, el órgano competente no podrá desechar dicho criterio, sino precisamente basarse en éste. </a:t>
            </a:r>
            <a:r>
              <a:rPr lang="es-CL" sz="2400" u="sng" dirty="0" smtClean="0">
                <a:latin typeface="+mj-lt"/>
              </a:rPr>
              <a:t>En definitiva, somos de la idea que no existe necesariamente una estricta dicotomía entre interpretación jurídica e interpretación económica, toda vez que es la propia norma la que hace referencia a un análisis económico del acto</a:t>
            </a:r>
            <a:r>
              <a:rPr lang="es-CL" sz="2400" dirty="0" smtClean="0">
                <a:latin typeface="+mj-lt"/>
              </a:rPr>
              <a:t>.</a:t>
            </a:r>
            <a:endParaRPr lang="es-CL" sz="2400" dirty="0">
              <a:latin typeface="+mj-lt"/>
            </a:endParaRPr>
          </a:p>
        </p:txBody>
      </p:sp>
      <p:sp>
        <p:nvSpPr>
          <p:cNvPr id="2" name="1 Marcador de número de diapositiva"/>
          <p:cNvSpPr>
            <a:spLocks noGrp="1"/>
          </p:cNvSpPr>
          <p:nvPr>
            <p:ph type="sldNum" sz="quarter" idx="12"/>
          </p:nvPr>
        </p:nvSpPr>
        <p:spPr/>
        <p:txBody>
          <a:bodyPr/>
          <a:lstStyle/>
          <a:p>
            <a:fld id="{069B66CB-845F-42F9-BC6D-02DA3F7B2A3D}" type="slidenum">
              <a:rPr lang="es-CL" smtClean="0"/>
              <a:pPr/>
              <a:t>14</a:t>
            </a:fld>
            <a:endParaRPr lang="es-CL"/>
          </a:p>
        </p:txBody>
      </p:sp>
    </p:spTree>
    <p:extLst>
      <p:ext uri="{BB962C8B-B14F-4D97-AF65-F5344CB8AC3E}">
        <p14:creationId xmlns:p14="http://schemas.microsoft.com/office/powerpoint/2010/main" val="2566317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692696"/>
            <a:ext cx="8363272" cy="5881840"/>
          </a:xfrm>
        </p:spPr>
        <p:txBody>
          <a:bodyPr>
            <a:normAutofit fontScale="92500" lnSpcReduction="10000"/>
          </a:bodyPr>
          <a:lstStyle/>
          <a:p>
            <a:pPr marL="109728" indent="0" algn="just">
              <a:buNone/>
            </a:pPr>
            <a:r>
              <a:rPr lang="es-CL" sz="2400" dirty="0" smtClean="0">
                <a:latin typeface="+mj-lt"/>
              </a:rPr>
              <a:t>La recalificación tributaria no importa la aplicación por analogía de las disposiciones tributarias. Debemos recordar que la analogía propiamente tal consiste en aquel método para solucionar el problema producido por una laguna normativa, </a:t>
            </a:r>
            <a:r>
              <a:rPr lang="es-CL" sz="2400" u="sng" dirty="0" smtClean="0">
                <a:latin typeface="+mj-lt"/>
              </a:rPr>
              <a:t>mientras que en el caso  de la recalificación tributaria, la norma que no ha sido aplicada o que ha sido aplicada a medias existe</a:t>
            </a:r>
            <a:r>
              <a:rPr lang="es-CL" sz="2400" dirty="0" smtClean="0">
                <a:latin typeface="+mj-lt"/>
              </a:rPr>
              <a:t>.</a:t>
            </a:r>
          </a:p>
          <a:p>
            <a:pPr marL="109728" indent="0" algn="just">
              <a:buNone/>
            </a:pPr>
            <a:r>
              <a:rPr lang="es-CL" sz="2400" dirty="0" smtClean="0">
                <a:latin typeface="+mj-lt"/>
              </a:rPr>
              <a:t>Resulta interesante, a título de ejemplo, recordar el clásico ejemplo de elusión tributaria configurado por la creación de una sociedad con la finalidad exclusiva de transferir la propiedad de un bien inmueble. Uno de los socios aporta el inmueble y el segundo aporte el precio en carácter de capital de la sociedad, la que con posterioridad se disuelve quedando el primer socio con el dinero y el segundo con el inmueble. Como consecuencia de dicha operación se pagan los correspondientes impuestos por la constitución y disolución societaria, obviando al efecto el más gravoso impuesto sobre transferencia mayor valor del bien.</a:t>
            </a:r>
          </a:p>
        </p:txBody>
      </p:sp>
      <p:sp>
        <p:nvSpPr>
          <p:cNvPr id="2" name="1 Marcador de número de diapositiva"/>
          <p:cNvSpPr>
            <a:spLocks noGrp="1"/>
          </p:cNvSpPr>
          <p:nvPr>
            <p:ph type="sldNum" sz="quarter" idx="12"/>
          </p:nvPr>
        </p:nvSpPr>
        <p:spPr/>
        <p:txBody>
          <a:bodyPr/>
          <a:lstStyle/>
          <a:p>
            <a:fld id="{069B66CB-845F-42F9-BC6D-02DA3F7B2A3D}" type="slidenum">
              <a:rPr lang="es-CL" smtClean="0"/>
              <a:pPr/>
              <a:t>15</a:t>
            </a:fld>
            <a:endParaRPr lang="es-CL"/>
          </a:p>
        </p:txBody>
      </p:sp>
    </p:spTree>
    <p:extLst>
      <p:ext uri="{BB962C8B-B14F-4D97-AF65-F5344CB8AC3E}">
        <p14:creationId xmlns:p14="http://schemas.microsoft.com/office/powerpoint/2010/main" val="2811722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294ACE24-9617-49FC-8891-A717BA777183}"/>
              </a:ext>
            </a:extLst>
          </p:cNvPr>
          <p:cNvSpPr>
            <a:spLocks noGrp="1"/>
          </p:cNvSpPr>
          <p:nvPr>
            <p:ph idx="1"/>
          </p:nvPr>
        </p:nvSpPr>
        <p:spPr>
          <a:xfrm>
            <a:off x="395536" y="836712"/>
            <a:ext cx="8301608" cy="5261216"/>
          </a:xfrm>
        </p:spPr>
        <p:txBody>
          <a:bodyPr>
            <a:normAutofit fontScale="85000" lnSpcReduction="10000"/>
          </a:bodyPr>
          <a:lstStyle/>
          <a:p>
            <a:pPr marL="624078" indent="-514350" algn="just">
              <a:buFont typeface="+mj-lt"/>
              <a:buAutoNum type="arabicPeriod" startAt="5"/>
            </a:pPr>
            <a:r>
              <a:rPr lang="es-ES" sz="2000" u="sng" dirty="0" smtClean="0">
                <a:latin typeface="+mj-lt"/>
              </a:rPr>
              <a:t>Efecto</a:t>
            </a:r>
            <a:r>
              <a:rPr lang="es-ES" sz="2000" dirty="0">
                <a:latin typeface="+mj-lt"/>
              </a:rPr>
              <a:t>: Inaplicabilidad tributaria, </a:t>
            </a:r>
            <a:r>
              <a:rPr lang="es-ES" sz="2000" u="sng" dirty="0">
                <a:latin typeface="+mj-lt"/>
              </a:rPr>
              <a:t>sin afectar en caso alguno la validez civil o comercial de los actos que se recalifican</a:t>
            </a:r>
            <a:r>
              <a:rPr lang="es-ES" sz="2000" u="sng" dirty="0" smtClean="0">
                <a:latin typeface="+mj-lt"/>
              </a:rPr>
              <a:t>.</a:t>
            </a:r>
          </a:p>
          <a:p>
            <a:pPr marL="624078" indent="-514350" algn="just">
              <a:buFont typeface="+mj-lt"/>
              <a:buAutoNum type="arabicPeriod" startAt="5"/>
            </a:pPr>
            <a:endParaRPr lang="es-ES" sz="2000" u="sng" dirty="0">
              <a:latin typeface="+mj-lt"/>
            </a:endParaRPr>
          </a:p>
          <a:p>
            <a:pPr marL="624078" indent="-514350" algn="just">
              <a:buFont typeface="+mj-lt"/>
              <a:buAutoNum type="arabicPeriod" startAt="5"/>
            </a:pPr>
            <a:r>
              <a:rPr lang="es-ES" sz="2000" u="sng" dirty="0" smtClean="0">
                <a:latin typeface="+mj-lt"/>
              </a:rPr>
              <a:t>Esencialmente </a:t>
            </a:r>
            <a:r>
              <a:rPr lang="es-ES" sz="2000" u="sng" dirty="0">
                <a:latin typeface="+mj-lt"/>
              </a:rPr>
              <a:t>Impugnable ante los Tribunales de Justicia</a:t>
            </a:r>
            <a:r>
              <a:rPr lang="es-ES" sz="2000" dirty="0">
                <a:latin typeface="+mj-lt"/>
              </a:rPr>
              <a:t>: La búsqueda de un adecuado equilibrio importa la existencia de mecanismos para que los contribuyentes puedan discutir la validez de su </a:t>
            </a:r>
            <a:r>
              <a:rPr lang="es-ES" sz="2000" dirty="0" smtClean="0">
                <a:latin typeface="+mj-lt"/>
              </a:rPr>
              <a:t>aplicación.</a:t>
            </a:r>
          </a:p>
          <a:p>
            <a:pPr marL="624078" indent="-514350" algn="just">
              <a:buFont typeface="+mj-lt"/>
              <a:buAutoNum type="arabicPeriod" startAt="5"/>
            </a:pPr>
            <a:r>
              <a:rPr lang="es-CL" sz="2000" u="sng" dirty="0" smtClean="0">
                <a:latin typeface="+mj-lt"/>
              </a:rPr>
              <a:t>Carácter reglado de la facultad</a:t>
            </a:r>
          </a:p>
          <a:p>
            <a:pPr marL="109728" indent="0" algn="just">
              <a:buNone/>
            </a:pPr>
            <a:r>
              <a:rPr lang="es-CL" sz="2000" dirty="0" smtClean="0">
                <a:latin typeface="+mj-lt"/>
              </a:rPr>
              <a:t>Como tercer elemento a comparar nos encontramos con el tipo de procedimiento que será procedente, es decir, aquel conjunto de ritualidades tendientes a la dictación de un acto administrativo o bien de una sentencia judicial.</a:t>
            </a:r>
          </a:p>
          <a:p>
            <a:pPr marL="109728" indent="0" algn="just">
              <a:buNone/>
            </a:pPr>
            <a:r>
              <a:rPr lang="es-CL" sz="2000" dirty="0" smtClean="0">
                <a:latin typeface="+mj-lt"/>
              </a:rPr>
              <a:t>En </a:t>
            </a:r>
            <a:r>
              <a:rPr lang="es-CL" sz="2000" dirty="0">
                <a:latin typeface="+mj-lt"/>
              </a:rPr>
              <a:t>el caso de la Norma </a:t>
            </a:r>
            <a:r>
              <a:rPr lang="es-CL" sz="2000" dirty="0" err="1">
                <a:latin typeface="+mj-lt"/>
              </a:rPr>
              <a:t>Antielusiva</a:t>
            </a:r>
            <a:r>
              <a:rPr lang="es-CL" sz="2000" dirty="0">
                <a:latin typeface="+mj-lt"/>
              </a:rPr>
              <a:t>, la determinación del mecanismo a través del cual se dicta en definitiva el acto que sanciona una conducta elusiva, se ve afectado claramente por la naturaleza del órgano que ostente dicha facultad. En ese sentido, si pensamos en el modelo utilizado por la generalidad de los países, el procedimiento de determinación de un fraude fiscal tendrá la naturaleza de un procedimiento administrativo, mientras que en el caso chileno, dado el texto final del artículo 4 </a:t>
            </a:r>
            <a:r>
              <a:rPr lang="es-CL" sz="2000" dirty="0" err="1">
                <a:latin typeface="+mj-lt"/>
              </a:rPr>
              <a:t>quinquies</a:t>
            </a:r>
            <a:r>
              <a:rPr lang="es-CL" sz="2000" dirty="0">
                <a:latin typeface="+mj-lt"/>
              </a:rPr>
              <a:t> del Código Tributario, el procedimiento para declarar la existencia de fraude fiscal tendrá la naturaleza jurídica de un procedimiento judicial. </a:t>
            </a:r>
          </a:p>
          <a:p>
            <a:pPr marL="109728" indent="0" algn="just">
              <a:buNone/>
            </a:pPr>
            <a:endParaRPr lang="es-CL" sz="2000" dirty="0" smtClean="0">
              <a:latin typeface="+mj-lt"/>
            </a:endParaRPr>
          </a:p>
          <a:p>
            <a:pPr marL="624078" indent="-514350" algn="just">
              <a:buFont typeface="+mj-lt"/>
              <a:buAutoNum type="arabicPeriod" startAt="5"/>
            </a:pPr>
            <a:endParaRPr lang="es-CL" sz="2000" dirty="0" smtClean="0">
              <a:latin typeface="+mj-lt"/>
            </a:endParaRPr>
          </a:p>
          <a:p>
            <a:pPr marL="624078" indent="-514350" algn="just">
              <a:buFont typeface="+mj-lt"/>
              <a:buAutoNum type="arabicPeriod" startAt="5"/>
            </a:pPr>
            <a:endParaRPr lang="es-CL" sz="2000" dirty="0">
              <a:latin typeface="+mj-lt"/>
            </a:endParaRPr>
          </a:p>
          <a:p>
            <a:pPr marL="624078" indent="-514350" algn="just">
              <a:buFont typeface="+mj-lt"/>
              <a:buAutoNum type="arabicPeriod" startAt="5"/>
            </a:pPr>
            <a:endParaRPr lang="es-CL" sz="2000" dirty="0" smtClean="0">
              <a:latin typeface="+mj-lt"/>
            </a:endParaRPr>
          </a:p>
          <a:p>
            <a:pPr marL="624078" indent="-514350" algn="just">
              <a:buFont typeface="+mj-lt"/>
              <a:buAutoNum type="arabicPeriod" startAt="5"/>
            </a:pPr>
            <a:endParaRPr lang="es-CL" sz="2000" dirty="0" smtClean="0">
              <a:latin typeface="+mj-lt"/>
            </a:endParaRPr>
          </a:p>
          <a:p>
            <a:pPr marL="624078" indent="-514350" algn="just">
              <a:buFont typeface="+mj-lt"/>
              <a:buAutoNum type="arabicPeriod" startAt="5"/>
            </a:pPr>
            <a:endParaRPr lang="es-CL" sz="2000" dirty="0" smtClean="0">
              <a:latin typeface="+mj-lt"/>
            </a:endParaRPr>
          </a:p>
          <a:p>
            <a:endParaRPr lang="es-CL" dirty="0"/>
          </a:p>
        </p:txBody>
      </p:sp>
      <p:sp>
        <p:nvSpPr>
          <p:cNvPr id="2" name="1 Marcador de número de diapositiva"/>
          <p:cNvSpPr>
            <a:spLocks noGrp="1"/>
          </p:cNvSpPr>
          <p:nvPr>
            <p:ph type="sldNum" sz="quarter" idx="12"/>
          </p:nvPr>
        </p:nvSpPr>
        <p:spPr/>
        <p:txBody>
          <a:bodyPr/>
          <a:lstStyle/>
          <a:p>
            <a:fld id="{069B66CB-845F-42F9-BC6D-02DA3F7B2A3D}" type="slidenum">
              <a:rPr lang="es-CL" smtClean="0"/>
              <a:pPr/>
              <a:t>16</a:t>
            </a:fld>
            <a:endParaRPr lang="es-CL"/>
          </a:p>
        </p:txBody>
      </p:sp>
    </p:spTree>
    <p:extLst>
      <p:ext uri="{BB962C8B-B14F-4D97-AF65-F5344CB8AC3E}">
        <p14:creationId xmlns:p14="http://schemas.microsoft.com/office/powerpoint/2010/main" val="1403322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864096"/>
          </a:xfrm>
        </p:spPr>
        <p:txBody>
          <a:bodyPr>
            <a:normAutofit/>
          </a:bodyPr>
          <a:lstStyle/>
          <a:p>
            <a:r>
              <a:rPr lang="es-CL" sz="1800" dirty="0" smtClean="0"/>
              <a:t>IV. Procedimientos de aplicación prácticas de la norma </a:t>
            </a:r>
            <a:r>
              <a:rPr lang="es-CL" sz="1800" dirty="0" err="1" smtClean="0"/>
              <a:t>antielusión</a:t>
            </a:r>
            <a:r>
              <a:rPr lang="es-CL" sz="1800" dirty="0" smtClean="0"/>
              <a:t> en el Derecho comparado</a:t>
            </a:r>
            <a:endParaRPr lang="es-CL" sz="1800" dirty="0"/>
          </a:p>
        </p:txBody>
      </p:sp>
      <p:sp>
        <p:nvSpPr>
          <p:cNvPr id="3" name="2 Marcador de contenido"/>
          <p:cNvSpPr>
            <a:spLocks noGrp="1"/>
          </p:cNvSpPr>
          <p:nvPr>
            <p:ph idx="1"/>
          </p:nvPr>
        </p:nvSpPr>
        <p:spPr>
          <a:xfrm>
            <a:off x="539552" y="1484784"/>
            <a:ext cx="8208912" cy="5256584"/>
          </a:xfrm>
        </p:spPr>
        <p:txBody>
          <a:bodyPr>
            <a:normAutofit fontScale="47500" lnSpcReduction="20000"/>
          </a:bodyPr>
          <a:lstStyle/>
          <a:p>
            <a:pPr marL="109728" indent="0" algn="just">
              <a:buNone/>
            </a:pPr>
            <a:r>
              <a:rPr lang="es-ES" sz="3400" dirty="0">
                <a:latin typeface="+mj-lt"/>
              </a:rPr>
              <a:t>Aspectos procedimentales en la aplicación</a:t>
            </a:r>
            <a:endParaRPr lang="es-CL" sz="3400" dirty="0">
              <a:latin typeface="+mj-lt"/>
            </a:endParaRPr>
          </a:p>
          <a:p>
            <a:pPr marL="624078" indent="-514350" algn="just">
              <a:buFont typeface="+mj-lt"/>
              <a:buAutoNum type="alphaUcPeriod"/>
            </a:pPr>
            <a:r>
              <a:rPr lang="es-ES" sz="3400" dirty="0" smtClean="0">
                <a:latin typeface="+mj-lt"/>
              </a:rPr>
              <a:t> </a:t>
            </a:r>
            <a:r>
              <a:rPr lang="es-ES" sz="3400" dirty="0">
                <a:latin typeface="+mj-lt"/>
              </a:rPr>
              <a:t>ESPAÑA</a:t>
            </a:r>
            <a:endParaRPr lang="es-CL" sz="3400" dirty="0">
              <a:latin typeface="+mj-lt"/>
            </a:endParaRPr>
          </a:p>
          <a:p>
            <a:pPr marL="109728" indent="0" algn="just">
              <a:buNone/>
            </a:pPr>
            <a:r>
              <a:rPr lang="es-ES" sz="3400" dirty="0">
                <a:latin typeface="+mj-lt"/>
              </a:rPr>
              <a:t>El primer antecedente relevante a tomar en consideración dice relación con la determinación del tipo de procedimiento a utilizar a propósito del ejercicio de esta facultad de la Administración. En ese sentido, nos señala César García Novoa que la polémica se manifiesta entre quienes estiman que resulta más conveniente la aplicación de un procedimiento especial o </a:t>
            </a:r>
            <a:r>
              <a:rPr lang="es-ES" sz="3400" i="1" dirty="0">
                <a:latin typeface="+mj-lt"/>
              </a:rPr>
              <a:t>ad hoc</a:t>
            </a:r>
            <a:r>
              <a:rPr lang="es-ES" sz="3400" dirty="0">
                <a:latin typeface="+mj-lt"/>
              </a:rPr>
              <a:t>, mientras que por otro lado se estima que debe aplicarse un procedimiento ordinario de gestión o inspección. No obstante estas dos opciones, el mencionado autor señala que “lo cierto es que la Ley 58/2003 (Ley General Tributaria Española) ha optado por una tercera vía; aplicar la cláusula a través de los procedimientos ordinarios de comprobación y liquidación, pero vincular tal aplicación a la emisión de un informe preceptivo y vinculante de una Comisión consultiva, cuya composición se perfila en el art. 159.2”. </a:t>
            </a:r>
            <a:endParaRPr lang="es-CL" sz="3400" dirty="0">
              <a:latin typeface="+mj-lt"/>
            </a:endParaRPr>
          </a:p>
          <a:p>
            <a:pPr marL="109728" indent="0" algn="just">
              <a:buNone/>
            </a:pPr>
            <a:r>
              <a:rPr lang="es-ES" sz="3400" dirty="0">
                <a:latin typeface="+mj-lt"/>
              </a:rPr>
              <a:t>La incorporación de este informe de carácter preceptivo y vinculante importa que el ejercicio de la norma </a:t>
            </a:r>
            <a:r>
              <a:rPr lang="es-ES" sz="3400" dirty="0" err="1">
                <a:latin typeface="+mj-lt"/>
              </a:rPr>
              <a:t>antielusiva</a:t>
            </a:r>
            <a:r>
              <a:rPr lang="es-ES" sz="3400" dirty="0">
                <a:latin typeface="+mj-lt"/>
              </a:rPr>
              <a:t> española sea una facultad compartida por dos órganos administrativos. Pero resulta indispensable efectuar al efecto una distinción relevante. El ejercicio de la facultad de liquidar impuestos se encuentra legalmente radicada en Inspección de Tributos, mientras que la decisión acerca de la existencia de conflicto en la aplicación de la ley tributaria, se encuentra radicada en la Comisión consultiva.</a:t>
            </a:r>
            <a:endParaRPr lang="es-CL" sz="3400" dirty="0">
              <a:latin typeface="+mj-lt"/>
            </a:endParaRPr>
          </a:p>
          <a:p>
            <a:pPr marL="109728" indent="0" algn="just">
              <a:buNone/>
            </a:pPr>
            <a:r>
              <a:rPr lang="es-ES" sz="3400" dirty="0">
                <a:latin typeface="+mj-lt"/>
              </a:rPr>
              <a:t>Esta comisión, tal como se lee más abajo, se encuentra constituida por dos representantes del órgano competente para contestar las consultas tributarias escritas, actuando uno de ellos como Presidente, y por dos representantes de la Administración tributaria actuante.</a:t>
            </a:r>
            <a:endParaRPr lang="es-CL" sz="3400" dirty="0">
              <a:latin typeface="+mj-lt"/>
            </a:endParaRPr>
          </a:p>
          <a:p>
            <a:endParaRPr lang="es-CL" sz="3400" dirty="0">
              <a:latin typeface="+mj-lt"/>
            </a:endParaRPr>
          </a:p>
          <a:p>
            <a:pPr marL="109728" indent="0">
              <a:buNone/>
            </a:pPr>
            <a:endParaRPr lang="es-CL" sz="2000" dirty="0"/>
          </a:p>
        </p:txBody>
      </p:sp>
      <p:sp>
        <p:nvSpPr>
          <p:cNvPr id="4" name="3 Marcador de número de diapositiva"/>
          <p:cNvSpPr>
            <a:spLocks noGrp="1"/>
          </p:cNvSpPr>
          <p:nvPr>
            <p:ph type="sldNum" sz="quarter" idx="12"/>
          </p:nvPr>
        </p:nvSpPr>
        <p:spPr/>
        <p:txBody>
          <a:bodyPr/>
          <a:lstStyle/>
          <a:p>
            <a:fld id="{069B66CB-845F-42F9-BC6D-02DA3F7B2A3D}" type="slidenum">
              <a:rPr lang="es-CL" smtClean="0"/>
              <a:pPr/>
              <a:t>17</a:t>
            </a:fld>
            <a:endParaRPr lang="es-CL"/>
          </a:p>
        </p:txBody>
      </p:sp>
    </p:spTree>
    <p:extLst>
      <p:ext uri="{BB962C8B-B14F-4D97-AF65-F5344CB8AC3E}">
        <p14:creationId xmlns:p14="http://schemas.microsoft.com/office/powerpoint/2010/main" val="1371988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692696"/>
            <a:ext cx="8640960" cy="6916240"/>
          </a:xfrm>
        </p:spPr>
        <p:txBody>
          <a:bodyPr>
            <a:noAutofit/>
          </a:bodyPr>
          <a:lstStyle/>
          <a:p>
            <a:pPr marL="109728" indent="0" algn="just">
              <a:buNone/>
            </a:pPr>
            <a:r>
              <a:rPr lang="es-CL" sz="1800" b="1" dirty="0">
                <a:latin typeface="+mj-lt"/>
              </a:rPr>
              <a:t>Artículo </a:t>
            </a:r>
            <a:r>
              <a:rPr lang="es-CL" sz="1800" b="1" dirty="0" smtClean="0">
                <a:latin typeface="+mj-lt"/>
              </a:rPr>
              <a:t>159 </a:t>
            </a:r>
            <a:r>
              <a:rPr lang="es-ES" sz="1800" b="1" dirty="0" smtClean="0">
                <a:latin typeface="+mj-lt"/>
              </a:rPr>
              <a:t>Ley </a:t>
            </a:r>
            <a:r>
              <a:rPr lang="es-ES" sz="1800" b="1" dirty="0">
                <a:latin typeface="+mj-lt"/>
              </a:rPr>
              <a:t>General </a:t>
            </a:r>
            <a:r>
              <a:rPr lang="es-ES" sz="1800" b="1" dirty="0" smtClean="0">
                <a:latin typeface="+mj-lt"/>
              </a:rPr>
              <a:t>Tributaria 58/2003 </a:t>
            </a:r>
            <a:r>
              <a:rPr lang="es-ES" sz="1800" b="1" dirty="0">
                <a:latin typeface="+mj-lt"/>
              </a:rPr>
              <a:t>de 17 de </a:t>
            </a:r>
            <a:r>
              <a:rPr lang="es-ES" sz="1800" b="1" dirty="0" smtClean="0">
                <a:latin typeface="+mj-lt"/>
              </a:rPr>
              <a:t>diciembre de 2003,, </a:t>
            </a:r>
            <a:r>
              <a:rPr lang="es-ES" sz="1800" b="1" dirty="0">
                <a:latin typeface="+mj-lt"/>
              </a:rPr>
              <a:t>modificado por Ley </a:t>
            </a:r>
            <a:r>
              <a:rPr lang="es-ES" sz="1800" b="1" dirty="0" smtClean="0">
                <a:latin typeface="+mj-lt"/>
              </a:rPr>
              <a:t>34/2015 </a:t>
            </a:r>
            <a:r>
              <a:rPr lang="es-ES" sz="1800" b="1" dirty="0">
                <a:latin typeface="+mj-lt"/>
              </a:rPr>
              <a:t>de 21 de </a:t>
            </a:r>
            <a:r>
              <a:rPr lang="es-ES" sz="1800" b="1" dirty="0" smtClean="0">
                <a:latin typeface="+mj-lt"/>
              </a:rPr>
              <a:t>septiembre de 2015</a:t>
            </a:r>
            <a:r>
              <a:rPr lang="es-CL" sz="1800" b="1" dirty="0" smtClean="0">
                <a:latin typeface="+mj-lt"/>
              </a:rPr>
              <a:t>. </a:t>
            </a:r>
            <a:r>
              <a:rPr lang="es-CL" sz="1800" b="1" dirty="0">
                <a:latin typeface="+mj-lt"/>
              </a:rPr>
              <a:t>Informe preceptivo para la declaración del conflicto en la aplicación de la norma tributaria.</a:t>
            </a:r>
          </a:p>
          <a:p>
            <a:pPr marL="452628" indent="-342900" algn="just">
              <a:buFont typeface="+mj-lt"/>
              <a:buAutoNum type="arabicPeriod"/>
            </a:pPr>
            <a:r>
              <a:rPr lang="es-CL" sz="1800" dirty="0" smtClean="0">
                <a:latin typeface="+mj-lt"/>
              </a:rPr>
              <a:t>De </a:t>
            </a:r>
            <a:r>
              <a:rPr lang="es-CL" sz="1800" dirty="0">
                <a:latin typeface="+mj-lt"/>
              </a:rPr>
              <a:t>acuerdo con lo establecido en el artículo 15 de esta ley, para que la inspección de los tributos pueda declarar el conflicto en la aplicación de la norma tributaria deberá emitirse previamente un informe favorable de la Comisión consultiva que se constituya, en los términos establecidos reglamentariamente, por dos representantes del órgano competente para contestar las consultas tributarias escritas, actuando uno de ellos como Presidente, y por dos representantes de la Administración tributaria </a:t>
            </a:r>
            <a:r>
              <a:rPr lang="es-CL" sz="1800" dirty="0" smtClean="0">
                <a:latin typeface="+mj-lt"/>
              </a:rPr>
              <a:t>actuante.</a:t>
            </a:r>
          </a:p>
          <a:p>
            <a:pPr marL="452628" indent="-342900" algn="just">
              <a:buFont typeface="+mj-lt"/>
              <a:buAutoNum type="arabicPeriod"/>
            </a:pPr>
            <a:r>
              <a:rPr lang="es-CL" sz="1800" dirty="0" smtClean="0">
                <a:latin typeface="+mj-lt"/>
              </a:rPr>
              <a:t>Cuando </a:t>
            </a:r>
            <a:r>
              <a:rPr lang="es-CL" sz="1800" dirty="0">
                <a:latin typeface="+mj-lt"/>
              </a:rPr>
              <a:t>el órgano actuante estime que pueden concurrir las circunstancias previstas en el apartado 1 del artículo 15 de esta ley lo comunicará al interesado, y le concederá un plazo de 15 días para presentar alegaciones y aportar o proponer las pruebas que estime </a:t>
            </a:r>
            <a:r>
              <a:rPr lang="es-CL" sz="1800" dirty="0" smtClean="0">
                <a:latin typeface="+mj-lt"/>
              </a:rPr>
              <a:t>procedentes.</a:t>
            </a:r>
          </a:p>
          <a:p>
            <a:pPr marL="109728" indent="0" algn="just">
              <a:buNone/>
            </a:pPr>
            <a:r>
              <a:rPr lang="es-CL" sz="1800" dirty="0" smtClean="0">
                <a:latin typeface="+mj-lt"/>
              </a:rPr>
              <a:t>     Recibidas </a:t>
            </a:r>
            <a:r>
              <a:rPr lang="es-CL" sz="1800" dirty="0">
                <a:latin typeface="+mj-lt"/>
              </a:rPr>
              <a:t>las alegaciones y practicadas, en su caso, las </a:t>
            </a:r>
            <a:r>
              <a:rPr lang="es-CL" sz="1800" dirty="0" smtClean="0">
                <a:latin typeface="+mj-lt"/>
              </a:rPr>
              <a:t>pruebas procedentes</a:t>
            </a:r>
            <a:r>
              <a:rPr lang="es-CL" sz="1800" dirty="0">
                <a:latin typeface="+mj-lt"/>
              </a:rPr>
              <a:t>, </a:t>
            </a:r>
            <a:endParaRPr lang="es-CL" sz="1800" dirty="0" smtClean="0">
              <a:latin typeface="+mj-lt"/>
            </a:endParaRPr>
          </a:p>
          <a:p>
            <a:pPr marL="109728" indent="0" algn="just">
              <a:buNone/>
            </a:pPr>
            <a:r>
              <a:rPr lang="es-CL" sz="1800" dirty="0">
                <a:latin typeface="+mj-lt"/>
              </a:rPr>
              <a:t> </a:t>
            </a:r>
            <a:r>
              <a:rPr lang="es-CL" sz="1800" dirty="0" smtClean="0">
                <a:latin typeface="+mj-lt"/>
              </a:rPr>
              <a:t>    el </a:t>
            </a:r>
            <a:r>
              <a:rPr lang="es-CL" sz="1800" dirty="0">
                <a:latin typeface="+mj-lt"/>
              </a:rPr>
              <a:t>órgano actuante remitirá el expediente completo a la </a:t>
            </a:r>
            <a:r>
              <a:rPr lang="es-CL" sz="1800" dirty="0" smtClean="0">
                <a:latin typeface="+mj-lt"/>
              </a:rPr>
              <a:t>Comisión consultiva</a:t>
            </a:r>
            <a:r>
              <a:rPr lang="es-CL" sz="1800" dirty="0">
                <a:latin typeface="+mj-lt"/>
              </a:rPr>
              <a:t>.</a:t>
            </a:r>
          </a:p>
          <a:p>
            <a:pPr marL="109728" indent="0" algn="just">
              <a:buNone/>
            </a:pPr>
            <a:endParaRPr lang="es-CL" sz="1800" dirty="0" smtClean="0">
              <a:latin typeface="+mj-lt"/>
            </a:endParaRPr>
          </a:p>
          <a:p>
            <a:pPr marL="109728" indent="0" algn="just">
              <a:buNone/>
            </a:pPr>
            <a:r>
              <a:rPr lang="es-CL" sz="1800" dirty="0" smtClean="0">
                <a:latin typeface="+mj-lt"/>
              </a:rPr>
              <a:t>Como </a:t>
            </a:r>
            <a:r>
              <a:rPr lang="es-CL" sz="1800" dirty="0">
                <a:latin typeface="+mj-lt"/>
              </a:rPr>
              <a:t>puede apreciarse, todo el procedimiento se produce dentro de la propia administración, siendo su símil nacional el Servicio de Impuestos Internos</a:t>
            </a:r>
            <a:r>
              <a:rPr lang="es-CL" sz="1800" dirty="0" smtClean="0">
                <a:latin typeface="+mj-lt"/>
              </a:rPr>
              <a:t>.</a:t>
            </a:r>
            <a:endParaRPr lang="es-CL" sz="1800" dirty="0">
              <a:latin typeface="+mj-lt"/>
            </a:endParaRPr>
          </a:p>
        </p:txBody>
      </p:sp>
      <p:sp>
        <p:nvSpPr>
          <p:cNvPr id="2" name="1 Marcador de número de diapositiva"/>
          <p:cNvSpPr>
            <a:spLocks noGrp="1"/>
          </p:cNvSpPr>
          <p:nvPr>
            <p:ph type="sldNum" sz="quarter" idx="12"/>
          </p:nvPr>
        </p:nvSpPr>
        <p:spPr/>
        <p:txBody>
          <a:bodyPr/>
          <a:lstStyle/>
          <a:p>
            <a:fld id="{069B66CB-845F-42F9-BC6D-02DA3F7B2A3D}" type="slidenum">
              <a:rPr lang="es-CL" smtClean="0"/>
              <a:pPr/>
              <a:t>18</a:t>
            </a:fld>
            <a:endParaRPr lang="es-CL"/>
          </a:p>
        </p:txBody>
      </p:sp>
    </p:spTree>
    <p:extLst>
      <p:ext uri="{BB962C8B-B14F-4D97-AF65-F5344CB8AC3E}">
        <p14:creationId xmlns:p14="http://schemas.microsoft.com/office/powerpoint/2010/main" val="173496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764704"/>
            <a:ext cx="8291264" cy="5809832"/>
          </a:xfrm>
        </p:spPr>
        <p:txBody>
          <a:bodyPr>
            <a:normAutofit lnSpcReduction="10000"/>
          </a:bodyPr>
          <a:lstStyle/>
          <a:p>
            <a:pPr algn="just">
              <a:buFont typeface="+mj-lt"/>
              <a:buAutoNum type="arabicPeriod" startAt="3"/>
            </a:pPr>
            <a:r>
              <a:rPr lang="es-CL" sz="1800" dirty="0" smtClean="0">
                <a:latin typeface="+mj-lt"/>
              </a:rPr>
              <a:t>A </a:t>
            </a:r>
            <a:r>
              <a:rPr lang="es-CL" sz="1800" dirty="0">
                <a:latin typeface="+mj-lt"/>
              </a:rPr>
              <a:t>efectos del cómputo del plazo del procedimiento inspector se tendrá en cuenta lo dispuesto en el apartado 3 del artículo 150 de esta Ley.</a:t>
            </a:r>
          </a:p>
          <a:p>
            <a:pPr algn="just">
              <a:buFont typeface="+mj-lt"/>
              <a:buAutoNum type="arabicPeriod" startAt="3"/>
            </a:pPr>
            <a:r>
              <a:rPr lang="es-CL" sz="1800" dirty="0" smtClean="0">
                <a:latin typeface="+mj-lt"/>
              </a:rPr>
              <a:t>El </a:t>
            </a:r>
            <a:r>
              <a:rPr lang="es-CL" sz="1800" dirty="0">
                <a:latin typeface="+mj-lt"/>
              </a:rPr>
              <a:t>plazo máximo para emitir el informe será de tres meses desde la remisión del expediente a la Comisión consultiva. Dicho plazo podrá ser ampliado mediante acuerdo motivado de la comisión consultiva, sin que dicha ampliación pueda exceder de un mes.</a:t>
            </a:r>
          </a:p>
          <a:p>
            <a:pPr algn="just">
              <a:buFont typeface="+mj-lt"/>
              <a:buAutoNum type="arabicPeriod" startAt="3"/>
            </a:pPr>
            <a:r>
              <a:rPr lang="es-CL" sz="1800" dirty="0" smtClean="0">
                <a:latin typeface="+mj-lt"/>
              </a:rPr>
              <a:t>Transcurrido </a:t>
            </a:r>
            <a:r>
              <a:rPr lang="es-CL" sz="1800" dirty="0">
                <a:latin typeface="+mj-lt"/>
              </a:rPr>
              <a:t>el plazo al que se refiere el apartado anterior sin que la Comisión consultiva haya emitido el informe, se reanudará el cómputo del plazo de duración de las actuaciones inspectoras, manteniéndose la obligación de emitir dicho informe, aunque se podrán continuar las actuaciones y, en su caso, dictar liquidación provisional respecto a los demás elementos de la obligación tributaria no relacionados con las operaciones analizadas por la Comisión consultiva.</a:t>
            </a:r>
          </a:p>
          <a:p>
            <a:pPr algn="just">
              <a:buFont typeface="+mj-lt"/>
              <a:buAutoNum type="arabicPeriod" startAt="3"/>
            </a:pPr>
            <a:r>
              <a:rPr lang="es-CL" sz="1800" dirty="0" smtClean="0">
                <a:latin typeface="+mj-lt"/>
              </a:rPr>
              <a:t>El </a:t>
            </a:r>
            <a:r>
              <a:rPr lang="es-CL" sz="1800" dirty="0">
                <a:latin typeface="+mj-lt"/>
              </a:rPr>
              <a:t>informe de la Comisión consultiva vinculará al órgano de inspección sobre la declaración del conflicto en la aplicación de la norma.</a:t>
            </a:r>
          </a:p>
          <a:p>
            <a:pPr algn="just">
              <a:buFont typeface="+mj-lt"/>
              <a:buAutoNum type="arabicPeriod" startAt="3"/>
            </a:pPr>
            <a:r>
              <a:rPr lang="es-CL" sz="1800" dirty="0" smtClean="0">
                <a:latin typeface="+mj-lt"/>
              </a:rPr>
              <a:t>El </a:t>
            </a:r>
            <a:r>
              <a:rPr lang="es-CL" sz="1800" dirty="0">
                <a:latin typeface="+mj-lt"/>
              </a:rPr>
              <a:t>informe y los demás actos dictados en aplicación de lo dispuesto en este artículo no serán susceptibles de recurso o reclamación, pero en los que se interpongan contra los actos y liquidaciones resultantes de la comprobación podrá plantearse la procedencia de la declaración del conflicto en la aplicación de la norma tributaria.</a:t>
            </a:r>
          </a:p>
          <a:p>
            <a:pPr marL="109728" indent="0">
              <a:buNone/>
            </a:pPr>
            <a:r>
              <a:rPr lang="es-CL" sz="1100" dirty="0"/>
              <a:t> </a:t>
            </a:r>
          </a:p>
          <a:p>
            <a:pPr marL="109728" indent="0">
              <a:buNone/>
            </a:pPr>
            <a:endParaRPr lang="es-CL" sz="1100" dirty="0"/>
          </a:p>
        </p:txBody>
      </p:sp>
      <p:sp>
        <p:nvSpPr>
          <p:cNvPr id="2" name="1 Marcador de número de diapositiva"/>
          <p:cNvSpPr>
            <a:spLocks noGrp="1"/>
          </p:cNvSpPr>
          <p:nvPr>
            <p:ph type="sldNum" sz="quarter" idx="12"/>
          </p:nvPr>
        </p:nvSpPr>
        <p:spPr/>
        <p:txBody>
          <a:bodyPr/>
          <a:lstStyle/>
          <a:p>
            <a:fld id="{069B66CB-845F-42F9-BC6D-02DA3F7B2A3D}" type="slidenum">
              <a:rPr lang="es-CL" smtClean="0"/>
              <a:pPr/>
              <a:t>19</a:t>
            </a:fld>
            <a:endParaRPr lang="es-CL"/>
          </a:p>
        </p:txBody>
      </p:sp>
    </p:spTree>
    <p:extLst>
      <p:ext uri="{BB962C8B-B14F-4D97-AF65-F5344CB8AC3E}">
        <p14:creationId xmlns:p14="http://schemas.microsoft.com/office/powerpoint/2010/main" val="3012501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764704"/>
            <a:ext cx="8219256" cy="5809832"/>
          </a:xfrm>
        </p:spPr>
        <p:txBody>
          <a:bodyPr>
            <a:normAutofit/>
          </a:bodyPr>
          <a:lstStyle/>
          <a:p>
            <a:pPr marL="109728" indent="0" algn="just">
              <a:buNone/>
            </a:pPr>
            <a:r>
              <a:rPr lang="es-CL" sz="2000" dirty="0"/>
              <a:t> </a:t>
            </a:r>
            <a:r>
              <a:rPr lang="es-ES" sz="2000" dirty="0"/>
              <a:t>“Mientras las ganancias de unos pocos crecen exponencialmente, las de la mayoría se quedan cada vez más lejos del bienestar de esa minoría feliz. Este desequilibrio proviene de ideologías que defienden la autonomía absoluta de los mercados y la especulación financiera. De ahí que nieguen el derecho de control de los Estados, encargados de velar por el bien común. Se instaura una nueva tiranía invisible, a veces virtual, que impone, de forma unilateral e implacable, sus leyes y sus reglas. Además, la deuda y sus intereses alejan a los países de las posibilidades viables de su economía y a los ciudadanos, de su poder adquisitivo real. </a:t>
            </a:r>
            <a:r>
              <a:rPr lang="es-ES" sz="2000" u="sng" dirty="0"/>
              <a:t>A todo ello se añade una corrupción ramificada y una evasión fiscal egoísta, que han asumido dimensiones mundiales</a:t>
            </a:r>
            <a:r>
              <a:rPr lang="es-ES" sz="2000" dirty="0"/>
              <a:t>. El afán de poder y de tener no conoce límites. En este sistema, que tiende a fagocitar todo, en orden a acrecentar beneficios, cualquier cosa que sea frágil, como el medio ambiente, queda indefensa ante los intereses del mercado divinizado, convertidos en regla absoluta”</a:t>
            </a:r>
            <a:endParaRPr lang="es-CL" sz="2000" dirty="0"/>
          </a:p>
          <a:p>
            <a:pPr marL="109728" indent="0" algn="ctr">
              <a:buNone/>
            </a:pPr>
            <a:r>
              <a:rPr lang="es-ES" sz="2000" dirty="0"/>
              <a:t>Encíclica </a:t>
            </a:r>
            <a:r>
              <a:rPr lang="es-ES" sz="2000" dirty="0" err="1"/>
              <a:t>Evangelli</a:t>
            </a:r>
            <a:r>
              <a:rPr lang="es-ES" sz="2000" dirty="0"/>
              <a:t> </a:t>
            </a:r>
            <a:r>
              <a:rPr lang="es-ES" sz="2000" dirty="0" err="1"/>
              <a:t>Gaudium</a:t>
            </a:r>
            <a:endParaRPr lang="es-CL" sz="2000" dirty="0"/>
          </a:p>
          <a:p>
            <a:pPr marL="109728" indent="0" algn="ctr">
              <a:buNone/>
            </a:pPr>
            <a:r>
              <a:rPr lang="es-ES" sz="2000" dirty="0"/>
              <a:t>Papa Francisco</a:t>
            </a:r>
            <a:endParaRPr lang="es-CL" sz="2000" dirty="0"/>
          </a:p>
          <a:p>
            <a:pPr marL="109728" indent="0">
              <a:buNone/>
            </a:pPr>
            <a:endParaRPr lang="es-CL" sz="2000" dirty="0">
              <a:latin typeface="+mj-lt"/>
            </a:endParaRPr>
          </a:p>
        </p:txBody>
      </p:sp>
      <p:sp>
        <p:nvSpPr>
          <p:cNvPr id="2" name="1 Marcador de número de diapositiva"/>
          <p:cNvSpPr>
            <a:spLocks noGrp="1"/>
          </p:cNvSpPr>
          <p:nvPr>
            <p:ph type="sldNum" sz="quarter" idx="12"/>
          </p:nvPr>
        </p:nvSpPr>
        <p:spPr/>
        <p:txBody>
          <a:bodyPr/>
          <a:lstStyle/>
          <a:p>
            <a:fld id="{069B66CB-845F-42F9-BC6D-02DA3F7B2A3D}" type="slidenum">
              <a:rPr lang="es-CL" smtClean="0"/>
              <a:pPr/>
              <a:t>2</a:t>
            </a:fld>
            <a:endParaRPr lang="es-CL"/>
          </a:p>
        </p:txBody>
      </p:sp>
    </p:spTree>
    <p:extLst>
      <p:ext uri="{BB962C8B-B14F-4D97-AF65-F5344CB8AC3E}">
        <p14:creationId xmlns:p14="http://schemas.microsoft.com/office/powerpoint/2010/main" val="4239192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764704"/>
            <a:ext cx="8568952" cy="5976664"/>
          </a:xfrm>
        </p:spPr>
        <p:txBody>
          <a:bodyPr>
            <a:normAutofit lnSpcReduction="10000"/>
          </a:bodyPr>
          <a:lstStyle/>
          <a:p>
            <a:pPr marL="109728" lvl="0" indent="0" algn="just">
              <a:buClr>
                <a:srgbClr val="A04DA3"/>
              </a:buClr>
              <a:buNone/>
            </a:pPr>
            <a:r>
              <a:rPr lang="es-CL" sz="1800" dirty="0">
                <a:solidFill>
                  <a:prstClr val="black"/>
                </a:solidFill>
              </a:rPr>
              <a:t>En términos generales, el procedimiento inicia con la comunicación al interesado de que se aprecia la presencia de circunstancias que pueden motivar la declaración del conflicto.  En ese sentido el afectado será emplazado, en el sentido de presentar alegaciones y hacer valer los medios probatorios que estime pertinentes.</a:t>
            </a:r>
          </a:p>
          <a:p>
            <a:pPr marL="109728" lvl="0" indent="0" algn="just">
              <a:buClr>
                <a:srgbClr val="A04DA3"/>
              </a:buClr>
              <a:buNone/>
            </a:pPr>
            <a:r>
              <a:rPr lang="es-CL" sz="1800" dirty="0">
                <a:solidFill>
                  <a:prstClr val="black"/>
                </a:solidFill>
              </a:rPr>
              <a:t>Hecho o no valer este derecho por parte del interesado se remitirán los antecedentes a la Comisión Consultiva para su deliberación, la cual se manifestará a través de un informe con el carácter de vinculante que deberá ser emitido en el plazo de tres meses, ampliable por acuerdo motivado hasta un mes adicional.</a:t>
            </a:r>
          </a:p>
          <a:p>
            <a:pPr marL="109728" lvl="0" indent="0" algn="just">
              <a:buClr>
                <a:srgbClr val="A04DA3"/>
              </a:buClr>
              <a:buNone/>
            </a:pPr>
            <a:r>
              <a:rPr lang="es-CL" sz="1800" dirty="0">
                <a:solidFill>
                  <a:prstClr val="black"/>
                </a:solidFill>
              </a:rPr>
              <a:t>Resulta necesario insistir en que, como todo órgano del Estado, toda decisión debe ser debidamente fundamentada. En dicho sentido Fernando Pérez Royo señala que: “Aunque la Ley no lo señala expresamente, el informe deberá motivar las causas que determinan la apreciación de la existencia de fraude de ley o conflicto de normas, o bien la de su inexistencia”.</a:t>
            </a:r>
          </a:p>
          <a:p>
            <a:pPr marL="109728" lvl="0" indent="0" algn="just">
              <a:buClr>
                <a:srgbClr val="A04DA3"/>
              </a:buClr>
              <a:buNone/>
            </a:pPr>
            <a:r>
              <a:rPr lang="es-CL" sz="1800" dirty="0">
                <a:solidFill>
                  <a:prstClr val="black"/>
                </a:solidFill>
              </a:rPr>
              <a:t>Finalmente, es del caso señalar que con el informe favorable de la Comisión consultiva, la Inspección de los tributos se encuentra habilitada para proceder a la liquidación de impuestos, aplicando correctamente el supuesto fáctico. En lo que respecta a las posibles impugnaciones, la norma es clara en señalar que no proceden recursos o reclamaciones en contra del informe de la Comisión, sino que dicha impugnación debe dirigirse en contra del acto de liquidación.   </a:t>
            </a:r>
          </a:p>
          <a:p>
            <a:pPr lvl="0">
              <a:buClr>
                <a:srgbClr val="A04DA3"/>
              </a:buClr>
            </a:pPr>
            <a:endParaRPr lang="es-CL" sz="1100" dirty="0">
              <a:solidFill>
                <a:prstClr val="black"/>
              </a:solidFill>
            </a:endParaRPr>
          </a:p>
          <a:p>
            <a:pPr marL="109728" indent="0">
              <a:buNone/>
            </a:pPr>
            <a:r>
              <a:rPr lang="es-CL" sz="1100" dirty="0" smtClean="0"/>
              <a:t> </a:t>
            </a:r>
          </a:p>
          <a:p>
            <a:pPr marL="109728" indent="0">
              <a:buNone/>
            </a:pPr>
            <a:endParaRPr lang="es-CL" sz="1100" dirty="0"/>
          </a:p>
        </p:txBody>
      </p:sp>
      <p:sp>
        <p:nvSpPr>
          <p:cNvPr id="2" name="1 Marcador de número de diapositiva"/>
          <p:cNvSpPr>
            <a:spLocks noGrp="1"/>
          </p:cNvSpPr>
          <p:nvPr>
            <p:ph type="sldNum" sz="quarter" idx="12"/>
          </p:nvPr>
        </p:nvSpPr>
        <p:spPr/>
        <p:txBody>
          <a:bodyPr/>
          <a:lstStyle/>
          <a:p>
            <a:fld id="{069B66CB-845F-42F9-BC6D-02DA3F7B2A3D}" type="slidenum">
              <a:rPr lang="es-CL" smtClean="0"/>
              <a:pPr/>
              <a:t>20</a:t>
            </a:fld>
            <a:endParaRPr lang="es-CL"/>
          </a:p>
        </p:txBody>
      </p:sp>
    </p:spTree>
    <p:extLst>
      <p:ext uri="{BB962C8B-B14F-4D97-AF65-F5344CB8AC3E}">
        <p14:creationId xmlns:p14="http://schemas.microsoft.com/office/powerpoint/2010/main" val="1471890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692696"/>
            <a:ext cx="8363272" cy="5881840"/>
          </a:xfrm>
        </p:spPr>
        <p:txBody>
          <a:bodyPr>
            <a:normAutofit fontScale="70000" lnSpcReduction="20000"/>
          </a:bodyPr>
          <a:lstStyle/>
          <a:p>
            <a:pPr marL="566928" indent="-457200" algn="just">
              <a:buFont typeface="+mj-lt"/>
              <a:buAutoNum type="alphaUcPeriod" startAt="2"/>
            </a:pPr>
            <a:r>
              <a:rPr lang="es-ES" sz="2400" dirty="0" smtClean="0">
                <a:latin typeface="+mj-lt"/>
              </a:rPr>
              <a:t> </a:t>
            </a:r>
            <a:r>
              <a:rPr lang="es-ES" sz="2400" dirty="0">
                <a:latin typeface="+mj-lt"/>
              </a:rPr>
              <a:t>ALEMANIA</a:t>
            </a:r>
            <a:endParaRPr lang="es-CL" sz="2400" dirty="0">
              <a:latin typeface="+mj-lt"/>
            </a:endParaRPr>
          </a:p>
          <a:p>
            <a:pPr marL="109728" indent="0" algn="just">
              <a:buNone/>
            </a:pPr>
            <a:r>
              <a:rPr lang="es-ES" sz="2400" dirty="0" smtClean="0">
                <a:latin typeface="+mj-lt"/>
              </a:rPr>
              <a:t>El </a:t>
            </a:r>
            <a:r>
              <a:rPr lang="es-ES" sz="2400" dirty="0">
                <a:latin typeface="+mj-lt"/>
              </a:rPr>
              <a:t>caso alemán es relevante toda vez que se configura en base a una actuación directa de la administración. No existe en consecuencia un tercer órgano que condicione el ejercicio de esta facultad, sino que es la propia Administración quien, mediante la liquidación tributaria pertinente, ejerce este tributo. Señalan al efecto Ruiz y </a:t>
            </a:r>
            <a:r>
              <a:rPr lang="es-ES" sz="2400" dirty="0" err="1">
                <a:latin typeface="+mj-lt"/>
              </a:rPr>
              <a:t>Seitz</a:t>
            </a:r>
            <a:r>
              <a:rPr lang="es-ES" sz="2400" dirty="0">
                <a:latin typeface="+mj-lt"/>
              </a:rPr>
              <a:t> que: “En Alemania no hay contemplado ningún proceso específico de declaración del fraude, por lo que ésta se producirá por el órgano de la inspección actuante en el proceso normal de gestión”, en consecuencia, en el caso alemán no existe expediente especial al efecto.</a:t>
            </a:r>
            <a:endParaRPr lang="es-CL" sz="2400" dirty="0">
              <a:latin typeface="+mj-lt"/>
            </a:endParaRPr>
          </a:p>
          <a:p>
            <a:pPr marL="109728" indent="0" algn="just">
              <a:buNone/>
            </a:pPr>
            <a:r>
              <a:rPr lang="es-ES" sz="2400" dirty="0">
                <a:latin typeface="+mj-lt"/>
              </a:rPr>
              <a:t>Estimamos que, en estricta doctrina, este sería el modelo ideal de norma general </a:t>
            </a:r>
            <a:r>
              <a:rPr lang="es-ES" sz="2400" dirty="0" err="1">
                <a:latin typeface="+mj-lt"/>
              </a:rPr>
              <a:t>antielusión</a:t>
            </a:r>
            <a:r>
              <a:rPr lang="es-ES" sz="2400" dirty="0">
                <a:latin typeface="+mj-lt"/>
              </a:rPr>
              <a:t>, pues es más directo y pragmático. </a:t>
            </a:r>
            <a:endParaRPr lang="es-CL" sz="2400" dirty="0">
              <a:latin typeface="+mj-lt"/>
            </a:endParaRPr>
          </a:p>
          <a:p>
            <a:pPr marL="109728" indent="0" algn="just">
              <a:buNone/>
            </a:pPr>
            <a:endParaRPr lang="es-ES" sz="2400" dirty="0">
              <a:latin typeface="+mj-lt"/>
            </a:endParaRPr>
          </a:p>
          <a:p>
            <a:pPr marL="566928" indent="-457200" algn="just">
              <a:buFont typeface="+mj-lt"/>
              <a:buAutoNum type="alphaUcPeriod" startAt="3"/>
            </a:pPr>
            <a:r>
              <a:rPr lang="es-ES" sz="2400" dirty="0" smtClean="0">
                <a:latin typeface="+mj-lt"/>
              </a:rPr>
              <a:t>FRANCIA</a:t>
            </a:r>
            <a:endParaRPr lang="es-CL" sz="2400" dirty="0">
              <a:latin typeface="+mj-lt"/>
            </a:endParaRPr>
          </a:p>
          <a:p>
            <a:pPr marL="109728" indent="0" algn="just">
              <a:buNone/>
            </a:pPr>
            <a:r>
              <a:rPr lang="es-ES" sz="2400" dirty="0">
                <a:latin typeface="+mj-lt"/>
              </a:rPr>
              <a:t>La norma general </a:t>
            </a:r>
            <a:r>
              <a:rPr lang="es-ES" sz="2400" dirty="0" err="1">
                <a:latin typeface="+mj-lt"/>
              </a:rPr>
              <a:t>antielusiva</a:t>
            </a:r>
            <a:r>
              <a:rPr lang="es-ES" sz="2400" dirty="0">
                <a:latin typeface="+mj-lt"/>
              </a:rPr>
              <a:t> francesa se encuentra regulada en los artículos L64 y L64 del </a:t>
            </a:r>
            <a:r>
              <a:rPr lang="es-ES" sz="2400" i="1" dirty="0" err="1">
                <a:latin typeface="+mj-lt"/>
              </a:rPr>
              <a:t>Livre</a:t>
            </a:r>
            <a:r>
              <a:rPr lang="es-ES" sz="2400" i="1" dirty="0">
                <a:latin typeface="+mj-lt"/>
              </a:rPr>
              <a:t> de </a:t>
            </a:r>
            <a:r>
              <a:rPr lang="es-ES" sz="2400" i="1" dirty="0" err="1">
                <a:latin typeface="+mj-lt"/>
              </a:rPr>
              <a:t>Procédure</a:t>
            </a:r>
            <a:r>
              <a:rPr lang="es-ES" sz="2400" i="1" dirty="0">
                <a:latin typeface="+mj-lt"/>
              </a:rPr>
              <a:t> </a:t>
            </a:r>
            <a:r>
              <a:rPr lang="es-ES" sz="2400" i="1" dirty="0" err="1">
                <a:latin typeface="+mj-lt"/>
              </a:rPr>
              <a:t>Fiscale</a:t>
            </a:r>
            <a:r>
              <a:rPr lang="es-ES" sz="2400" i="1" dirty="0">
                <a:latin typeface="+mj-lt"/>
              </a:rPr>
              <a:t> </a:t>
            </a:r>
            <a:r>
              <a:rPr lang="es-ES" sz="2400" dirty="0">
                <a:latin typeface="+mj-lt"/>
              </a:rPr>
              <a:t>(Código de Procedimientos Fiscales). El procedimiento </a:t>
            </a:r>
            <a:r>
              <a:rPr lang="es-ES" sz="2400" dirty="0" err="1">
                <a:latin typeface="+mj-lt"/>
              </a:rPr>
              <a:t>antiabuso</a:t>
            </a:r>
            <a:r>
              <a:rPr lang="es-ES" sz="2400" dirty="0">
                <a:latin typeface="+mj-lt"/>
              </a:rPr>
              <a:t> importa habilitar a la administración tributaria para desconocer -para efectos fiscales- aquellos negocios que sean -desde el punto de vista sustancial- elusivos.  Se contempla en todo caso una instancia de revisión, en que un órgano de carácter administrativo -denominado Comité Consultivo- determinará la procedencia de la aplicación de esta norma al caso particular. </a:t>
            </a:r>
            <a:endParaRPr lang="es-CL" sz="2400" dirty="0">
              <a:latin typeface="+mj-lt"/>
            </a:endParaRPr>
          </a:p>
          <a:p>
            <a:pPr marL="109728" indent="0" algn="just">
              <a:buNone/>
            </a:pPr>
            <a:r>
              <a:rPr lang="es-ES" sz="2400" dirty="0">
                <a:latin typeface="+mj-lt"/>
              </a:rPr>
              <a:t>La determinación que al efecto realice el Comité Consultivo es relevante toda vez que, aquella parte que reciba una opinión contraria, tendrá la carga de prueba de desvirtuar dicho criterio.</a:t>
            </a:r>
            <a:endParaRPr lang="es-CL" sz="2400" dirty="0">
              <a:latin typeface="+mj-lt"/>
            </a:endParaRPr>
          </a:p>
          <a:p>
            <a:pPr marL="109728" indent="0" algn="just">
              <a:buNone/>
            </a:pPr>
            <a:r>
              <a:rPr lang="es-ES" sz="2400" dirty="0">
                <a:latin typeface="+mj-lt"/>
              </a:rPr>
              <a:t>Este Comité Consultivo, se encuentra compuesto por cuatro miembros (un consejero de Estado, un consejero Casación, un profesor de materia jurídica y un director general de impuestos). </a:t>
            </a:r>
            <a:endParaRPr lang="es-CL" sz="2400" dirty="0">
              <a:latin typeface="+mj-lt"/>
            </a:endParaRPr>
          </a:p>
        </p:txBody>
      </p:sp>
      <p:sp>
        <p:nvSpPr>
          <p:cNvPr id="2" name="1 Marcador de número de diapositiva"/>
          <p:cNvSpPr>
            <a:spLocks noGrp="1"/>
          </p:cNvSpPr>
          <p:nvPr>
            <p:ph type="sldNum" sz="quarter" idx="12"/>
          </p:nvPr>
        </p:nvSpPr>
        <p:spPr/>
        <p:txBody>
          <a:bodyPr/>
          <a:lstStyle/>
          <a:p>
            <a:fld id="{069B66CB-845F-42F9-BC6D-02DA3F7B2A3D}" type="slidenum">
              <a:rPr lang="es-CL" smtClean="0"/>
              <a:pPr/>
              <a:t>21</a:t>
            </a:fld>
            <a:endParaRPr lang="es-CL"/>
          </a:p>
        </p:txBody>
      </p:sp>
    </p:spTree>
    <p:extLst>
      <p:ext uri="{BB962C8B-B14F-4D97-AF65-F5344CB8AC3E}">
        <p14:creationId xmlns:p14="http://schemas.microsoft.com/office/powerpoint/2010/main" val="3617546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620688"/>
            <a:ext cx="8640960" cy="6048672"/>
          </a:xfrm>
        </p:spPr>
        <p:txBody>
          <a:bodyPr>
            <a:normAutofit fontScale="62500" lnSpcReduction="20000"/>
          </a:bodyPr>
          <a:lstStyle/>
          <a:p>
            <a:pPr marL="109728" indent="0" algn="just">
              <a:buNone/>
            </a:pPr>
            <a:endParaRPr lang="es-ES" sz="2600" dirty="0">
              <a:latin typeface="+mj-lt"/>
            </a:endParaRPr>
          </a:p>
          <a:p>
            <a:pPr marL="109728" indent="0" algn="just">
              <a:buNone/>
            </a:pPr>
            <a:r>
              <a:rPr lang="es-CL" sz="2600" dirty="0">
                <a:latin typeface="+mj-lt"/>
              </a:rPr>
              <a:t>Articulo 64</a:t>
            </a:r>
          </a:p>
          <a:p>
            <a:pPr marL="109728" indent="0" algn="just">
              <a:buNone/>
            </a:pPr>
            <a:r>
              <a:rPr lang="es-CL" sz="2600" dirty="0">
                <a:latin typeface="+mj-lt"/>
              </a:rPr>
              <a:t>A fin de restaurar su verdadero carácter, la administración tiene derecho a excluir, como no oponibles a ésta, los actos que constituyen un abuso de derecho, ya sea porque estos actos son ficticios o porque, buscando el beneficio de una aplicación literal de los textos o decisiones en contra de los objetivos perseguidos por sus autores, no podrían inspirarse en ningún otro motivo que el de evadir o mitigar las cargas fiscales que la parte interesada, si esos actos no se hubiesen realizado o realizado, normalmente habrían tenido en cuenta su situación o actividades reales.</a:t>
            </a:r>
          </a:p>
          <a:p>
            <a:pPr marL="109728" indent="0" algn="just">
              <a:buNone/>
            </a:pPr>
            <a:r>
              <a:rPr lang="es-CL" sz="2600" dirty="0">
                <a:latin typeface="+mj-lt"/>
              </a:rPr>
              <a:t>En caso de desacuerdo sobre las rectificaciones notificadas sobre la base de este artículo, la disputa se somete, a solicitud del contribuyente, a la opinión del Comité de Abuso Tributario. La administración también puede someter la disputa a la opinión del comité. </a:t>
            </a:r>
          </a:p>
          <a:p>
            <a:pPr marL="109728" indent="0" algn="just">
              <a:buNone/>
            </a:pPr>
            <a:r>
              <a:rPr lang="es-CL" sz="2600" dirty="0">
                <a:latin typeface="+mj-lt"/>
              </a:rPr>
              <a:t>Si la administración no ha cumplido con la opinión del comité, debe probar la corrección de la rectificación.</a:t>
            </a:r>
          </a:p>
          <a:p>
            <a:pPr marL="109728" indent="0" algn="just">
              <a:buNone/>
            </a:pPr>
            <a:endParaRPr lang="es-CL" sz="2600" dirty="0" smtClean="0">
              <a:latin typeface="+mj-lt"/>
            </a:endParaRPr>
          </a:p>
          <a:p>
            <a:pPr marL="109728" indent="0" algn="just">
              <a:buNone/>
            </a:pPr>
            <a:r>
              <a:rPr lang="es-CL" sz="2600" dirty="0" smtClean="0">
                <a:latin typeface="+mj-lt"/>
              </a:rPr>
              <a:t>Señalan </a:t>
            </a:r>
            <a:r>
              <a:rPr lang="es-CL" sz="2600" dirty="0">
                <a:latin typeface="+mj-lt"/>
              </a:rPr>
              <a:t>al efecto </a:t>
            </a:r>
            <a:r>
              <a:rPr lang="es-CL" sz="2600" dirty="0" err="1">
                <a:latin typeface="+mj-lt"/>
              </a:rPr>
              <a:t>Prebble</a:t>
            </a:r>
            <a:r>
              <a:rPr lang="es-CL" sz="2600" dirty="0">
                <a:latin typeface="+mj-lt"/>
              </a:rPr>
              <a:t> y </a:t>
            </a:r>
            <a:r>
              <a:rPr lang="es-CL" sz="2600" dirty="0" err="1">
                <a:latin typeface="+mj-lt"/>
              </a:rPr>
              <a:t>Prebble</a:t>
            </a:r>
            <a:r>
              <a:rPr lang="es-CL" sz="2600" dirty="0">
                <a:latin typeface="+mj-lt"/>
              </a:rPr>
              <a:t> (2015i) que: “El art. L 64 autoriza a la administración tributaria a desconocer acuerdos artificiales o ficticios realizados con el solo propósito de evitar o disminuir la responsabilidad tributaria que, de otro modo, generaría la transacción en cuestión</a:t>
            </a:r>
            <a:r>
              <a:rPr lang="es-CL" sz="2600" dirty="0" smtClean="0">
                <a:latin typeface="+mj-lt"/>
              </a:rPr>
              <a:t>”</a:t>
            </a:r>
          </a:p>
          <a:p>
            <a:pPr marL="109728" indent="0" algn="just">
              <a:buNone/>
            </a:pPr>
            <a:endParaRPr lang="es-CL" sz="2600" dirty="0">
              <a:latin typeface="+mj-lt"/>
            </a:endParaRPr>
          </a:p>
          <a:p>
            <a:pPr marL="109728" indent="0" algn="just">
              <a:buNone/>
            </a:pPr>
            <a:r>
              <a:rPr lang="es-CL" sz="2600" dirty="0">
                <a:latin typeface="+mj-lt"/>
              </a:rPr>
              <a:t>Las opiniones son el tema de un informe anual que se hace público.</a:t>
            </a:r>
          </a:p>
          <a:p>
            <a:pPr marL="109728" indent="0" algn="just">
              <a:buNone/>
            </a:pPr>
            <a:endParaRPr lang="es-CL" sz="2600" dirty="0" smtClean="0">
              <a:latin typeface="+mj-lt"/>
            </a:endParaRPr>
          </a:p>
          <a:p>
            <a:pPr marL="109728" indent="0" algn="just">
              <a:buNone/>
            </a:pPr>
            <a:r>
              <a:rPr lang="es-CL" sz="2600" dirty="0">
                <a:latin typeface="+mj-lt"/>
              </a:rPr>
              <a:t>Articulo </a:t>
            </a:r>
            <a:r>
              <a:rPr lang="es-CL" sz="2600" dirty="0" smtClean="0">
                <a:latin typeface="+mj-lt"/>
              </a:rPr>
              <a:t> 64B</a:t>
            </a:r>
          </a:p>
          <a:p>
            <a:pPr marL="109728" indent="0" algn="just">
              <a:buNone/>
            </a:pPr>
            <a:r>
              <a:rPr lang="es-CL" sz="2600" dirty="0" smtClean="0">
                <a:latin typeface="+mj-lt"/>
              </a:rPr>
              <a:t>El </a:t>
            </a:r>
            <a:r>
              <a:rPr lang="es-CL" sz="2600" dirty="0">
                <a:latin typeface="+mj-lt"/>
              </a:rPr>
              <a:t>procedimiento definido en el artículo L. 64 no es aplicable cuando un contribuyente, antes de la conclusión de uno o más actos, ha consultado por escrito a la administración central proporcionando todos los elementos necesarios para evaluar el verdadero alcance esta operación y que la administración no respondió dentro de los seis meses posteriores a la solicitud”.</a:t>
            </a:r>
          </a:p>
          <a:p>
            <a:pPr marL="109728" indent="0" algn="just">
              <a:buNone/>
            </a:pPr>
            <a:endParaRPr lang="es-CL" sz="2400" dirty="0">
              <a:latin typeface="+mj-lt"/>
            </a:endParaRPr>
          </a:p>
        </p:txBody>
      </p:sp>
      <p:sp>
        <p:nvSpPr>
          <p:cNvPr id="2" name="1 Marcador de número de diapositiva"/>
          <p:cNvSpPr>
            <a:spLocks noGrp="1"/>
          </p:cNvSpPr>
          <p:nvPr>
            <p:ph type="sldNum" sz="quarter" idx="12"/>
          </p:nvPr>
        </p:nvSpPr>
        <p:spPr/>
        <p:txBody>
          <a:bodyPr/>
          <a:lstStyle/>
          <a:p>
            <a:fld id="{069B66CB-845F-42F9-BC6D-02DA3F7B2A3D}" type="slidenum">
              <a:rPr lang="es-CL" smtClean="0"/>
              <a:pPr/>
              <a:t>22</a:t>
            </a:fld>
            <a:endParaRPr lang="es-CL"/>
          </a:p>
        </p:txBody>
      </p:sp>
    </p:spTree>
    <p:extLst>
      <p:ext uri="{BB962C8B-B14F-4D97-AF65-F5344CB8AC3E}">
        <p14:creationId xmlns:p14="http://schemas.microsoft.com/office/powerpoint/2010/main" val="602218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20688"/>
            <a:ext cx="8291264" cy="5953848"/>
          </a:xfrm>
        </p:spPr>
        <p:txBody>
          <a:bodyPr>
            <a:normAutofit/>
          </a:bodyPr>
          <a:lstStyle/>
          <a:p>
            <a:pPr marL="109728" indent="0" algn="just">
              <a:buNone/>
            </a:pPr>
            <a:endParaRPr lang="es-CL" sz="1600" dirty="0" smtClean="0">
              <a:latin typeface="+mj-lt"/>
            </a:endParaRPr>
          </a:p>
          <a:p>
            <a:pPr marL="109728" indent="0" algn="just">
              <a:buNone/>
            </a:pPr>
            <a:r>
              <a:rPr lang="es-CL" sz="1600" dirty="0" smtClean="0">
                <a:latin typeface="+mj-lt"/>
              </a:rPr>
              <a:t>Si </a:t>
            </a:r>
            <a:r>
              <a:rPr lang="es-CL" sz="1600" dirty="0" err="1">
                <a:latin typeface="+mj-lt"/>
              </a:rPr>
              <a:t>l'administration</a:t>
            </a:r>
            <a:r>
              <a:rPr lang="es-CL" sz="1600" dirty="0">
                <a:latin typeface="+mj-lt"/>
              </a:rPr>
              <a:t> </a:t>
            </a:r>
            <a:r>
              <a:rPr lang="es-CL" sz="1600" dirty="0" err="1">
                <a:latin typeface="+mj-lt"/>
              </a:rPr>
              <a:t>ne</a:t>
            </a:r>
            <a:r>
              <a:rPr lang="es-CL" sz="1600" dirty="0">
                <a:latin typeface="+mj-lt"/>
              </a:rPr>
              <a:t> </a:t>
            </a:r>
            <a:r>
              <a:rPr lang="es-CL" sz="1600" dirty="0" err="1">
                <a:latin typeface="+mj-lt"/>
              </a:rPr>
              <a:t>s'est</a:t>
            </a:r>
            <a:r>
              <a:rPr lang="es-CL" sz="1600" dirty="0">
                <a:latin typeface="+mj-lt"/>
              </a:rPr>
              <a:t> </a:t>
            </a:r>
            <a:r>
              <a:rPr lang="es-CL" sz="1600" dirty="0" err="1">
                <a:latin typeface="+mj-lt"/>
              </a:rPr>
              <a:t>pas</a:t>
            </a:r>
            <a:r>
              <a:rPr lang="es-CL" sz="1600" dirty="0">
                <a:latin typeface="+mj-lt"/>
              </a:rPr>
              <a:t> </a:t>
            </a:r>
            <a:r>
              <a:rPr lang="es-CL" sz="1600" dirty="0" err="1">
                <a:latin typeface="+mj-lt"/>
              </a:rPr>
              <a:t>conformée</a:t>
            </a:r>
            <a:r>
              <a:rPr lang="es-CL" sz="1600" dirty="0">
                <a:latin typeface="+mj-lt"/>
              </a:rPr>
              <a:t> à </a:t>
            </a:r>
            <a:r>
              <a:rPr lang="es-CL" sz="1600" dirty="0" err="1">
                <a:latin typeface="+mj-lt"/>
              </a:rPr>
              <a:t>l'avis</a:t>
            </a:r>
            <a:r>
              <a:rPr lang="es-CL" sz="1600" dirty="0">
                <a:latin typeface="+mj-lt"/>
              </a:rPr>
              <a:t> du comité, elle </a:t>
            </a:r>
            <a:r>
              <a:rPr lang="es-CL" sz="1600" dirty="0" err="1">
                <a:latin typeface="+mj-lt"/>
              </a:rPr>
              <a:t>doit</a:t>
            </a:r>
            <a:r>
              <a:rPr lang="es-CL" sz="1600" dirty="0">
                <a:latin typeface="+mj-lt"/>
              </a:rPr>
              <a:t> </a:t>
            </a:r>
            <a:r>
              <a:rPr lang="es-CL" sz="1600" dirty="0" err="1">
                <a:latin typeface="+mj-lt"/>
              </a:rPr>
              <a:t>apporter</a:t>
            </a:r>
            <a:r>
              <a:rPr lang="es-CL" sz="1600" dirty="0">
                <a:latin typeface="+mj-lt"/>
              </a:rPr>
              <a:t> la </a:t>
            </a:r>
            <a:r>
              <a:rPr lang="es-CL" sz="1600" dirty="0" err="1">
                <a:latin typeface="+mj-lt"/>
              </a:rPr>
              <a:t>preuve</a:t>
            </a:r>
            <a:r>
              <a:rPr lang="es-CL" sz="1600" dirty="0">
                <a:latin typeface="+mj-lt"/>
              </a:rPr>
              <a:t> du bien-</a:t>
            </a:r>
            <a:r>
              <a:rPr lang="es-CL" sz="1600" dirty="0" err="1">
                <a:latin typeface="+mj-lt"/>
              </a:rPr>
              <a:t>fondé</a:t>
            </a:r>
            <a:r>
              <a:rPr lang="es-CL" sz="1600" dirty="0">
                <a:latin typeface="+mj-lt"/>
              </a:rPr>
              <a:t> de la </a:t>
            </a:r>
            <a:r>
              <a:rPr lang="es-CL" sz="1600" dirty="0" err="1">
                <a:latin typeface="+mj-lt"/>
              </a:rPr>
              <a:t>rectification</a:t>
            </a:r>
            <a:r>
              <a:rPr lang="es-CL" sz="1600" dirty="0">
                <a:latin typeface="+mj-lt"/>
              </a:rPr>
              <a:t>.</a:t>
            </a:r>
          </a:p>
          <a:p>
            <a:pPr marL="109728" indent="0" algn="just">
              <a:buNone/>
            </a:pPr>
            <a:r>
              <a:rPr lang="es-CL" sz="1600" dirty="0">
                <a:latin typeface="+mj-lt"/>
              </a:rPr>
              <a:t>Les avis </a:t>
            </a:r>
            <a:r>
              <a:rPr lang="es-CL" sz="1600" dirty="0" err="1">
                <a:latin typeface="+mj-lt"/>
              </a:rPr>
              <a:t>rendus</a:t>
            </a:r>
            <a:r>
              <a:rPr lang="es-CL" sz="1600" dirty="0">
                <a:latin typeface="+mj-lt"/>
              </a:rPr>
              <a:t> </a:t>
            </a:r>
            <a:r>
              <a:rPr lang="es-CL" sz="1600" dirty="0" err="1">
                <a:latin typeface="+mj-lt"/>
              </a:rPr>
              <a:t>font</a:t>
            </a:r>
            <a:r>
              <a:rPr lang="es-CL" sz="1600" dirty="0">
                <a:latin typeface="+mj-lt"/>
              </a:rPr>
              <a:t> </a:t>
            </a:r>
            <a:r>
              <a:rPr lang="es-CL" sz="1600" dirty="0" err="1">
                <a:latin typeface="+mj-lt"/>
              </a:rPr>
              <a:t>l'objet</a:t>
            </a:r>
            <a:r>
              <a:rPr lang="es-CL" sz="1600" dirty="0">
                <a:latin typeface="+mj-lt"/>
              </a:rPr>
              <a:t> </a:t>
            </a:r>
            <a:r>
              <a:rPr lang="es-CL" sz="1600" dirty="0" err="1">
                <a:latin typeface="+mj-lt"/>
              </a:rPr>
              <a:t>d'un</a:t>
            </a:r>
            <a:r>
              <a:rPr lang="es-CL" sz="1600" dirty="0">
                <a:latin typeface="+mj-lt"/>
              </a:rPr>
              <a:t> </a:t>
            </a:r>
            <a:r>
              <a:rPr lang="es-CL" sz="1600" dirty="0" err="1">
                <a:latin typeface="+mj-lt"/>
              </a:rPr>
              <a:t>rapport</a:t>
            </a:r>
            <a:r>
              <a:rPr lang="es-CL" sz="1600" dirty="0">
                <a:latin typeface="+mj-lt"/>
              </a:rPr>
              <a:t> </a:t>
            </a:r>
            <a:r>
              <a:rPr lang="es-CL" sz="1600" dirty="0" err="1">
                <a:latin typeface="+mj-lt"/>
              </a:rPr>
              <a:t>annuel</a:t>
            </a:r>
            <a:r>
              <a:rPr lang="es-CL" sz="1600" dirty="0">
                <a:latin typeface="+mj-lt"/>
              </a:rPr>
              <a:t> </a:t>
            </a:r>
            <a:r>
              <a:rPr lang="es-CL" sz="1600" dirty="0" err="1">
                <a:latin typeface="+mj-lt"/>
              </a:rPr>
              <a:t>qui</a:t>
            </a:r>
            <a:r>
              <a:rPr lang="es-CL" sz="1600" dirty="0">
                <a:latin typeface="+mj-lt"/>
              </a:rPr>
              <a:t> </a:t>
            </a:r>
            <a:r>
              <a:rPr lang="es-CL" sz="1600" dirty="0" err="1">
                <a:latin typeface="+mj-lt"/>
              </a:rPr>
              <a:t>est</a:t>
            </a:r>
            <a:r>
              <a:rPr lang="es-CL" sz="1600" dirty="0">
                <a:latin typeface="+mj-lt"/>
              </a:rPr>
              <a:t> </a:t>
            </a:r>
            <a:r>
              <a:rPr lang="es-CL" sz="1600" dirty="0" err="1">
                <a:latin typeface="+mj-lt"/>
              </a:rPr>
              <a:t>rendu</a:t>
            </a:r>
            <a:r>
              <a:rPr lang="es-CL" sz="1600" dirty="0">
                <a:latin typeface="+mj-lt"/>
              </a:rPr>
              <a:t> </a:t>
            </a:r>
            <a:r>
              <a:rPr lang="es-CL" sz="1600" dirty="0" err="1">
                <a:latin typeface="+mj-lt"/>
              </a:rPr>
              <a:t>public</a:t>
            </a:r>
            <a:r>
              <a:rPr lang="es-CL" sz="1600" dirty="0">
                <a:latin typeface="+mj-lt"/>
              </a:rPr>
              <a:t>.</a:t>
            </a:r>
          </a:p>
          <a:p>
            <a:pPr marL="109728" indent="0" algn="just">
              <a:buNone/>
            </a:pPr>
            <a:r>
              <a:rPr lang="fr-FR" sz="1600" dirty="0">
                <a:latin typeface="+mj-lt"/>
              </a:rPr>
              <a:t>La procédure définie à </a:t>
            </a:r>
            <a:r>
              <a:rPr lang="fr-FR" sz="1600" u="sng" dirty="0">
                <a:latin typeface="+mj-lt"/>
                <a:hlinkClick r:id="rId2"/>
              </a:rPr>
              <a:t>l'article L. 64</a:t>
            </a:r>
            <a:r>
              <a:rPr lang="fr-FR" sz="1600" dirty="0">
                <a:latin typeface="+mj-lt"/>
              </a:rPr>
              <a:t> n'est pas applicable lorsqu'un contribuable, préalablement à la conclusion d'un ou plusieurs actes, a consulté par écrit l'administration centrale en lui fournissant tous éléments utiles pour apprécier la portée véritable de cette opération et que l'administration n'a pas répondu dans un délai de six mois à compter de la demande.</a:t>
            </a:r>
            <a:endParaRPr lang="es-CL" sz="1600" dirty="0">
              <a:latin typeface="+mj-lt"/>
            </a:endParaRPr>
          </a:p>
          <a:p>
            <a:pPr marL="109728" indent="0" algn="just">
              <a:buNone/>
            </a:pPr>
            <a:r>
              <a:rPr lang="es-CL" sz="1600" dirty="0" err="1">
                <a:latin typeface="+mj-lt"/>
              </a:rPr>
              <a:t>Configurano</a:t>
            </a:r>
            <a:r>
              <a:rPr lang="es-CL" sz="1600" dirty="0">
                <a:latin typeface="+mj-lt"/>
              </a:rPr>
              <a:t> abuso del </a:t>
            </a:r>
            <a:r>
              <a:rPr lang="es-CL" sz="1600" dirty="0" err="1">
                <a:latin typeface="+mj-lt"/>
              </a:rPr>
              <a:t>diritto</a:t>
            </a:r>
            <a:r>
              <a:rPr lang="es-CL" sz="1600" dirty="0">
                <a:latin typeface="+mj-lt"/>
              </a:rPr>
              <a:t> una o </a:t>
            </a:r>
            <a:r>
              <a:rPr lang="es-CL" sz="1600" dirty="0" err="1">
                <a:latin typeface="+mj-lt"/>
              </a:rPr>
              <a:t>piu</a:t>
            </a:r>
            <a:r>
              <a:rPr lang="es-CL" sz="1600" dirty="0">
                <a:latin typeface="+mj-lt"/>
              </a:rPr>
              <a:t>' </a:t>
            </a:r>
            <a:r>
              <a:rPr lang="es-CL" sz="1600" dirty="0" err="1">
                <a:latin typeface="+mj-lt"/>
              </a:rPr>
              <a:t>operazioni</a:t>
            </a:r>
            <a:r>
              <a:rPr lang="es-CL" sz="1600" dirty="0">
                <a:latin typeface="+mj-lt"/>
              </a:rPr>
              <a:t> prive di </a:t>
            </a:r>
            <a:r>
              <a:rPr lang="es-CL" sz="1600" dirty="0" err="1">
                <a:latin typeface="+mj-lt"/>
              </a:rPr>
              <a:t>sostanza</a:t>
            </a:r>
            <a:r>
              <a:rPr lang="es-CL" sz="1600" dirty="0">
                <a:latin typeface="+mj-lt"/>
              </a:rPr>
              <a:t> </a:t>
            </a:r>
            <a:r>
              <a:rPr lang="es-CL" sz="1600" dirty="0" err="1">
                <a:latin typeface="+mj-lt"/>
              </a:rPr>
              <a:t>economica</a:t>
            </a:r>
            <a:r>
              <a:rPr lang="es-CL" sz="1600" dirty="0">
                <a:latin typeface="+mj-lt"/>
              </a:rPr>
              <a:t> che, </a:t>
            </a:r>
            <a:r>
              <a:rPr lang="es-CL" sz="1600" dirty="0" err="1">
                <a:latin typeface="+mj-lt"/>
              </a:rPr>
              <a:t>pur</a:t>
            </a:r>
            <a:r>
              <a:rPr lang="es-CL" sz="1600" dirty="0">
                <a:latin typeface="+mj-lt"/>
              </a:rPr>
              <a:t> </a:t>
            </a:r>
            <a:r>
              <a:rPr lang="es-CL" sz="1600" dirty="0" err="1">
                <a:latin typeface="+mj-lt"/>
              </a:rPr>
              <a:t>nel</a:t>
            </a:r>
            <a:r>
              <a:rPr lang="es-CL" sz="1600" dirty="0">
                <a:latin typeface="+mj-lt"/>
              </a:rPr>
              <a:t> </a:t>
            </a:r>
            <a:r>
              <a:rPr lang="es-CL" sz="1600" dirty="0" err="1">
                <a:latin typeface="+mj-lt"/>
              </a:rPr>
              <a:t>rispetto</a:t>
            </a:r>
            <a:r>
              <a:rPr lang="es-CL" sz="1600" dirty="0">
                <a:latin typeface="+mj-lt"/>
              </a:rPr>
              <a:t> </a:t>
            </a:r>
            <a:r>
              <a:rPr lang="es-CL" sz="1600" dirty="0" err="1">
                <a:latin typeface="+mj-lt"/>
              </a:rPr>
              <a:t>formale</a:t>
            </a:r>
            <a:r>
              <a:rPr lang="es-CL" sz="1600" dirty="0">
                <a:latin typeface="+mj-lt"/>
              </a:rPr>
              <a:t> </a:t>
            </a:r>
            <a:r>
              <a:rPr lang="es-CL" sz="1600" dirty="0" err="1">
                <a:latin typeface="+mj-lt"/>
              </a:rPr>
              <a:t>delle</a:t>
            </a:r>
            <a:r>
              <a:rPr lang="es-CL" sz="1600" dirty="0">
                <a:latin typeface="+mj-lt"/>
              </a:rPr>
              <a:t> norme </a:t>
            </a:r>
            <a:r>
              <a:rPr lang="es-CL" sz="1600" dirty="0" err="1">
                <a:latin typeface="+mj-lt"/>
              </a:rPr>
              <a:t>fiscali</a:t>
            </a:r>
            <a:r>
              <a:rPr lang="es-CL" sz="1600" dirty="0">
                <a:latin typeface="+mj-lt"/>
              </a:rPr>
              <a:t>, </a:t>
            </a:r>
            <a:r>
              <a:rPr lang="es-CL" sz="1600" dirty="0" err="1">
                <a:latin typeface="+mj-lt"/>
              </a:rPr>
              <a:t>realizzano</a:t>
            </a:r>
            <a:r>
              <a:rPr lang="es-CL" sz="1600" dirty="0">
                <a:latin typeface="+mj-lt"/>
              </a:rPr>
              <a:t> </a:t>
            </a:r>
            <a:r>
              <a:rPr lang="es-CL" sz="1600" dirty="0" err="1">
                <a:latin typeface="+mj-lt"/>
              </a:rPr>
              <a:t>essenzialmente</a:t>
            </a:r>
            <a:r>
              <a:rPr lang="es-CL" sz="1600" dirty="0">
                <a:latin typeface="+mj-lt"/>
              </a:rPr>
              <a:t> </a:t>
            </a:r>
            <a:r>
              <a:rPr lang="es-CL" sz="1600" dirty="0" err="1">
                <a:latin typeface="+mj-lt"/>
              </a:rPr>
              <a:t>vantaggi</a:t>
            </a:r>
            <a:r>
              <a:rPr lang="es-CL" sz="1600" dirty="0">
                <a:latin typeface="+mj-lt"/>
              </a:rPr>
              <a:t> </a:t>
            </a:r>
            <a:r>
              <a:rPr lang="es-CL" sz="1600" dirty="0" err="1">
                <a:latin typeface="+mj-lt"/>
              </a:rPr>
              <a:t>fiscali</a:t>
            </a:r>
            <a:r>
              <a:rPr lang="es-CL" sz="1600" dirty="0">
                <a:latin typeface="+mj-lt"/>
              </a:rPr>
              <a:t> </a:t>
            </a:r>
            <a:r>
              <a:rPr lang="es-CL" sz="1600" dirty="0" err="1">
                <a:latin typeface="+mj-lt"/>
              </a:rPr>
              <a:t>indebiti</a:t>
            </a:r>
            <a:r>
              <a:rPr lang="es-CL" sz="1600" dirty="0">
                <a:latin typeface="+mj-lt"/>
              </a:rPr>
              <a:t>. </a:t>
            </a:r>
            <a:r>
              <a:rPr lang="es-CL" sz="1600" dirty="0" err="1">
                <a:latin typeface="+mj-lt"/>
              </a:rPr>
              <a:t>Tali</a:t>
            </a:r>
            <a:r>
              <a:rPr lang="es-CL" sz="1600" dirty="0">
                <a:latin typeface="+mj-lt"/>
              </a:rPr>
              <a:t> </a:t>
            </a:r>
            <a:r>
              <a:rPr lang="es-CL" sz="1600" dirty="0" err="1">
                <a:latin typeface="+mj-lt"/>
              </a:rPr>
              <a:t>operazioni</a:t>
            </a:r>
            <a:r>
              <a:rPr lang="es-CL" sz="1600" dirty="0">
                <a:latin typeface="+mj-lt"/>
              </a:rPr>
              <a:t> non </a:t>
            </a:r>
            <a:r>
              <a:rPr lang="es-CL" sz="1600" dirty="0" err="1">
                <a:latin typeface="+mj-lt"/>
              </a:rPr>
              <a:t>sono</a:t>
            </a:r>
            <a:r>
              <a:rPr lang="es-CL" sz="1600" dirty="0">
                <a:latin typeface="+mj-lt"/>
              </a:rPr>
              <a:t> </a:t>
            </a:r>
            <a:r>
              <a:rPr lang="es-CL" sz="1600" dirty="0" err="1">
                <a:latin typeface="+mj-lt"/>
              </a:rPr>
              <a:t>opponibili</a:t>
            </a:r>
            <a:r>
              <a:rPr lang="es-CL" sz="1600" dirty="0">
                <a:latin typeface="+mj-lt"/>
              </a:rPr>
              <a:t> </a:t>
            </a:r>
            <a:r>
              <a:rPr lang="es-CL" sz="1600" dirty="0" err="1">
                <a:latin typeface="+mj-lt"/>
              </a:rPr>
              <a:t>all'amministrazione</a:t>
            </a:r>
            <a:r>
              <a:rPr lang="es-CL" sz="1600" dirty="0">
                <a:latin typeface="+mj-lt"/>
              </a:rPr>
              <a:t> </a:t>
            </a:r>
            <a:r>
              <a:rPr lang="es-CL" sz="1600" dirty="0" err="1">
                <a:latin typeface="+mj-lt"/>
              </a:rPr>
              <a:t>finanziaria</a:t>
            </a:r>
            <a:r>
              <a:rPr lang="es-CL" sz="1600" dirty="0">
                <a:latin typeface="+mj-lt"/>
              </a:rPr>
              <a:t>, che </a:t>
            </a:r>
            <a:r>
              <a:rPr lang="es-CL" sz="1600" dirty="0" err="1">
                <a:latin typeface="+mj-lt"/>
              </a:rPr>
              <a:t>ne</a:t>
            </a:r>
            <a:r>
              <a:rPr lang="es-CL" sz="1600" dirty="0">
                <a:latin typeface="+mj-lt"/>
              </a:rPr>
              <a:t> </a:t>
            </a:r>
            <a:r>
              <a:rPr lang="es-CL" sz="1600" dirty="0" err="1">
                <a:latin typeface="+mj-lt"/>
              </a:rPr>
              <a:t>disconosce</a:t>
            </a:r>
            <a:r>
              <a:rPr lang="es-CL" sz="1600" dirty="0">
                <a:latin typeface="+mj-lt"/>
              </a:rPr>
              <a:t> i </a:t>
            </a:r>
            <a:r>
              <a:rPr lang="es-CL" sz="1600" dirty="0" err="1">
                <a:latin typeface="+mj-lt"/>
              </a:rPr>
              <a:t>vantaggi</a:t>
            </a:r>
            <a:r>
              <a:rPr lang="es-CL" sz="1600" dirty="0">
                <a:latin typeface="+mj-lt"/>
              </a:rPr>
              <a:t> determinando i </a:t>
            </a:r>
            <a:r>
              <a:rPr lang="es-CL" sz="1600" dirty="0" err="1">
                <a:latin typeface="+mj-lt"/>
              </a:rPr>
              <a:t>tributi</a:t>
            </a:r>
            <a:r>
              <a:rPr lang="es-CL" sz="1600" dirty="0">
                <a:latin typeface="+mj-lt"/>
              </a:rPr>
              <a:t> </a:t>
            </a:r>
            <a:r>
              <a:rPr lang="es-CL" sz="1600" dirty="0" err="1">
                <a:latin typeface="+mj-lt"/>
              </a:rPr>
              <a:t>sulla</a:t>
            </a:r>
            <a:r>
              <a:rPr lang="es-CL" sz="1600" dirty="0">
                <a:latin typeface="+mj-lt"/>
              </a:rPr>
              <a:t> base </a:t>
            </a:r>
            <a:r>
              <a:rPr lang="es-CL" sz="1600" dirty="0" err="1">
                <a:latin typeface="+mj-lt"/>
              </a:rPr>
              <a:t>delle</a:t>
            </a:r>
            <a:r>
              <a:rPr lang="es-CL" sz="1600" dirty="0">
                <a:latin typeface="+mj-lt"/>
              </a:rPr>
              <a:t> norme e </a:t>
            </a:r>
            <a:r>
              <a:rPr lang="es-CL" sz="1600" dirty="0" err="1">
                <a:latin typeface="+mj-lt"/>
              </a:rPr>
              <a:t>dei</a:t>
            </a:r>
            <a:r>
              <a:rPr lang="es-CL" sz="1600" dirty="0">
                <a:latin typeface="+mj-lt"/>
              </a:rPr>
              <a:t> </a:t>
            </a:r>
            <a:r>
              <a:rPr lang="es-CL" sz="1600" dirty="0" err="1">
                <a:latin typeface="+mj-lt"/>
              </a:rPr>
              <a:t>principi</a:t>
            </a:r>
            <a:r>
              <a:rPr lang="es-CL" sz="1600" dirty="0">
                <a:latin typeface="+mj-lt"/>
              </a:rPr>
              <a:t> </a:t>
            </a:r>
            <a:r>
              <a:rPr lang="es-CL" sz="1600" dirty="0" err="1">
                <a:latin typeface="+mj-lt"/>
              </a:rPr>
              <a:t>elusi</a:t>
            </a:r>
            <a:r>
              <a:rPr lang="es-CL" sz="1600" dirty="0">
                <a:latin typeface="+mj-lt"/>
              </a:rPr>
              <a:t> e </a:t>
            </a:r>
            <a:r>
              <a:rPr lang="es-CL" sz="1600" dirty="0" err="1">
                <a:latin typeface="+mj-lt"/>
              </a:rPr>
              <a:t>tenuto</a:t>
            </a:r>
            <a:r>
              <a:rPr lang="es-CL" sz="1600" dirty="0">
                <a:latin typeface="+mj-lt"/>
              </a:rPr>
              <a:t> conto di </a:t>
            </a:r>
            <a:r>
              <a:rPr lang="es-CL" sz="1600" dirty="0" err="1">
                <a:latin typeface="+mj-lt"/>
              </a:rPr>
              <a:t>quanto</a:t>
            </a:r>
            <a:r>
              <a:rPr lang="es-CL" sz="1600" dirty="0">
                <a:latin typeface="+mj-lt"/>
              </a:rPr>
              <a:t> </a:t>
            </a:r>
            <a:r>
              <a:rPr lang="es-CL" sz="1600" dirty="0" err="1">
                <a:latin typeface="+mj-lt"/>
              </a:rPr>
              <a:t>versato</a:t>
            </a:r>
            <a:r>
              <a:rPr lang="es-CL" sz="1600" dirty="0">
                <a:latin typeface="+mj-lt"/>
              </a:rPr>
              <a:t> </a:t>
            </a:r>
            <a:r>
              <a:rPr lang="es-CL" sz="1600" dirty="0" err="1">
                <a:latin typeface="+mj-lt"/>
              </a:rPr>
              <a:t>dal</a:t>
            </a:r>
            <a:r>
              <a:rPr lang="es-CL" sz="1600" dirty="0">
                <a:latin typeface="+mj-lt"/>
              </a:rPr>
              <a:t> </a:t>
            </a:r>
            <a:r>
              <a:rPr lang="es-CL" sz="1600" dirty="0" err="1">
                <a:latin typeface="+mj-lt"/>
              </a:rPr>
              <a:t>contribuente</a:t>
            </a:r>
            <a:r>
              <a:rPr lang="es-CL" sz="1600" dirty="0">
                <a:latin typeface="+mj-lt"/>
              </a:rPr>
              <a:t> per </a:t>
            </a:r>
            <a:r>
              <a:rPr lang="es-CL" sz="1600" dirty="0" err="1">
                <a:latin typeface="+mj-lt"/>
              </a:rPr>
              <a:t>effetto</a:t>
            </a:r>
            <a:r>
              <a:rPr lang="es-CL" sz="1600" dirty="0">
                <a:latin typeface="+mj-lt"/>
              </a:rPr>
              <a:t> di </a:t>
            </a:r>
            <a:r>
              <a:rPr lang="es-CL" sz="1600" dirty="0" err="1">
                <a:latin typeface="+mj-lt"/>
              </a:rPr>
              <a:t>dette</a:t>
            </a:r>
            <a:r>
              <a:rPr lang="es-CL" sz="1600" dirty="0">
                <a:latin typeface="+mj-lt"/>
              </a:rPr>
              <a:t> </a:t>
            </a:r>
            <a:r>
              <a:rPr lang="es-CL" sz="1600" dirty="0" err="1">
                <a:latin typeface="+mj-lt"/>
              </a:rPr>
              <a:t>operazioni</a:t>
            </a:r>
            <a:r>
              <a:rPr lang="es-CL" sz="1600" dirty="0">
                <a:latin typeface="+mj-lt"/>
              </a:rPr>
              <a:t>.</a:t>
            </a:r>
          </a:p>
          <a:p>
            <a:pPr marL="109728" indent="0" algn="just">
              <a:buNone/>
            </a:pPr>
            <a:r>
              <a:rPr lang="es-ES" sz="1600" dirty="0">
                <a:latin typeface="+mj-lt"/>
              </a:rPr>
              <a:t>Lo anterior no obsta a que, la propia ley haya establecido ciertas notas relevantes desde el punto de vista procesal. En ese sentido, se establece expresamente que la carga de la prueba se encuentra en manos de la Administración, y que asimismo -y como es lógico- la actuación debe ser motivada.</a:t>
            </a:r>
            <a:endParaRPr lang="es-CL" sz="1600" dirty="0">
              <a:latin typeface="+mj-lt"/>
            </a:endParaRPr>
          </a:p>
          <a:p>
            <a:pPr marL="109728" indent="0">
              <a:buNone/>
            </a:pPr>
            <a:endParaRPr lang="es-CL" sz="1800" dirty="0">
              <a:latin typeface="+mj-lt"/>
            </a:endParaRPr>
          </a:p>
        </p:txBody>
      </p:sp>
      <p:sp>
        <p:nvSpPr>
          <p:cNvPr id="2" name="1 Marcador de número de diapositiva"/>
          <p:cNvSpPr>
            <a:spLocks noGrp="1"/>
          </p:cNvSpPr>
          <p:nvPr>
            <p:ph type="sldNum" sz="quarter" idx="12"/>
          </p:nvPr>
        </p:nvSpPr>
        <p:spPr/>
        <p:txBody>
          <a:bodyPr/>
          <a:lstStyle/>
          <a:p>
            <a:fld id="{069B66CB-845F-42F9-BC6D-02DA3F7B2A3D}" type="slidenum">
              <a:rPr lang="es-CL" smtClean="0"/>
              <a:pPr/>
              <a:t>23</a:t>
            </a:fld>
            <a:endParaRPr lang="es-CL"/>
          </a:p>
        </p:txBody>
      </p:sp>
    </p:spTree>
    <p:extLst>
      <p:ext uri="{BB962C8B-B14F-4D97-AF65-F5344CB8AC3E}">
        <p14:creationId xmlns:p14="http://schemas.microsoft.com/office/powerpoint/2010/main" val="2523859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548680"/>
            <a:ext cx="8363272" cy="6192688"/>
          </a:xfrm>
        </p:spPr>
        <p:txBody>
          <a:bodyPr>
            <a:normAutofit fontScale="62500" lnSpcReduction="20000"/>
          </a:bodyPr>
          <a:lstStyle/>
          <a:p>
            <a:pPr marL="566928" indent="-457200" algn="just">
              <a:buFont typeface="+mj-lt"/>
              <a:buAutoNum type="alphaUcPeriod" startAt="4"/>
            </a:pPr>
            <a:r>
              <a:rPr lang="es-ES" sz="2600" dirty="0" smtClean="0">
                <a:latin typeface="+mj-lt"/>
              </a:rPr>
              <a:t> ITALIA</a:t>
            </a:r>
            <a:endParaRPr lang="es-CL" sz="2600" dirty="0" smtClean="0">
              <a:latin typeface="+mj-lt"/>
            </a:endParaRPr>
          </a:p>
          <a:p>
            <a:pPr marL="109728" indent="0" algn="just">
              <a:buNone/>
            </a:pPr>
            <a:endParaRPr lang="es-ES" sz="2600" dirty="0" smtClean="0">
              <a:latin typeface="+mj-lt"/>
            </a:endParaRPr>
          </a:p>
          <a:p>
            <a:pPr marL="109728" indent="0" algn="just">
              <a:buNone/>
            </a:pPr>
            <a:endParaRPr lang="es-ES" sz="2600" dirty="0">
              <a:latin typeface="+mj-lt"/>
            </a:endParaRPr>
          </a:p>
          <a:p>
            <a:pPr marL="109728" indent="0" algn="just">
              <a:buNone/>
            </a:pPr>
            <a:r>
              <a:rPr lang="es-ES" sz="2600" dirty="0" smtClean="0">
                <a:latin typeface="+mj-lt"/>
              </a:rPr>
              <a:t>En el caso italiano se incorporó una norma </a:t>
            </a:r>
            <a:r>
              <a:rPr lang="es-ES" sz="2600" dirty="0" err="1" smtClean="0">
                <a:latin typeface="+mj-lt"/>
              </a:rPr>
              <a:t>antielusiva</a:t>
            </a:r>
            <a:r>
              <a:rPr lang="es-ES" sz="2600" dirty="0" smtClean="0">
                <a:latin typeface="+mj-lt"/>
              </a:rPr>
              <a:t> de carácter general el año 2015, mediante el artículo 10 bis del </a:t>
            </a:r>
            <a:r>
              <a:rPr lang="es-ES" sz="2600" i="1" dirty="0" err="1" smtClean="0">
                <a:latin typeface="+mj-lt"/>
              </a:rPr>
              <a:t>Statuto</a:t>
            </a:r>
            <a:r>
              <a:rPr lang="es-ES" sz="2600" i="1" dirty="0" smtClean="0">
                <a:latin typeface="+mj-lt"/>
              </a:rPr>
              <a:t> </a:t>
            </a:r>
            <a:r>
              <a:rPr lang="es-ES" sz="2600" i="1" dirty="0" err="1" smtClean="0">
                <a:latin typeface="+mj-lt"/>
              </a:rPr>
              <a:t>dei</a:t>
            </a:r>
            <a:r>
              <a:rPr lang="es-ES" sz="2600" i="1" dirty="0" smtClean="0">
                <a:latin typeface="+mj-lt"/>
              </a:rPr>
              <a:t> </a:t>
            </a:r>
            <a:r>
              <a:rPr lang="es-ES" sz="2600" i="1" dirty="0" err="1" smtClean="0">
                <a:latin typeface="+mj-lt"/>
              </a:rPr>
              <a:t>diritti</a:t>
            </a:r>
            <a:r>
              <a:rPr lang="es-ES" sz="2600" i="1" dirty="0" smtClean="0">
                <a:latin typeface="+mj-lt"/>
              </a:rPr>
              <a:t> del </a:t>
            </a:r>
            <a:r>
              <a:rPr lang="es-ES" sz="2600" i="1" dirty="0" err="1" smtClean="0">
                <a:latin typeface="+mj-lt"/>
              </a:rPr>
              <a:t>contribuente</a:t>
            </a:r>
            <a:r>
              <a:rPr lang="es-ES" sz="2600" dirty="0" smtClean="0">
                <a:latin typeface="+mj-lt"/>
              </a:rPr>
              <a:t>, el cual se puede traducir de la siguiente manera:</a:t>
            </a:r>
            <a:endParaRPr lang="es-CL" sz="2600" dirty="0" smtClean="0">
              <a:latin typeface="+mj-lt"/>
            </a:endParaRPr>
          </a:p>
          <a:p>
            <a:pPr marL="109728" indent="0" algn="just">
              <a:buNone/>
            </a:pPr>
            <a:r>
              <a:rPr lang="es-ES" sz="2600" dirty="0" smtClean="0">
                <a:latin typeface="+mj-lt"/>
              </a:rPr>
              <a:t>	“Configura abuso de la ley una o más operaciones sin sustancia económica que, a pesar del respeto formal de las normas fiscales, esencialmente logran ventajas impositivas endeudadas. Estas transacciones no son oponibles a la administración financiera, quien puede desconocer las ventajas al determinar los impuestos sobre la base de las reglas y principios evadidos teniendo en cuenta la cantidad pagada por el demandado como resultado de estas transacciones”.</a:t>
            </a:r>
            <a:endParaRPr lang="es-CL" sz="2600" dirty="0" smtClean="0">
              <a:latin typeface="+mj-lt"/>
            </a:endParaRPr>
          </a:p>
          <a:p>
            <a:pPr marL="109728" indent="0" algn="just">
              <a:buNone/>
            </a:pPr>
            <a:r>
              <a:rPr lang="es-ES" sz="2600" dirty="0" smtClean="0">
                <a:latin typeface="+mj-lt"/>
              </a:rPr>
              <a:t>El caso italiano no contempla la existencia de un procedimiento especial respecto de la aplicación de la norma general </a:t>
            </a:r>
            <a:r>
              <a:rPr lang="es-ES" sz="2600" dirty="0" err="1" smtClean="0">
                <a:latin typeface="+mj-lt"/>
              </a:rPr>
              <a:t>antielusiva</a:t>
            </a:r>
            <a:r>
              <a:rPr lang="es-ES" sz="2600" dirty="0" smtClean="0">
                <a:latin typeface="+mj-lt"/>
              </a:rPr>
              <a:t>, en ese sentido, estimamos que al igual que el caso alemán, su aplicación debe enmarcarse dentro del procedimiento de liquidación de impuestos que lleve al efecto la administración tributaria. </a:t>
            </a:r>
            <a:endParaRPr lang="es-CL" sz="2600" dirty="0" smtClean="0">
              <a:latin typeface="+mj-lt"/>
            </a:endParaRPr>
          </a:p>
          <a:p>
            <a:pPr marL="109728" indent="0" algn="just">
              <a:buNone/>
            </a:pPr>
            <a:r>
              <a:rPr lang="es-CL" sz="2600" dirty="0" err="1" smtClean="0">
                <a:latin typeface="+mj-lt"/>
              </a:rPr>
              <a:t>Afin</a:t>
            </a:r>
            <a:r>
              <a:rPr lang="es-CL" sz="2600" dirty="0" smtClean="0">
                <a:latin typeface="+mj-lt"/>
              </a:rPr>
              <a:t> </a:t>
            </a:r>
            <a:r>
              <a:rPr lang="es-CL" sz="2600" dirty="0" err="1" smtClean="0">
                <a:latin typeface="+mj-lt"/>
              </a:rPr>
              <a:t>d'en</a:t>
            </a:r>
            <a:r>
              <a:rPr lang="es-CL" sz="2600" dirty="0" smtClean="0">
                <a:latin typeface="+mj-lt"/>
              </a:rPr>
              <a:t> </a:t>
            </a:r>
            <a:r>
              <a:rPr lang="es-CL" sz="2600" dirty="0" err="1" smtClean="0">
                <a:latin typeface="+mj-lt"/>
              </a:rPr>
              <a:t>restituer</a:t>
            </a:r>
            <a:r>
              <a:rPr lang="es-CL" sz="2600" dirty="0" smtClean="0">
                <a:latin typeface="+mj-lt"/>
              </a:rPr>
              <a:t> le </a:t>
            </a:r>
            <a:r>
              <a:rPr lang="es-CL" sz="2600" dirty="0" err="1" smtClean="0">
                <a:latin typeface="+mj-lt"/>
              </a:rPr>
              <a:t>véritable</a:t>
            </a:r>
            <a:r>
              <a:rPr lang="es-CL" sz="2600" dirty="0" smtClean="0">
                <a:latin typeface="+mj-lt"/>
              </a:rPr>
              <a:t> </a:t>
            </a:r>
            <a:r>
              <a:rPr lang="es-CL" sz="2600" dirty="0" err="1" smtClean="0">
                <a:latin typeface="+mj-lt"/>
              </a:rPr>
              <a:t>caractère</a:t>
            </a:r>
            <a:r>
              <a:rPr lang="es-CL" sz="2600" dirty="0" smtClean="0">
                <a:latin typeface="+mj-lt"/>
              </a:rPr>
              <a:t>, </a:t>
            </a:r>
            <a:r>
              <a:rPr lang="es-CL" sz="2600" dirty="0" err="1" smtClean="0">
                <a:latin typeface="+mj-lt"/>
              </a:rPr>
              <a:t>l'administration</a:t>
            </a:r>
            <a:r>
              <a:rPr lang="es-CL" sz="2600" dirty="0" smtClean="0">
                <a:latin typeface="+mj-lt"/>
              </a:rPr>
              <a:t> </a:t>
            </a:r>
            <a:r>
              <a:rPr lang="es-CL" sz="2600" dirty="0" err="1" smtClean="0">
                <a:latin typeface="+mj-lt"/>
              </a:rPr>
              <a:t>est</a:t>
            </a:r>
            <a:r>
              <a:rPr lang="es-CL" sz="2600" dirty="0" smtClean="0">
                <a:latin typeface="+mj-lt"/>
              </a:rPr>
              <a:t> en </a:t>
            </a:r>
            <a:r>
              <a:rPr lang="es-CL" sz="2600" dirty="0" err="1" smtClean="0">
                <a:latin typeface="+mj-lt"/>
              </a:rPr>
              <a:t>droit</a:t>
            </a:r>
            <a:r>
              <a:rPr lang="es-CL" sz="2600" dirty="0" smtClean="0">
                <a:latin typeface="+mj-lt"/>
              </a:rPr>
              <a:t> </a:t>
            </a:r>
            <a:r>
              <a:rPr lang="es-CL" sz="2600" dirty="0" err="1" smtClean="0">
                <a:latin typeface="+mj-lt"/>
              </a:rPr>
              <a:t>d'écarter</a:t>
            </a:r>
            <a:r>
              <a:rPr lang="es-CL" sz="2600" dirty="0" smtClean="0">
                <a:latin typeface="+mj-lt"/>
              </a:rPr>
              <a:t>, </a:t>
            </a:r>
            <a:r>
              <a:rPr lang="es-CL" sz="2600" dirty="0" err="1" smtClean="0">
                <a:latin typeface="+mj-lt"/>
              </a:rPr>
              <a:t>comme</a:t>
            </a:r>
            <a:r>
              <a:rPr lang="es-CL" sz="2600" dirty="0" smtClean="0">
                <a:latin typeface="+mj-lt"/>
              </a:rPr>
              <a:t> </a:t>
            </a:r>
            <a:r>
              <a:rPr lang="es-CL" sz="2600" dirty="0" err="1" smtClean="0">
                <a:latin typeface="+mj-lt"/>
              </a:rPr>
              <a:t>ne</a:t>
            </a:r>
            <a:r>
              <a:rPr lang="es-CL" sz="2600" dirty="0" smtClean="0">
                <a:latin typeface="+mj-lt"/>
              </a:rPr>
              <a:t> lui </a:t>
            </a:r>
            <a:r>
              <a:rPr lang="es-CL" sz="2600" dirty="0" err="1" smtClean="0">
                <a:latin typeface="+mj-lt"/>
              </a:rPr>
              <a:t>étant</a:t>
            </a:r>
            <a:r>
              <a:rPr lang="es-CL" sz="2600" dirty="0" smtClean="0">
                <a:latin typeface="+mj-lt"/>
              </a:rPr>
              <a:t> </a:t>
            </a:r>
            <a:r>
              <a:rPr lang="es-CL" sz="2600" dirty="0" err="1" smtClean="0">
                <a:latin typeface="+mj-lt"/>
              </a:rPr>
              <a:t>pas</a:t>
            </a:r>
            <a:r>
              <a:rPr lang="es-CL" sz="2600" dirty="0" smtClean="0">
                <a:latin typeface="+mj-lt"/>
              </a:rPr>
              <a:t> </a:t>
            </a:r>
            <a:r>
              <a:rPr lang="es-CL" sz="2600" dirty="0" err="1" smtClean="0">
                <a:latin typeface="+mj-lt"/>
              </a:rPr>
              <a:t>opposables</a:t>
            </a:r>
            <a:r>
              <a:rPr lang="es-CL" sz="2600" dirty="0" smtClean="0">
                <a:latin typeface="+mj-lt"/>
              </a:rPr>
              <a:t>, les </a:t>
            </a:r>
            <a:r>
              <a:rPr lang="es-CL" sz="2600" dirty="0" err="1" smtClean="0">
                <a:latin typeface="+mj-lt"/>
              </a:rPr>
              <a:t>actes</a:t>
            </a:r>
            <a:r>
              <a:rPr lang="es-CL" sz="2600" dirty="0" smtClean="0">
                <a:latin typeface="+mj-lt"/>
              </a:rPr>
              <a:t> </a:t>
            </a:r>
            <a:r>
              <a:rPr lang="es-CL" sz="2600" dirty="0" err="1" smtClean="0">
                <a:latin typeface="+mj-lt"/>
              </a:rPr>
              <a:t>constitutifs</a:t>
            </a:r>
            <a:r>
              <a:rPr lang="es-CL" sz="2600" dirty="0" smtClean="0">
                <a:latin typeface="+mj-lt"/>
              </a:rPr>
              <a:t> </a:t>
            </a:r>
            <a:r>
              <a:rPr lang="es-CL" sz="2600" dirty="0" err="1" smtClean="0">
                <a:latin typeface="+mj-lt"/>
              </a:rPr>
              <a:t>d'un</a:t>
            </a:r>
            <a:r>
              <a:rPr lang="es-CL" sz="2600" dirty="0" smtClean="0">
                <a:latin typeface="+mj-lt"/>
              </a:rPr>
              <a:t> </a:t>
            </a:r>
            <a:r>
              <a:rPr lang="es-CL" sz="2600" dirty="0" err="1" smtClean="0">
                <a:latin typeface="+mj-lt"/>
              </a:rPr>
              <a:t>abus</a:t>
            </a:r>
            <a:r>
              <a:rPr lang="es-CL" sz="2600" dirty="0" smtClean="0">
                <a:latin typeface="+mj-lt"/>
              </a:rPr>
              <a:t> de </a:t>
            </a:r>
            <a:r>
              <a:rPr lang="es-CL" sz="2600" dirty="0" err="1" smtClean="0">
                <a:latin typeface="+mj-lt"/>
              </a:rPr>
              <a:t>droit</a:t>
            </a:r>
            <a:r>
              <a:rPr lang="es-CL" sz="2600" dirty="0" smtClean="0">
                <a:latin typeface="+mj-lt"/>
              </a:rPr>
              <a:t>, </a:t>
            </a:r>
            <a:r>
              <a:rPr lang="es-CL" sz="2600" dirty="0" err="1" smtClean="0">
                <a:latin typeface="+mj-lt"/>
              </a:rPr>
              <a:t>soit</a:t>
            </a:r>
            <a:r>
              <a:rPr lang="es-CL" sz="2600" dirty="0" smtClean="0">
                <a:latin typeface="+mj-lt"/>
              </a:rPr>
              <a:t> que ces </a:t>
            </a:r>
            <a:r>
              <a:rPr lang="es-CL" sz="2600" dirty="0" err="1" smtClean="0">
                <a:latin typeface="+mj-lt"/>
              </a:rPr>
              <a:t>actes</a:t>
            </a:r>
            <a:r>
              <a:rPr lang="es-CL" sz="2600" dirty="0" smtClean="0">
                <a:latin typeface="+mj-lt"/>
              </a:rPr>
              <a:t> </a:t>
            </a:r>
            <a:r>
              <a:rPr lang="es-CL" sz="2600" dirty="0" err="1" smtClean="0">
                <a:latin typeface="+mj-lt"/>
              </a:rPr>
              <a:t>ont</a:t>
            </a:r>
            <a:r>
              <a:rPr lang="es-CL" sz="2600" dirty="0" smtClean="0">
                <a:latin typeface="+mj-lt"/>
              </a:rPr>
              <a:t> un </a:t>
            </a:r>
            <a:r>
              <a:rPr lang="es-CL" sz="2600" dirty="0" err="1" smtClean="0">
                <a:latin typeface="+mj-lt"/>
              </a:rPr>
              <a:t>caractère</a:t>
            </a:r>
            <a:r>
              <a:rPr lang="es-CL" sz="2600" dirty="0" smtClean="0">
                <a:latin typeface="+mj-lt"/>
              </a:rPr>
              <a:t> </a:t>
            </a:r>
            <a:r>
              <a:rPr lang="es-CL" sz="2600" dirty="0" err="1" smtClean="0">
                <a:latin typeface="+mj-lt"/>
              </a:rPr>
              <a:t>fictif</a:t>
            </a:r>
            <a:r>
              <a:rPr lang="es-CL" sz="2600" dirty="0" smtClean="0">
                <a:latin typeface="+mj-lt"/>
              </a:rPr>
              <a:t>, </a:t>
            </a:r>
            <a:r>
              <a:rPr lang="es-CL" sz="2600" dirty="0" err="1" smtClean="0">
                <a:latin typeface="+mj-lt"/>
              </a:rPr>
              <a:t>soit</a:t>
            </a:r>
            <a:r>
              <a:rPr lang="es-CL" sz="2600" dirty="0" smtClean="0">
                <a:latin typeface="+mj-lt"/>
              </a:rPr>
              <a:t> que, </a:t>
            </a:r>
            <a:r>
              <a:rPr lang="es-CL" sz="2600" dirty="0" err="1" smtClean="0">
                <a:latin typeface="+mj-lt"/>
              </a:rPr>
              <a:t>recherchant</a:t>
            </a:r>
            <a:r>
              <a:rPr lang="es-CL" sz="2600" dirty="0" smtClean="0">
                <a:latin typeface="+mj-lt"/>
              </a:rPr>
              <a:t> le </a:t>
            </a:r>
            <a:r>
              <a:rPr lang="es-CL" sz="2600" dirty="0" err="1" smtClean="0">
                <a:latin typeface="+mj-lt"/>
              </a:rPr>
              <a:t>bénéfice</a:t>
            </a:r>
            <a:r>
              <a:rPr lang="es-CL" sz="2600" dirty="0" smtClean="0">
                <a:latin typeface="+mj-lt"/>
              </a:rPr>
              <a:t> </a:t>
            </a:r>
            <a:r>
              <a:rPr lang="es-CL" sz="2600" dirty="0" err="1" smtClean="0">
                <a:latin typeface="+mj-lt"/>
              </a:rPr>
              <a:t>d'une</a:t>
            </a:r>
            <a:r>
              <a:rPr lang="es-CL" sz="2600" dirty="0" smtClean="0">
                <a:latin typeface="+mj-lt"/>
              </a:rPr>
              <a:t> </a:t>
            </a:r>
            <a:r>
              <a:rPr lang="es-CL" sz="2600" dirty="0" err="1" smtClean="0">
                <a:latin typeface="+mj-lt"/>
              </a:rPr>
              <a:t>application</a:t>
            </a:r>
            <a:r>
              <a:rPr lang="es-CL" sz="2600" dirty="0" smtClean="0">
                <a:latin typeface="+mj-lt"/>
              </a:rPr>
              <a:t> </a:t>
            </a:r>
            <a:r>
              <a:rPr lang="es-CL" sz="2600" dirty="0" err="1" smtClean="0">
                <a:latin typeface="+mj-lt"/>
              </a:rPr>
              <a:t>littérale</a:t>
            </a:r>
            <a:r>
              <a:rPr lang="es-CL" sz="2600" dirty="0" smtClean="0">
                <a:latin typeface="+mj-lt"/>
              </a:rPr>
              <a:t> des </a:t>
            </a:r>
            <a:r>
              <a:rPr lang="es-CL" sz="2600" dirty="0" err="1" smtClean="0">
                <a:latin typeface="+mj-lt"/>
              </a:rPr>
              <a:t>textes</a:t>
            </a:r>
            <a:r>
              <a:rPr lang="es-CL" sz="2600" dirty="0" smtClean="0">
                <a:latin typeface="+mj-lt"/>
              </a:rPr>
              <a:t> </a:t>
            </a:r>
            <a:r>
              <a:rPr lang="es-CL" sz="2600" dirty="0" err="1" smtClean="0">
                <a:latin typeface="+mj-lt"/>
              </a:rPr>
              <a:t>ou</a:t>
            </a:r>
            <a:r>
              <a:rPr lang="es-CL" sz="2600" dirty="0" smtClean="0">
                <a:latin typeface="+mj-lt"/>
              </a:rPr>
              <a:t> de </a:t>
            </a:r>
            <a:r>
              <a:rPr lang="es-CL" sz="2600" dirty="0" err="1" smtClean="0">
                <a:latin typeface="+mj-lt"/>
              </a:rPr>
              <a:t>décisions</a:t>
            </a:r>
            <a:r>
              <a:rPr lang="es-CL" sz="2600" dirty="0" smtClean="0">
                <a:latin typeface="+mj-lt"/>
              </a:rPr>
              <a:t> à </a:t>
            </a:r>
            <a:r>
              <a:rPr lang="es-CL" sz="2600" dirty="0" err="1" smtClean="0">
                <a:latin typeface="+mj-lt"/>
              </a:rPr>
              <a:t>l'encontre</a:t>
            </a:r>
            <a:r>
              <a:rPr lang="es-CL" sz="2600" dirty="0" smtClean="0">
                <a:latin typeface="+mj-lt"/>
              </a:rPr>
              <a:t> des </a:t>
            </a:r>
            <a:r>
              <a:rPr lang="es-CL" sz="2600" dirty="0" err="1" smtClean="0">
                <a:latin typeface="+mj-lt"/>
              </a:rPr>
              <a:t>objectifs</a:t>
            </a:r>
            <a:r>
              <a:rPr lang="es-CL" sz="2600" dirty="0" smtClean="0">
                <a:latin typeface="+mj-lt"/>
              </a:rPr>
              <a:t> </a:t>
            </a:r>
            <a:r>
              <a:rPr lang="es-CL" sz="2600" dirty="0" err="1" smtClean="0">
                <a:latin typeface="+mj-lt"/>
              </a:rPr>
              <a:t>poursuivis</a:t>
            </a:r>
            <a:r>
              <a:rPr lang="es-CL" sz="2600" dirty="0" smtClean="0">
                <a:latin typeface="+mj-lt"/>
              </a:rPr>
              <a:t> par </a:t>
            </a:r>
            <a:r>
              <a:rPr lang="es-CL" sz="2600" dirty="0" err="1" smtClean="0">
                <a:latin typeface="+mj-lt"/>
              </a:rPr>
              <a:t>leurs</a:t>
            </a:r>
            <a:r>
              <a:rPr lang="es-CL" sz="2600" dirty="0" smtClean="0">
                <a:latin typeface="+mj-lt"/>
              </a:rPr>
              <a:t> </a:t>
            </a:r>
            <a:r>
              <a:rPr lang="es-CL" sz="2600" dirty="0" err="1" smtClean="0">
                <a:latin typeface="+mj-lt"/>
              </a:rPr>
              <a:t>auteurs</a:t>
            </a:r>
            <a:r>
              <a:rPr lang="es-CL" sz="2600" dirty="0" smtClean="0">
                <a:latin typeface="+mj-lt"/>
              </a:rPr>
              <a:t>, </a:t>
            </a:r>
            <a:r>
              <a:rPr lang="es-CL" sz="2600" dirty="0" err="1" smtClean="0">
                <a:latin typeface="+mj-lt"/>
              </a:rPr>
              <a:t>ils</a:t>
            </a:r>
            <a:r>
              <a:rPr lang="es-CL" sz="2600" dirty="0" smtClean="0">
                <a:latin typeface="+mj-lt"/>
              </a:rPr>
              <a:t> </a:t>
            </a:r>
            <a:r>
              <a:rPr lang="es-CL" sz="2600" dirty="0" err="1" smtClean="0">
                <a:latin typeface="+mj-lt"/>
              </a:rPr>
              <a:t>n'ont</a:t>
            </a:r>
            <a:r>
              <a:rPr lang="es-CL" sz="2600" dirty="0" smtClean="0">
                <a:latin typeface="+mj-lt"/>
              </a:rPr>
              <a:t> </a:t>
            </a:r>
            <a:r>
              <a:rPr lang="es-CL" sz="2600" dirty="0" err="1" smtClean="0">
                <a:latin typeface="+mj-lt"/>
              </a:rPr>
              <a:t>pu</a:t>
            </a:r>
            <a:r>
              <a:rPr lang="es-CL" sz="2600" dirty="0" smtClean="0">
                <a:latin typeface="+mj-lt"/>
              </a:rPr>
              <a:t> </a:t>
            </a:r>
            <a:r>
              <a:rPr lang="es-CL" sz="2600" dirty="0" err="1" smtClean="0">
                <a:latin typeface="+mj-lt"/>
              </a:rPr>
              <a:t>être</a:t>
            </a:r>
            <a:r>
              <a:rPr lang="es-CL" sz="2600" dirty="0" smtClean="0">
                <a:latin typeface="+mj-lt"/>
              </a:rPr>
              <a:t> </a:t>
            </a:r>
            <a:r>
              <a:rPr lang="es-CL" sz="2600" dirty="0" err="1" smtClean="0">
                <a:latin typeface="+mj-lt"/>
              </a:rPr>
              <a:t>inspirés</a:t>
            </a:r>
            <a:r>
              <a:rPr lang="es-CL" sz="2600" dirty="0" smtClean="0">
                <a:latin typeface="+mj-lt"/>
              </a:rPr>
              <a:t> par </a:t>
            </a:r>
            <a:r>
              <a:rPr lang="es-CL" sz="2600" dirty="0" err="1" smtClean="0">
                <a:latin typeface="+mj-lt"/>
              </a:rPr>
              <a:t>aucun</a:t>
            </a:r>
            <a:r>
              <a:rPr lang="es-CL" sz="2600" dirty="0" smtClean="0">
                <a:latin typeface="+mj-lt"/>
              </a:rPr>
              <a:t> </a:t>
            </a:r>
            <a:r>
              <a:rPr lang="es-CL" sz="2600" dirty="0" err="1" smtClean="0">
                <a:latin typeface="+mj-lt"/>
              </a:rPr>
              <a:t>autre</a:t>
            </a:r>
            <a:r>
              <a:rPr lang="es-CL" sz="2600" dirty="0" smtClean="0">
                <a:latin typeface="+mj-lt"/>
              </a:rPr>
              <a:t> </a:t>
            </a:r>
            <a:r>
              <a:rPr lang="es-CL" sz="2600" dirty="0" err="1" smtClean="0">
                <a:latin typeface="+mj-lt"/>
              </a:rPr>
              <a:t>motif</a:t>
            </a:r>
            <a:r>
              <a:rPr lang="es-CL" sz="2600" dirty="0" smtClean="0">
                <a:latin typeface="+mj-lt"/>
              </a:rPr>
              <a:t> que </a:t>
            </a:r>
            <a:r>
              <a:rPr lang="es-CL" sz="2600" dirty="0" err="1" smtClean="0">
                <a:latin typeface="+mj-lt"/>
              </a:rPr>
              <a:t>celui</a:t>
            </a:r>
            <a:r>
              <a:rPr lang="es-CL" sz="2600" dirty="0" smtClean="0">
                <a:latin typeface="+mj-lt"/>
              </a:rPr>
              <a:t> </a:t>
            </a:r>
            <a:r>
              <a:rPr lang="es-CL" sz="2600" dirty="0" err="1" smtClean="0">
                <a:latin typeface="+mj-lt"/>
              </a:rPr>
              <a:t>d'éluder</a:t>
            </a:r>
            <a:r>
              <a:rPr lang="es-CL" sz="2600" dirty="0" smtClean="0">
                <a:latin typeface="+mj-lt"/>
              </a:rPr>
              <a:t> </a:t>
            </a:r>
            <a:r>
              <a:rPr lang="es-CL" sz="2600" dirty="0" err="1" smtClean="0">
                <a:latin typeface="+mj-lt"/>
              </a:rPr>
              <a:t>ou</a:t>
            </a:r>
            <a:r>
              <a:rPr lang="es-CL" sz="2600" dirty="0" smtClean="0">
                <a:latin typeface="+mj-lt"/>
              </a:rPr>
              <a:t> </a:t>
            </a:r>
            <a:r>
              <a:rPr lang="es-CL" sz="2600" dirty="0" err="1" smtClean="0">
                <a:latin typeface="+mj-lt"/>
              </a:rPr>
              <a:t>d'atténuer</a:t>
            </a:r>
            <a:r>
              <a:rPr lang="es-CL" sz="2600" dirty="0" smtClean="0">
                <a:latin typeface="+mj-lt"/>
              </a:rPr>
              <a:t> les </a:t>
            </a:r>
            <a:r>
              <a:rPr lang="es-CL" sz="2600" dirty="0" err="1" smtClean="0">
                <a:latin typeface="+mj-lt"/>
              </a:rPr>
              <a:t>charges</a:t>
            </a:r>
            <a:r>
              <a:rPr lang="es-CL" sz="2600" dirty="0" smtClean="0">
                <a:latin typeface="+mj-lt"/>
              </a:rPr>
              <a:t> fiscales que </a:t>
            </a:r>
            <a:r>
              <a:rPr lang="es-CL" sz="2600" dirty="0" err="1" smtClean="0">
                <a:latin typeface="+mj-lt"/>
              </a:rPr>
              <a:t>l'intéressé</a:t>
            </a:r>
            <a:r>
              <a:rPr lang="es-CL" sz="2600" dirty="0" smtClean="0">
                <a:latin typeface="+mj-lt"/>
              </a:rPr>
              <a:t>, si ces </a:t>
            </a:r>
            <a:r>
              <a:rPr lang="es-CL" sz="2600" dirty="0" err="1" smtClean="0">
                <a:latin typeface="+mj-lt"/>
              </a:rPr>
              <a:t>actes</a:t>
            </a:r>
            <a:r>
              <a:rPr lang="es-CL" sz="2600" dirty="0" smtClean="0">
                <a:latin typeface="+mj-lt"/>
              </a:rPr>
              <a:t> </a:t>
            </a:r>
            <a:r>
              <a:rPr lang="es-CL" sz="2600" dirty="0" err="1" smtClean="0">
                <a:latin typeface="+mj-lt"/>
              </a:rPr>
              <a:t>n'avaient</a:t>
            </a:r>
            <a:r>
              <a:rPr lang="es-CL" sz="2600" dirty="0" smtClean="0">
                <a:latin typeface="+mj-lt"/>
              </a:rPr>
              <a:t> </a:t>
            </a:r>
            <a:r>
              <a:rPr lang="es-CL" sz="2600" dirty="0" err="1" smtClean="0">
                <a:latin typeface="+mj-lt"/>
              </a:rPr>
              <a:t>pas</a:t>
            </a:r>
            <a:r>
              <a:rPr lang="es-CL" sz="2600" dirty="0" smtClean="0">
                <a:latin typeface="+mj-lt"/>
              </a:rPr>
              <a:t> </a:t>
            </a:r>
            <a:r>
              <a:rPr lang="es-CL" sz="2600" dirty="0" err="1" smtClean="0">
                <a:latin typeface="+mj-lt"/>
              </a:rPr>
              <a:t>été</a:t>
            </a:r>
            <a:r>
              <a:rPr lang="es-CL" sz="2600" dirty="0" smtClean="0">
                <a:latin typeface="+mj-lt"/>
              </a:rPr>
              <a:t> </a:t>
            </a:r>
            <a:r>
              <a:rPr lang="es-CL" sz="2600" dirty="0" err="1" smtClean="0">
                <a:latin typeface="+mj-lt"/>
              </a:rPr>
              <a:t>passés</a:t>
            </a:r>
            <a:r>
              <a:rPr lang="es-CL" sz="2600" dirty="0" smtClean="0">
                <a:latin typeface="+mj-lt"/>
              </a:rPr>
              <a:t> </a:t>
            </a:r>
            <a:r>
              <a:rPr lang="es-CL" sz="2600" dirty="0" err="1" smtClean="0">
                <a:latin typeface="+mj-lt"/>
              </a:rPr>
              <a:t>ou</a:t>
            </a:r>
            <a:r>
              <a:rPr lang="es-CL" sz="2600" dirty="0" smtClean="0">
                <a:latin typeface="+mj-lt"/>
              </a:rPr>
              <a:t> </a:t>
            </a:r>
            <a:r>
              <a:rPr lang="es-CL" sz="2600" dirty="0" err="1" smtClean="0">
                <a:latin typeface="+mj-lt"/>
              </a:rPr>
              <a:t>réalisés</a:t>
            </a:r>
            <a:r>
              <a:rPr lang="es-CL" sz="2600" dirty="0" smtClean="0">
                <a:latin typeface="+mj-lt"/>
              </a:rPr>
              <a:t>, </a:t>
            </a:r>
            <a:r>
              <a:rPr lang="es-CL" sz="2600" dirty="0" err="1" smtClean="0">
                <a:latin typeface="+mj-lt"/>
              </a:rPr>
              <a:t>aurait</a:t>
            </a:r>
            <a:r>
              <a:rPr lang="es-CL" sz="2600" dirty="0" smtClean="0">
                <a:latin typeface="+mj-lt"/>
              </a:rPr>
              <a:t> </a:t>
            </a:r>
            <a:r>
              <a:rPr lang="es-CL" sz="2600" dirty="0" err="1" smtClean="0">
                <a:latin typeface="+mj-lt"/>
              </a:rPr>
              <a:t>normalement</a:t>
            </a:r>
            <a:r>
              <a:rPr lang="es-CL" sz="2600" dirty="0" smtClean="0">
                <a:latin typeface="+mj-lt"/>
              </a:rPr>
              <a:t> </a:t>
            </a:r>
            <a:r>
              <a:rPr lang="es-CL" sz="2600" dirty="0" err="1" smtClean="0">
                <a:latin typeface="+mj-lt"/>
              </a:rPr>
              <a:t>supportées</a:t>
            </a:r>
            <a:r>
              <a:rPr lang="es-CL" sz="2600" dirty="0" smtClean="0">
                <a:latin typeface="+mj-lt"/>
              </a:rPr>
              <a:t> </a:t>
            </a:r>
            <a:r>
              <a:rPr lang="es-CL" sz="2600" dirty="0" err="1" smtClean="0">
                <a:latin typeface="+mj-lt"/>
              </a:rPr>
              <a:t>eu</a:t>
            </a:r>
            <a:r>
              <a:rPr lang="es-CL" sz="2600" dirty="0" smtClean="0">
                <a:latin typeface="+mj-lt"/>
              </a:rPr>
              <a:t> </a:t>
            </a:r>
            <a:r>
              <a:rPr lang="es-CL" sz="2600" dirty="0" err="1" smtClean="0">
                <a:latin typeface="+mj-lt"/>
              </a:rPr>
              <a:t>égard</a:t>
            </a:r>
            <a:r>
              <a:rPr lang="es-CL" sz="2600" dirty="0" smtClean="0">
                <a:latin typeface="+mj-lt"/>
              </a:rPr>
              <a:t> à </a:t>
            </a:r>
            <a:r>
              <a:rPr lang="es-CL" sz="2600" dirty="0" err="1" smtClean="0">
                <a:latin typeface="+mj-lt"/>
              </a:rPr>
              <a:t>sa</a:t>
            </a:r>
            <a:r>
              <a:rPr lang="es-CL" sz="2600" dirty="0" smtClean="0">
                <a:latin typeface="+mj-lt"/>
              </a:rPr>
              <a:t> </a:t>
            </a:r>
            <a:r>
              <a:rPr lang="es-CL" sz="2600" dirty="0" err="1" smtClean="0">
                <a:latin typeface="+mj-lt"/>
              </a:rPr>
              <a:t>situation</a:t>
            </a:r>
            <a:r>
              <a:rPr lang="es-CL" sz="2600" dirty="0" smtClean="0">
                <a:latin typeface="+mj-lt"/>
              </a:rPr>
              <a:t> </a:t>
            </a:r>
            <a:r>
              <a:rPr lang="es-CL" sz="2600" dirty="0" err="1" smtClean="0">
                <a:latin typeface="+mj-lt"/>
              </a:rPr>
              <a:t>ou</a:t>
            </a:r>
            <a:r>
              <a:rPr lang="es-CL" sz="2600" dirty="0" smtClean="0">
                <a:latin typeface="+mj-lt"/>
              </a:rPr>
              <a:t> à </a:t>
            </a:r>
            <a:r>
              <a:rPr lang="es-CL" sz="2600" dirty="0" err="1" smtClean="0">
                <a:latin typeface="+mj-lt"/>
              </a:rPr>
              <a:t>ses</a:t>
            </a:r>
            <a:r>
              <a:rPr lang="es-CL" sz="2600" dirty="0" smtClean="0">
                <a:latin typeface="+mj-lt"/>
              </a:rPr>
              <a:t> </a:t>
            </a:r>
            <a:r>
              <a:rPr lang="es-CL" sz="2600" dirty="0" err="1" smtClean="0">
                <a:latin typeface="+mj-lt"/>
              </a:rPr>
              <a:t>activités</a:t>
            </a:r>
            <a:r>
              <a:rPr lang="es-CL" sz="2600" dirty="0" smtClean="0">
                <a:latin typeface="+mj-lt"/>
              </a:rPr>
              <a:t> </a:t>
            </a:r>
            <a:r>
              <a:rPr lang="es-CL" sz="2600" dirty="0" err="1" smtClean="0">
                <a:latin typeface="+mj-lt"/>
              </a:rPr>
              <a:t>réelles</a:t>
            </a:r>
            <a:r>
              <a:rPr lang="es-CL" sz="2600" dirty="0" smtClean="0">
                <a:latin typeface="+mj-lt"/>
              </a:rPr>
              <a:t>.</a:t>
            </a:r>
          </a:p>
          <a:p>
            <a:pPr marL="109728" indent="0" algn="just">
              <a:buNone/>
            </a:pPr>
            <a:r>
              <a:rPr lang="es-CL" sz="2600" dirty="0" smtClean="0">
                <a:latin typeface="+mj-lt"/>
              </a:rPr>
              <a:t>En cas de </a:t>
            </a:r>
            <a:r>
              <a:rPr lang="es-CL" sz="2600" dirty="0" err="1" smtClean="0">
                <a:latin typeface="+mj-lt"/>
              </a:rPr>
              <a:t>désaccord</a:t>
            </a:r>
            <a:r>
              <a:rPr lang="es-CL" sz="2600" dirty="0" smtClean="0">
                <a:latin typeface="+mj-lt"/>
              </a:rPr>
              <a:t> sur les </a:t>
            </a:r>
            <a:r>
              <a:rPr lang="es-CL" sz="2600" dirty="0" err="1" smtClean="0">
                <a:latin typeface="+mj-lt"/>
              </a:rPr>
              <a:t>rectifications</a:t>
            </a:r>
            <a:r>
              <a:rPr lang="es-CL" sz="2600" dirty="0" smtClean="0">
                <a:latin typeface="+mj-lt"/>
              </a:rPr>
              <a:t> </a:t>
            </a:r>
            <a:r>
              <a:rPr lang="es-CL" sz="2600" dirty="0" err="1" smtClean="0">
                <a:latin typeface="+mj-lt"/>
              </a:rPr>
              <a:t>notifiées</a:t>
            </a:r>
            <a:r>
              <a:rPr lang="es-CL" sz="2600" dirty="0" smtClean="0">
                <a:latin typeface="+mj-lt"/>
              </a:rPr>
              <a:t> sur le </a:t>
            </a:r>
            <a:r>
              <a:rPr lang="es-CL" sz="2600" dirty="0" err="1" smtClean="0">
                <a:latin typeface="+mj-lt"/>
              </a:rPr>
              <a:t>fondement</a:t>
            </a:r>
            <a:r>
              <a:rPr lang="es-CL" sz="2600" dirty="0" smtClean="0">
                <a:latin typeface="+mj-lt"/>
              </a:rPr>
              <a:t> du </a:t>
            </a:r>
            <a:r>
              <a:rPr lang="es-CL" sz="2600" dirty="0" err="1" smtClean="0">
                <a:latin typeface="+mj-lt"/>
              </a:rPr>
              <a:t>présent</a:t>
            </a:r>
            <a:r>
              <a:rPr lang="es-CL" sz="2600" dirty="0" smtClean="0">
                <a:latin typeface="+mj-lt"/>
              </a:rPr>
              <a:t> </a:t>
            </a:r>
            <a:r>
              <a:rPr lang="es-CL" sz="2600" dirty="0" err="1" smtClean="0">
                <a:latin typeface="+mj-lt"/>
              </a:rPr>
              <a:t>article</a:t>
            </a:r>
            <a:r>
              <a:rPr lang="es-CL" sz="2600" dirty="0" smtClean="0">
                <a:latin typeface="+mj-lt"/>
              </a:rPr>
              <a:t>, le </a:t>
            </a:r>
            <a:r>
              <a:rPr lang="es-CL" sz="2600" dirty="0" err="1" smtClean="0">
                <a:latin typeface="+mj-lt"/>
              </a:rPr>
              <a:t>litige</a:t>
            </a:r>
            <a:r>
              <a:rPr lang="es-CL" sz="2600" dirty="0" smtClean="0">
                <a:latin typeface="+mj-lt"/>
              </a:rPr>
              <a:t> </a:t>
            </a:r>
            <a:r>
              <a:rPr lang="es-CL" sz="2600" dirty="0" err="1" smtClean="0">
                <a:latin typeface="+mj-lt"/>
              </a:rPr>
              <a:t>est</a:t>
            </a:r>
            <a:r>
              <a:rPr lang="es-CL" sz="2600" dirty="0" smtClean="0">
                <a:latin typeface="+mj-lt"/>
              </a:rPr>
              <a:t> </a:t>
            </a:r>
            <a:r>
              <a:rPr lang="es-CL" sz="2600" dirty="0" err="1" smtClean="0">
                <a:latin typeface="+mj-lt"/>
              </a:rPr>
              <a:t>soumis</a:t>
            </a:r>
            <a:r>
              <a:rPr lang="es-CL" sz="2600" dirty="0" smtClean="0">
                <a:latin typeface="+mj-lt"/>
              </a:rPr>
              <a:t>, à la demande du </a:t>
            </a:r>
            <a:r>
              <a:rPr lang="es-CL" sz="2600" dirty="0" err="1" smtClean="0">
                <a:latin typeface="+mj-lt"/>
              </a:rPr>
              <a:t>contribuable</a:t>
            </a:r>
            <a:r>
              <a:rPr lang="es-CL" sz="2600" dirty="0" smtClean="0">
                <a:latin typeface="+mj-lt"/>
              </a:rPr>
              <a:t>, à </a:t>
            </a:r>
            <a:r>
              <a:rPr lang="es-CL" sz="2600" dirty="0" err="1" smtClean="0">
                <a:latin typeface="+mj-lt"/>
              </a:rPr>
              <a:t>l'avis</a:t>
            </a:r>
            <a:r>
              <a:rPr lang="es-CL" sz="2600" dirty="0" smtClean="0">
                <a:latin typeface="+mj-lt"/>
              </a:rPr>
              <a:t> du comité de </a:t>
            </a:r>
            <a:r>
              <a:rPr lang="es-CL" sz="2600" dirty="0" err="1" smtClean="0">
                <a:latin typeface="+mj-lt"/>
              </a:rPr>
              <a:t>l'abus</a:t>
            </a:r>
            <a:r>
              <a:rPr lang="es-CL" sz="2600" dirty="0" smtClean="0">
                <a:latin typeface="+mj-lt"/>
              </a:rPr>
              <a:t> de </a:t>
            </a:r>
            <a:r>
              <a:rPr lang="es-CL" sz="2600" dirty="0" err="1" smtClean="0">
                <a:latin typeface="+mj-lt"/>
              </a:rPr>
              <a:t>droit</a:t>
            </a:r>
            <a:r>
              <a:rPr lang="es-CL" sz="2600" dirty="0" smtClean="0">
                <a:latin typeface="+mj-lt"/>
              </a:rPr>
              <a:t> fiscal. </a:t>
            </a:r>
            <a:r>
              <a:rPr lang="es-CL" sz="2600" dirty="0" err="1" smtClean="0">
                <a:latin typeface="+mj-lt"/>
              </a:rPr>
              <a:t>L'administration</a:t>
            </a:r>
            <a:r>
              <a:rPr lang="es-CL" sz="2600" dirty="0" smtClean="0">
                <a:latin typeface="+mj-lt"/>
              </a:rPr>
              <a:t> </a:t>
            </a:r>
            <a:r>
              <a:rPr lang="es-CL" sz="2600" dirty="0" err="1" smtClean="0">
                <a:latin typeface="+mj-lt"/>
              </a:rPr>
              <a:t>peut</a:t>
            </a:r>
            <a:r>
              <a:rPr lang="es-CL" sz="2600" dirty="0" smtClean="0">
                <a:latin typeface="+mj-lt"/>
              </a:rPr>
              <a:t> </a:t>
            </a:r>
            <a:r>
              <a:rPr lang="es-CL" sz="2600" dirty="0" err="1" smtClean="0">
                <a:latin typeface="+mj-lt"/>
              </a:rPr>
              <a:t>également</a:t>
            </a:r>
            <a:r>
              <a:rPr lang="es-CL" sz="2600" dirty="0" smtClean="0">
                <a:latin typeface="+mj-lt"/>
              </a:rPr>
              <a:t> </a:t>
            </a:r>
            <a:r>
              <a:rPr lang="es-CL" sz="2600" dirty="0" err="1" smtClean="0">
                <a:latin typeface="+mj-lt"/>
              </a:rPr>
              <a:t>soumettre</a:t>
            </a:r>
            <a:r>
              <a:rPr lang="es-CL" sz="2600" dirty="0" smtClean="0">
                <a:latin typeface="+mj-lt"/>
              </a:rPr>
              <a:t> le </a:t>
            </a:r>
            <a:r>
              <a:rPr lang="es-CL" sz="2600" dirty="0" err="1" smtClean="0">
                <a:latin typeface="+mj-lt"/>
              </a:rPr>
              <a:t>litige</a:t>
            </a:r>
            <a:r>
              <a:rPr lang="es-CL" sz="2600" dirty="0" smtClean="0">
                <a:latin typeface="+mj-lt"/>
              </a:rPr>
              <a:t> à </a:t>
            </a:r>
            <a:r>
              <a:rPr lang="es-CL" sz="2600" dirty="0" err="1" smtClean="0">
                <a:latin typeface="+mj-lt"/>
              </a:rPr>
              <a:t>l'avis</a:t>
            </a:r>
            <a:r>
              <a:rPr lang="es-CL" sz="2600" dirty="0" smtClean="0">
                <a:latin typeface="+mj-lt"/>
              </a:rPr>
              <a:t> du comité.</a:t>
            </a:r>
          </a:p>
          <a:p>
            <a:pPr marL="109728" indent="0">
              <a:buNone/>
            </a:pPr>
            <a:endParaRPr lang="es-CL" sz="2000" dirty="0"/>
          </a:p>
        </p:txBody>
      </p:sp>
      <p:sp>
        <p:nvSpPr>
          <p:cNvPr id="2" name="1 Marcador de número de diapositiva"/>
          <p:cNvSpPr>
            <a:spLocks noGrp="1"/>
          </p:cNvSpPr>
          <p:nvPr>
            <p:ph type="sldNum" sz="quarter" idx="12"/>
          </p:nvPr>
        </p:nvSpPr>
        <p:spPr/>
        <p:txBody>
          <a:bodyPr/>
          <a:lstStyle/>
          <a:p>
            <a:fld id="{069B66CB-845F-42F9-BC6D-02DA3F7B2A3D}" type="slidenum">
              <a:rPr lang="es-CL" smtClean="0"/>
              <a:pPr/>
              <a:t>24</a:t>
            </a:fld>
            <a:endParaRPr lang="es-CL"/>
          </a:p>
        </p:txBody>
      </p:sp>
    </p:spTree>
    <p:extLst>
      <p:ext uri="{BB962C8B-B14F-4D97-AF65-F5344CB8AC3E}">
        <p14:creationId xmlns:p14="http://schemas.microsoft.com/office/powerpoint/2010/main" val="591753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692696"/>
            <a:ext cx="8640960" cy="5760640"/>
          </a:xfrm>
        </p:spPr>
        <p:txBody>
          <a:bodyPr>
            <a:normAutofit fontScale="62500" lnSpcReduction="20000"/>
          </a:bodyPr>
          <a:lstStyle/>
          <a:p>
            <a:pPr marL="566928" indent="-457200" algn="just">
              <a:buFont typeface="+mj-lt"/>
              <a:buAutoNum type="alphaUcPeriod" startAt="5"/>
            </a:pPr>
            <a:r>
              <a:rPr lang="es-ES" sz="2900" dirty="0" smtClean="0">
                <a:latin typeface="+mj-lt"/>
              </a:rPr>
              <a:t> </a:t>
            </a:r>
            <a:r>
              <a:rPr lang="es-ES" sz="2900" dirty="0">
                <a:latin typeface="+mj-lt"/>
              </a:rPr>
              <a:t>INGLATERRA</a:t>
            </a:r>
            <a:endParaRPr lang="es-CL" sz="2900" dirty="0">
              <a:latin typeface="+mj-lt"/>
            </a:endParaRPr>
          </a:p>
          <a:p>
            <a:pPr marL="109728" indent="0" algn="just">
              <a:buNone/>
            </a:pPr>
            <a:r>
              <a:rPr lang="es-ES" sz="2900" dirty="0">
                <a:latin typeface="+mj-lt"/>
              </a:rPr>
              <a:t>La peculiaridad que posee Inglaterra es que formando parte de la tradición del </a:t>
            </a:r>
            <a:r>
              <a:rPr lang="es-ES" sz="2900" i="1" dirty="0" err="1">
                <a:latin typeface="+mj-lt"/>
              </a:rPr>
              <a:t>Common</a:t>
            </a:r>
            <a:r>
              <a:rPr lang="es-ES" sz="2900" i="1" dirty="0">
                <a:latin typeface="+mj-lt"/>
              </a:rPr>
              <a:t> </a:t>
            </a:r>
            <a:r>
              <a:rPr lang="es-ES" sz="2900" i="1" dirty="0" err="1">
                <a:latin typeface="+mj-lt"/>
              </a:rPr>
              <a:t>Law</a:t>
            </a:r>
            <a:r>
              <a:rPr lang="es-ES" sz="2900" dirty="0">
                <a:latin typeface="+mj-lt"/>
              </a:rPr>
              <a:t>, en principio su norma general </a:t>
            </a:r>
            <a:r>
              <a:rPr lang="es-ES" sz="2900" dirty="0" err="1">
                <a:latin typeface="+mj-lt"/>
              </a:rPr>
              <a:t>antielusiva</a:t>
            </a:r>
            <a:r>
              <a:rPr lang="es-ES" sz="2900" dirty="0">
                <a:latin typeface="+mj-lt"/>
              </a:rPr>
              <a:t> se estructuró en base a la jurisprudencia de sus tribunales, no obstante, por medio del </a:t>
            </a:r>
            <a:r>
              <a:rPr lang="es-ES" sz="2900" i="1" dirty="0" err="1">
                <a:latin typeface="+mj-lt"/>
              </a:rPr>
              <a:t>Finance</a:t>
            </a:r>
            <a:r>
              <a:rPr lang="es-ES" sz="2900" i="1" dirty="0">
                <a:latin typeface="+mj-lt"/>
              </a:rPr>
              <a:t> </a:t>
            </a:r>
            <a:r>
              <a:rPr lang="es-ES" sz="2900" i="1" dirty="0" err="1">
                <a:latin typeface="+mj-lt"/>
              </a:rPr>
              <a:t>Act</a:t>
            </a:r>
            <a:r>
              <a:rPr lang="es-ES" sz="2900" i="1" dirty="0">
                <a:latin typeface="+mj-lt"/>
              </a:rPr>
              <a:t> </a:t>
            </a:r>
            <a:r>
              <a:rPr lang="es-ES" sz="2900" dirty="0">
                <a:latin typeface="+mj-lt"/>
              </a:rPr>
              <a:t>2013, se reguló esta materia de manera formal y escrita.</a:t>
            </a:r>
            <a:endParaRPr lang="es-CL" sz="2900" dirty="0">
              <a:latin typeface="+mj-lt"/>
            </a:endParaRPr>
          </a:p>
          <a:p>
            <a:pPr marL="109728" indent="0" algn="just">
              <a:buNone/>
            </a:pPr>
            <a:r>
              <a:rPr lang="es-CL" sz="2900" dirty="0" smtClean="0">
                <a:latin typeface="+mj-lt"/>
              </a:rPr>
              <a:t>Señala </a:t>
            </a:r>
            <a:r>
              <a:rPr lang="es-CL" sz="2900" dirty="0">
                <a:latin typeface="+mj-lt"/>
              </a:rPr>
              <a:t>al efecto dicha disposición en la parte 5º, apartado 206: </a:t>
            </a:r>
            <a:r>
              <a:rPr lang="es-CL" sz="2900" dirty="0" smtClean="0">
                <a:latin typeface="+mj-lt"/>
              </a:rPr>
              <a:t> </a:t>
            </a:r>
            <a:r>
              <a:rPr lang="es-CL" sz="2900" i="1" dirty="0" smtClean="0">
                <a:latin typeface="+mj-lt"/>
              </a:rPr>
              <a:t>“</a:t>
            </a:r>
            <a:r>
              <a:rPr lang="es-CL" sz="2900" i="1" dirty="0">
                <a:latin typeface="+mj-lt"/>
              </a:rPr>
              <a:t>Cualquier ajuste que se requiera hacer bajo esta sección (ya sea por un funcionario de Ingresos y Aduanas o la persona a quien se le otorgará la ventaja fiscal) puede hacerse a través de una evaluación, la modificación de una evaluación, enmienda o desestimación de un reclamo, o de otro modo”.</a:t>
            </a:r>
            <a:endParaRPr lang="es-CL" sz="2900" dirty="0">
              <a:latin typeface="+mj-lt"/>
            </a:endParaRPr>
          </a:p>
          <a:p>
            <a:pPr marL="109728" indent="0" algn="just">
              <a:buNone/>
            </a:pPr>
            <a:r>
              <a:rPr lang="es-CL" sz="2900" dirty="0">
                <a:latin typeface="+mj-lt"/>
              </a:rPr>
              <a:t>El mencionado </a:t>
            </a:r>
            <a:r>
              <a:rPr lang="es-CL" sz="2900" i="1" dirty="0" err="1">
                <a:latin typeface="+mj-lt"/>
              </a:rPr>
              <a:t>Finance</a:t>
            </a:r>
            <a:r>
              <a:rPr lang="es-CL" sz="2900" i="1" dirty="0">
                <a:latin typeface="+mj-lt"/>
              </a:rPr>
              <a:t> </a:t>
            </a:r>
            <a:r>
              <a:rPr lang="es-CL" sz="2900" i="1" dirty="0" err="1">
                <a:latin typeface="+mj-lt"/>
              </a:rPr>
              <a:t>Act</a:t>
            </a:r>
            <a:r>
              <a:rPr lang="es-CL" sz="2900" i="1" dirty="0">
                <a:latin typeface="+mj-lt"/>
              </a:rPr>
              <a:t> </a:t>
            </a:r>
            <a:r>
              <a:rPr lang="es-CL" sz="2900" dirty="0">
                <a:latin typeface="+mj-lt"/>
              </a:rPr>
              <a:t>2013 regula un procedimiento especial para la aplicación de esta norma </a:t>
            </a:r>
            <a:r>
              <a:rPr lang="es-CL" sz="2900" dirty="0" err="1">
                <a:latin typeface="+mj-lt"/>
              </a:rPr>
              <a:t>antielusiva</a:t>
            </a:r>
            <a:r>
              <a:rPr lang="es-CL" sz="2900" dirty="0">
                <a:latin typeface="+mj-lt"/>
              </a:rPr>
              <a:t>. </a:t>
            </a:r>
          </a:p>
          <a:p>
            <a:pPr marL="109728" indent="0" algn="just">
              <a:buNone/>
            </a:pPr>
            <a:r>
              <a:rPr lang="es-CL" sz="2900" dirty="0">
                <a:latin typeface="+mj-lt"/>
              </a:rPr>
              <a:t>En el procedimiento participan tanto un oficial designado (</a:t>
            </a:r>
            <a:r>
              <a:rPr lang="es-CL" sz="2900" i="1" dirty="0" err="1">
                <a:latin typeface="+mj-lt"/>
              </a:rPr>
              <a:t>designated</a:t>
            </a:r>
            <a:r>
              <a:rPr lang="es-CL" sz="2900" i="1" dirty="0">
                <a:latin typeface="+mj-lt"/>
              </a:rPr>
              <a:t> </a:t>
            </a:r>
            <a:r>
              <a:rPr lang="es-CL" sz="2900" i="1" dirty="0" err="1">
                <a:latin typeface="+mj-lt"/>
              </a:rPr>
              <a:t>officier</a:t>
            </a:r>
            <a:r>
              <a:rPr lang="es-CL" sz="2900" dirty="0">
                <a:latin typeface="+mj-lt"/>
              </a:rPr>
              <a:t>) y un Comité especial (</a:t>
            </a:r>
            <a:r>
              <a:rPr lang="es-CL" sz="2900" i="1" dirty="0" err="1">
                <a:latin typeface="+mj-lt"/>
              </a:rPr>
              <a:t>Advisory</a:t>
            </a:r>
            <a:r>
              <a:rPr lang="es-CL" sz="2900" i="1" dirty="0">
                <a:latin typeface="+mj-lt"/>
              </a:rPr>
              <a:t> Panel</a:t>
            </a:r>
            <a:r>
              <a:rPr lang="es-CL" sz="2900" dirty="0">
                <a:latin typeface="+mj-lt"/>
              </a:rPr>
              <a:t>).  Señala Enrique Sánchez de Castro que “El procedimiento en la aplicación de esta cláusula sería sencillo, si el </a:t>
            </a:r>
            <a:r>
              <a:rPr lang="es-CL" sz="2900" i="1" dirty="0" err="1">
                <a:latin typeface="+mj-lt"/>
              </a:rPr>
              <a:t>officer</a:t>
            </a:r>
            <a:r>
              <a:rPr lang="es-CL" sz="2900" i="1" dirty="0">
                <a:latin typeface="+mj-lt"/>
              </a:rPr>
              <a:t> </a:t>
            </a:r>
            <a:r>
              <a:rPr lang="es-CL" sz="2900" dirty="0">
                <a:latin typeface="+mj-lt"/>
              </a:rPr>
              <a:t>considera que la conducta es abusiva y que logra un resultado ilegítimo esto lo comunicará al contribuyente a través de notificación en la que se referirá, en garantía de la seguridad jurídica, la identificación de la conducta o conductas abusivas, la ventaja fiscal obtenida, explicación sobre el por qué del carácter abusivo, exposición de la calificación que merece la operación con respecto a la norma tributaria eludida y la carga fiscal resultante, información sobre el plazo -45 días- en el cual el contribuyente podrá efectuar alegaciones escritas y exposición de los siguientes pasos a seguir tanto si el contribuyente presenta sus alegaciones como si no lo efectúa”.</a:t>
            </a:r>
          </a:p>
          <a:p>
            <a:pPr marL="109728" indent="0">
              <a:buNone/>
            </a:pPr>
            <a:endParaRPr lang="es-CL" sz="2000" dirty="0"/>
          </a:p>
        </p:txBody>
      </p:sp>
      <p:sp>
        <p:nvSpPr>
          <p:cNvPr id="2" name="1 Marcador de número de diapositiva"/>
          <p:cNvSpPr>
            <a:spLocks noGrp="1"/>
          </p:cNvSpPr>
          <p:nvPr>
            <p:ph type="sldNum" sz="quarter" idx="12"/>
          </p:nvPr>
        </p:nvSpPr>
        <p:spPr/>
        <p:txBody>
          <a:bodyPr/>
          <a:lstStyle/>
          <a:p>
            <a:fld id="{069B66CB-845F-42F9-BC6D-02DA3F7B2A3D}" type="slidenum">
              <a:rPr lang="es-CL" smtClean="0"/>
              <a:pPr/>
              <a:t>25</a:t>
            </a:fld>
            <a:endParaRPr lang="es-CL"/>
          </a:p>
        </p:txBody>
      </p:sp>
    </p:spTree>
    <p:extLst>
      <p:ext uri="{BB962C8B-B14F-4D97-AF65-F5344CB8AC3E}">
        <p14:creationId xmlns:p14="http://schemas.microsoft.com/office/powerpoint/2010/main" val="2898825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548680"/>
            <a:ext cx="8291264" cy="6025856"/>
          </a:xfrm>
        </p:spPr>
        <p:txBody>
          <a:bodyPr>
            <a:normAutofit/>
          </a:bodyPr>
          <a:lstStyle/>
          <a:p>
            <a:pPr marL="109728" indent="0" algn="just">
              <a:buNone/>
            </a:pPr>
            <a:endParaRPr lang="es-CL" sz="1800" dirty="0" smtClean="0">
              <a:latin typeface="+mj-lt"/>
            </a:endParaRPr>
          </a:p>
          <a:p>
            <a:pPr marL="109728" indent="0" algn="just">
              <a:buNone/>
            </a:pPr>
            <a:r>
              <a:rPr lang="es-CL" sz="1800" dirty="0" smtClean="0">
                <a:latin typeface="+mj-lt"/>
              </a:rPr>
              <a:t>Con </a:t>
            </a:r>
            <a:r>
              <a:rPr lang="es-CL" sz="1800" dirty="0">
                <a:latin typeface="+mj-lt"/>
              </a:rPr>
              <a:t>o sin el ejercicio por parte del contribuyente de su derecho a presentar alegaciones, el </a:t>
            </a:r>
            <a:r>
              <a:rPr lang="es-CL" sz="1800" i="1" dirty="0" err="1">
                <a:latin typeface="+mj-lt"/>
              </a:rPr>
              <a:t>officer</a:t>
            </a:r>
            <a:r>
              <a:rPr lang="es-CL" sz="1800" dirty="0">
                <a:latin typeface="+mj-lt"/>
              </a:rPr>
              <a:t> remitirá el asunto, junto con la información relevante al </a:t>
            </a:r>
            <a:r>
              <a:rPr lang="es-CL" sz="1800" i="1" dirty="0" err="1">
                <a:latin typeface="+mj-lt"/>
              </a:rPr>
              <a:t>Advisory</a:t>
            </a:r>
            <a:r>
              <a:rPr lang="es-CL" sz="1800" i="1" dirty="0">
                <a:latin typeface="+mj-lt"/>
              </a:rPr>
              <a:t> Panel</a:t>
            </a:r>
            <a:r>
              <a:rPr lang="es-CL" sz="1800" dirty="0">
                <a:latin typeface="+mj-lt"/>
              </a:rPr>
              <a:t>, circunstancia que debe ser debidamente informada al contribuyente.</a:t>
            </a:r>
          </a:p>
          <a:p>
            <a:pPr marL="109728" indent="0" algn="just">
              <a:buNone/>
            </a:pPr>
            <a:r>
              <a:rPr lang="es-CL" sz="1800" dirty="0">
                <a:latin typeface="+mj-lt"/>
              </a:rPr>
              <a:t>Una vez que el </a:t>
            </a:r>
            <a:r>
              <a:rPr lang="es-CL" sz="1800" i="1" dirty="0" err="1">
                <a:latin typeface="+mj-lt"/>
              </a:rPr>
              <a:t>officer</a:t>
            </a:r>
            <a:r>
              <a:rPr lang="es-CL" sz="1800" dirty="0">
                <a:latin typeface="+mj-lt"/>
              </a:rPr>
              <a:t> remita el asunto al </a:t>
            </a:r>
            <a:r>
              <a:rPr lang="es-CL" sz="1800" i="1" dirty="0" err="1">
                <a:latin typeface="+mj-lt"/>
              </a:rPr>
              <a:t>Advisory</a:t>
            </a:r>
            <a:r>
              <a:rPr lang="es-CL" sz="1800" i="1" dirty="0">
                <a:latin typeface="+mj-lt"/>
              </a:rPr>
              <a:t> Panel</a:t>
            </a:r>
            <a:r>
              <a:rPr lang="es-CL" sz="1800" dirty="0">
                <a:latin typeface="+mj-lt"/>
              </a:rPr>
              <a:t>, el presidente de este último deberá designar un </a:t>
            </a:r>
            <a:r>
              <a:rPr lang="es-CL" sz="1800" i="1" dirty="0">
                <a:latin typeface="+mj-lt"/>
              </a:rPr>
              <a:t>Sub </a:t>
            </a:r>
            <a:r>
              <a:rPr lang="es-CL" sz="1800" i="1" dirty="0" err="1">
                <a:latin typeface="+mj-lt"/>
              </a:rPr>
              <a:t>Advisory</a:t>
            </a:r>
            <a:r>
              <a:rPr lang="es-CL" sz="1800" i="1" dirty="0">
                <a:latin typeface="+mj-lt"/>
              </a:rPr>
              <a:t> Panel </a:t>
            </a:r>
            <a:r>
              <a:rPr lang="es-CL" sz="1800" dirty="0">
                <a:latin typeface="+mj-lt"/>
              </a:rPr>
              <a:t>conformado por tres miembros, quien tendrán que tomar la decisión al efecto.</a:t>
            </a:r>
            <a:endParaRPr lang="en-US" sz="1800" dirty="0">
              <a:latin typeface="+mj-lt"/>
            </a:endParaRPr>
          </a:p>
          <a:p>
            <a:pPr marL="109728" indent="0" algn="just">
              <a:buNone/>
            </a:pPr>
            <a:r>
              <a:rPr lang="en-US" sz="1800" dirty="0">
                <a:latin typeface="+mj-lt"/>
              </a:rPr>
              <a:t>Finance Act 2013, Parte 5, </a:t>
            </a:r>
            <a:r>
              <a:rPr lang="en-US" sz="1800" dirty="0" err="1">
                <a:latin typeface="+mj-lt"/>
              </a:rPr>
              <a:t>apartado</a:t>
            </a:r>
            <a:r>
              <a:rPr lang="en-US" sz="1800" dirty="0">
                <a:latin typeface="+mj-lt"/>
              </a:rPr>
              <a:t> 206: “Any adjustments required to be made under this section (whether by an officer of Revenue and Customs or the person to whom the tax advantage would arise) may be made by way of an assessment, the modification of an assessment, amendment or disallowance of a claim, or otherwise”.</a:t>
            </a:r>
          </a:p>
          <a:p>
            <a:pPr marL="109728" indent="0" algn="just">
              <a:buNone/>
            </a:pPr>
            <a:r>
              <a:rPr lang="es-CL" sz="1800" dirty="0">
                <a:latin typeface="+mj-lt"/>
              </a:rPr>
              <a:t>Una vez constituido este </a:t>
            </a:r>
            <a:r>
              <a:rPr lang="es-CL" sz="1800" i="1" dirty="0">
                <a:latin typeface="+mj-lt"/>
              </a:rPr>
              <a:t>Sub </a:t>
            </a:r>
            <a:r>
              <a:rPr lang="es-CL" sz="1800" i="1" dirty="0" err="1">
                <a:latin typeface="+mj-lt"/>
              </a:rPr>
              <a:t>Advisory</a:t>
            </a:r>
            <a:r>
              <a:rPr lang="es-CL" sz="1800" i="1" dirty="0">
                <a:latin typeface="+mj-lt"/>
              </a:rPr>
              <a:t> Panel</a:t>
            </a:r>
            <a:r>
              <a:rPr lang="es-CL" sz="1800" dirty="0">
                <a:latin typeface="+mj-lt"/>
              </a:rPr>
              <a:t>, se podrá requerir información adicional a las partes a fin de lograr la acertada determinación. Dicho dictamen se consistirá en un análisis sobre la forma y sustancia de la operación en base a un análisis e interpretación teleológica con apoyo en aquellas evidencias o circunstancias objetivas. </a:t>
            </a:r>
          </a:p>
          <a:p>
            <a:pPr marL="109728" indent="0">
              <a:buNone/>
            </a:pPr>
            <a:endParaRPr lang="es-CL" sz="1800" dirty="0">
              <a:latin typeface="+mj-lt"/>
            </a:endParaRPr>
          </a:p>
        </p:txBody>
      </p:sp>
      <p:sp>
        <p:nvSpPr>
          <p:cNvPr id="2" name="1 Marcador de número de diapositiva"/>
          <p:cNvSpPr>
            <a:spLocks noGrp="1"/>
          </p:cNvSpPr>
          <p:nvPr>
            <p:ph type="sldNum" sz="quarter" idx="12"/>
          </p:nvPr>
        </p:nvSpPr>
        <p:spPr/>
        <p:txBody>
          <a:bodyPr/>
          <a:lstStyle/>
          <a:p>
            <a:fld id="{069B66CB-845F-42F9-BC6D-02DA3F7B2A3D}" type="slidenum">
              <a:rPr lang="es-CL" smtClean="0"/>
              <a:pPr/>
              <a:t>26</a:t>
            </a:fld>
            <a:endParaRPr lang="es-CL"/>
          </a:p>
        </p:txBody>
      </p:sp>
    </p:spTree>
    <p:extLst>
      <p:ext uri="{BB962C8B-B14F-4D97-AF65-F5344CB8AC3E}">
        <p14:creationId xmlns:p14="http://schemas.microsoft.com/office/powerpoint/2010/main" val="2962127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764704"/>
            <a:ext cx="8075240" cy="5809832"/>
          </a:xfrm>
        </p:spPr>
        <p:txBody>
          <a:bodyPr>
            <a:normAutofit/>
          </a:bodyPr>
          <a:lstStyle/>
          <a:p>
            <a:pPr marL="109728" indent="0">
              <a:buNone/>
            </a:pPr>
            <a:r>
              <a:rPr lang="es-CL" sz="1400" dirty="0" smtClean="0">
                <a:latin typeface="+mj-lt"/>
              </a:rPr>
              <a:t>F) El reciente caso peruano</a:t>
            </a:r>
          </a:p>
          <a:p>
            <a:pPr marL="109728" indent="0">
              <a:buNone/>
            </a:pPr>
            <a:r>
              <a:rPr lang="es-CL" sz="1400" dirty="0" smtClean="0">
                <a:latin typeface="+mj-lt"/>
              </a:rPr>
              <a:t>El Derecho peruano reguló la existencia de la Norma General </a:t>
            </a:r>
            <a:r>
              <a:rPr lang="es-CL" sz="1400" dirty="0" err="1">
                <a:latin typeface="+mj-lt"/>
              </a:rPr>
              <a:t>A</a:t>
            </a:r>
            <a:r>
              <a:rPr lang="es-CL" sz="1400" dirty="0" err="1" smtClean="0">
                <a:latin typeface="+mj-lt"/>
              </a:rPr>
              <a:t>ntielusiva</a:t>
            </a:r>
            <a:r>
              <a:rPr lang="es-CL" sz="1400" dirty="0" smtClean="0">
                <a:latin typeface="+mj-lt"/>
              </a:rPr>
              <a:t> mediante Decreto Legislativo 1121 del año 2012 a través del cual le otorgó facultades a la administración tributaria local (SUNAT) para efectos de contar con dicha facultad de forma específica, precisa y con todos los elementos propios inherentes a una facultad de la administración. Al respecto vale la pena señalar lo que dispone la mencionada norma: “Para determinar la verdadera naturaleza del hecho imponible, la SUNAT tomará en cuenta los actos, situaciones y relaciones económicas que efectivamente realicen, persigan o establezcan los deudores tributarios. En caso que se detecten supuestos de elusión de normas tributarias, la Superintendencia Nacional de Aduanas y Administración Tributarias – SUNAT – se encuentra </a:t>
            </a:r>
            <a:r>
              <a:rPr lang="es-CL" sz="1400" u="sng" dirty="0" smtClean="0">
                <a:latin typeface="+mj-lt"/>
              </a:rPr>
              <a:t>facultada para exigir </a:t>
            </a:r>
            <a:r>
              <a:rPr lang="es-CL" sz="1400" dirty="0" smtClean="0">
                <a:latin typeface="+mj-lt"/>
              </a:rPr>
              <a:t>la deuda tributaria o disminuir el importe de los saldos o créditos a favor, pérdidas tributarias, créditos por tributos o eliminar la ventaja tributaria, sin perjuicio de la restitución de los montos que hubieran sido devueltos indebidamente.”</a:t>
            </a:r>
            <a:endParaRPr lang="es-CL" sz="1400" dirty="0">
              <a:latin typeface="+mj-lt"/>
            </a:endParaRPr>
          </a:p>
          <a:p>
            <a:pPr marL="109728" indent="0">
              <a:buNone/>
            </a:pPr>
            <a:r>
              <a:rPr lang="es-CL" sz="1400" dirty="0" smtClean="0">
                <a:latin typeface="+mj-lt"/>
              </a:rPr>
              <a:t>Recientemente en Septiembre de 2018 pasado mediante Decreto Legislativo se dictó la reglamentación, elementos y condiciones para la aplicación de esta facultad en donde se fija el procedimiento para efectos de que la administración tributaria ejerza las facultades que le otorga la </a:t>
            </a:r>
            <a:r>
              <a:rPr lang="es-CL" sz="1400" dirty="0"/>
              <a:t>Norma General </a:t>
            </a:r>
            <a:r>
              <a:rPr lang="es-CL" sz="1400" dirty="0" err="1" smtClean="0"/>
              <a:t>Antielusiva</a:t>
            </a:r>
            <a:r>
              <a:rPr lang="es-CL" sz="1400" dirty="0" smtClean="0"/>
              <a:t>.</a:t>
            </a:r>
            <a:endParaRPr lang="es-CL" sz="1400" dirty="0">
              <a:latin typeface="+mj-lt"/>
            </a:endParaRPr>
          </a:p>
        </p:txBody>
      </p:sp>
      <p:sp>
        <p:nvSpPr>
          <p:cNvPr id="2" name="1 Marcador de número de diapositiva"/>
          <p:cNvSpPr>
            <a:spLocks noGrp="1"/>
          </p:cNvSpPr>
          <p:nvPr>
            <p:ph type="sldNum" sz="quarter" idx="12"/>
          </p:nvPr>
        </p:nvSpPr>
        <p:spPr/>
        <p:txBody>
          <a:bodyPr/>
          <a:lstStyle/>
          <a:p>
            <a:fld id="{069B66CB-845F-42F9-BC6D-02DA3F7B2A3D}" type="slidenum">
              <a:rPr lang="es-CL" smtClean="0"/>
              <a:pPr/>
              <a:t>27</a:t>
            </a:fld>
            <a:endParaRPr lang="es-CL"/>
          </a:p>
        </p:txBody>
      </p:sp>
    </p:spTree>
    <p:extLst>
      <p:ext uri="{BB962C8B-B14F-4D97-AF65-F5344CB8AC3E}">
        <p14:creationId xmlns:p14="http://schemas.microsoft.com/office/powerpoint/2010/main" val="2790749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6E659C2-B483-459A-ACC6-784189A7F131}"/>
              </a:ext>
            </a:extLst>
          </p:cNvPr>
          <p:cNvSpPr>
            <a:spLocks noGrp="1"/>
          </p:cNvSpPr>
          <p:nvPr>
            <p:ph type="title"/>
          </p:nvPr>
        </p:nvSpPr>
        <p:spPr>
          <a:xfrm>
            <a:off x="467544" y="1124744"/>
            <a:ext cx="8229600" cy="1066800"/>
          </a:xfrm>
        </p:spPr>
        <p:txBody>
          <a:bodyPr>
            <a:noAutofit/>
          </a:bodyPr>
          <a:lstStyle/>
          <a:p>
            <a:pPr algn="ctr"/>
            <a:r>
              <a:rPr lang="es-ES" sz="2800" b="1" u="sng" dirty="0" smtClean="0"/>
              <a:t>V. Necesidad de transformar, mantener </a:t>
            </a:r>
            <a:r>
              <a:rPr lang="es-ES" sz="2800" b="1" u="sng" dirty="0"/>
              <a:t>y </a:t>
            </a:r>
            <a:r>
              <a:rPr lang="es-ES" sz="2800" b="1" u="sng" dirty="0" smtClean="0"/>
              <a:t>redefinir la </a:t>
            </a:r>
            <a:r>
              <a:rPr lang="es-ES" sz="2800" b="1" u="sng" dirty="0"/>
              <a:t>actual Norma General </a:t>
            </a:r>
            <a:r>
              <a:rPr lang="es-ES" sz="2800" b="1" u="sng" dirty="0" err="1"/>
              <a:t>Antielusión</a:t>
            </a:r>
            <a:endParaRPr lang="es-CL" sz="2800" b="1" u="sng" dirty="0"/>
          </a:p>
        </p:txBody>
      </p:sp>
      <p:sp>
        <p:nvSpPr>
          <p:cNvPr id="3" name="Marcador de contenido 2">
            <a:extLst>
              <a:ext uri="{FF2B5EF4-FFF2-40B4-BE49-F238E27FC236}">
                <a16:creationId xmlns="" xmlns:a16="http://schemas.microsoft.com/office/drawing/2014/main" id="{9354BF6A-50AE-4F2A-BAE6-C6838E780F55}"/>
              </a:ext>
            </a:extLst>
          </p:cNvPr>
          <p:cNvSpPr>
            <a:spLocks noGrp="1"/>
          </p:cNvSpPr>
          <p:nvPr>
            <p:ph idx="1"/>
          </p:nvPr>
        </p:nvSpPr>
        <p:spPr>
          <a:xfrm>
            <a:off x="457200" y="2780928"/>
            <a:ext cx="8229600" cy="3793608"/>
          </a:xfrm>
        </p:spPr>
        <p:txBody>
          <a:bodyPr/>
          <a:lstStyle/>
          <a:p>
            <a:pPr algn="just"/>
            <a:r>
              <a:rPr lang="es-ES" dirty="0">
                <a:latin typeface="+mj-lt"/>
              </a:rPr>
              <a:t>Restitución de su calidad de ser una facultad de la Administración Tributaria y no un procedimiento judicial especial de reclamación</a:t>
            </a:r>
            <a:r>
              <a:rPr lang="es-ES" dirty="0" smtClean="0">
                <a:latin typeface="+mj-lt"/>
              </a:rPr>
              <a:t>.</a:t>
            </a:r>
          </a:p>
          <a:p>
            <a:pPr algn="just"/>
            <a:r>
              <a:rPr lang="es-ES" dirty="0" smtClean="0">
                <a:latin typeface="+mj-lt"/>
              </a:rPr>
              <a:t>Esto es lo que está siendo considerado entre la oposición y Gobierno para incorporarla en su actual proyecto en trámite ante el Congreso.</a:t>
            </a:r>
          </a:p>
          <a:p>
            <a:pPr marL="109728" indent="0" algn="just">
              <a:buNone/>
            </a:pPr>
            <a:endParaRPr lang="es-CL" dirty="0">
              <a:latin typeface="+mj-lt"/>
            </a:endParaRPr>
          </a:p>
        </p:txBody>
      </p:sp>
      <p:sp>
        <p:nvSpPr>
          <p:cNvPr id="4" name="3 Marcador de número de diapositiva"/>
          <p:cNvSpPr>
            <a:spLocks noGrp="1"/>
          </p:cNvSpPr>
          <p:nvPr>
            <p:ph type="sldNum" sz="quarter" idx="12"/>
          </p:nvPr>
        </p:nvSpPr>
        <p:spPr/>
        <p:txBody>
          <a:bodyPr/>
          <a:lstStyle/>
          <a:p>
            <a:fld id="{069B66CB-845F-42F9-BC6D-02DA3F7B2A3D}" type="slidenum">
              <a:rPr lang="es-CL" smtClean="0"/>
              <a:pPr/>
              <a:t>28</a:t>
            </a:fld>
            <a:endParaRPr lang="es-CL"/>
          </a:p>
        </p:txBody>
      </p:sp>
    </p:spTree>
    <p:extLst>
      <p:ext uri="{BB962C8B-B14F-4D97-AF65-F5344CB8AC3E}">
        <p14:creationId xmlns:p14="http://schemas.microsoft.com/office/powerpoint/2010/main" val="3005029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066800"/>
          </a:xfrm>
        </p:spPr>
        <p:txBody>
          <a:bodyPr>
            <a:normAutofit fontScale="90000"/>
          </a:bodyPr>
          <a:lstStyle/>
          <a:p>
            <a:pPr lvl="0"/>
            <a:r>
              <a:rPr lang="es-ES_tradnl" sz="3100" b="1" u="sng" smtClean="0"/>
              <a:t>VI. </a:t>
            </a:r>
            <a:r>
              <a:rPr lang="es-ES_tradnl" sz="3100" b="1" u="sng" dirty="0" smtClean="0"/>
              <a:t>Conclusiones</a:t>
            </a:r>
            <a:r>
              <a:rPr lang="es-CL" dirty="0"/>
              <a:t/>
            </a:r>
            <a:br>
              <a:rPr lang="es-CL" dirty="0"/>
            </a:br>
            <a:endParaRPr lang="es-CL" dirty="0"/>
          </a:p>
        </p:txBody>
      </p:sp>
      <p:sp>
        <p:nvSpPr>
          <p:cNvPr id="3" name="2 Marcador de contenido"/>
          <p:cNvSpPr>
            <a:spLocks noGrp="1"/>
          </p:cNvSpPr>
          <p:nvPr>
            <p:ph idx="1"/>
          </p:nvPr>
        </p:nvSpPr>
        <p:spPr>
          <a:xfrm>
            <a:off x="467544" y="1556792"/>
            <a:ext cx="8229600" cy="4896544"/>
          </a:xfrm>
        </p:spPr>
        <p:txBody>
          <a:bodyPr>
            <a:normAutofit fontScale="85000" lnSpcReduction="20000"/>
          </a:bodyPr>
          <a:lstStyle/>
          <a:p>
            <a:pPr marL="109728" indent="0" algn="just">
              <a:buNone/>
            </a:pPr>
            <a:r>
              <a:rPr lang="es-CL" sz="2000" dirty="0" smtClean="0">
                <a:latin typeface="+mj-lt"/>
              </a:rPr>
              <a:t>Para finalizar a título de conclusión, podemos señalar lo siguiente:</a:t>
            </a:r>
          </a:p>
          <a:p>
            <a:pPr marL="109728" indent="0" algn="just">
              <a:buNone/>
            </a:pPr>
            <a:r>
              <a:rPr lang="es-CL" sz="2000" dirty="0" smtClean="0">
                <a:latin typeface="+mj-lt"/>
              </a:rPr>
              <a:t>1.- El Estado debe procurar el cumplimiento por parte de los administrados y en especial de los contribuyentes de todas sus obligaciones tributarias, para así poder contar con los recursos permanentes y sostenidos en el tiempo para cumplir su fin último en el bien de la sociedad y cubrir las necesidades básicas que requiere el buen funcionamiento del país. </a:t>
            </a:r>
          </a:p>
          <a:p>
            <a:pPr marL="109728" indent="0" algn="just">
              <a:buNone/>
            </a:pPr>
            <a:r>
              <a:rPr lang="es-CL" sz="2000" dirty="0" smtClean="0">
                <a:latin typeface="+mj-lt"/>
              </a:rPr>
              <a:t>2.- Los derechos sociales constituyen elementos fundamentales y necesarios que el Estado debe cumplir y administrar debidamente, lo cual precisamente se logra y financia gracias a los ingresos permanentes que recibe, fundamentalmente, por concepto de ingresos tributarios.</a:t>
            </a:r>
          </a:p>
          <a:p>
            <a:pPr marL="109728" indent="0" algn="just">
              <a:buNone/>
            </a:pPr>
            <a:r>
              <a:rPr lang="es-CL" sz="2000" dirty="0" smtClean="0">
                <a:latin typeface="+mj-lt"/>
              </a:rPr>
              <a:t>3.- Se debe abrir un estudio y discusión país sobre sobre los distintos mecanismos para redistribuir y mejor administrar los ingresos tributarios y ver los sistemas locales, municipales, </a:t>
            </a:r>
            <a:r>
              <a:rPr lang="es-CL" sz="2000" smtClean="0">
                <a:latin typeface="+mj-lt"/>
              </a:rPr>
              <a:t>regionales y de </a:t>
            </a:r>
            <a:r>
              <a:rPr lang="es-CL" sz="2000" dirty="0" smtClean="0">
                <a:latin typeface="+mj-lt"/>
              </a:rPr>
              <a:t>administración de los mismos.</a:t>
            </a:r>
          </a:p>
          <a:p>
            <a:pPr marL="109728" indent="0" algn="just">
              <a:buNone/>
            </a:pPr>
            <a:r>
              <a:rPr lang="es-CL" sz="2000" dirty="0">
                <a:latin typeface="+mj-lt"/>
              </a:rPr>
              <a:t>4</a:t>
            </a:r>
            <a:r>
              <a:rPr lang="es-CL" sz="2000" dirty="0" smtClean="0">
                <a:latin typeface="+mj-lt"/>
              </a:rPr>
              <a:t>.- Teniendo presente lo anterior, es fundamental que el Estado y en especial su administración tributaria, entiéndase por ello el Servicio de Impuestos Internos y el Servicio Nacional de Aduanas, cuenten con las debidas facultades y herramientas jurídicas necesarias para los sistemas de control y fiscalización.</a:t>
            </a:r>
          </a:p>
          <a:p>
            <a:pPr marL="109728" indent="0" algn="just">
              <a:buNone/>
            </a:pPr>
            <a:r>
              <a:rPr lang="es-CL" sz="2000" dirty="0">
                <a:latin typeface="+mj-lt"/>
              </a:rPr>
              <a:t>5</a:t>
            </a:r>
            <a:r>
              <a:rPr lang="es-CL" sz="2000" dirty="0" smtClean="0">
                <a:latin typeface="+mj-lt"/>
              </a:rPr>
              <a:t>.- La Norma General </a:t>
            </a:r>
            <a:r>
              <a:rPr lang="es-CL" sz="2000" dirty="0" err="1" smtClean="0">
                <a:latin typeface="+mj-lt"/>
              </a:rPr>
              <a:t>Antielusiva</a:t>
            </a:r>
            <a:r>
              <a:rPr lang="es-CL" sz="2000" dirty="0" smtClean="0">
                <a:latin typeface="+mj-lt"/>
              </a:rPr>
              <a:t> y su debida regulación y reglamentación constituyen una herramienta y elemento esencial dentro de los sistemas de control de la administración tributaria del Estado.</a:t>
            </a:r>
            <a:endParaRPr lang="es-CL" sz="2000" dirty="0">
              <a:latin typeface="+mj-lt"/>
            </a:endParaRPr>
          </a:p>
        </p:txBody>
      </p:sp>
      <p:sp>
        <p:nvSpPr>
          <p:cNvPr id="4" name="3 Marcador de número de diapositiva"/>
          <p:cNvSpPr>
            <a:spLocks noGrp="1"/>
          </p:cNvSpPr>
          <p:nvPr>
            <p:ph type="sldNum" sz="quarter" idx="12"/>
          </p:nvPr>
        </p:nvSpPr>
        <p:spPr/>
        <p:txBody>
          <a:bodyPr/>
          <a:lstStyle/>
          <a:p>
            <a:fld id="{069B66CB-845F-42F9-BC6D-02DA3F7B2A3D}" type="slidenum">
              <a:rPr lang="es-CL" smtClean="0"/>
              <a:pPr/>
              <a:t>29</a:t>
            </a:fld>
            <a:endParaRPr lang="es-CL"/>
          </a:p>
        </p:txBody>
      </p:sp>
    </p:spTree>
    <p:extLst>
      <p:ext uri="{BB962C8B-B14F-4D97-AF65-F5344CB8AC3E}">
        <p14:creationId xmlns:p14="http://schemas.microsoft.com/office/powerpoint/2010/main" val="264164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219256" cy="5521800"/>
          </a:xfrm>
        </p:spPr>
        <p:txBody>
          <a:bodyPr>
            <a:normAutofit/>
          </a:bodyPr>
          <a:lstStyle/>
          <a:p>
            <a:pPr marL="109728" indent="0">
              <a:buNone/>
            </a:pPr>
            <a:r>
              <a:rPr lang="es-CL" dirty="0" smtClean="0">
                <a:latin typeface="+mj-lt"/>
              </a:rPr>
              <a:t>1.- Presentación explicación y justificación del tema.</a:t>
            </a:r>
          </a:p>
          <a:p>
            <a:pPr marL="109728" indent="0">
              <a:buNone/>
            </a:pPr>
            <a:r>
              <a:rPr lang="es-CL" dirty="0" smtClean="0">
                <a:latin typeface="+mj-lt"/>
              </a:rPr>
              <a:t>2.- Derechos sociales, exigencias para el desarrollo social.</a:t>
            </a:r>
          </a:p>
          <a:p>
            <a:pPr marL="109728" indent="0">
              <a:buNone/>
            </a:pPr>
            <a:r>
              <a:rPr lang="es-CL" dirty="0" smtClean="0">
                <a:latin typeface="+mj-lt"/>
              </a:rPr>
              <a:t>3.- Finalidad de los tributos, su recaudación, control y fiscalización.</a:t>
            </a:r>
          </a:p>
        </p:txBody>
      </p:sp>
      <p:sp>
        <p:nvSpPr>
          <p:cNvPr id="2" name="1 Marcador de número de diapositiva"/>
          <p:cNvSpPr>
            <a:spLocks noGrp="1"/>
          </p:cNvSpPr>
          <p:nvPr>
            <p:ph type="sldNum" sz="quarter" idx="12"/>
          </p:nvPr>
        </p:nvSpPr>
        <p:spPr/>
        <p:txBody>
          <a:bodyPr/>
          <a:lstStyle/>
          <a:p>
            <a:fld id="{069B66CB-845F-42F9-BC6D-02DA3F7B2A3D}" type="slidenum">
              <a:rPr lang="es-CL" smtClean="0"/>
              <a:pPr/>
              <a:t>3</a:t>
            </a:fld>
            <a:endParaRPr lang="es-CL"/>
          </a:p>
        </p:txBody>
      </p:sp>
    </p:spTree>
    <p:extLst>
      <p:ext uri="{BB962C8B-B14F-4D97-AF65-F5344CB8AC3E}">
        <p14:creationId xmlns:p14="http://schemas.microsoft.com/office/powerpoint/2010/main" val="4052533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69B66CB-845F-42F9-BC6D-02DA3F7B2A3D}" type="slidenum">
              <a:rPr lang="es-CL" smtClean="0"/>
              <a:pPr/>
              <a:t>4</a:t>
            </a:fld>
            <a:endParaRPr lang="es-CL"/>
          </a:p>
        </p:txBody>
      </p:sp>
      <p:pic>
        <p:nvPicPr>
          <p:cNvPr id="5" name="4 Marcador de contenido" descr="C:\Users\jsepulveda\Desktop\Cuadro 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89780" y="765175"/>
            <a:ext cx="3502528" cy="5808663"/>
          </a:xfrm>
          <a:prstGeom prst="rect">
            <a:avLst/>
          </a:prstGeom>
          <a:noFill/>
          <a:ln>
            <a:noFill/>
          </a:ln>
        </p:spPr>
      </p:pic>
    </p:spTree>
    <p:extLst>
      <p:ext uri="{BB962C8B-B14F-4D97-AF65-F5344CB8AC3E}">
        <p14:creationId xmlns:p14="http://schemas.microsoft.com/office/powerpoint/2010/main" val="2339246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69B66CB-845F-42F9-BC6D-02DA3F7B2A3D}" type="slidenum">
              <a:rPr lang="es-CL" smtClean="0"/>
              <a:pPr/>
              <a:t>5</a:t>
            </a:fld>
            <a:endParaRPr lang="es-CL"/>
          </a:p>
        </p:txBody>
      </p:sp>
      <p:pic>
        <p:nvPicPr>
          <p:cNvPr id="6" name="5 Marcador de contenido" descr="C:\Users\jsepulveda\Desktop\Cuadro 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364" y="836613"/>
            <a:ext cx="7101359" cy="5737225"/>
          </a:xfrm>
          <a:prstGeom prst="rect">
            <a:avLst/>
          </a:prstGeom>
          <a:noFill/>
          <a:ln>
            <a:noFill/>
          </a:ln>
        </p:spPr>
      </p:pic>
    </p:spTree>
    <p:extLst>
      <p:ext uri="{BB962C8B-B14F-4D97-AF65-F5344CB8AC3E}">
        <p14:creationId xmlns:p14="http://schemas.microsoft.com/office/powerpoint/2010/main" val="3752560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69B66CB-845F-42F9-BC6D-02DA3F7B2A3D}" type="slidenum">
              <a:rPr lang="es-CL" smtClean="0"/>
              <a:pPr/>
              <a:t>6</a:t>
            </a:fld>
            <a:endParaRPr lang="es-CL"/>
          </a:p>
        </p:txBody>
      </p:sp>
      <p:pic>
        <p:nvPicPr>
          <p:cNvPr id="5" name="4 Marcador de contenido" descr="C:\Users\jsepulveda\Desktop\Cuadro 3.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84904" y="908050"/>
            <a:ext cx="5056741" cy="5665788"/>
          </a:xfrm>
          <a:prstGeom prst="rect">
            <a:avLst/>
          </a:prstGeom>
          <a:noFill/>
          <a:ln>
            <a:noFill/>
          </a:ln>
        </p:spPr>
      </p:pic>
    </p:spTree>
    <p:extLst>
      <p:ext uri="{BB962C8B-B14F-4D97-AF65-F5344CB8AC3E}">
        <p14:creationId xmlns:p14="http://schemas.microsoft.com/office/powerpoint/2010/main" val="16524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908720"/>
            <a:ext cx="8147248" cy="5665816"/>
          </a:xfrm>
        </p:spPr>
        <p:txBody>
          <a:bodyPr>
            <a:normAutofit fontScale="92500" lnSpcReduction="20000"/>
          </a:bodyPr>
          <a:lstStyle/>
          <a:p>
            <a:pPr marL="109728" indent="0" algn="just">
              <a:buNone/>
            </a:pPr>
            <a:r>
              <a:rPr lang="es-CL" dirty="0" smtClean="0"/>
              <a:t>4.- Impuestos, tasas y contribuciones.</a:t>
            </a:r>
          </a:p>
          <a:p>
            <a:pPr algn="just">
              <a:buFont typeface="Arial" panose="020B0604020202020204" pitchFamily="34" charset="0"/>
              <a:buChar char="•"/>
            </a:pPr>
            <a:r>
              <a:rPr lang="es-CL" dirty="0" smtClean="0"/>
              <a:t>Derechos y patentes municipales</a:t>
            </a:r>
          </a:p>
          <a:p>
            <a:pPr algn="just">
              <a:buFont typeface="Arial" panose="020B0604020202020204" pitchFamily="34" charset="0"/>
              <a:buChar char="•"/>
            </a:pPr>
            <a:r>
              <a:rPr lang="es-CL" dirty="0" smtClean="0"/>
              <a:t>Impuestos locales y regionales (las autonomías municipales [el modelo español]), necesidad de su estudio y análisis.</a:t>
            </a:r>
          </a:p>
          <a:p>
            <a:pPr algn="just">
              <a:buFont typeface="Arial" panose="020B0604020202020204" pitchFamily="34" charset="0"/>
              <a:buChar char="•"/>
            </a:pPr>
            <a:r>
              <a:rPr lang="es-CL" dirty="0" smtClean="0"/>
              <a:t>Redistribución y buen uso de los recursos.</a:t>
            </a:r>
          </a:p>
          <a:p>
            <a:pPr marL="109728" indent="0" algn="just">
              <a:buNone/>
            </a:pPr>
            <a:r>
              <a:rPr lang="es-CL" dirty="0"/>
              <a:t>5</a:t>
            </a:r>
            <a:r>
              <a:rPr lang="es-CL" dirty="0" smtClean="0"/>
              <a:t>.- </a:t>
            </a:r>
            <a:r>
              <a:rPr lang="es-CL" dirty="0"/>
              <a:t>Facultad fiscalizadora del Estado. Herramientas de fiscalización.</a:t>
            </a:r>
          </a:p>
          <a:p>
            <a:pPr marL="109728" indent="0" algn="just">
              <a:buNone/>
            </a:pPr>
            <a:r>
              <a:rPr lang="es-CL" dirty="0"/>
              <a:t>6</a:t>
            </a:r>
            <a:r>
              <a:rPr lang="es-CL" dirty="0" smtClean="0"/>
              <a:t>.- </a:t>
            </a:r>
            <a:r>
              <a:rPr lang="es-CL" dirty="0"/>
              <a:t>Tributos, Estado, economía: es el Estado al servicio del hombre (sociedad) y es la economía al servicio de la sociedad y del país.</a:t>
            </a:r>
          </a:p>
          <a:p>
            <a:pPr marL="109728" indent="0" algn="just">
              <a:buNone/>
            </a:pPr>
            <a:r>
              <a:rPr lang="es-CL" dirty="0"/>
              <a:t>7</a:t>
            </a:r>
            <a:r>
              <a:rPr lang="es-CL" dirty="0" smtClean="0"/>
              <a:t>.- </a:t>
            </a:r>
            <a:r>
              <a:rPr lang="es-CL" dirty="0"/>
              <a:t>La facultad de la administración tributaria y su importante herramienta de control, norma </a:t>
            </a:r>
            <a:r>
              <a:rPr lang="es-CL" dirty="0" err="1"/>
              <a:t>antielusión</a:t>
            </a:r>
            <a:r>
              <a:rPr lang="es-CL" dirty="0"/>
              <a:t>.</a:t>
            </a:r>
          </a:p>
          <a:p>
            <a:pPr marL="109728" indent="0" algn="just">
              <a:buNone/>
            </a:pPr>
            <a:r>
              <a:rPr lang="es-CL" dirty="0"/>
              <a:t>8</a:t>
            </a:r>
            <a:r>
              <a:rPr lang="es-CL" dirty="0" smtClean="0"/>
              <a:t>.- </a:t>
            </a:r>
            <a:r>
              <a:rPr lang="es-CL" dirty="0"/>
              <a:t>Proyecto de modernización tributaria, presentado por el Gobierno en su primer tramite constitucional: </a:t>
            </a:r>
          </a:p>
          <a:p>
            <a:pPr marL="109728" indent="0">
              <a:buNone/>
            </a:pPr>
            <a:endParaRPr lang="es-CL" dirty="0"/>
          </a:p>
        </p:txBody>
      </p:sp>
      <p:sp>
        <p:nvSpPr>
          <p:cNvPr id="4" name="3 Marcador de número de diapositiva"/>
          <p:cNvSpPr>
            <a:spLocks noGrp="1"/>
          </p:cNvSpPr>
          <p:nvPr>
            <p:ph type="sldNum" sz="quarter" idx="12"/>
          </p:nvPr>
        </p:nvSpPr>
        <p:spPr/>
        <p:txBody>
          <a:bodyPr/>
          <a:lstStyle/>
          <a:p>
            <a:fld id="{069B66CB-845F-42F9-BC6D-02DA3F7B2A3D}" type="slidenum">
              <a:rPr lang="es-CL" smtClean="0"/>
              <a:pPr/>
              <a:t>7</a:t>
            </a:fld>
            <a:endParaRPr lang="es-CL"/>
          </a:p>
        </p:txBody>
      </p:sp>
    </p:spTree>
    <p:extLst>
      <p:ext uri="{BB962C8B-B14F-4D97-AF65-F5344CB8AC3E}">
        <p14:creationId xmlns:p14="http://schemas.microsoft.com/office/powerpoint/2010/main" val="459911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E14729C-738E-4C87-976F-C6029A57B1BA}"/>
              </a:ext>
            </a:extLst>
          </p:cNvPr>
          <p:cNvSpPr>
            <a:spLocks noGrp="1"/>
          </p:cNvSpPr>
          <p:nvPr>
            <p:ph type="title"/>
          </p:nvPr>
        </p:nvSpPr>
        <p:spPr/>
        <p:txBody>
          <a:bodyPr>
            <a:normAutofit/>
          </a:bodyPr>
          <a:lstStyle/>
          <a:p>
            <a:pPr algn="ctr"/>
            <a:r>
              <a:rPr lang="es-ES" sz="2800" b="1" u="sng" dirty="0" smtClean="0"/>
              <a:t>I. ¿Qué </a:t>
            </a:r>
            <a:r>
              <a:rPr lang="es-ES" sz="2800" b="1" u="sng" dirty="0"/>
              <a:t>significa que sea una facultad de la Administración?</a:t>
            </a:r>
            <a:r>
              <a:rPr lang="es-ES" sz="2800" dirty="0"/>
              <a:t>	</a:t>
            </a:r>
            <a:endParaRPr lang="es-CL" sz="2800" dirty="0"/>
          </a:p>
        </p:txBody>
      </p:sp>
      <p:sp>
        <p:nvSpPr>
          <p:cNvPr id="3" name="Marcador de contenido 2">
            <a:extLst>
              <a:ext uri="{FF2B5EF4-FFF2-40B4-BE49-F238E27FC236}">
                <a16:creationId xmlns="" xmlns:a16="http://schemas.microsoft.com/office/drawing/2014/main" id="{12068F5F-BCEA-4049-9CED-AF4C8131A57C}"/>
              </a:ext>
            </a:extLst>
          </p:cNvPr>
          <p:cNvSpPr>
            <a:spLocks noGrp="1"/>
          </p:cNvSpPr>
          <p:nvPr>
            <p:ph idx="1"/>
          </p:nvPr>
        </p:nvSpPr>
        <p:spPr/>
        <p:txBody>
          <a:bodyPr>
            <a:normAutofit lnSpcReduction="10000"/>
          </a:bodyPr>
          <a:lstStyle/>
          <a:p>
            <a:pPr algn="just"/>
            <a:r>
              <a:rPr lang="es-ES" dirty="0">
                <a:latin typeface="+mj-lt"/>
              </a:rPr>
              <a:t>Es aquella </a:t>
            </a:r>
            <a:r>
              <a:rPr lang="es-ES" dirty="0" smtClean="0">
                <a:latin typeface="+mj-lt"/>
              </a:rPr>
              <a:t>que se radica en </a:t>
            </a:r>
            <a:r>
              <a:rPr lang="es-ES" dirty="0">
                <a:latin typeface="+mj-lt"/>
              </a:rPr>
              <a:t>la Administración Tributaria, para que ésta, en el ejercicio de </a:t>
            </a:r>
            <a:r>
              <a:rPr lang="es-ES" dirty="0" smtClean="0">
                <a:latin typeface="+mj-lt"/>
              </a:rPr>
              <a:t>su función </a:t>
            </a:r>
            <a:r>
              <a:rPr lang="es-ES" dirty="0">
                <a:latin typeface="+mj-lt"/>
              </a:rPr>
              <a:t>fiscalizadora, y con el objeto de sancionar las prácticas elusivas, pueda </a:t>
            </a:r>
            <a:r>
              <a:rPr lang="es-ES" u="sng" dirty="0">
                <a:latin typeface="+mj-lt"/>
              </a:rPr>
              <a:t>recalificar</a:t>
            </a:r>
            <a:r>
              <a:rPr lang="es-ES" dirty="0">
                <a:latin typeface="+mj-lt"/>
              </a:rPr>
              <a:t> los negocios realizados con la intención de evitar el pago de los correspondientes tributos, mediante la utilización de los conceptos técnicos </a:t>
            </a:r>
            <a:r>
              <a:rPr lang="es-ES" dirty="0" smtClean="0">
                <a:latin typeface="+mj-lt"/>
              </a:rPr>
              <a:t>genéricos con abuso </a:t>
            </a:r>
            <a:r>
              <a:rPr lang="es-ES" dirty="0">
                <a:latin typeface="+mj-lt"/>
              </a:rPr>
              <a:t>de las formas jurídicas o simulación, produciéndose como efecto principal la inoponibilidad tributaria de dichos actos.</a:t>
            </a:r>
            <a:endParaRPr lang="es-CL" dirty="0">
              <a:latin typeface="+mj-lt"/>
            </a:endParaRPr>
          </a:p>
        </p:txBody>
      </p:sp>
      <p:sp>
        <p:nvSpPr>
          <p:cNvPr id="4" name="3 Marcador de número de diapositiva"/>
          <p:cNvSpPr>
            <a:spLocks noGrp="1"/>
          </p:cNvSpPr>
          <p:nvPr>
            <p:ph type="sldNum" sz="quarter" idx="12"/>
          </p:nvPr>
        </p:nvSpPr>
        <p:spPr/>
        <p:txBody>
          <a:bodyPr/>
          <a:lstStyle/>
          <a:p>
            <a:fld id="{069B66CB-845F-42F9-BC6D-02DA3F7B2A3D}" type="slidenum">
              <a:rPr lang="es-CL" smtClean="0"/>
              <a:pPr/>
              <a:t>8</a:t>
            </a:fld>
            <a:endParaRPr lang="es-CL"/>
          </a:p>
        </p:txBody>
      </p:sp>
    </p:spTree>
    <p:extLst>
      <p:ext uri="{BB962C8B-B14F-4D97-AF65-F5344CB8AC3E}">
        <p14:creationId xmlns:p14="http://schemas.microsoft.com/office/powerpoint/2010/main" val="85897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8208912" cy="5976664"/>
          </a:xfrm>
        </p:spPr>
        <p:txBody>
          <a:bodyPr>
            <a:normAutofit fontScale="70000" lnSpcReduction="20000"/>
          </a:bodyPr>
          <a:lstStyle/>
          <a:p>
            <a:pPr marL="109728" indent="0">
              <a:buNone/>
            </a:pPr>
            <a:r>
              <a:rPr lang="es-CL" sz="2000" b="1" u="sng" dirty="0">
                <a:latin typeface="+mj-lt"/>
              </a:rPr>
              <a:t>ORIGEN DE TODA FACULTAD</a:t>
            </a:r>
            <a:endParaRPr lang="es-CL" sz="2000" dirty="0">
              <a:latin typeface="+mj-lt"/>
            </a:endParaRPr>
          </a:p>
          <a:p>
            <a:pPr marL="109728" indent="0">
              <a:buNone/>
            </a:pPr>
            <a:r>
              <a:rPr lang="es-CL" sz="2000" dirty="0">
                <a:latin typeface="+mj-lt"/>
              </a:rPr>
              <a:t> </a:t>
            </a:r>
          </a:p>
          <a:p>
            <a:pPr marL="109728" indent="0" algn="just">
              <a:buNone/>
            </a:pPr>
            <a:r>
              <a:rPr lang="es-CL" sz="2400" dirty="0">
                <a:latin typeface="+mj-lt"/>
              </a:rPr>
              <a:t>La facultad de la Administración viene dada para cumplir los roles que la legislación le ha asignado al Estado, en atención a un Interés General que lo justifica, en aquellas materias que se encuentran dentro de sus atribuciones y respecto de ciertos aspectos en que por naturaleza el administrado tiende a resistirse. La regla es que al contribuyente no le es grato cumplir con una carga económica, de este modo se tiende a buscar mecanismos para ir alivianando esta obligación. De ahí surge la necesidad de generar en la Administración poderes y facultades potentes para enfrentar dicha situación y evitar sus efectos, todo ello con las garantías y contrapesos para el contribuyente en que pueda defenderse de un uso abusivo de dichas facultades, estableciéndose los recursos jurisdiccionales necesarios para dicho fin. </a:t>
            </a:r>
          </a:p>
          <a:p>
            <a:pPr marL="109728" indent="0" algn="just">
              <a:buNone/>
            </a:pPr>
            <a:r>
              <a:rPr lang="es-CL" sz="2400" dirty="0">
                <a:latin typeface="+mj-lt"/>
              </a:rPr>
              <a:t>El pronto remedio y necesidad de contar con recursos económicos y eliminar de plano subterfugios que impidan la adecuada recaudación hace necesario el otorgamiento de facultades a la Administración Tributaria a fin de generar efectos inmediatos, pues si esta determinación quedara radicada desde su inicio en el órgano jurisdiccional, resulta evidente que un proceso de lato conocimiento, por su naturaleza propia, tardaría eventualmente varios años en tener una resolución firme, con un grave daño a la recaudación fiscal, que es el bien jurídico protegido. </a:t>
            </a:r>
          </a:p>
          <a:p>
            <a:pPr marL="109728" indent="0" algn="just">
              <a:buNone/>
            </a:pPr>
            <a:r>
              <a:rPr lang="es-CL" sz="2400" dirty="0">
                <a:latin typeface="+mj-lt"/>
              </a:rPr>
              <a:t>Toda forma en la que se manifiesta el Estado tiene un título justificativo por el que se habilita dicha expresión. En ese sentido, toda facultad por la cual el Estado limita ciertas libertades de los administrados tiene, desde la perspectiva de la doctrina administrativista, como antecedente el poder y actividad de policía del Estado.</a:t>
            </a:r>
          </a:p>
          <a:p>
            <a:pPr marL="109728" indent="0">
              <a:buNone/>
            </a:pPr>
            <a:endParaRPr lang="es-CL" sz="2300" dirty="0"/>
          </a:p>
        </p:txBody>
      </p:sp>
      <p:sp>
        <p:nvSpPr>
          <p:cNvPr id="2" name="1 Marcador de número de diapositiva"/>
          <p:cNvSpPr>
            <a:spLocks noGrp="1"/>
          </p:cNvSpPr>
          <p:nvPr>
            <p:ph type="sldNum" sz="quarter" idx="12"/>
          </p:nvPr>
        </p:nvSpPr>
        <p:spPr/>
        <p:txBody>
          <a:bodyPr/>
          <a:lstStyle/>
          <a:p>
            <a:fld id="{069B66CB-845F-42F9-BC6D-02DA3F7B2A3D}" type="slidenum">
              <a:rPr lang="es-CL" smtClean="0"/>
              <a:pPr/>
              <a:t>9</a:t>
            </a:fld>
            <a:endParaRPr lang="es-CL"/>
          </a:p>
        </p:txBody>
      </p:sp>
    </p:spTree>
    <p:extLst>
      <p:ext uri="{BB962C8B-B14F-4D97-AF65-F5344CB8AC3E}">
        <p14:creationId xmlns:p14="http://schemas.microsoft.com/office/powerpoint/2010/main" val="16356793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2342</TotalTime>
  <Words>3838</Words>
  <Application>Microsoft Office PowerPoint</Application>
  <PresentationFormat>Presentación en pantalla (4:3)</PresentationFormat>
  <Paragraphs>172</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Urbano</vt:lpstr>
      <vt:lpstr>Impuestos y desarrollo social (derechos sociales) Facultades fiscalizadoras de la administración tributaria</vt:lpstr>
      <vt:lpstr>Presentación de PowerPoint</vt:lpstr>
      <vt:lpstr>Presentación de PowerPoint</vt:lpstr>
      <vt:lpstr>Presentación de PowerPoint</vt:lpstr>
      <vt:lpstr>Presentación de PowerPoint</vt:lpstr>
      <vt:lpstr>Presentación de PowerPoint</vt:lpstr>
      <vt:lpstr>Presentación de PowerPoint</vt:lpstr>
      <vt:lpstr>I. ¿Qué significa que sea una facultad de la Administración? </vt:lpstr>
      <vt:lpstr>Presentación de PowerPoint</vt:lpstr>
      <vt:lpstr>II. Características propias de toda Facultad Administrativa Fiscalizadora</vt:lpstr>
      <vt:lpstr>Presentación de PowerPoint</vt:lpstr>
      <vt:lpstr>III. Elementos propios y de la esencia de la Norma General Antielusión</vt:lpstr>
      <vt:lpstr>Presentación de PowerPoint</vt:lpstr>
      <vt:lpstr>Presentación de PowerPoint</vt:lpstr>
      <vt:lpstr>Presentación de PowerPoint</vt:lpstr>
      <vt:lpstr>Presentación de PowerPoint</vt:lpstr>
      <vt:lpstr>IV. Procedimientos de aplicación prácticas de la norma antielusión en el Derecho comparado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 Necesidad de transformar, mantener y redefinir la actual Norma General Antielusión</vt:lpstr>
      <vt:lpstr>VI. Conclusiones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 ANTI ELUSIÓN EN PROYECTO DE REFORMA TRIBUTARIA</dc:title>
  <dc:creator>Juan Ignacio García</dc:creator>
  <cp:lastModifiedBy>imag</cp:lastModifiedBy>
  <cp:revision>126</cp:revision>
  <cp:lastPrinted>2019-05-08T16:46:19Z</cp:lastPrinted>
  <dcterms:created xsi:type="dcterms:W3CDTF">2014-09-04T19:38:46Z</dcterms:created>
  <dcterms:modified xsi:type="dcterms:W3CDTF">2019-04-27T04:40:45Z</dcterms:modified>
</cp:coreProperties>
</file>