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370" r:id="rId3"/>
    <p:sldId id="371" r:id="rId4"/>
    <p:sldId id="372" r:id="rId5"/>
    <p:sldId id="373" r:id="rId6"/>
    <p:sldId id="357" r:id="rId7"/>
    <p:sldId id="358" r:id="rId8"/>
    <p:sldId id="266" r:id="rId9"/>
    <p:sldId id="375" r:id="rId10"/>
    <p:sldId id="258" r:id="rId11"/>
    <p:sldId id="261" r:id="rId12"/>
    <p:sldId id="330" r:id="rId13"/>
    <p:sldId id="356" r:id="rId14"/>
    <p:sldId id="355" r:id="rId15"/>
    <p:sldId id="376" r:id="rId16"/>
    <p:sldId id="284" r:id="rId17"/>
    <p:sldId id="285" r:id="rId18"/>
    <p:sldId id="272" r:id="rId19"/>
    <p:sldId id="288" r:id="rId20"/>
    <p:sldId id="287" r:id="rId21"/>
    <p:sldId id="310" r:id="rId22"/>
    <p:sldId id="311" r:id="rId23"/>
    <p:sldId id="312" r:id="rId24"/>
    <p:sldId id="313" r:id="rId25"/>
    <p:sldId id="351" r:id="rId26"/>
    <p:sldId id="314" r:id="rId27"/>
    <p:sldId id="315" r:id="rId28"/>
    <p:sldId id="316" r:id="rId29"/>
    <p:sldId id="317" r:id="rId30"/>
    <p:sldId id="405" r:id="rId31"/>
    <p:sldId id="406" r:id="rId32"/>
    <p:sldId id="350" r:id="rId33"/>
    <p:sldId id="321" r:id="rId34"/>
    <p:sldId id="322" r:id="rId35"/>
    <p:sldId id="377" r:id="rId36"/>
    <p:sldId id="378" r:id="rId37"/>
    <p:sldId id="379" r:id="rId38"/>
    <p:sldId id="380" r:id="rId39"/>
    <p:sldId id="381" r:id="rId40"/>
    <p:sldId id="382" r:id="rId41"/>
    <p:sldId id="383" r:id="rId42"/>
    <p:sldId id="384" r:id="rId43"/>
    <p:sldId id="385" r:id="rId44"/>
    <p:sldId id="411" r:id="rId45"/>
    <p:sldId id="412" r:id="rId46"/>
    <p:sldId id="413" r:id="rId47"/>
    <p:sldId id="414" r:id="rId48"/>
    <p:sldId id="386" r:id="rId49"/>
    <p:sldId id="387" r:id="rId50"/>
    <p:sldId id="388" r:id="rId51"/>
    <p:sldId id="407" r:id="rId52"/>
    <p:sldId id="408" r:id="rId53"/>
    <p:sldId id="409" r:id="rId54"/>
    <p:sldId id="410" r:id="rId55"/>
    <p:sldId id="393" r:id="rId56"/>
    <p:sldId id="394" r:id="rId57"/>
    <p:sldId id="395" r:id="rId58"/>
    <p:sldId id="396" r:id="rId59"/>
    <p:sldId id="397" r:id="rId60"/>
    <p:sldId id="398" r:id="rId61"/>
    <p:sldId id="399" r:id="rId62"/>
    <p:sldId id="400" r:id="rId63"/>
    <p:sldId id="401" r:id="rId64"/>
    <p:sldId id="402" r:id="rId65"/>
    <p:sldId id="403" r:id="rId66"/>
    <p:sldId id="359" r:id="rId67"/>
    <p:sldId id="360" r:id="rId68"/>
    <p:sldId id="361" r:id="rId69"/>
    <p:sldId id="362" r:id="rId70"/>
    <p:sldId id="363" r:id="rId71"/>
    <p:sldId id="364" r:id="rId72"/>
    <p:sldId id="365" r:id="rId73"/>
    <p:sldId id="366" r:id="rId74"/>
    <p:sldId id="367" r:id="rId75"/>
    <p:sldId id="368" r:id="rId76"/>
    <p:sldId id="369" r:id="rId77"/>
    <p:sldId id="256" r:id="rId78"/>
    <p:sldId id="415" r:id="rId79"/>
    <p:sldId id="416" r:id="rId80"/>
    <p:sldId id="262" r:id="rId81"/>
    <p:sldId id="263" r:id="rId82"/>
    <p:sldId id="259" r:id="rId83"/>
    <p:sldId id="264" r:id="rId84"/>
    <p:sldId id="265" r:id="rId85"/>
    <p:sldId id="260" r:id="rId86"/>
    <p:sldId id="417" r:id="rId8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53" autoAdjust="0"/>
    <p:restoredTop sz="86470" autoAdjust="0"/>
  </p:normalViewPr>
  <p:slideViewPr>
    <p:cSldViewPr>
      <p:cViewPr varScale="1">
        <p:scale>
          <a:sx n="59" d="100"/>
          <a:sy n="59" d="100"/>
        </p:scale>
        <p:origin x="1427" y="7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68E09-B2FB-4614-B4AD-FF14C9753D38}" type="datetimeFigureOut">
              <a:rPr lang="es-CL" smtClean="0"/>
              <a:t>21-06-2018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FBF11-5A55-4AD4-9023-0BF666F295D2}" type="slidenum">
              <a:rPr lang="es-CL" smtClean="0"/>
              <a:t>‹Nº›</a:t>
            </a:fld>
            <a:endParaRPr lang="es-CL"/>
          </a:p>
        </p:txBody>
      </p:sp>
    </p:spTree>
    <p:extLst>
      <p:ext uri="{BB962C8B-B14F-4D97-AF65-F5344CB8AC3E}">
        <p14:creationId xmlns:p14="http://schemas.microsoft.com/office/powerpoint/2010/main" val="29159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5C5836-DF31-453E-8730-9678EC1FDD42}" type="slidenum">
              <a:rPr lang="es-ES" smtClean="0"/>
              <a:pPr eaLnBrk="1" hangingPunct="1"/>
              <a:t>12</a:t>
            </a:fld>
            <a:endParaRPr lang="es-ES"/>
          </a:p>
        </p:txBody>
      </p:sp>
      <p:sp>
        <p:nvSpPr>
          <p:cNvPr id="71683"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CL"/>
          </a:p>
        </p:txBody>
      </p:sp>
      <p:sp>
        <p:nvSpPr>
          <p:cNvPr id="71684" name="Rectangle 3"/>
          <p:cNvSpPr>
            <a:spLocks noGrp="1" noChangeArrowheads="1"/>
          </p:cNvSpPr>
          <p:nvPr>
            <p:ph type="body"/>
          </p:nvPr>
        </p:nvSpPr>
        <p:spPr>
          <a:xfrm>
            <a:off x="914400" y="4343400"/>
            <a:ext cx="50196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CL">
              <a:latin typeface="Arial" pitchFamily="34" charset="0"/>
              <a:cs typeface="Arial" pitchFamily="34" charset="0"/>
            </a:endParaRPr>
          </a:p>
        </p:txBody>
      </p:sp>
    </p:spTree>
    <p:extLst>
      <p:ext uri="{BB962C8B-B14F-4D97-AF65-F5344CB8AC3E}">
        <p14:creationId xmlns:p14="http://schemas.microsoft.com/office/powerpoint/2010/main" val="312627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40</a:t>
            </a:fld>
            <a:endParaRPr lang="es-ES"/>
          </a:p>
        </p:txBody>
      </p:sp>
    </p:spTree>
    <p:extLst>
      <p:ext uri="{BB962C8B-B14F-4D97-AF65-F5344CB8AC3E}">
        <p14:creationId xmlns:p14="http://schemas.microsoft.com/office/powerpoint/2010/main" val="414601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41</a:t>
            </a:fld>
            <a:endParaRPr lang="es-ES"/>
          </a:p>
        </p:txBody>
      </p:sp>
    </p:spTree>
    <p:extLst>
      <p:ext uri="{BB962C8B-B14F-4D97-AF65-F5344CB8AC3E}">
        <p14:creationId xmlns:p14="http://schemas.microsoft.com/office/powerpoint/2010/main" val="242085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42</a:t>
            </a:fld>
            <a:endParaRPr lang="es-ES"/>
          </a:p>
        </p:txBody>
      </p:sp>
    </p:spTree>
    <p:extLst>
      <p:ext uri="{BB962C8B-B14F-4D97-AF65-F5344CB8AC3E}">
        <p14:creationId xmlns:p14="http://schemas.microsoft.com/office/powerpoint/2010/main" val="176321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43</a:t>
            </a:fld>
            <a:endParaRPr lang="es-ES"/>
          </a:p>
        </p:txBody>
      </p:sp>
    </p:spTree>
    <p:extLst>
      <p:ext uri="{BB962C8B-B14F-4D97-AF65-F5344CB8AC3E}">
        <p14:creationId xmlns:p14="http://schemas.microsoft.com/office/powerpoint/2010/main" val="242589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48</a:t>
            </a:fld>
            <a:endParaRPr lang="es-ES"/>
          </a:p>
        </p:txBody>
      </p:sp>
    </p:spTree>
    <p:extLst>
      <p:ext uri="{BB962C8B-B14F-4D97-AF65-F5344CB8AC3E}">
        <p14:creationId xmlns:p14="http://schemas.microsoft.com/office/powerpoint/2010/main" val="290696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49</a:t>
            </a:fld>
            <a:endParaRPr lang="es-ES"/>
          </a:p>
        </p:txBody>
      </p:sp>
    </p:spTree>
    <p:extLst>
      <p:ext uri="{BB962C8B-B14F-4D97-AF65-F5344CB8AC3E}">
        <p14:creationId xmlns:p14="http://schemas.microsoft.com/office/powerpoint/2010/main" val="2847062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50</a:t>
            </a:fld>
            <a:endParaRPr lang="es-ES"/>
          </a:p>
        </p:txBody>
      </p:sp>
    </p:spTree>
    <p:extLst>
      <p:ext uri="{BB962C8B-B14F-4D97-AF65-F5344CB8AC3E}">
        <p14:creationId xmlns:p14="http://schemas.microsoft.com/office/powerpoint/2010/main" val="4141297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51</a:t>
            </a:fld>
            <a:endParaRPr lang="es-ES"/>
          </a:p>
        </p:txBody>
      </p:sp>
    </p:spTree>
    <p:extLst>
      <p:ext uri="{BB962C8B-B14F-4D97-AF65-F5344CB8AC3E}">
        <p14:creationId xmlns:p14="http://schemas.microsoft.com/office/powerpoint/2010/main" val="360841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52</a:t>
            </a:fld>
            <a:endParaRPr lang="es-ES"/>
          </a:p>
        </p:txBody>
      </p:sp>
    </p:spTree>
    <p:extLst>
      <p:ext uri="{BB962C8B-B14F-4D97-AF65-F5344CB8AC3E}">
        <p14:creationId xmlns:p14="http://schemas.microsoft.com/office/powerpoint/2010/main" val="251721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53</a:t>
            </a:fld>
            <a:endParaRPr lang="es-ES"/>
          </a:p>
        </p:txBody>
      </p:sp>
    </p:spTree>
    <p:extLst>
      <p:ext uri="{BB962C8B-B14F-4D97-AF65-F5344CB8AC3E}">
        <p14:creationId xmlns:p14="http://schemas.microsoft.com/office/powerpoint/2010/main" val="16679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F750F1-B822-4876-893C-CB3036F585C7}" type="slidenum">
              <a:rPr lang="es-ES" smtClean="0"/>
              <a:pPr eaLnBrk="1" hangingPunct="1"/>
              <a:t>16</a:t>
            </a:fld>
            <a:endParaRPr lang="es-E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atin typeface="Arial" pitchFamily="34" charset="0"/>
              <a:cs typeface="Arial" pitchFamily="34" charset="0"/>
            </a:endParaRPr>
          </a:p>
        </p:txBody>
      </p:sp>
    </p:spTree>
    <p:extLst>
      <p:ext uri="{BB962C8B-B14F-4D97-AF65-F5344CB8AC3E}">
        <p14:creationId xmlns:p14="http://schemas.microsoft.com/office/powerpoint/2010/main" val="921518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54</a:t>
            </a:fld>
            <a:endParaRPr lang="es-ES"/>
          </a:p>
        </p:txBody>
      </p:sp>
    </p:spTree>
    <p:extLst>
      <p:ext uri="{BB962C8B-B14F-4D97-AF65-F5344CB8AC3E}">
        <p14:creationId xmlns:p14="http://schemas.microsoft.com/office/powerpoint/2010/main" val="285728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atin typeface="Arial" pitchFamily="34" charset="0"/>
              <a:cs typeface="Arial" pitchFamily="34" charset="0"/>
            </a:endParaRPr>
          </a:p>
        </p:txBody>
      </p:sp>
      <p:sp>
        <p:nvSpPr>
          <p:cNvPr id="1075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3E2E2C-8AD3-4B39-9E20-B476BC8883EA}" type="slidenum">
              <a:rPr lang="es-ES" smtClean="0"/>
              <a:pPr eaLnBrk="1" hangingPunct="1"/>
              <a:t>64</a:t>
            </a:fld>
            <a:endParaRPr lang="es-ES"/>
          </a:p>
        </p:txBody>
      </p:sp>
    </p:spTree>
    <p:extLst>
      <p:ext uri="{BB962C8B-B14F-4D97-AF65-F5344CB8AC3E}">
        <p14:creationId xmlns:p14="http://schemas.microsoft.com/office/powerpoint/2010/main" val="315618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atin typeface="Arial" pitchFamily="34" charset="0"/>
              <a:cs typeface="Arial" pitchFamily="34" charset="0"/>
            </a:endParaRPr>
          </a:p>
        </p:txBody>
      </p:sp>
      <p:sp>
        <p:nvSpPr>
          <p:cNvPr id="1085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7C7B9B-92CB-4342-B295-3BFBD2F83342}" type="slidenum">
              <a:rPr lang="es-ES" smtClean="0"/>
              <a:pPr eaLnBrk="1" hangingPunct="1"/>
              <a:t>65</a:t>
            </a:fld>
            <a:endParaRPr lang="es-ES"/>
          </a:p>
        </p:txBody>
      </p:sp>
    </p:spTree>
    <p:extLst>
      <p:ext uri="{BB962C8B-B14F-4D97-AF65-F5344CB8AC3E}">
        <p14:creationId xmlns:p14="http://schemas.microsoft.com/office/powerpoint/2010/main" val="107248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5A9842-DC0F-4142-99C1-9C6826280D10}" type="slidenum">
              <a:rPr lang="es-ES" smtClean="0"/>
              <a:pPr eaLnBrk="1" hangingPunct="1"/>
              <a:t>67</a:t>
            </a:fld>
            <a:endParaRPr lang="es-E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31003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8FA5B9-5BCA-49DE-A2CC-8764F66C7C88}" type="slidenum">
              <a:rPr lang="es-ES" smtClean="0"/>
              <a:pPr eaLnBrk="1" hangingPunct="1"/>
              <a:t>75</a:t>
            </a:fld>
            <a:endParaRPr lang="es-E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267253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EEC5C9-BA2B-4238-ABBB-35BAF483F824}" type="slidenum">
              <a:rPr lang="es-ES" smtClean="0"/>
              <a:pPr eaLnBrk="1" hangingPunct="1"/>
              <a:t>76</a:t>
            </a:fld>
            <a:endParaRPr lang="es-E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a:p>
        </p:txBody>
      </p:sp>
    </p:spTree>
    <p:extLst>
      <p:ext uri="{BB962C8B-B14F-4D97-AF65-F5344CB8AC3E}">
        <p14:creationId xmlns:p14="http://schemas.microsoft.com/office/powerpoint/2010/main" val="186260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F6E3D38-26FE-4B2A-86B6-2ABEA21F6F7E}" type="slidenum">
              <a:rPr lang="es-CL" smtClean="0"/>
              <a:t>80</a:t>
            </a:fld>
            <a:endParaRPr lang="es-CL"/>
          </a:p>
        </p:txBody>
      </p:sp>
    </p:spTree>
    <p:extLst>
      <p:ext uri="{BB962C8B-B14F-4D97-AF65-F5344CB8AC3E}">
        <p14:creationId xmlns:p14="http://schemas.microsoft.com/office/powerpoint/2010/main" val="335980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F6E3D38-26FE-4B2A-86B6-2ABEA21F6F7E}" type="slidenum">
              <a:rPr lang="es-CL" smtClean="0"/>
              <a:t>81</a:t>
            </a:fld>
            <a:endParaRPr lang="es-CL"/>
          </a:p>
        </p:txBody>
      </p:sp>
    </p:spTree>
    <p:extLst>
      <p:ext uri="{BB962C8B-B14F-4D97-AF65-F5344CB8AC3E}">
        <p14:creationId xmlns:p14="http://schemas.microsoft.com/office/powerpoint/2010/main" val="276051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F6E3D38-26FE-4B2A-86B6-2ABEA21F6F7E}" type="slidenum">
              <a:rPr lang="es-CL" smtClean="0"/>
              <a:t>83</a:t>
            </a:fld>
            <a:endParaRPr lang="es-CL"/>
          </a:p>
        </p:txBody>
      </p:sp>
    </p:spTree>
    <p:extLst>
      <p:ext uri="{BB962C8B-B14F-4D97-AF65-F5344CB8AC3E}">
        <p14:creationId xmlns:p14="http://schemas.microsoft.com/office/powerpoint/2010/main" val="703771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6F6E3D38-26FE-4B2A-86B6-2ABEA21F6F7E}" type="slidenum">
              <a:rPr lang="es-CL" smtClean="0"/>
              <a:t>84</a:t>
            </a:fld>
            <a:endParaRPr lang="es-CL"/>
          </a:p>
        </p:txBody>
      </p:sp>
    </p:spTree>
    <p:extLst>
      <p:ext uri="{BB962C8B-B14F-4D97-AF65-F5344CB8AC3E}">
        <p14:creationId xmlns:p14="http://schemas.microsoft.com/office/powerpoint/2010/main" val="266573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atin typeface="Arial" pitchFamily="34" charset="0"/>
              <a:cs typeface="Arial" pitchFamily="34" charset="0"/>
            </a:endParaRPr>
          </a:p>
        </p:txBody>
      </p:sp>
      <p:sp>
        <p:nvSpPr>
          <p:cNvPr id="798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F86C80-A5A6-44B9-89B9-E45BD3030620}" type="slidenum">
              <a:rPr lang="es-ES" smtClean="0"/>
              <a:pPr eaLnBrk="1" hangingPunct="1"/>
              <a:t>17</a:t>
            </a:fld>
            <a:endParaRPr lang="es-ES"/>
          </a:p>
        </p:txBody>
      </p:sp>
    </p:spTree>
    <p:extLst>
      <p:ext uri="{BB962C8B-B14F-4D97-AF65-F5344CB8AC3E}">
        <p14:creationId xmlns:p14="http://schemas.microsoft.com/office/powerpoint/2010/main" val="30313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1006F-771E-430B-8620-2D06E1CF4C73}" type="slidenum">
              <a:rPr lang="es-ES"/>
              <a:pPr/>
              <a:t>18</a:t>
            </a:fld>
            <a:endParaRPr lang="es-E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8089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3AB55B-5A23-4F63-B453-B8B9D24271D1}" type="slidenum">
              <a:rPr lang="es-ES" smtClean="0"/>
              <a:pPr eaLnBrk="1" hangingPunct="1"/>
              <a:t>19</a:t>
            </a:fld>
            <a:endParaRPr lang="es-E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atin typeface="Arial" pitchFamily="34" charset="0"/>
              <a:cs typeface="Arial" pitchFamily="34" charset="0"/>
            </a:endParaRPr>
          </a:p>
        </p:txBody>
      </p:sp>
    </p:spTree>
    <p:extLst>
      <p:ext uri="{BB962C8B-B14F-4D97-AF65-F5344CB8AC3E}">
        <p14:creationId xmlns:p14="http://schemas.microsoft.com/office/powerpoint/2010/main" val="365483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520A12-1CBF-4C0C-B5D1-9609427561CD}" type="slidenum">
              <a:rPr lang="es-ES" smtClean="0"/>
              <a:pPr eaLnBrk="1" hangingPunct="1"/>
              <a:t>20</a:t>
            </a:fld>
            <a:endParaRPr lang="es-E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atin typeface="Arial" pitchFamily="34" charset="0"/>
              <a:cs typeface="Arial" pitchFamily="34" charset="0"/>
            </a:endParaRPr>
          </a:p>
        </p:txBody>
      </p:sp>
    </p:spTree>
    <p:extLst>
      <p:ext uri="{BB962C8B-B14F-4D97-AF65-F5344CB8AC3E}">
        <p14:creationId xmlns:p14="http://schemas.microsoft.com/office/powerpoint/2010/main" val="339958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37</a:t>
            </a:fld>
            <a:endParaRPr lang="es-ES"/>
          </a:p>
        </p:txBody>
      </p:sp>
    </p:spTree>
    <p:extLst>
      <p:ext uri="{BB962C8B-B14F-4D97-AF65-F5344CB8AC3E}">
        <p14:creationId xmlns:p14="http://schemas.microsoft.com/office/powerpoint/2010/main" val="137928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38</a:t>
            </a:fld>
            <a:endParaRPr lang="es-ES"/>
          </a:p>
        </p:txBody>
      </p:sp>
    </p:spTree>
    <p:extLst>
      <p:ext uri="{BB962C8B-B14F-4D97-AF65-F5344CB8AC3E}">
        <p14:creationId xmlns:p14="http://schemas.microsoft.com/office/powerpoint/2010/main" val="415191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0931083-4D3F-4382-94E8-B6BED2243173}" type="slidenum">
              <a:rPr lang="es-ES" smtClean="0"/>
              <a:pPr/>
              <a:t>39</a:t>
            </a:fld>
            <a:endParaRPr lang="es-ES"/>
          </a:p>
        </p:txBody>
      </p:sp>
    </p:spTree>
    <p:extLst>
      <p:ext uri="{BB962C8B-B14F-4D97-AF65-F5344CB8AC3E}">
        <p14:creationId xmlns:p14="http://schemas.microsoft.com/office/powerpoint/2010/main" val="190758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6274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02736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171504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600200"/>
            <a:ext cx="4038600" cy="4530725"/>
          </a:xfrm>
        </p:spPr>
        <p:txBody>
          <a:bodyPr/>
          <a:lstStyle/>
          <a:p>
            <a:pPr lvl="0"/>
            <a:endParaRPr lang="es-ES" noProof="0"/>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67C6D0C1-1616-4F61-9D65-516CF4692DF6}" type="slidenum">
              <a:rPr lang="es-ES"/>
              <a:pPr>
                <a:defRPr/>
              </a:pPr>
              <a:t>‹Nº›</a:t>
            </a:fld>
            <a:endParaRPr lang="es-ES"/>
          </a:p>
        </p:txBody>
      </p:sp>
    </p:spTree>
    <p:extLst>
      <p:ext uri="{BB962C8B-B14F-4D97-AF65-F5344CB8AC3E}">
        <p14:creationId xmlns:p14="http://schemas.microsoft.com/office/powerpoint/2010/main" val="56255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0593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125422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16521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15471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27142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5320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5744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3AAEC9-7749-41D4-A045-4563B5EA8F12}" type="datetimeFigureOut">
              <a:rPr lang="es-CL" smtClean="0"/>
              <a:t>21-06-2018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4486864-0E48-4AC9-B861-B3D322FCA124}" type="slidenum">
              <a:rPr lang="es-CL" smtClean="0"/>
              <a:t>‹Nº›</a:t>
            </a:fld>
            <a:endParaRPr lang="es-CL"/>
          </a:p>
        </p:txBody>
      </p:sp>
    </p:spTree>
    <p:extLst>
      <p:ext uri="{BB962C8B-B14F-4D97-AF65-F5344CB8AC3E}">
        <p14:creationId xmlns:p14="http://schemas.microsoft.com/office/powerpoint/2010/main" val="363550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AAEC9-7749-41D4-A045-4563B5EA8F12}" type="datetimeFigureOut">
              <a:rPr lang="es-CL" smtClean="0"/>
              <a:t>21-06-2018</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86864-0E48-4AC9-B861-B3D322FCA124}" type="slidenum">
              <a:rPr lang="es-CL" smtClean="0"/>
              <a:t>‹Nº›</a:t>
            </a:fld>
            <a:endParaRPr lang="es-CL"/>
          </a:p>
        </p:txBody>
      </p:sp>
    </p:spTree>
    <p:extLst>
      <p:ext uri="{BB962C8B-B14F-4D97-AF65-F5344CB8AC3E}">
        <p14:creationId xmlns:p14="http://schemas.microsoft.com/office/powerpoint/2010/main" val="97465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iorosaleschil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g0Ssjk-ZwG8" TargetMode="External"/><Relationship Id="rId7" Type="http://schemas.openxmlformats.org/officeDocument/2006/relationships/hyperlink" Target="http://www.amigosdevilla.it/paseando/17.htm" TargetMode="External"/><Relationship Id="rId2" Type="http://schemas.openxmlformats.org/officeDocument/2006/relationships/hyperlink" Target="https://www.youtube.com/watch?v=YrgjRJEjZxU" TargetMode="External"/><Relationship Id="rId1" Type="http://schemas.openxmlformats.org/officeDocument/2006/relationships/slideLayout" Target="../slideLayouts/slideLayout2.xml"/><Relationship Id="rId6" Type="http://schemas.openxmlformats.org/officeDocument/2006/relationships/hyperlink" Target="https://www.youtube.com/watch?v=3UaAtCWgNFY" TargetMode="External"/><Relationship Id="rId5" Type="http://schemas.openxmlformats.org/officeDocument/2006/relationships/hyperlink" Target="https://www.youtube.com/watch?v=uuNxafWzadc" TargetMode="External"/><Relationship Id="rId4" Type="http://schemas.openxmlformats.org/officeDocument/2006/relationships/hyperlink" Target="https://www.youtube.com/watch?v=jSuwZRZkunk"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mariorosaleschile@gmail.co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mariorosaleschile@gmail.com"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hyperlink" Target="mailto:mariorosaleschile@Gmail.com"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8208912" cy="3672408"/>
          </a:xfrm>
          <a:ln>
            <a:solidFill>
              <a:srgbClr val="C00000"/>
            </a:solidFill>
          </a:ln>
        </p:spPr>
        <p:txBody>
          <a:bodyPr>
            <a:normAutofit fontScale="90000"/>
          </a:bodyPr>
          <a:lstStyle/>
          <a:p>
            <a:r>
              <a:rPr lang="es-CL" sz="5400" b="1" dirty="0">
                <a:solidFill>
                  <a:srgbClr val="C00000"/>
                </a:solidFill>
              </a:rPr>
              <a:t>Descentralización, Buen Gobierno, Participación, Desarrollo Territorial y Agendas Internacionales </a:t>
            </a:r>
            <a:br>
              <a:rPr lang="es-CL" sz="4900" b="1" dirty="0">
                <a:solidFill>
                  <a:srgbClr val="C00000"/>
                </a:solidFill>
              </a:rPr>
            </a:br>
            <a:endParaRPr lang="es-CL" sz="2800" dirty="0"/>
          </a:p>
        </p:txBody>
      </p:sp>
      <p:sp>
        <p:nvSpPr>
          <p:cNvPr id="3" name="2 Subtítulo"/>
          <p:cNvSpPr>
            <a:spLocks noGrp="1"/>
          </p:cNvSpPr>
          <p:nvPr>
            <p:ph type="subTitle" idx="1"/>
          </p:nvPr>
        </p:nvSpPr>
        <p:spPr>
          <a:xfrm>
            <a:off x="1547664" y="4581128"/>
            <a:ext cx="7128792" cy="1872208"/>
          </a:xfrm>
        </p:spPr>
        <p:txBody>
          <a:bodyPr>
            <a:normAutofit fontScale="70000" lnSpcReduction="20000"/>
          </a:bodyPr>
          <a:lstStyle/>
          <a:p>
            <a:r>
              <a:rPr lang="es-CL" sz="3800" b="1" dirty="0">
                <a:solidFill>
                  <a:schemeClr val="tx1"/>
                </a:solidFill>
              </a:rPr>
              <a:t>Mario Rosales O.</a:t>
            </a:r>
          </a:p>
          <a:p>
            <a:pPr>
              <a:lnSpc>
                <a:spcPct val="120000"/>
              </a:lnSpc>
              <a:spcBef>
                <a:spcPts val="0"/>
              </a:spcBef>
            </a:pPr>
            <a:r>
              <a:rPr lang="es-CL" sz="3300" dirty="0">
                <a:solidFill>
                  <a:schemeClr val="tx1"/>
                </a:solidFill>
              </a:rPr>
              <a:t>Observatorio Latinoamericano de la Descentralización,</a:t>
            </a:r>
          </a:p>
          <a:p>
            <a:pPr>
              <a:lnSpc>
                <a:spcPct val="120000"/>
              </a:lnSpc>
              <a:spcBef>
                <a:spcPts val="0"/>
              </a:spcBef>
            </a:pPr>
            <a:r>
              <a:rPr lang="es-CL" sz="3400" b="1" dirty="0">
                <a:solidFill>
                  <a:schemeClr val="tx1"/>
                </a:solidFill>
              </a:rPr>
              <a:t>Federación Latinoamericana de Ciudades, Municipios y Asociaciones, FLACMA.</a:t>
            </a:r>
          </a:p>
          <a:p>
            <a:pPr>
              <a:lnSpc>
                <a:spcPct val="120000"/>
              </a:lnSpc>
              <a:spcBef>
                <a:spcPts val="0"/>
              </a:spcBef>
            </a:pPr>
            <a:r>
              <a:rPr lang="es-CL" sz="3400" dirty="0">
                <a:solidFill>
                  <a:schemeClr val="tx1"/>
                </a:solidFill>
                <a:hlinkClick r:id="rId2"/>
              </a:rPr>
              <a:t>mariorosaleschile@gmail.com</a:t>
            </a:r>
            <a:r>
              <a:rPr lang="es-CL" sz="3400" dirty="0">
                <a:solidFill>
                  <a:schemeClr val="tx1"/>
                </a:solidFill>
              </a:rPr>
              <a:t> </a:t>
            </a:r>
          </a:p>
          <a:p>
            <a:pPr>
              <a:lnSpc>
                <a:spcPct val="120000"/>
              </a:lnSpc>
              <a:spcBef>
                <a:spcPts val="0"/>
              </a:spcBef>
            </a:pPr>
            <a:endParaRPr lang="es-CL" sz="2900" b="1" dirty="0"/>
          </a:p>
          <a:p>
            <a:endParaRPr lang="es-CL" sz="2400" b="1" dirty="0"/>
          </a:p>
        </p:txBody>
      </p:sp>
    </p:spTree>
    <p:extLst>
      <p:ext uri="{BB962C8B-B14F-4D97-AF65-F5344CB8AC3E}">
        <p14:creationId xmlns:p14="http://schemas.microsoft.com/office/powerpoint/2010/main" val="369081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3026328148"/>
              </p:ext>
            </p:extLst>
          </p:nvPr>
        </p:nvGraphicFramePr>
        <p:xfrm>
          <a:off x="107504" y="1"/>
          <a:ext cx="8928992" cy="6954581"/>
        </p:xfrm>
        <a:graphic>
          <a:graphicData uri="http://schemas.openxmlformats.org/drawingml/2006/table">
            <a:tbl>
              <a:tblPr/>
              <a:tblGrid>
                <a:gridCol w="2105210">
                  <a:extLst>
                    <a:ext uri="{9D8B030D-6E8A-4147-A177-3AD203B41FA5}">
                      <a16:colId xmlns:a16="http://schemas.microsoft.com/office/drawing/2014/main" val="20000"/>
                    </a:ext>
                  </a:extLst>
                </a:gridCol>
                <a:gridCol w="6823782">
                  <a:extLst>
                    <a:ext uri="{9D8B030D-6E8A-4147-A177-3AD203B41FA5}">
                      <a16:colId xmlns:a16="http://schemas.microsoft.com/office/drawing/2014/main" val="20001"/>
                    </a:ext>
                  </a:extLst>
                </a:gridCol>
              </a:tblGrid>
              <a:tr h="719024">
                <a:tc gridSpan="2">
                  <a:txBody>
                    <a:bodyPr/>
                    <a:lstStyle/>
                    <a:p>
                      <a:pPr marL="347345" indent="-347345" algn="ctr" fontAlgn="base">
                        <a:spcAft>
                          <a:spcPts val="0"/>
                        </a:spcAft>
                      </a:pPr>
                      <a:r>
                        <a:rPr lang="es-ES" sz="2800" b="1" kern="1200" dirty="0">
                          <a:solidFill>
                            <a:srgbClr val="C00000"/>
                          </a:solidFill>
                          <a:effectLst/>
                          <a:latin typeface="Calibri"/>
                          <a:ea typeface="Times New Roman"/>
                          <a:cs typeface="Calibri"/>
                        </a:rPr>
                        <a:t>Logros descentralizadores en A. Latina entre 1980 y 2010</a:t>
                      </a:r>
                    </a:p>
                    <a:p>
                      <a:pPr marL="347345" indent="-347345" algn="ctr" fontAlgn="base">
                        <a:spcAft>
                          <a:spcPts val="0"/>
                        </a:spcAft>
                      </a:pPr>
                      <a:endParaRPr lang="es-CL" sz="1400" dirty="0">
                        <a:solidFill>
                          <a:srgbClr val="C00000"/>
                        </a:solidFill>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extLst>
                  <a:ext uri="{0D108BD9-81ED-4DB2-BD59-A6C34878D82A}">
                    <a16:rowId xmlns:a16="http://schemas.microsoft.com/office/drawing/2014/main" val="10000"/>
                  </a:ext>
                </a:extLst>
              </a:tr>
              <a:tr h="745700">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política:</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En 1980 se elige democráticamente a alcaldes y concejales en 7 países. Hoy, 16 mil municipios  eligen  autoridades mediante voto popular;</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773862">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administrativa:</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Las municipalidades reciben nuevas competencias y tareas, aunque la mayor parte de ellas son compartidas con otros niveles de gobierno;</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764098">
                <a:tc>
                  <a:txBody>
                    <a:bodyPr/>
                    <a:lstStyle/>
                    <a:p>
                      <a:pPr indent="8890" algn="l" fontAlgn="base">
                        <a:spcAft>
                          <a:spcPts val="0"/>
                        </a:spcAft>
                      </a:pPr>
                      <a:r>
                        <a:rPr lang="es-ES" sz="1800" b="1" i="0" kern="1200" dirty="0">
                          <a:solidFill>
                            <a:srgbClr val="000000"/>
                          </a:solidFill>
                          <a:effectLst/>
                          <a:latin typeface="Calibri"/>
                          <a:ea typeface="Times New Roman"/>
                          <a:cs typeface="Calibri"/>
                        </a:rPr>
                        <a:t>Descentralización fiscal: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El gasto de los gobiernos locales y gobiernos intermedios sube de un promedio regional del 12% al 19% del gasto gubernamental total;</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44430">
                <a:tc>
                  <a:txBody>
                    <a:bodyPr/>
                    <a:lstStyle/>
                    <a:p>
                      <a:pPr indent="8890" algn="l" fontAlgn="base">
                        <a:spcAft>
                          <a:spcPts val="0"/>
                        </a:spcAft>
                      </a:pPr>
                      <a:r>
                        <a:rPr lang="es-ES" sz="1800" b="1" i="0" kern="1200" dirty="0">
                          <a:solidFill>
                            <a:srgbClr val="000000"/>
                          </a:solidFill>
                          <a:effectLst/>
                          <a:latin typeface="Calibri"/>
                          <a:ea typeface="Times New Roman"/>
                          <a:cs typeface="Calibri"/>
                        </a:rPr>
                        <a:t>Participación e inclusión social: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Se abran nuevos espacios de participación ciudadana y se integra e incluye a las mujeres, indígenas, grupos pobres y sectores excluidos;</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80021">
                <a:tc>
                  <a:txBody>
                    <a:bodyPr/>
                    <a:lstStyle/>
                    <a:p>
                      <a:pPr indent="8890" algn="l" fontAlgn="base">
                        <a:spcAft>
                          <a:spcPts val="0"/>
                        </a:spcAft>
                      </a:pPr>
                      <a:r>
                        <a:rPr lang="es-ES" sz="1800" b="1" i="0" kern="1200" dirty="0">
                          <a:solidFill>
                            <a:srgbClr val="000000"/>
                          </a:solidFill>
                          <a:effectLst/>
                          <a:latin typeface="Calibri"/>
                          <a:ea typeface="Times New Roman"/>
                          <a:cs typeface="Calibri"/>
                        </a:rPr>
                        <a:t>Mayor inversión y mejores servicios:</a:t>
                      </a:r>
                    </a:p>
                    <a:p>
                      <a:pPr indent="8890" algn="l" fontAlgn="base">
                        <a:spcAft>
                          <a:spcPts val="0"/>
                        </a:spcAft>
                      </a:pPr>
                      <a:endParaRPr lang="es-ES" sz="1800" b="1" i="0" kern="1200" dirty="0">
                        <a:solidFill>
                          <a:srgbClr val="000000"/>
                        </a:solidFill>
                        <a:effectLst/>
                        <a:latin typeface="Calibri"/>
                        <a:ea typeface="Times New Roman"/>
                        <a:cs typeface="Calibri"/>
                      </a:endParaRPr>
                    </a:p>
                    <a:p>
                      <a:pPr indent="8890" algn="l" fontAlgn="base">
                        <a:spcAft>
                          <a:spcPts val="0"/>
                        </a:spcAft>
                      </a:pPr>
                      <a:r>
                        <a:rPr lang="es-ES" sz="1800" b="1" i="0" kern="1200" dirty="0">
                          <a:solidFill>
                            <a:srgbClr val="000000"/>
                          </a:solidFill>
                          <a:effectLst/>
                          <a:latin typeface="Calibri"/>
                          <a:ea typeface="Calibri"/>
                          <a:cs typeface="Calibri"/>
                        </a:rPr>
                        <a:t>Asociativismo</a:t>
                      </a:r>
                      <a:r>
                        <a:rPr lang="es-ES" sz="1800" b="1" i="0" kern="1200" baseline="0" dirty="0">
                          <a:solidFill>
                            <a:srgbClr val="000000"/>
                          </a:solidFill>
                          <a:effectLst/>
                          <a:latin typeface="Calibri"/>
                          <a:ea typeface="Calibri"/>
                          <a:cs typeface="Calibri"/>
                        </a:rPr>
                        <a:t> municipal</a:t>
                      </a:r>
                    </a:p>
                    <a:p>
                      <a:pPr indent="8890" algn="l" fontAlgn="base">
                        <a:spcAft>
                          <a:spcPts val="0"/>
                        </a:spcAft>
                      </a:pP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Se incrementa la inversión, mejora la infraestructura, se extienden y mejora la calidad de los servicios, pero la realidad es muy heterogénea; </a:t>
                      </a:r>
                    </a:p>
                    <a:p>
                      <a:pPr algn="l" fontAlgn="base">
                        <a:spcAft>
                          <a:spcPts val="0"/>
                        </a:spcAft>
                      </a:pPr>
                      <a:endParaRPr lang="es-ES" sz="1800" kern="1200" dirty="0">
                        <a:solidFill>
                          <a:srgbClr val="000000"/>
                        </a:solidFill>
                        <a:effectLst/>
                        <a:latin typeface="Calibri"/>
                        <a:ea typeface="Times New Roman"/>
                        <a:cs typeface="Calibri"/>
                      </a:endParaRPr>
                    </a:p>
                    <a:p>
                      <a:pPr algn="l" fontAlgn="base">
                        <a:spcAft>
                          <a:spcPts val="0"/>
                        </a:spcAft>
                      </a:pPr>
                      <a:r>
                        <a:rPr lang="es-ES" sz="1800" kern="1200" dirty="0">
                          <a:solidFill>
                            <a:srgbClr val="000000"/>
                          </a:solidFill>
                          <a:effectLst/>
                          <a:latin typeface="Calibri"/>
                          <a:ea typeface="Times New Roman"/>
                          <a:cs typeface="Calibri"/>
                        </a:rPr>
                        <a:t>En</a:t>
                      </a:r>
                      <a:r>
                        <a:rPr lang="es-ES" sz="1800" kern="1200" baseline="0" dirty="0">
                          <a:solidFill>
                            <a:srgbClr val="000000"/>
                          </a:solidFill>
                          <a:effectLst/>
                          <a:latin typeface="Calibri"/>
                          <a:ea typeface="Times New Roman"/>
                          <a:cs typeface="Calibri"/>
                        </a:rPr>
                        <a:t> todos los países hay asociaciones nacionales de municipios y surgen asociaciones subnacionales y territoriales (mancomunidades)</a:t>
                      </a:r>
                      <a:endParaRPr lang="es-ES" sz="1800" kern="1200" dirty="0">
                        <a:solidFill>
                          <a:srgbClr val="000000"/>
                        </a:solidFill>
                        <a:effectLst/>
                        <a:latin typeface="Calibri"/>
                        <a:ea typeface="Times New Roman"/>
                        <a:cs typeface="Calibri"/>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999573">
                <a:tc>
                  <a:txBody>
                    <a:bodyPr/>
                    <a:lstStyle/>
                    <a:p>
                      <a:pPr indent="8890" algn="l" fontAlgn="base">
                        <a:spcAft>
                          <a:spcPts val="0"/>
                        </a:spcAft>
                      </a:pPr>
                      <a:r>
                        <a:rPr lang="es-ES" sz="1800" b="1" i="0" kern="1200" dirty="0">
                          <a:solidFill>
                            <a:srgbClr val="000000"/>
                          </a:solidFill>
                          <a:effectLst/>
                          <a:latin typeface="Calibri"/>
                          <a:ea typeface="Times New Roman"/>
                          <a:cs typeface="Calibri"/>
                        </a:rPr>
                        <a:t>Modernización y buen gobierno local:</a:t>
                      </a:r>
                      <a:endParaRPr lang="es-CL" sz="1400" b="1" i="0" dirty="0">
                        <a:effectLst/>
                        <a:latin typeface="Calibri"/>
                        <a:ea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ase">
                        <a:spcAft>
                          <a:spcPts val="0"/>
                        </a:spcAft>
                      </a:pPr>
                      <a:r>
                        <a:rPr lang="es-ES" sz="1800" kern="1200" dirty="0">
                          <a:solidFill>
                            <a:srgbClr val="000000"/>
                          </a:solidFill>
                          <a:effectLst/>
                          <a:latin typeface="Calibri"/>
                          <a:ea typeface="Times New Roman"/>
                          <a:cs typeface="Calibri"/>
                        </a:rPr>
                        <a:t>Emergen formas nuevas de gestión: al</a:t>
                      </a:r>
                      <a:r>
                        <a:rPr lang="es-ES" sz="1800" kern="1200" baseline="0" dirty="0">
                          <a:solidFill>
                            <a:srgbClr val="000000"/>
                          </a:solidFill>
                          <a:effectLst/>
                          <a:latin typeface="Calibri"/>
                          <a:ea typeface="Times New Roman"/>
                          <a:cs typeface="Calibri"/>
                        </a:rPr>
                        <a:t> lado de </a:t>
                      </a:r>
                      <a:r>
                        <a:rPr lang="es-ES" sz="1800" kern="1200" dirty="0">
                          <a:solidFill>
                            <a:srgbClr val="000000"/>
                          </a:solidFill>
                          <a:effectLst/>
                          <a:latin typeface="Calibri"/>
                          <a:ea typeface="Times New Roman"/>
                          <a:cs typeface="Calibri"/>
                        </a:rPr>
                        <a:t>administraciones municipales de operación vertical, surgen estilos más abiertos, horizontales y participativos propios de un buen gobierno local;</a:t>
                      </a:r>
                      <a:endParaRPr lang="es-CL" sz="1400" dirty="0">
                        <a:effectLst/>
                        <a:latin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527873">
                <a:tc>
                  <a:txBody>
                    <a:bodyPr/>
                    <a:lstStyle/>
                    <a:p>
                      <a:pPr algn="l"/>
                      <a:endParaRPr lang="es-CL" sz="1400" dirty="0">
                        <a:effectLst/>
                        <a:latin typeface="Calibri"/>
                        <a:cs typeface="Times New Roman"/>
                      </a:endParaRPr>
                    </a:p>
                  </a:txBody>
                  <a:tcPr marL="66886" marR="66886" marT="33443" marB="33443">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347345" indent="-347345" algn="r" fontAlgn="base">
                        <a:spcAft>
                          <a:spcPts val="0"/>
                        </a:spcAft>
                      </a:pPr>
                      <a:r>
                        <a:rPr lang="es-ES" sz="1400" kern="1200" dirty="0">
                          <a:solidFill>
                            <a:srgbClr val="000000"/>
                          </a:solidFill>
                          <a:effectLst/>
                          <a:latin typeface="Calibri"/>
                          <a:ea typeface="Times New Roman"/>
                          <a:cs typeface="Calibri"/>
                        </a:rPr>
                        <a:t>Informe “Descentralización y Democracia Local en el Mundo” Rosales y Carmona, CGLU, Barcelona, 2008.</a:t>
                      </a:r>
                      <a:endParaRPr lang="es-CL" sz="1400" dirty="0">
                        <a:effectLst/>
                        <a:latin typeface="Calibri"/>
                        <a:ea typeface="Calibri"/>
                        <a:cs typeface="Times New Roman"/>
                      </a:endParaRPr>
                    </a:p>
                  </a:txBody>
                  <a:tcPr marL="66886" marR="66886" marT="33443" marB="33443">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6048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87823385"/>
              </p:ext>
            </p:extLst>
          </p:nvPr>
        </p:nvGraphicFramePr>
        <p:xfrm>
          <a:off x="107505" y="116630"/>
          <a:ext cx="8928992" cy="6624739"/>
        </p:xfrm>
        <a:graphic>
          <a:graphicData uri="http://schemas.openxmlformats.org/drawingml/2006/table">
            <a:tbl>
              <a:tblPr/>
              <a:tblGrid>
                <a:gridCol w="2304125">
                  <a:extLst>
                    <a:ext uri="{9D8B030D-6E8A-4147-A177-3AD203B41FA5}">
                      <a16:colId xmlns:a16="http://schemas.microsoft.com/office/drawing/2014/main" val="20000"/>
                    </a:ext>
                  </a:extLst>
                </a:gridCol>
                <a:gridCol w="720294">
                  <a:extLst>
                    <a:ext uri="{9D8B030D-6E8A-4147-A177-3AD203B41FA5}">
                      <a16:colId xmlns:a16="http://schemas.microsoft.com/office/drawing/2014/main" val="20001"/>
                    </a:ext>
                  </a:extLst>
                </a:gridCol>
                <a:gridCol w="720294">
                  <a:extLst>
                    <a:ext uri="{9D8B030D-6E8A-4147-A177-3AD203B41FA5}">
                      <a16:colId xmlns:a16="http://schemas.microsoft.com/office/drawing/2014/main" val="20002"/>
                    </a:ext>
                  </a:extLst>
                </a:gridCol>
                <a:gridCol w="661370">
                  <a:extLst>
                    <a:ext uri="{9D8B030D-6E8A-4147-A177-3AD203B41FA5}">
                      <a16:colId xmlns:a16="http://schemas.microsoft.com/office/drawing/2014/main" val="20003"/>
                    </a:ext>
                  </a:extLst>
                </a:gridCol>
                <a:gridCol w="2448384">
                  <a:extLst>
                    <a:ext uri="{9D8B030D-6E8A-4147-A177-3AD203B41FA5}">
                      <a16:colId xmlns:a16="http://schemas.microsoft.com/office/drawing/2014/main" val="20004"/>
                    </a:ext>
                  </a:extLst>
                </a:gridCol>
                <a:gridCol w="719278">
                  <a:extLst>
                    <a:ext uri="{9D8B030D-6E8A-4147-A177-3AD203B41FA5}">
                      <a16:colId xmlns:a16="http://schemas.microsoft.com/office/drawing/2014/main" val="20005"/>
                    </a:ext>
                  </a:extLst>
                </a:gridCol>
                <a:gridCol w="720294">
                  <a:extLst>
                    <a:ext uri="{9D8B030D-6E8A-4147-A177-3AD203B41FA5}">
                      <a16:colId xmlns:a16="http://schemas.microsoft.com/office/drawing/2014/main" val="20006"/>
                    </a:ext>
                  </a:extLst>
                </a:gridCol>
                <a:gridCol w="634953">
                  <a:extLst>
                    <a:ext uri="{9D8B030D-6E8A-4147-A177-3AD203B41FA5}">
                      <a16:colId xmlns:a16="http://schemas.microsoft.com/office/drawing/2014/main" val="20007"/>
                    </a:ext>
                  </a:extLst>
                </a:gridCol>
              </a:tblGrid>
              <a:tr h="507044">
                <a:tc gridSpan="8">
                  <a:txBody>
                    <a:bodyPr/>
                    <a:lstStyle/>
                    <a:p>
                      <a:pPr marR="71755" algn="ctr">
                        <a:spcAft>
                          <a:spcPts val="0"/>
                        </a:spcAft>
                      </a:pPr>
                      <a:r>
                        <a:rPr lang="es-ES" sz="2800" b="1" kern="1200" dirty="0">
                          <a:solidFill>
                            <a:srgbClr val="C00000"/>
                          </a:solidFill>
                          <a:effectLst/>
                          <a:latin typeface="Calibri"/>
                          <a:cs typeface="Calibri"/>
                        </a:rPr>
                        <a:t>Comparación entre Descentralización de Europa y A. Latina</a:t>
                      </a:r>
                      <a:endParaRPr lang="es-CL" sz="2800" dirty="0">
                        <a:solidFill>
                          <a:srgbClr val="C0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681752">
                <a:tc>
                  <a:txBody>
                    <a:bodyPr/>
                    <a:lstStyle/>
                    <a:p>
                      <a:pPr marR="71755" algn="just">
                        <a:spcAft>
                          <a:spcPts val="0"/>
                        </a:spcAft>
                      </a:pPr>
                      <a:r>
                        <a:rPr lang="es-ES" sz="1600" i="1" kern="1200">
                          <a:solidFill>
                            <a:srgbClr val="000000"/>
                          </a:solidFill>
                          <a:effectLst/>
                          <a:latin typeface="Calibri"/>
                          <a:cs typeface="Calibri"/>
                        </a:rPr>
                        <a:t>País, año y (fuente)</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a:solidFill>
                            <a:srgbClr val="000000"/>
                          </a:solidFill>
                          <a:effectLst/>
                          <a:latin typeface="Calibri"/>
                          <a:cs typeface="Calibri"/>
                        </a:rPr>
                        <a:t>Gobierno Central</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a:solidFill>
                            <a:srgbClr val="000000"/>
                          </a:solidFill>
                          <a:effectLst/>
                          <a:latin typeface="Calibri"/>
                          <a:cs typeface="Calibri"/>
                        </a:rPr>
                        <a:t>Gobierno Inter-</a:t>
                      </a:r>
                      <a:endParaRPr lang="es-CL" sz="1600">
                        <a:effectLst/>
                        <a:latin typeface="Calibri"/>
                        <a:cs typeface="Times New Roman"/>
                      </a:endParaRPr>
                    </a:p>
                    <a:p>
                      <a:pPr algn="ctr">
                        <a:spcAft>
                          <a:spcPts val="0"/>
                        </a:spcAft>
                      </a:pPr>
                      <a:r>
                        <a:rPr lang="es-ES" sz="1100" kern="1200">
                          <a:solidFill>
                            <a:srgbClr val="000000"/>
                          </a:solidFill>
                          <a:effectLst/>
                          <a:latin typeface="Calibri"/>
                          <a:cs typeface="Calibri"/>
                        </a:rPr>
                        <a:t>medio</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a:solidFill>
                            <a:srgbClr val="000000"/>
                          </a:solidFill>
                          <a:effectLst/>
                          <a:latin typeface="Calibri"/>
                          <a:cs typeface="Calibri"/>
                        </a:rPr>
                        <a:t>Gobierno</a:t>
                      </a:r>
                      <a:endParaRPr lang="es-CL" sz="1600">
                        <a:effectLst/>
                        <a:latin typeface="Calibri"/>
                        <a:cs typeface="Times New Roman"/>
                      </a:endParaRPr>
                    </a:p>
                    <a:p>
                      <a:pPr algn="ctr">
                        <a:spcAft>
                          <a:spcPts val="0"/>
                        </a:spcAft>
                      </a:pPr>
                      <a:r>
                        <a:rPr lang="es-ES" sz="1100" kern="1200">
                          <a:solidFill>
                            <a:srgbClr val="000000"/>
                          </a:solidFill>
                          <a:effectLst/>
                          <a:latin typeface="Calibri"/>
                          <a:cs typeface="Calibri"/>
                        </a:rPr>
                        <a:t>Local</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i="1" kern="1200" dirty="0">
                          <a:solidFill>
                            <a:srgbClr val="000000"/>
                          </a:solidFill>
                          <a:effectLst/>
                          <a:latin typeface="Calibri"/>
                          <a:cs typeface="Calibri"/>
                        </a:rPr>
                        <a:t>País, año y (fuente)</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dirty="0">
                          <a:solidFill>
                            <a:srgbClr val="000000"/>
                          </a:solidFill>
                          <a:effectLst/>
                          <a:latin typeface="Calibri"/>
                          <a:cs typeface="Calibri"/>
                        </a:rPr>
                        <a:t>Gobierno Central</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a:solidFill>
                            <a:srgbClr val="000000"/>
                          </a:solidFill>
                          <a:effectLst/>
                          <a:latin typeface="Calibri"/>
                          <a:cs typeface="Calibri"/>
                        </a:rPr>
                        <a:t>Gobierno Inter-</a:t>
                      </a:r>
                      <a:endParaRPr lang="es-CL" sz="1600">
                        <a:effectLst/>
                        <a:latin typeface="Calibri"/>
                        <a:cs typeface="Times New Roman"/>
                      </a:endParaRPr>
                    </a:p>
                    <a:p>
                      <a:pPr algn="ctr">
                        <a:spcAft>
                          <a:spcPts val="0"/>
                        </a:spcAft>
                      </a:pPr>
                      <a:r>
                        <a:rPr lang="es-ES" sz="1100" kern="1200">
                          <a:solidFill>
                            <a:srgbClr val="000000"/>
                          </a:solidFill>
                          <a:effectLst/>
                          <a:latin typeface="Calibri"/>
                          <a:cs typeface="Calibri"/>
                        </a:rPr>
                        <a:t>medio</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kern="1200">
                          <a:solidFill>
                            <a:srgbClr val="000000"/>
                          </a:solidFill>
                          <a:effectLst/>
                          <a:latin typeface="Calibri"/>
                          <a:cs typeface="Calibri"/>
                        </a:rPr>
                        <a:t>Gobierno</a:t>
                      </a:r>
                      <a:endParaRPr lang="es-CL" sz="1600">
                        <a:effectLst/>
                        <a:latin typeface="Calibri"/>
                        <a:cs typeface="Times New Roman"/>
                      </a:endParaRPr>
                    </a:p>
                    <a:p>
                      <a:pPr algn="ctr">
                        <a:spcAft>
                          <a:spcPts val="0"/>
                        </a:spcAft>
                      </a:pPr>
                      <a:r>
                        <a:rPr lang="es-ES" sz="1100" kern="1200">
                          <a:solidFill>
                            <a:srgbClr val="000000"/>
                          </a:solidFill>
                          <a:effectLst/>
                          <a:latin typeface="Calibri"/>
                          <a:cs typeface="Calibri"/>
                        </a:rPr>
                        <a:t>Local</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9922">
                <a:tc>
                  <a:txBody>
                    <a:bodyPr/>
                    <a:lstStyle/>
                    <a:p>
                      <a:pPr marR="71755" algn="l">
                        <a:spcAft>
                          <a:spcPts val="0"/>
                        </a:spcAft>
                      </a:pPr>
                      <a:r>
                        <a:rPr lang="es-ES" sz="1400" kern="1200">
                          <a:solidFill>
                            <a:srgbClr val="000000"/>
                          </a:solidFill>
                          <a:effectLst/>
                          <a:latin typeface="Calibri"/>
                          <a:cs typeface="Calibri"/>
                        </a:rPr>
                        <a:t>1.   Dinamarca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dirty="0">
                          <a:solidFill>
                            <a:srgbClr val="FF0000"/>
                          </a:solidFill>
                          <a:effectLst/>
                          <a:latin typeface="Calibri"/>
                          <a:cs typeface="Calibri"/>
                        </a:rPr>
                        <a:t>49.5</a:t>
                      </a:r>
                      <a:endParaRPr lang="es-CL" sz="1600" b="1" dirty="0">
                        <a:solidFill>
                          <a:srgbClr val="FF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50.5</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1.   Brasil 2008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dirty="0">
                          <a:solidFill>
                            <a:srgbClr val="FF0000"/>
                          </a:solidFill>
                          <a:effectLst/>
                          <a:latin typeface="Calibri"/>
                          <a:cs typeface="Calibri"/>
                        </a:rPr>
                        <a:t>45.0</a:t>
                      </a:r>
                      <a:endParaRPr lang="es-CL" sz="1600" b="1" dirty="0">
                        <a:solidFill>
                          <a:srgbClr val="FF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28.7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26.3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40">
                <a:tc>
                  <a:txBody>
                    <a:bodyPr/>
                    <a:lstStyle/>
                    <a:p>
                      <a:pPr marR="71755" algn="l">
                        <a:spcAft>
                          <a:spcPts val="0"/>
                        </a:spcAft>
                      </a:pPr>
                      <a:r>
                        <a:rPr lang="es-ES" sz="1400" kern="1200">
                          <a:solidFill>
                            <a:srgbClr val="000000"/>
                          </a:solidFill>
                          <a:effectLst/>
                          <a:latin typeface="Calibri"/>
                          <a:cs typeface="Calibri"/>
                        </a:rPr>
                        <a:t>2.   Finlandia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64.6</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35.4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2.   Ecuador 2004 (CGLU) </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70.8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  5.8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23.4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40">
                <a:tc>
                  <a:txBody>
                    <a:bodyPr/>
                    <a:lstStyle/>
                    <a:p>
                      <a:pPr marR="71755" algn="l">
                        <a:spcAft>
                          <a:spcPts val="0"/>
                        </a:spcAft>
                      </a:pPr>
                      <a:r>
                        <a:rPr lang="es-ES" sz="1400" kern="1200">
                          <a:solidFill>
                            <a:srgbClr val="000000"/>
                          </a:solidFill>
                          <a:effectLst/>
                          <a:latin typeface="Calibri"/>
                          <a:cs typeface="Calibri"/>
                        </a:rPr>
                        <a:t>3.   Italia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72.8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27.2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3.   Colombia 2006,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67.0</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14.3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18.7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40">
                <a:tc>
                  <a:txBody>
                    <a:bodyPr/>
                    <a:lstStyle/>
                    <a:p>
                      <a:pPr marR="71755" algn="l">
                        <a:spcAft>
                          <a:spcPts val="0"/>
                        </a:spcAft>
                      </a:pPr>
                      <a:r>
                        <a:rPr lang="es-ES" sz="1400" kern="1200">
                          <a:solidFill>
                            <a:srgbClr val="000000"/>
                          </a:solidFill>
                          <a:effectLst/>
                          <a:latin typeface="Calibri"/>
                          <a:cs typeface="Calibri"/>
                        </a:rPr>
                        <a:t>4.   Holanda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72.8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27.2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4.   Bolivia 2008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73.0</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10.2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16.8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40">
                <a:tc>
                  <a:txBody>
                    <a:bodyPr/>
                    <a:lstStyle/>
                    <a:p>
                      <a:pPr marR="71755" algn="l">
                        <a:spcAft>
                          <a:spcPts val="0"/>
                        </a:spcAft>
                      </a:pPr>
                      <a:r>
                        <a:rPr lang="es-ES" sz="1400" kern="1200">
                          <a:solidFill>
                            <a:srgbClr val="000000"/>
                          </a:solidFill>
                          <a:effectLst/>
                          <a:latin typeface="Calibri"/>
                          <a:cs typeface="Calibri"/>
                        </a:rPr>
                        <a:t>5.   Inglaterra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76.6</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23.4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5.   Perú 2007(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79.7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17.6</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16.4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40">
                <a:tc>
                  <a:txBody>
                    <a:bodyPr/>
                    <a:lstStyle/>
                    <a:p>
                      <a:pPr marR="71755" algn="l">
                        <a:spcAft>
                          <a:spcPts val="0"/>
                        </a:spcAft>
                      </a:pPr>
                      <a:r>
                        <a:rPr lang="es-ES" sz="1400" kern="1200">
                          <a:solidFill>
                            <a:srgbClr val="000000"/>
                          </a:solidFill>
                          <a:effectLst/>
                          <a:latin typeface="Calibri"/>
                          <a:cs typeface="Calibri"/>
                        </a:rPr>
                        <a:t>6.   Suiza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dirty="0">
                          <a:solidFill>
                            <a:srgbClr val="FF0000"/>
                          </a:solidFill>
                          <a:effectLst/>
                          <a:latin typeface="Calibri"/>
                          <a:cs typeface="Calibri"/>
                        </a:rPr>
                        <a:t>48.2</a:t>
                      </a:r>
                      <a:endParaRPr lang="es-CL" sz="1600" b="1" dirty="0">
                        <a:solidFill>
                          <a:srgbClr val="FF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31.1</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20.7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kern="1200">
                          <a:solidFill>
                            <a:srgbClr val="000000"/>
                          </a:solidFill>
                          <a:effectLst/>
                          <a:latin typeface="Calibri"/>
                          <a:cs typeface="Calibri"/>
                        </a:rPr>
                        <a:t> 6.   Chile 2007 CGLU </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kern="1200">
                          <a:solidFill>
                            <a:srgbClr val="000000"/>
                          </a:solidFill>
                          <a:effectLst/>
                          <a:latin typeface="Calibri"/>
                          <a:cs typeface="Calibri"/>
                        </a:rPr>
                        <a:t>87.2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b="1" kern="1200">
                          <a:solidFill>
                            <a:srgbClr val="000000"/>
                          </a:solidFill>
                          <a:effectLst/>
                          <a:latin typeface="Calibri"/>
                          <a:cs typeface="Calibri"/>
                        </a:rPr>
                        <a:t>12.8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3440">
                <a:tc>
                  <a:txBody>
                    <a:bodyPr/>
                    <a:lstStyle/>
                    <a:p>
                      <a:pPr marR="71755" algn="l">
                        <a:spcAft>
                          <a:spcPts val="0"/>
                        </a:spcAft>
                      </a:pPr>
                      <a:r>
                        <a:rPr lang="es-ES" sz="1400" kern="1200">
                          <a:solidFill>
                            <a:srgbClr val="000000"/>
                          </a:solidFill>
                          <a:effectLst/>
                          <a:latin typeface="Calibri"/>
                          <a:cs typeface="Calibri"/>
                        </a:rPr>
                        <a:t>7.   Noruega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80.3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19.7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kern="1200">
                          <a:solidFill>
                            <a:srgbClr val="000000"/>
                          </a:solidFill>
                          <a:effectLst/>
                          <a:latin typeface="Calibri"/>
                          <a:cs typeface="Calibri"/>
                        </a:rPr>
                        <a:t> 7.   Uruguay 2005,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kern="1200">
                          <a:solidFill>
                            <a:srgbClr val="000000"/>
                          </a:solidFill>
                          <a:effectLst/>
                          <a:latin typeface="Calibri"/>
                          <a:cs typeface="Calibri"/>
                        </a:rPr>
                        <a:t>87.7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b="1" kern="1200">
                          <a:solidFill>
                            <a:srgbClr val="000000"/>
                          </a:solidFill>
                          <a:effectLst/>
                          <a:latin typeface="Calibri"/>
                          <a:cs typeface="Calibri"/>
                        </a:rPr>
                        <a:t>12.3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8609">
                <a:tc>
                  <a:txBody>
                    <a:bodyPr/>
                    <a:lstStyle/>
                    <a:p>
                      <a:pPr marR="71755" algn="l">
                        <a:spcAft>
                          <a:spcPts val="0"/>
                        </a:spcAft>
                      </a:pPr>
                      <a:r>
                        <a:rPr lang="es-ES" sz="1400" kern="1200">
                          <a:solidFill>
                            <a:srgbClr val="000000"/>
                          </a:solidFill>
                          <a:effectLst/>
                          <a:latin typeface="Calibri"/>
                          <a:cs typeface="Calibri"/>
                        </a:rPr>
                        <a:t>8.   Francia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81.6</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18.4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b="0" kern="1200" dirty="0">
                          <a:solidFill>
                            <a:schemeClr val="tx1"/>
                          </a:solidFill>
                          <a:effectLst/>
                          <a:latin typeface="Calibri"/>
                          <a:cs typeface="Calibri"/>
                        </a:rPr>
                        <a:t> 8.   Argentina  2006 (CGLU) </a:t>
                      </a:r>
                      <a:endParaRPr lang="es-CL" sz="1600" b="0" dirty="0">
                        <a:solidFill>
                          <a:schemeClr val="tx1"/>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b="0" kern="1200" dirty="0">
                          <a:solidFill>
                            <a:schemeClr val="tx1"/>
                          </a:solidFill>
                          <a:effectLst/>
                          <a:latin typeface="Calibri"/>
                          <a:cs typeface="Calibri"/>
                        </a:rPr>
                        <a:t>50.1</a:t>
                      </a:r>
                      <a:endParaRPr lang="es-CL" sz="1600" b="0" dirty="0">
                        <a:solidFill>
                          <a:schemeClr val="tx1"/>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sz="1400" b="0" kern="1200" dirty="0">
                          <a:solidFill>
                            <a:schemeClr val="tx1"/>
                          </a:solidFill>
                          <a:effectLst/>
                          <a:latin typeface="Calibri"/>
                          <a:cs typeface="Calibri"/>
                        </a:rPr>
                        <a:t>42.0</a:t>
                      </a:r>
                      <a:endParaRPr lang="es-CL" sz="1600" b="0" dirty="0">
                        <a:solidFill>
                          <a:schemeClr val="tx1"/>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n-US" sz="1400" b="0" kern="1200" dirty="0">
                          <a:solidFill>
                            <a:schemeClr val="tx1"/>
                          </a:solidFill>
                          <a:effectLst/>
                          <a:latin typeface="Calibri"/>
                          <a:cs typeface="Calibri"/>
                        </a:rPr>
                        <a:t>  8.8</a:t>
                      </a:r>
                      <a:endParaRPr lang="es-CL" sz="1600" b="0" dirty="0">
                        <a:solidFill>
                          <a:schemeClr val="tx1"/>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7084">
                <a:tc>
                  <a:txBody>
                    <a:bodyPr/>
                    <a:lstStyle/>
                    <a:p>
                      <a:pPr marR="71755" algn="l">
                        <a:spcAft>
                          <a:spcPts val="0"/>
                        </a:spcAft>
                      </a:pPr>
                      <a:r>
                        <a:rPr lang="es-ES" sz="1400" kern="1200">
                          <a:solidFill>
                            <a:srgbClr val="000000"/>
                          </a:solidFill>
                          <a:effectLst/>
                          <a:latin typeface="Calibri"/>
                          <a:cs typeface="Calibri"/>
                        </a:rPr>
                        <a:t>9.   Alemania 2007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59.7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25.2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15.1</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 9.  El Salvador 2007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93.0</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dirty="0">
                          <a:solidFill>
                            <a:srgbClr val="000000"/>
                          </a:solidFill>
                          <a:effectLst/>
                          <a:latin typeface="Calibri"/>
                          <a:cs typeface="Calibri"/>
                        </a:rPr>
                        <a:t>  7.0</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440">
                <a:tc>
                  <a:txBody>
                    <a:bodyPr/>
                    <a:lstStyle/>
                    <a:p>
                      <a:pPr marR="71755" algn="l">
                        <a:spcAft>
                          <a:spcPts val="0"/>
                        </a:spcAft>
                      </a:pPr>
                      <a:r>
                        <a:rPr lang="es-ES" sz="1400" kern="1200">
                          <a:solidFill>
                            <a:srgbClr val="000000"/>
                          </a:solidFill>
                          <a:effectLst/>
                          <a:latin typeface="Calibri"/>
                          <a:cs typeface="Calibri"/>
                        </a:rPr>
                        <a:t>10. Austria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70.7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15.8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13.5</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10. Paraguay 2007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93.7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dirty="0">
                          <a:solidFill>
                            <a:srgbClr val="000000"/>
                          </a:solidFill>
                          <a:effectLst/>
                          <a:latin typeface="Calibri"/>
                          <a:cs typeface="Calibri"/>
                        </a:rPr>
                        <a:t>  6.3</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7593">
                <a:tc>
                  <a:txBody>
                    <a:bodyPr/>
                    <a:lstStyle/>
                    <a:p>
                      <a:pPr marR="71755" algn="l">
                        <a:spcAft>
                          <a:spcPts val="0"/>
                        </a:spcAft>
                      </a:pPr>
                      <a:r>
                        <a:rPr lang="es-ES" sz="1400" kern="1200">
                          <a:solidFill>
                            <a:srgbClr val="000000"/>
                          </a:solidFill>
                          <a:effectLst/>
                          <a:latin typeface="Calibri"/>
                          <a:cs typeface="Calibri"/>
                        </a:rPr>
                        <a:t>11. España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56.3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30.9</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12.7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11. México 2007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69.3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25.3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  6.5          </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0020">
                <a:tc>
                  <a:txBody>
                    <a:bodyPr/>
                    <a:lstStyle/>
                    <a:p>
                      <a:pPr marR="71755" algn="l">
                        <a:spcAft>
                          <a:spcPts val="0"/>
                        </a:spcAft>
                      </a:pPr>
                      <a:r>
                        <a:rPr lang="es-ES" sz="1400" kern="1200">
                          <a:solidFill>
                            <a:srgbClr val="000000"/>
                          </a:solidFill>
                          <a:effectLst/>
                          <a:latin typeface="Calibri"/>
                          <a:cs typeface="Calibri"/>
                        </a:rPr>
                        <a:t>12. Irlanda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87.5</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dirty="0">
                          <a:solidFill>
                            <a:srgbClr val="000000"/>
                          </a:solidFill>
                          <a:effectLst/>
                          <a:latin typeface="Calibri"/>
                          <a:cs typeface="Calibri"/>
                        </a:rPr>
                        <a:t>------</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12.5</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kern="1200">
                          <a:solidFill>
                            <a:srgbClr val="000000"/>
                          </a:solidFill>
                          <a:effectLst/>
                          <a:latin typeface="Calibri"/>
                          <a:cs typeface="Calibri"/>
                        </a:rPr>
                        <a:t>12. R. Dominicana 2006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94.7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dirty="0">
                          <a:solidFill>
                            <a:srgbClr val="000000"/>
                          </a:solidFill>
                          <a:effectLst/>
                          <a:latin typeface="Calibri"/>
                          <a:cs typeface="Calibri"/>
                        </a:rPr>
                        <a:t>------</a:t>
                      </a:r>
                      <a:endParaRPr lang="es-CL" sz="16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  5.3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9709">
                <a:tc>
                  <a:txBody>
                    <a:bodyPr/>
                    <a:lstStyle/>
                    <a:p>
                      <a:pPr marR="71755" algn="l">
                        <a:spcAft>
                          <a:spcPts val="0"/>
                        </a:spcAft>
                      </a:pPr>
                      <a:r>
                        <a:rPr lang="es-ES" sz="1400" kern="1200">
                          <a:solidFill>
                            <a:srgbClr val="000000"/>
                          </a:solidFill>
                          <a:effectLst/>
                          <a:latin typeface="Calibri"/>
                          <a:cs typeface="Calibri"/>
                        </a:rPr>
                        <a:t>13. Portugal 2006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88.2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11.8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13. Honduras 2006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95.1</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  4.9</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6575">
                <a:tc>
                  <a:txBody>
                    <a:bodyPr/>
                    <a:lstStyle/>
                    <a:p>
                      <a:pPr marR="71755" algn="l">
                        <a:spcAft>
                          <a:spcPts val="0"/>
                        </a:spcAft>
                      </a:pPr>
                      <a:r>
                        <a:rPr lang="es-ES" sz="1400" kern="1200">
                          <a:solidFill>
                            <a:srgbClr val="000000"/>
                          </a:solidFill>
                          <a:effectLst/>
                          <a:latin typeface="Calibri"/>
                          <a:cs typeface="Calibri"/>
                        </a:rPr>
                        <a:t>14. Luxemburgo 2007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89.2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10.8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14. Costa Rica 2007(CGLU)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96.3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  3.7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21829">
                <a:tc>
                  <a:txBody>
                    <a:bodyPr/>
                    <a:lstStyle/>
                    <a:p>
                      <a:pPr marR="71755" algn="l">
                        <a:spcAft>
                          <a:spcPts val="0"/>
                        </a:spcAft>
                      </a:pPr>
                      <a:r>
                        <a:rPr lang="es-ES" sz="1400" kern="1200">
                          <a:solidFill>
                            <a:srgbClr val="000000"/>
                          </a:solidFill>
                          <a:effectLst/>
                          <a:latin typeface="Calibri"/>
                          <a:cs typeface="Calibri"/>
                        </a:rPr>
                        <a:t>15. Bélgica 2005 (FMI)</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66.9</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22.8</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b="1" kern="1200">
                          <a:solidFill>
                            <a:srgbClr val="000000"/>
                          </a:solidFill>
                          <a:effectLst/>
                          <a:latin typeface="Calibri"/>
                          <a:cs typeface="Calibri"/>
                        </a:rPr>
                        <a:t>10.4</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kern="1200">
                          <a:solidFill>
                            <a:srgbClr val="000000"/>
                          </a:solidFill>
                          <a:effectLst/>
                          <a:latin typeface="Calibri"/>
                          <a:cs typeface="Calibri"/>
                        </a:rPr>
                        <a:t>15. Panamá  2005 (CGLU)</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98.3</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400" kern="1200">
                          <a:solidFill>
                            <a:srgbClr val="000000"/>
                          </a:solidFill>
                          <a:effectLst/>
                          <a:latin typeface="Calibri"/>
                          <a:cs typeface="Calibri"/>
                        </a:rPr>
                        <a:t>------</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400" b="1" kern="1200">
                          <a:solidFill>
                            <a:srgbClr val="000000"/>
                          </a:solidFill>
                          <a:effectLst/>
                          <a:latin typeface="Calibri"/>
                          <a:cs typeface="Calibri"/>
                        </a:rPr>
                        <a:t>  1.7</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34965">
                <a:tc>
                  <a:txBody>
                    <a:bodyPr/>
                    <a:lstStyle/>
                    <a:p>
                      <a:pPr marR="71755" algn="just">
                        <a:spcAft>
                          <a:spcPts val="0"/>
                        </a:spcAft>
                      </a:pPr>
                      <a:r>
                        <a:rPr lang="es-ES" sz="1400" kern="1200">
                          <a:solidFill>
                            <a:srgbClr val="000000"/>
                          </a:solidFill>
                          <a:effectLst/>
                          <a:latin typeface="Calibri"/>
                          <a:cs typeface="Calibri"/>
                        </a:rPr>
                        <a:t>       Promedio simple</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CL" sz="1400">
                          <a:effectLst/>
                          <a:latin typeface="Calibri"/>
                          <a:ea typeface="Times New Roman"/>
                          <a:cs typeface="Calibri"/>
                        </a:rPr>
                        <a:t>54,2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CL" sz="1400">
                          <a:effectLst/>
                          <a:latin typeface="Calibri"/>
                          <a:ea typeface="Times New Roman"/>
                          <a:cs typeface="Calibri"/>
                        </a:rPr>
                        <a:t>25.2</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ES" sz="1600" b="1" kern="1200" dirty="0">
                          <a:solidFill>
                            <a:srgbClr val="FF0000"/>
                          </a:solidFill>
                          <a:effectLst/>
                          <a:latin typeface="Calibri"/>
                          <a:cs typeface="Calibri"/>
                        </a:rPr>
                        <a:t>20.6</a:t>
                      </a:r>
                      <a:endParaRPr lang="es-CL" sz="1800" dirty="0">
                        <a:solidFill>
                          <a:srgbClr val="FF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CL" sz="1400">
                          <a:effectLst/>
                          <a:latin typeface="Calibri"/>
                          <a:ea typeface="Times New Roman"/>
                          <a:cs typeface="Calibri"/>
                        </a:rPr>
                        <a:t>66,1</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s-CL" sz="1400">
                          <a:effectLst/>
                          <a:latin typeface="Calibri"/>
                          <a:ea typeface="Times New Roman"/>
                          <a:cs typeface="Calibri"/>
                        </a:rPr>
                        <a:t>20.6</a:t>
                      </a:r>
                      <a:endParaRPr lang="es-CL" sz="160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just">
                        <a:spcAft>
                          <a:spcPts val="0"/>
                        </a:spcAft>
                      </a:pPr>
                      <a:r>
                        <a:rPr lang="es-ES" sz="1600" b="1" kern="1200" dirty="0">
                          <a:solidFill>
                            <a:srgbClr val="FF0000"/>
                          </a:solidFill>
                          <a:effectLst/>
                          <a:latin typeface="Calibri"/>
                          <a:cs typeface="Calibri"/>
                        </a:rPr>
                        <a:t>11.3</a:t>
                      </a:r>
                      <a:endParaRPr lang="es-CL" sz="1800" dirty="0">
                        <a:solidFill>
                          <a:srgbClr val="FF0000"/>
                        </a:solidFill>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95557">
                <a:tc gridSpan="8">
                  <a:txBody>
                    <a:bodyPr/>
                    <a:lstStyle/>
                    <a:p>
                      <a:pPr marR="71755" algn="r">
                        <a:spcAft>
                          <a:spcPts val="0"/>
                        </a:spcAft>
                      </a:pPr>
                      <a:endParaRPr lang="es-ES" sz="800" kern="1200" dirty="0">
                        <a:solidFill>
                          <a:srgbClr val="000000"/>
                        </a:solidFill>
                        <a:effectLst/>
                        <a:latin typeface="Calibri"/>
                        <a:cs typeface="Calibri"/>
                      </a:endParaRPr>
                    </a:p>
                    <a:p>
                      <a:pPr marR="71755" algn="r">
                        <a:spcAft>
                          <a:spcPts val="0"/>
                        </a:spcAft>
                      </a:pPr>
                      <a:r>
                        <a:rPr lang="es-ES" sz="1050" kern="1200" dirty="0">
                          <a:solidFill>
                            <a:srgbClr val="000000"/>
                          </a:solidFill>
                          <a:effectLst/>
                          <a:latin typeface="Calibri"/>
                          <a:cs typeface="Calibri"/>
                        </a:rPr>
                        <a:t>Fuentes: CGLU, BID (Gasto intermedio en Ecuador) y Cuentas Nacionales (Venezuela). Elaboración: Mario Rosales</a:t>
                      </a:r>
                      <a:endParaRPr lang="es-CL" sz="1200" dirty="0">
                        <a:effectLst/>
                        <a:latin typeface="Calibri"/>
                        <a:cs typeface="Times New Roman"/>
                      </a:endParaRPr>
                    </a:p>
                  </a:txBody>
                  <a:tcPr marL="53340" marR="5334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87996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395536" y="219557"/>
            <a:ext cx="8531225" cy="6400800"/>
          </a:xfrm>
          <a:prstGeom prst="ellipse">
            <a:avLst/>
          </a:prstGeom>
          <a:solidFill>
            <a:srgbClr val="FFFFFF">
              <a:alpha val="50195"/>
            </a:srgbClr>
          </a:solidFill>
          <a:ln w="63360">
            <a:solidFill>
              <a:srgbClr val="40458C"/>
            </a:solidFill>
            <a:miter lim="800000"/>
            <a:headEnd/>
            <a:tailEnd/>
          </a:ln>
        </p:spPr>
        <p:txBody>
          <a:bodyPr wrap="none" lIns="90000" tIns="46800" rIns="90000" bIns="46800" anchor="ctr"/>
          <a:lstStyle/>
          <a:p>
            <a:pPr algn="ctr" defTabSz="457200" eaLnBrk="0" hangingPunct="0">
              <a:buClr>
                <a:srgbClr val="800000"/>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b="1" dirty="0">
                <a:solidFill>
                  <a:srgbClr val="800000"/>
                </a:solidFill>
                <a:latin typeface="Tahoma" pitchFamily="34" charset="0"/>
              </a:rPr>
              <a:t>“Municipium”</a:t>
            </a:r>
            <a:endParaRPr lang="es-CL" sz="4400" b="1" dirty="0">
              <a:solidFill>
                <a:srgbClr val="800000"/>
              </a:solidFill>
              <a:latin typeface="Tahoma" pitchFamily="34" charset="0"/>
            </a:endParaRPr>
          </a:p>
          <a:p>
            <a:pPr algn="ctr" defTabSz="457200" eaLnBrk="0" hangingPunct="0">
              <a:buClr>
                <a:srgbClr val="8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CL" sz="2800" dirty="0">
                <a:solidFill>
                  <a:srgbClr val="800000"/>
                </a:solidFill>
                <a:latin typeface="Tahoma" pitchFamily="34" charset="0"/>
              </a:rPr>
              <a:t>Espacio natural de la participación</a:t>
            </a:r>
          </a:p>
          <a:p>
            <a:pPr algn="ctr" defTabSz="457200" eaLnBrk="0" hangingPunct="0">
              <a:buClr>
                <a:srgbClr val="800000"/>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4400" b="1" dirty="0">
              <a:solidFill>
                <a:srgbClr val="800000"/>
              </a:solidFill>
              <a:latin typeface="Tahoma" pitchFamily="34" charset="0"/>
            </a:endParaRPr>
          </a:p>
          <a:p>
            <a:pPr algn="ctr" defTabSz="457200" eaLnBrk="0" hangingPunct="0">
              <a:buClr>
                <a:srgbClr val="40458C"/>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40458C"/>
                </a:solidFill>
                <a:latin typeface="Tahoma" pitchFamily="34" charset="0"/>
              </a:rPr>
              <a:t>Territorio (medio ambiente)</a:t>
            </a:r>
            <a:r>
              <a:rPr lang="ar-SA" sz="2400" b="1" dirty="0">
                <a:solidFill>
                  <a:srgbClr val="40458C"/>
                </a:solidFill>
                <a:latin typeface="Tahoma" pitchFamily="34" charset="0"/>
              </a:rPr>
              <a:t>‏</a:t>
            </a:r>
            <a:endParaRPr lang="en-GB" sz="2400" b="1" dirty="0">
              <a:solidFill>
                <a:srgbClr val="40458C"/>
              </a:solidFill>
              <a:latin typeface="Tahoma" pitchFamily="34" charset="0"/>
            </a:endParaRPr>
          </a:p>
          <a:p>
            <a:pPr algn="ctr" defTabSz="457200" eaLnBrk="0" hangingPunct="0">
              <a:buClr>
                <a:srgbClr val="40458C"/>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40458C"/>
                </a:solidFill>
                <a:latin typeface="Tahoma" pitchFamily="34" charset="0"/>
              </a:rPr>
              <a:t>Población (organización social)</a:t>
            </a:r>
            <a:r>
              <a:rPr lang="ar-SA" sz="2400" b="1" dirty="0">
                <a:solidFill>
                  <a:srgbClr val="40458C"/>
                </a:solidFill>
                <a:latin typeface="Tahoma" pitchFamily="34" charset="0"/>
              </a:rPr>
              <a:t>‏</a:t>
            </a:r>
            <a:endParaRPr lang="en-GB" sz="2400" b="1" dirty="0">
              <a:solidFill>
                <a:srgbClr val="40458C"/>
              </a:solidFill>
              <a:latin typeface="Tahoma" pitchFamily="34" charset="0"/>
            </a:endParaRPr>
          </a:p>
          <a:p>
            <a:pPr algn="ctr" defTabSz="457200" eaLnBrk="0" hangingPunct="0">
              <a:buClr>
                <a:srgbClr val="40458C"/>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40458C"/>
                </a:solidFill>
                <a:latin typeface="Tahoma" pitchFamily="34" charset="0"/>
              </a:rPr>
              <a:t>Cultura (identidad y saber)</a:t>
            </a:r>
            <a:r>
              <a:rPr lang="ar-SA" sz="2400" b="1" dirty="0">
                <a:solidFill>
                  <a:srgbClr val="40458C"/>
                </a:solidFill>
                <a:latin typeface="Tahoma" pitchFamily="34" charset="0"/>
              </a:rPr>
              <a:t>‏</a:t>
            </a:r>
            <a:endParaRPr lang="en-GB" sz="2400" b="1" dirty="0">
              <a:solidFill>
                <a:srgbClr val="40458C"/>
              </a:solidFill>
              <a:latin typeface="Tahoma" pitchFamily="34" charset="0"/>
            </a:endParaRPr>
          </a:p>
          <a:p>
            <a:pPr algn="ctr" defTabSz="457200" eaLnBrk="0" hangingPunct="0">
              <a:buClr>
                <a:srgbClr val="40458C"/>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CL" sz="2400" b="1" dirty="0">
                <a:solidFill>
                  <a:srgbClr val="40458C"/>
                </a:solidFill>
                <a:latin typeface="Tahoma" pitchFamily="34" charset="0"/>
              </a:rPr>
              <a:t>Municipalidad</a:t>
            </a:r>
            <a:r>
              <a:rPr lang="en-GB" sz="2400" b="1" dirty="0">
                <a:solidFill>
                  <a:srgbClr val="40458C"/>
                </a:solidFill>
                <a:latin typeface="Tahoma" pitchFamily="34" charset="0"/>
              </a:rPr>
              <a:t> (Gobierno local </a:t>
            </a:r>
            <a:r>
              <a:rPr lang="es-CL" sz="2400" b="1" dirty="0">
                <a:solidFill>
                  <a:srgbClr val="40458C"/>
                </a:solidFill>
                <a:latin typeface="Tahoma" pitchFamily="34" charset="0"/>
              </a:rPr>
              <a:t>autónomo</a:t>
            </a:r>
            <a:r>
              <a:rPr lang="en-GB" sz="2400" b="1" dirty="0">
                <a:solidFill>
                  <a:srgbClr val="40458C"/>
                </a:solidFill>
                <a:latin typeface="Tahoma" pitchFamily="34" charset="0"/>
              </a:rPr>
              <a:t>)</a:t>
            </a:r>
            <a:r>
              <a:rPr lang="ar-SA" sz="2400" b="1" dirty="0">
                <a:solidFill>
                  <a:srgbClr val="40458C"/>
                </a:solidFill>
                <a:latin typeface="Tahoma" pitchFamily="34" charset="0"/>
              </a:rPr>
              <a:t>‏</a:t>
            </a:r>
            <a:endParaRPr lang="en-GB" sz="2400" b="1" dirty="0">
              <a:solidFill>
                <a:srgbClr val="40458C"/>
              </a:solidFill>
              <a:latin typeface="Tahoma" pitchFamily="34" charset="0"/>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115157"/>
            <a:ext cx="247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303588"/>
            <a:ext cx="9144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5229200"/>
            <a:ext cx="614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518291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920" y="22413"/>
            <a:ext cx="8853736" cy="9202519"/>
          </a:xfrm>
          <a:prstGeom prst="rect">
            <a:avLst/>
          </a:prstGeom>
        </p:spPr>
        <p:txBody>
          <a:bodyPr wrap="square">
            <a:spAutoFit/>
          </a:bodyPr>
          <a:lstStyle/>
          <a:p>
            <a:pPr lvl="0" algn="ctr"/>
            <a:r>
              <a:rPr lang="es-CL"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El Municipio</a:t>
            </a: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Un </a:t>
            </a:r>
            <a:r>
              <a:rPr lang="es-CL" sz="2400" b="1" i="1" dirty="0">
                <a:latin typeface="Calibri" panose="020F0502020204030204" pitchFamily="34" charset="0"/>
                <a:ea typeface="Calibri" panose="020F0502020204030204" pitchFamily="34" charset="0"/>
                <a:cs typeface="Times New Roman" panose="02020603050405020304" pitchFamily="18" charset="0"/>
              </a:rPr>
              <a:t>territorio</a:t>
            </a:r>
            <a:r>
              <a:rPr lang="es-CL" sz="2400" i="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es mucho más que una vasta superficie, es un medio geográfico vivo, frágil y único;</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La </a:t>
            </a:r>
            <a:r>
              <a:rPr lang="es-CL" sz="2400" b="1" i="1" dirty="0">
                <a:latin typeface="Calibri" panose="020F0502020204030204" pitchFamily="34" charset="0"/>
                <a:ea typeface="Calibri" panose="020F0502020204030204" pitchFamily="34" charset="0"/>
                <a:cs typeface="Times New Roman" panose="02020603050405020304" pitchFamily="18" charset="0"/>
              </a:rPr>
              <a:t>población</a:t>
            </a:r>
            <a:r>
              <a:rPr lang="es-CL" sz="2400" dirty="0">
                <a:latin typeface="Calibri" panose="020F0502020204030204" pitchFamily="34" charset="0"/>
                <a:ea typeface="Calibri" panose="020F0502020204030204" pitchFamily="34" charset="0"/>
                <a:cs typeface="Times New Roman" panose="02020603050405020304" pitchFamily="18" charset="0"/>
              </a:rPr>
              <a:t> constituye una sociedad compleja con historia, actores, estructura social, distribución del poder y roles sociales;</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La cultura es el </a:t>
            </a:r>
            <a:r>
              <a:rPr lang="es-CL" sz="2400" b="1" i="1" dirty="0">
                <a:latin typeface="Calibri" panose="020F0502020204030204" pitchFamily="34" charset="0"/>
                <a:ea typeface="Calibri" panose="020F0502020204030204" pitchFamily="34" charset="0"/>
                <a:cs typeface="Times New Roman" panose="02020603050405020304" pitchFamily="18" charset="0"/>
              </a:rPr>
              <a:t>saber local</a:t>
            </a:r>
            <a:r>
              <a:rPr lang="es-CL" sz="2400" b="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acumulado por la acción histórica de la comunidad sobre el territorio para proveerse de hábitat, comida, abrigo, otros medios de subsistencia y desarrollar su convivencia;</a:t>
            </a:r>
          </a:p>
          <a:p>
            <a:pPr marL="342900" lvl="0" indent="-342900">
              <a:buFont typeface="Symbol" panose="05050102010706020507" pitchFamily="18" charset="2"/>
              <a:buChar char=""/>
            </a:pPr>
            <a:endParaRPr lang="es-C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El </a:t>
            </a:r>
            <a:r>
              <a:rPr lang="es-CL" sz="2400" b="1" i="1" dirty="0">
                <a:latin typeface="Calibri" panose="020F0502020204030204" pitchFamily="34" charset="0"/>
                <a:ea typeface="Calibri" panose="020F0502020204030204" pitchFamily="34" charset="0"/>
                <a:cs typeface="Times New Roman" panose="02020603050405020304" pitchFamily="18" charset="0"/>
              </a:rPr>
              <a:t>gobierno local</a:t>
            </a:r>
            <a:r>
              <a:rPr lang="es-CL" sz="2400" b="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es la forma organizada y aceptada de distribución y manejo del poder que se dan para autogobernarse. </a:t>
            </a:r>
          </a:p>
          <a:p>
            <a:pPr marL="342900" lvl="0" indent="-342900">
              <a:buFont typeface="Symbol" panose="05050102010706020507" pitchFamily="18" charset="2"/>
              <a:buChar char=""/>
            </a:pP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L" sz="2400" dirty="0">
                <a:latin typeface="Calibri" panose="020F0502020204030204" pitchFamily="34" charset="0"/>
                <a:ea typeface="Calibri" panose="020F0502020204030204" pitchFamily="34" charset="0"/>
                <a:cs typeface="Times New Roman" panose="02020603050405020304" pitchFamily="18" charset="0"/>
              </a:rPr>
              <a:t>Elemento esencial del municipio es la </a:t>
            </a:r>
            <a:r>
              <a:rPr lang="es-CL" sz="2400" b="1" i="1" dirty="0">
                <a:latin typeface="Calibri" panose="020F0502020204030204" pitchFamily="34" charset="0"/>
                <a:ea typeface="Calibri" panose="020F0502020204030204" pitchFamily="34" charset="0"/>
                <a:cs typeface="Times New Roman" panose="02020603050405020304" pitchFamily="18" charset="0"/>
              </a:rPr>
              <a:t>autonomía</a:t>
            </a:r>
            <a:r>
              <a:rPr lang="es-CL" sz="2400" b="1" dirty="0">
                <a:latin typeface="Calibri" panose="020F0502020204030204" pitchFamily="34" charset="0"/>
                <a:ea typeface="Calibri" panose="020F0502020204030204" pitchFamily="34" charset="0"/>
                <a:cs typeface="Times New Roman" panose="02020603050405020304" pitchFamily="18" charset="0"/>
              </a:rPr>
              <a:t> </a:t>
            </a:r>
            <a:r>
              <a:rPr lang="es-CL" sz="2400" dirty="0">
                <a:latin typeface="Calibri" panose="020F0502020204030204" pitchFamily="34" charset="0"/>
                <a:ea typeface="Calibri" panose="020F0502020204030204" pitchFamily="34" charset="0"/>
                <a:cs typeface="Times New Roman" panose="02020603050405020304" pitchFamily="18" charset="0"/>
              </a:rPr>
              <a:t>de que debe gozar para relacionarse con el Estado o Nación a la que pertenecen y, de ese modo, permitir que las iniciativas, políticas y decisiones locales respondan a las particularidades y necesidades locales. </a:t>
            </a:r>
          </a:p>
          <a:p>
            <a:pPr marL="342900" lvl="0" indent="-342900">
              <a:buFont typeface="Symbol" panose="05050102010706020507" pitchFamily="18" charset="2"/>
              <a:buChar char=""/>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97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435280" cy="1268760"/>
          </a:xfrm>
        </p:spPr>
        <p:txBody>
          <a:bodyPr>
            <a:normAutofit fontScale="90000"/>
          </a:bodyPr>
          <a:lstStyle/>
          <a:p>
            <a:br>
              <a:rPr lang="es-CL" dirty="0"/>
            </a:br>
            <a:r>
              <a:rPr lang="es-ES" sz="3600" b="1" dirty="0">
                <a:solidFill>
                  <a:srgbClr val="C00000"/>
                </a:solidFill>
              </a:rPr>
              <a:t>El Principio de Subsidiariedad </a:t>
            </a:r>
            <a:br>
              <a:rPr lang="es-ES" sz="1600" b="1" dirty="0"/>
            </a:br>
            <a:r>
              <a:rPr lang="es-ES" sz="1600" dirty="0"/>
              <a:t>Se origina en las encíclicas sociales de la Iglesia Católica –“Quadragesimo Anno” (1931) y otras- y no en el neoliberalismo. Está incorporado en la legislación de los países europeos para evitar la excesiva intromisión de la Unión Europea en los estados y territorios regionales y locales.</a:t>
            </a:r>
            <a:br>
              <a:rPr lang="es-CL" dirty="0"/>
            </a:br>
            <a:endParaRPr lang="es-CL" dirty="0"/>
          </a:p>
        </p:txBody>
      </p:sp>
      <p:pic>
        <p:nvPicPr>
          <p:cNvPr id="4" name="Marcador de contenido 3"/>
          <p:cNvPicPr>
            <a:picLocks noGrp="1" noChangeAspect="1"/>
          </p:cNvPicPr>
          <p:nvPr>
            <p:ph idx="1"/>
          </p:nvPr>
        </p:nvPicPr>
        <p:blipFill>
          <a:blip r:embed="rId2"/>
          <a:stretch>
            <a:fillRect/>
          </a:stretch>
        </p:blipFill>
        <p:spPr>
          <a:xfrm>
            <a:off x="457200" y="1268760"/>
            <a:ext cx="8527336" cy="5589240"/>
          </a:xfrm>
          <a:prstGeom prst="rect">
            <a:avLst/>
          </a:prstGeom>
        </p:spPr>
      </p:pic>
    </p:spTree>
    <p:extLst>
      <p:ext uri="{BB962C8B-B14F-4D97-AF65-F5344CB8AC3E}">
        <p14:creationId xmlns:p14="http://schemas.microsoft.com/office/powerpoint/2010/main" val="178086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521560369"/>
              </p:ext>
            </p:extLst>
          </p:nvPr>
        </p:nvGraphicFramePr>
        <p:xfrm>
          <a:off x="129198" y="107893"/>
          <a:ext cx="8902916" cy="6893264"/>
        </p:xfrm>
        <a:graphic>
          <a:graphicData uri="http://schemas.openxmlformats.org/drawingml/2006/table">
            <a:tbl>
              <a:tblPr firstRow="1" firstCol="1" bandRow="1"/>
              <a:tblGrid>
                <a:gridCol w="8902916">
                  <a:extLst>
                    <a:ext uri="{9D8B030D-6E8A-4147-A177-3AD203B41FA5}">
                      <a16:colId xmlns:a16="http://schemas.microsoft.com/office/drawing/2014/main" val="307341246"/>
                    </a:ext>
                  </a:extLst>
                </a:gridCol>
              </a:tblGrid>
              <a:tr h="1098398">
                <a:tc>
                  <a:txBody>
                    <a:bodyPr/>
                    <a:lstStyle/>
                    <a:p>
                      <a:pPr algn="ctr">
                        <a:spcAft>
                          <a:spcPts val="0"/>
                        </a:spcAft>
                      </a:pPr>
                      <a:r>
                        <a:rPr lang="es-CL"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 la norma y los métodos</a:t>
                      </a:r>
                      <a:r>
                        <a:rPr lang="es-CL" sz="2800" b="1" baseline="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al </a:t>
                      </a:r>
                      <a:r>
                        <a:rPr lang="es-CL"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buen gobierno: </a:t>
                      </a:r>
                    </a:p>
                    <a:p>
                      <a:pPr algn="ctr">
                        <a:spcAft>
                          <a:spcPts val="0"/>
                        </a:spcAft>
                      </a:pPr>
                      <a:r>
                        <a:rPr lang="es-CL"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estilos de gestión participativa de los gobiernos locales</a:t>
                      </a:r>
                      <a:endParaRPr lang="es-CL" sz="17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57" marR="66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554827"/>
                  </a:ext>
                </a:extLst>
              </a:tr>
              <a:tr h="5154854">
                <a:tc>
                  <a:txBody>
                    <a:bodyPr/>
                    <a:lstStyle/>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Modelo clientelar</a:t>
                      </a:r>
                      <a:r>
                        <a:rPr lang="es-CL" sz="1400" dirty="0">
                          <a:effectLst/>
                          <a:latin typeface="Calibri" panose="020F0502020204030204" pitchFamily="34" charset="0"/>
                          <a:ea typeface="Calibri" panose="020F0502020204030204" pitchFamily="34" charset="0"/>
                          <a:cs typeface="Times New Roman" panose="02020603050405020304" pitchFamily="18" charset="0"/>
                        </a:rPr>
                        <a:t>. No existe institucionalidad estable y suele haber remoción de personal y reorganización cuando cambia la administración comenzando de cero. Forma de operar inicial del municipio latinoamericano aún presente en algunos territorios rurales y de menor desarrollo relativo.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Modelo normativo-burocrático</a:t>
                      </a:r>
                      <a:r>
                        <a:rPr lang="es-CL" sz="1400" dirty="0">
                          <a:effectLst/>
                          <a:latin typeface="Calibri" panose="020F0502020204030204" pitchFamily="34" charset="0"/>
                          <a:ea typeface="Calibri" panose="020F0502020204030204" pitchFamily="34" charset="0"/>
                          <a:cs typeface="Times New Roman" panose="02020603050405020304" pitchFamily="18" charset="0"/>
                        </a:rPr>
                        <a:t>. Respeta y aplica la ley y ordenanzas y su organización se basa en instrumentos como  organigramas, reglamentos, presupuestos indexados rutinariamente año a año, controles internos y el respeto a la jerarquía institucional. No incursiona en áreas que formalmente no competen al municipio y este opera limitado por los recursos humanos y financieros con que cuenta.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ea typeface="Calibri" panose="020F0502020204030204" pitchFamily="34" charset="0"/>
                          <a:cs typeface="Times New Roman" panose="02020603050405020304" pitchFamily="18" charset="0"/>
                        </a:rPr>
                        <a:t>Nueva gestión pública</a:t>
                      </a:r>
                      <a:r>
                        <a:rPr lang="es-CL" sz="1400" dirty="0">
                          <a:effectLst/>
                          <a:latin typeface="Calibri" panose="020F0502020204030204" pitchFamily="34" charset="0"/>
                          <a:ea typeface="Calibri" panose="020F0502020204030204" pitchFamily="34" charset="0"/>
                          <a:cs typeface="Times New Roman" panose="02020603050405020304" pitchFamily="18" charset="0"/>
                        </a:rPr>
                        <a:t>. Incorpora herramientas de gestión del sector privado y otorga  importancia central al uso racional y ordenado de los recursos disponibles. Recurre a diversas formas de gestionar los servicios públicos con el sector privado mediante la licitación, externalización o privatización. No asigna gran importancia a los medios participativos –el plan, presupuesto o la ejecución participativa de los proyectos- y opera ciñéndose a los marcos legales y la distribución de competencias establecida entre los diversos niveles de gobierno.</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Symbol" panose="05050102010706020507" pitchFamily="18" charset="2"/>
                        <a:buChar char=""/>
                      </a:pPr>
                      <a:r>
                        <a:rPr lang="es-CL"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Buen gobierno o gobernanza local</a:t>
                      </a:r>
                      <a:r>
                        <a:rPr lang="es-CL" sz="1400" i="1" dirty="0">
                          <a:effectLst/>
                          <a:latin typeface="Calibri" panose="020F0502020204030204" pitchFamily="34" charset="0"/>
                          <a:ea typeface="Calibri" panose="020F0502020204030204" pitchFamily="34" charset="0"/>
                          <a:cs typeface="Times New Roman" panose="02020603050405020304" pitchFamily="18" charset="0"/>
                        </a:rPr>
                        <a:t>. </a:t>
                      </a:r>
                      <a:r>
                        <a:rPr lang="es-CL" sz="1400" i="0" dirty="0">
                          <a:effectLst/>
                          <a:latin typeface="Calibri" panose="020F0502020204030204" pitchFamily="34" charset="0"/>
                          <a:ea typeface="Calibri" panose="020F0502020204030204" pitchFamily="34" charset="0"/>
                          <a:cs typeface="Times New Roman" panose="02020603050405020304" pitchFamily="18" charset="0"/>
                        </a:rPr>
                        <a:t>Su </a:t>
                      </a:r>
                      <a:r>
                        <a:rPr lang="es-CL" sz="1400" dirty="0">
                          <a:effectLst/>
                          <a:latin typeface="Calibri" panose="020F0502020204030204" pitchFamily="34" charset="0"/>
                          <a:ea typeface="Calibri" panose="020F0502020204030204" pitchFamily="34" charset="0"/>
                          <a:cs typeface="Times New Roman" panose="02020603050405020304" pitchFamily="18" charset="0"/>
                        </a:rPr>
                        <a:t>dinamismo proviene del liderazgo de sus autoridades, de equipos técnico-profesionales dedicados y de su capacidad de concertar acuerdos con los actores públicos, privados y sociales del territorio. Además del buen uso de sus medios financieros, obtiene y moviliza recursos adicionales mediante la coordinación con otros niveles de gobierno, de las alianzas público privadas y de la participación. La gestión no se limita al marco establecido por la distribución de competencias, operando en base a una visión estratégica del desarrollo del territorio y a las demandas, aspiraciones y aportes de la ciudadanía.</a:t>
                      </a:r>
                    </a:p>
                    <a:p>
                      <a:pPr marL="342900" lvl="0" indent="-342900" algn="l">
                        <a:spcAft>
                          <a:spcPts val="0"/>
                        </a:spcAft>
                        <a:buFont typeface="Symbol" panose="05050102010706020507" pitchFamily="18" charset="2"/>
                        <a:buChar char=""/>
                      </a:pPr>
                      <a:r>
                        <a:rPr lang="es-CL" sz="2000" b="1" dirty="0">
                          <a:effectLst/>
                          <a:latin typeface="Calibri" panose="020F0502020204030204" pitchFamily="34" charset="0"/>
                          <a:cs typeface="Times New Roman" panose="02020603050405020304" pitchFamily="18" charset="0"/>
                        </a:rPr>
                        <a:t>Normas</a:t>
                      </a:r>
                      <a:r>
                        <a:rPr lang="es-CL" sz="2000" b="1" baseline="0" dirty="0">
                          <a:effectLst/>
                          <a:latin typeface="Calibri" panose="020F0502020204030204" pitchFamily="34" charset="0"/>
                          <a:cs typeface="Times New Roman" panose="02020603050405020304" pitchFamily="18" charset="0"/>
                        </a:rPr>
                        <a:t> y métodos son necesarios, pero la gobernanza y participación son esenciales</a:t>
                      </a:r>
                      <a:r>
                        <a:rPr lang="es-CL" sz="1400" baseline="0" dirty="0">
                          <a:effectLst/>
                          <a:latin typeface="Calibri" panose="020F0502020204030204" pitchFamily="34" charset="0"/>
                          <a:cs typeface="Times New Roman" panose="02020603050405020304" pitchFamily="18" charset="0"/>
                        </a:rPr>
                        <a:t>. </a:t>
                      </a:r>
                      <a:r>
                        <a:rPr lang="es-CL" sz="1400" dirty="0">
                          <a:effectLst/>
                          <a:latin typeface="Calibri" panose="020F0502020204030204" pitchFamily="34" charset="0"/>
                        </a:rPr>
                        <a:t>Estas formas de gestión suelen combinarse, aunque la tendencia de largo plazo es la evolución progresiva desde el primer modelo hacia el último. Un gobierno local efectivo debiera operar en función de los dos últimos modelos.</a:t>
                      </a:r>
                      <a:endParaRPr lang="es-CL" sz="2000" dirty="0">
                        <a:effectLst/>
                        <a:latin typeface="Calibri" panose="020F0502020204030204" pitchFamily="34" charset="0"/>
                      </a:endParaRPr>
                    </a:p>
                  </a:txBody>
                  <a:tcPr marL="66657" marR="66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1261019"/>
                  </a:ext>
                </a:extLst>
              </a:tr>
              <a:tr h="552306">
                <a:tc>
                  <a:txBody>
                    <a:bodyPr/>
                    <a:lstStyle/>
                    <a:p>
                      <a:pPr marL="1805940" lvl="1" algn="r">
                        <a:spcAft>
                          <a:spcPts val="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1805940" lvl="1" algn="r">
                        <a:spcAft>
                          <a:spcPts val="0"/>
                        </a:spcAft>
                      </a:pPr>
                      <a:r>
                        <a:rPr lang="es-CL" sz="1200" dirty="0">
                          <a:effectLst/>
                          <a:latin typeface="Calibri" panose="020F0502020204030204" pitchFamily="34" charset="0"/>
                          <a:ea typeface="Calibri" panose="020F0502020204030204" pitchFamily="34" charset="0"/>
                          <a:cs typeface="Times New Roman" panose="02020603050405020304" pitchFamily="18" charset="0"/>
                        </a:rPr>
                        <a:t>Adaptado de Saúl Barrera, Servicio de Administración Tributaria, SAT, de la</a:t>
                      </a:r>
                      <a:r>
                        <a:rPr lang="es-CL"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s-CL" sz="1200" dirty="0">
                          <a:effectLst/>
                          <a:latin typeface="Calibri" panose="020F0502020204030204" pitchFamily="34" charset="0"/>
                          <a:ea typeface="Calibri" panose="020F0502020204030204" pitchFamily="34" charset="0"/>
                          <a:cs typeface="Times New Roman" panose="02020603050405020304" pitchFamily="18" charset="0"/>
                        </a:rPr>
                        <a:t>Municipalidad de Lima, Perú.</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657" marR="66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94849"/>
                  </a:ext>
                </a:extLst>
              </a:tr>
            </a:tbl>
          </a:graphicData>
        </a:graphic>
      </p:graphicFrame>
    </p:spTree>
    <p:extLst>
      <p:ext uri="{BB962C8B-B14F-4D97-AF65-F5344CB8AC3E}">
        <p14:creationId xmlns:p14="http://schemas.microsoft.com/office/powerpoint/2010/main" val="118514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8893175" cy="1123949"/>
          </a:xfrm>
        </p:spPr>
        <p:txBody>
          <a:bodyPr>
            <a:normAutofit/>
          </a:bodyPr>
          <a:lstStyle/>
          <a:p>
            <a:pPr eaLnBrk="1" hangingPunct="1"/>
            <a:r>
              <a:rPr lang="es-ES" sz="2800" b="1" dirty="0">
                <a:solidFill>
                  <a:srgbClr val="C00000"/>
                </a:solidFill>
              </a:rPr>
              <a:t>Diferencias entre Administración Tradicional </a:t>
            </a:r>
            <a:br>
              <a:rPr lang="es-ES" sz="2800" b="1" dirty="0">
                <a:solidFill>
                  <a:srgbClr val="C00000"/>
                </a:solidFill>
              </a:rPr>
            </a:br>
            <a:r>
              <a:rPr lang="es-ES" sz="2800" b="1" dirty="0">
                <a:solidFill>
                  <a:srgbClr val="C00000"/>
                </a:solidFill>
              </a:rPr>
              <a:t>y Buen Gobierno Local (Buena Gobernanza)</a:t>
            </a:r>
            <a:r>
              <a:rPr lang="es-ES" sz="3200" b="1" dirty="0">
                <a:solidFill>
                  <a:srgbClr val="C00000"/>
                </a:solidFill>
              </a:rPr>
              <a:t> </a:t>
            </a:r>
          </a:p>
        </p:txBody>
      </p:sp>
      <p:sp>
        <p:nvSpPr>
          <p:cNvPr id="12291" name="Rectangle 3"/>
          <p:cNvSpPr>
            <a:spLocks noGrp="1" noChangeArrowheads="1"/>
          </p:cNvSpPr>
          <p:nvPr>
            <p:ph type="body" sz="half" idx="1"/>
          </p:nvPr>
        </p:nvSpPr>
        <p:spPr>
          <a:xfrm>
            <a:off x="827088" y="1341438"/>
            <a:ext cx="3168650" cy="5616575"/>
          </a:xfrm>
        </p:spPr>
        <p:txBody>
          <a:bodyPr/>
          <a:lstStyle/>
          <a:p>
            <a:pPr marL="6350" indent="22225" eaLnBrk="1" hangingPunct="1">
              <a:buFont typeface="Wingdings" pitchFamily="2" charset="2"/>
              <a:buNone/>
              <a:defRPr/>
            </a:pPr>
            <a:r>
              <a:rPr lang="es-ES" sz="2400" dirty="0"/>
              <a:t>La municipalidad tradicional tiende a ser vertical y  poco participativa, con baja interacción con los actores locales. </a:t>
            </a:r>
          </a:p>
          <a:p>
            <a:pPr marL="6350" indent="22225" eaLnBrk="1" hangingPunct="1">
              <a:buFont typeface="Wingdings" pitchFamily="2" charset="2"/>
              <a:buNone/>
              <a:defRPr/>
            </a:pPr>
            <a:endParaRPr lang="es-ES" sz="2400" dirty="0"/>
          </a:p>
          <a:p>
            <a:pPr marL="6350" indent="22225" eaLnBrk="1" hangingPunct="1">
              <a:buFont typeface="Wingdings" pitchFamily="2" charset="2"/>
              <a:buNone/>
              <a:defRPr/>
            </a:pPr>
            <a:r>
              <a:rPr lang="es-ES" sz="2400" dirty="0"/>
              <a:t>La administración municipal tradicional se basa (y está limitada) por la escasa dotación de recursos humanos y financieros propios</a:t>
            </a:r>
            <a:r>
              <a:rPr lang="es-ES" dirty="0"/>
              <a:t>.</a:t>
            </a:r>
          </a:p>
          <a:p>
            <a:pPr eaLnBrk="1" hangingPunct="1">
              <a:buFont typeface="Wingdings" pitchFamily="2" charset="2"/>
              <a:buNone/>
              <a:defRPr/>
            </a:pPr>
            <a:endParaRPr lang="es-ES" sz="2400" dirty="0"/>
          </a:p>
        </p:txBody>
      </p:sp>
      <p:sp>
        <p:nvSpPr>
          <p:cNvPr id="10244" name="Rectangle 4"/>
          <p:cNvSpPr>
            <a:spLocks noGrp="1" noChangeArrowheads="1"/>
          </p:cNvSpPr>
          <p:nvPr>
            <p:ph type="body" sz="half" idx="2"/>
          </p:nvPr>
        </p:nvSpPr>
        <p:spPr>
          <a:xfrm>
            <a:off x="3995738" y="1412875"/>
            <a:ext cx="5148262" cy="5445125"/>
          </a:xfrm>
        </p:spPr>
        <p:txBody>
          <a:bodyPr rtlCol="0">
            <a:normAutofit fontScale="25000" lnSpcReduction="20000"/>
          </a:bodyPr>
          <a:lstStyle/>
          <a:p>
            <a:pPr marL="98425" indent="-68263" eaLnBrk="1" fontAlgn="auto" hangingPunct="1">
              <a:spcAft>
                <a:spcPts val="0"/>
              </a:spcAft>
              <a:buFont typeface="Wingdings" pitchFamily="2" charset="2"/>
              <a:buNone/>
              <a:defRPr/>
            </a:pPr>
            <a:r>
              <a:rPr lang="es-ES" dirty="0">
                <a:solidFill>
                  <a:srgbClr val="C00000"/>
                </a:solidFill>
              </a:rPr>
              <a:t>	</a:t>
            </a:r>
            <a:r>
              <a:rPr lang="es-ES" sz="9600" dirty="0">
                <a:solidFill>
                  <a:srgbClr val="C00000"/>
                </a:solidFill>
              </a:rPr>
              <a:t>El buen gobierno local dinamiza el desarrollo y es más abierto, participativo y horizontal:</a:t>
            </a:r>
          </a:p>
          <a:p>
            <a:pPr eaLnBrk="1" fontAlgn="auto" hangingPunct="1">
              <a:spcAft>
                <a:spcPts val="0"/>
              </a:spcAft>
              <a:buFont typeface="Wingdings" pitchFamily="2" charset="2"/>
              <a:buNone/>
              <a:defRPr/>
            </a:pPr>
            <a:r>
              <a:rPr lang="es-ES" sz="5100" dirty="0">
                <a:solidFill>
                  <a:srgbClr val="C00000"/>
                </a:solidFill>
              </a:rPr>
              <a:t> </a:t>
            </a:r>
          </a:p>
          <a:p>
            <a:pPr lvl="1" eaLnBrk="1" fontAlgn="auto" hangingPunct="1">
              <a:spcAft>
                <a:spcPts val="0"/>
              </a:spcAft>
              <a:buClr>
                <a:schemeClr val="tx1"/>
              </a:buClr>
              <a:buFontTx/>
              <a:buChar char="•"/>
              <a:defRPr/>
            </a:pPr>
            <a:endParaRPr lang="es-ES" sz="3600" dirty="0">
              <a:solidFill>
                <a:srgbClr val="C00000"/>
              </a:solidFill>
            </a:endParaRPr>
          </a:p>
          <a:p>
            <a:pPr lvl="1" eaLnBrk="1" fontAlgn="auto" hangingPunct="1">
              <a:spcAft>
                <a:spcPts val="0"/>
              </a:spcAft>
              <a:buClr>
                <a:schemeClr val="tx1"/>
              </a:buClr>
              <a:buFontTx/>
              <a:buChar char="•"/>
              <a:defRPr/>
            </a:pPr>
            <a:endParaRPr lang="es-ES" sz="3600" dirty="0">
              <a:solidFill>
                <a:srgbClr val="C00000"/>
              </a:solidFill>
            </a:endParaRPr>
          </a:p>
          <a:p>
            <a:pPr marL="371475" lvl="1" indent="-371475" eaLnBrk="1" fontAlgn="auto" hangingPunct="1">
              <a:spcAft>
                <a:spcPts val="0"/>
              </a:spcAft>
              <a:buClr>
                <a:schemeClr val="tx1"/>
              </a:buClr>
              <a:buFont typeface="Wingdings" pitchFamily="2" charset="2"/>
              <a:buChar char="ü"/>
              <a:defRPr/>
            </a:pPr>
            <a:endParaRPr lang="es-ES" sz="8000" dirty="0">
              <a:solidFill>
                <a:srgbClr val="C00000"/>
              </a:solidFill>
            </a:endParaRP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Funciona en base a alianzas y redes,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Provee servicios pero no siempre los produce</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Coordina con otras administraciones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Articula lo público, privado y social</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Empodera, responsabiliza e involucra a los ciudadanos, </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Refuerza la comunicación, la colaboración, la confianza y la cultura cívica;</a:t>
            </a:r>
          </a:p>
          <a:p>
            <a:pPr marL="371475" lvl="1" indent="-371475" eaLnBrk="1" fontAlgn="auto" hangingPunct="1">
              <a:spcAft>
                <a:spcPts val="0"/>
              </a:spcAft>
              <a:buClr>
                <a:schemeClr val="tx1"/>
              </a:buClr>
              <a:buFont typeface="Wingdings" pitchFamily="2" charset="2"/>
              <a:buChar char="ü"/>
              <a:defRPr/>
            </a:pPr>
            <a:r>
              <a:rPr lang="es-ES" sz="9600" dirty="0">
                <a:solidFill>
                  <a:srgbClr val="C00000"/>
                </a:solidFill>
              </a:rPr>
              <a:t>Genera nuevas instituciones locales</a:t>
            </a:r>
          </a:p>
          <a:p>
            <a:pPr eaLnBrk="1" fontAlgn="auto" hangingPunct="1">
              <a:spcAft>
                <a:spcPts val="0"/>
              </a:spcAft>
              <a:buFont typeface="Wingdings" pitchFamily="2" charset="2"/>
              <a:buNone/>
              <a:defRPr/>
            </a:pPr>
            <a:r>
              <a:rPr lang="es-ES" dirty="0">
                <a:solidFill>
                  <a:schemeClr val="tx2">
                    <a:lumMod val="50000"/>
                  </a:schemeClr>
                </a:solidFill>
              </a:rPr>
              <a:t>	</a:t>
            </a:r>
          </a:p>
        </p:txBody>
      </p:sp>
      <p:sp>
        <p:nvSpPr>
          <p:cNvPr id="12293" name="AutoShape 6"/>
          <p:cNvSpPr>
            <a:spLocks noChangeArrowheads="1"/>
          </p:cNvSpPr>
          <p:nvPr/>
        </p:nvSpPr>
        <p:spPr bwMode="auto">
          <a:xfrm>
            <a:off x="250825" y="1484313"/>
            <a:ext cx="360363" cy="5040312"/>
          </a:xfrm>
          <a:prstGeom prst="downArrow">
            <a:avLst>
              <a:gd name="adj1" fmla="val 50000"/>
              <a:gd name="adj2" fmla="val 245740"/>
            </a:avLst>
          </a:prstGeom>
          <a:solidFill>
            <a:schemeClr val="accent1"/>
          </a:solidFill>
          <a:ln w="9525">
            <a:solidFill>
              <a:schemeClr val="tx1"/>
            </a:solidFill>
            <a:miter lim="800000"/>
            <a:headEnd/>
            <a:tailEnd/>
          </a:ln>
        </p:spPr>
        <p:txBody>
          <a:bodyPr wrap="none" anchor="ctr"/>
          <a:lstStyle/>
          <a:p>
            <a:pPr algn="ctr"/>
            <a:r>
              <a:rPr lang="es-ES"/>
              <a:t> </a:t>
            </a:r>
          </a:p>
        </p:txBody>
      </p:sp>
      <p:sp>
        <p:nvSpPr>
          <p:cNvPr id="12294" name="AutoShape 7"/>
          <p:cNvSpPr>
            <a:spLocks noChangeArrowheads="1"/>
          </p:cNvSpPr>
          <p:nvPr/>
        </p:nvSpPr>
        <p:spPr bwMode="auto">
          <a:xfrm>
            <a:off x="4500563" y="2565400"/>
            <a:ext cx="3997325" cy="360363"/>
          </a:xfrm>
          <a:prstGeom prst="leftRightArrow">
            <a:avLst>
              <a:gd name="adj1" fmla="val 50000"/>
              <a:gd name="adj2" fmla="val 221850"/>
            </a:avLst>
          </a:prstGeom>
          <a:solidFill>
            <a:schemeClr val="accent1"/>
          </a:solidFill>
          <a:ln w="9525">
            <a:solidFill>
              <a:schemeClr val="tx1"/>
            </a:solidFill>
            <a:miter lim="800000"/>
            <a:headEnd/>
            <a:tailEnd/>
          </a:ln>
        </p:spPr>
        <p:txBody>
          <a:bodyPr wrap="none" anchor="ctr"/>
          <a:lstStyle/>
          <a:p>
            <a:endParaRPr lang="es-CL"/>
          </a:p>
        </p:txBody>
      </p:sp>
    </p:spTree>
    <p:extLst>
      <p:ext uri="{BB962C8B-B14F-4D97-AF65-F5344CB8AC3E}">
        <p14:creationId xmlns:p14="http://schemas.microsoft.com/office/powerpoint/2010/main" val="64676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115888"/>
            <a:ext cx="8229600" cy="576262"/>
          </a:xfrm>
        </p:spPr>
        <p:txBody>
          <a:bodyPr/>
          <a:lstStyle/>
          <a:p>
            <a:pPr eaLnBrk="1" hangingPunct="1"/>
            <a:r>
              <a:rPr lang="es-ES" sz="2800" b="1" dirty="0">
                <a:solidFill>
                  <a:srgbClr val="C00000"/>
                </a:solidFill>
              </a:rPr>
              <a:t>Concepto de Buen Gobierno Local:</a:t>
            </a:r>
          </a:p>
        </p:txBody>
      </p:sp>
      <p:sp>
        <p:nvSpPr>
          <p:cNvPr id="3" name="2 Marcador de contenido"/>
          <p:cNvSpPr>
            <a:spLocks noGrp="1"/>
          </p:cNvSpPr>
          <p:nvPr>
            <p:ph idx="1"/>
          </p:nvPr>
        </p:nvSpPr>
        <p:spPr>
          <a:xfrm>
            <a:off x="457200" y="765175"/>
            <a:ext cx="8229600" cy="6092825"/>
          </a:xfrm>
        </p:spPr>
        <p:txBody>
          <a:bodyPr rtlCol="0">
            <a:normAutofit lnSpcReduction="10000"/>
          </a:bodyPr>
          <a:lstStyle/>
          <a:p>
            <a:pPr eaLnBrk="1" fontAlgn="auto" hangingPunct="1">
              <a:spcAft>
                <a:spcPts val="0"/>
              </a:spcAft>
              <a:defRPr/>
            </a:pPr>
            <a:r>
              <a:rPr lang="es-ES" sz="2400" i="1" dirty="0">
                <a:latin typeface="+mj-lt"/>
                <a:ea typeface="+mj-ea"/>
                <a:cs typeface="+mj-cs"/>
              </a:rPr>
              <a:t>“Heterarquía que se auto organiza” o “autorregulación de sistemas complejos en entornos turbulentos” (Bob Jessop);</a:t>
            </a:r>
          </a:p>
          <a:p>
            <a:pPr eaLnBrk="1" fontAlgn="auto" hangingPunct="1">
              <a:spcAft>
                <a:spcPts val="0"/>
              </a:spcAft>
              <a:defRPr/>
            </a:pPr>
            <a:endParaRPr lang="es-ES" sz="2000" i="1" dirty="0">
              <a:solidFill>
                <a:schemeClr val="tx2"/>
              </a:solidFill>
              <a:latin typeface="+mj-lt"/>
              <a:ea typeface="+mj-ea"/>
              <a:cs typeface="+mj-cs"/>
            </a:endParaRPr>
          </a:p>
          <a:p>
            <a:pPr eaLnBrk="1" fontAlgn="auto" hangingPunct="1">
              <a:spcAft>
                <a:spcPts val="0"/>
              </a:spcAft>
              <a:defRPr/>
            </a:pPr>
            <a:r>
              <a:rPr lang="es-ES" sz="2400" i="1" dirty="0"/>
              <a:t>“Estilo de gobernar donde pierden nitidez los límites entre los sectores público y privado con mecanismos de gobierno que no se basan en la autoridad y las sanciones”</a:t>
            </a:r>
            <a:r>
              <a:rPr lang="es-ES" sz="2000" i="1" dirty="0"/>
              <a:t> </a:t>
            </a:r>
            <a:r>
              <a:rPr lang="es-ES" sz="2400" i="1" dirty="0"/>
              <a:t>(Gerry Stocker);</a:t>
            </a:r>
          </a:p>
          <a:p>
            <a:pPr eaLnBrk="1" fontAlgn="auto" hangingPunct="1">
              <a:spcAft>
                <a:spcPts val="0"/>
              </a:spcAft>
              <a:defRPr/>
            </a:pPr>
            <a:endParaRPr lang="es-ES" sz="2000" i="1" dirty="0"/>
          </a:p>
          <a:p>
            <a:pPr eaLnBrk="1" fontAlgn="auto" hangingPunct="1">
              <a:spcAft>
                <a:spcPts val="0"/>
              </a:spcAft>
              <a:defRPr/>
            </a:pPr>
            <a:r>
              <a:rPr lang="es-ES" sz="2400" i="1" dirty="0"/>
              <a:t>“El "Buen Gobierno" local incorpora estilos de gestión que privilegian el intercambio de información entre gobierno y ciudadanos; establecen interacciones permanentes con las comunidades y sus organizaciones; canalizan la participación y concertación entre agentes públicos y privados; favorecen el asociativismo y el arraigo ciudadano al territorio mediante la construcción de tejidos sociales y redes de compromiso cívico; vehiculan cambios institucionales propuestos por la sociedad para aprovechar y beneficiarse de las potencialidades territoriales” (Morelia Brito).</a:t>
            </a:r>
            <a:endParaRPr lang="es-ES" sz="2000" dirty="0"/>
          </a:p>
          <a:p>
            <a:pPr eaLnBrk="1" fontAlgn="auto" hangingPunct="1">
              <a:spcAft>
                <a:spcPts val="0"/>
              </a:spcAft>
              <a:defRPr/>
            </a:pPr>
            <a:endParaRPr lang="es-ES" sz="2000" dirty="0"/>
          </a:p>
          <a:p>
            <a:pPr eaLnBrk="1" fontAlgn="auto" hangingPunct="1">
              <a:spcAft>
                <a:spcPts val="0"/>
              </a:spcAft>
              <a:defRPr/>
            </a:pPr>
            <a:endParaRPr lang="es-ES" dirty="0"/>
          </a:p>
        </p:txBody>
      </p:sp>
    </p:spTree>
    <p:extLst>
      <p:ext uri="{BB962C8B-B14F-4D97-AF65-F5344CB8AC3E}">
        <p14:creationId xmlns:p14="http://schemas.microsoft.com/office/powerpoint/2010/main" val="152939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0"/>
            <a:ext cx="8964612" cy="1341438"/>
          </a:xfrm>
        </p:spPr>
        <p:txBody>
          <a:bodyPr>
            <a:normAutofit fontScale="90000"/>
          </a:bodyPr>
          <a:lstStyle/>
          <a:p>
            <a:br>
              <a:rPr lang="es-ES_tradnl" sz="2800" b="1" dirty="0"/>
            </a:br>
            <a:r>
              <a:rPr lang="es-ES_tradnl" sz="3600" b="1" dirty="0">
                <a:solidFill>
                  <a:srgbClr val="C00000"/>
                </a:solidFill>
              </a:rPr>
              <a:t>Buen Gobierno y Gestión Interna</a:t>
            </a:r>
            <a:br>
              <a:rPr lang="es-ES_tradnl" sz="3100" dirty="0">
                <a:solidFill>
                  <a:srgbClr val="C00000"/>
                </a:solidFill>
              </a:rPr>
            </a:br>
            <a:endParaRPr lang="es-ES" sz="2800" dirty="0">
              <a:solidFill>
                <a:srgbClr val="C00000"/>
              </a:solidFill>
            </a:endParaRPr>
          </a:p>
        </p:txBody>
      </p:sp>
      <p:sp>
        <p:nvSpPr>
          <p:cNvPr id="18435" name="Rectangle 3"/>
          <p:cNvSpPr>
            <a:spLocks noGrp="1" noChangeArrowheads="1"/>
          </p:cNvSpPr>
          <p:nvPr>
            <p:ph idx="1"/>
          </p:nvPr>
        </p:nvSpPr>
        <p:spPr>
          <a:xfrm>
            <a:off x="468312" y="1196975"/>
            <a:ext cx="8389967" cy="5661025"/>
          </a:xfrm>
        </p:spPr>
        <p:txBody>
          <a:bodyPr>
            <a:normAutofit lnSpcReduction="10000"/>
          </a:bodyPr>
          <a:lstStyle/>
          <a:p>
            <a:pPr>
              <a:lnSpc>
                <a:spcPct val="80000"/>
              </a:lnSpc>
              <a:buFontTx/>
              <a:buNone/>
            </a:pPr>
            <a:r>
              <a:rPr lang="es-ES_tradnl" sz="2400" dirty="0"/>
              <a:t>	En la gestión participativa interna los componentes que hemos observado y valorado son:</a:t>
            </a:r>
          </a:p>
          <a:p>
            <a:pPr>
              <a:lnSpc>
                <a:spcPct val="80000"/>
              </a:lnSpc>
              <a:buFontTx/>
              <a:buNone/>
            </a:pPr>
            <a:endParaRPr lang="es-ES" sz="1800" dirty="0"/>
          </a:p>
          <a:p>
            <a:pPr>
              <a:lnSpc>
                <a:spcPct val="80000"/>
              </a:lnSpc>
            </a:pPr>
            <a:r>
              <a:rPr lang="es-ES" sz="2400" dirty="0"/>
              <a:t>El </a:t>
            </a:r>
            <a:r>
              <a:rPr lang="es-ES" sz="2400" b="1" dirty="0">
                <a:solidFill>
                  <a:srgbClr val="C00000"/>
                </a:solidFill>
              </a:rPr>
              <a:t>liderazgo democrático </a:t>
            </a:r>
            <a:r>
              <a:rPr lang="es-ES" sz="2400" dirty="0"/>
              <a:t>de las autoridades locales (alcaldes y concejales). </a:t>
            </a:r>
            <a:r>
              <a:rPr lang="es-ES" sz="2400" b="1" dirty="0">
                <a:solidFill>
                  <a:srgbClr val="C00000"/>
                </a:solidFill>
              </a:rPr>
              <a:t>Alcalde concertador y “escuchador” por sobre la autoridad autocrática y paternalista</a:t>
            </a:r>
            <a:r>
              <a:rPr lang="es-ES" sz="2400" dirty="0"/>
              <a:t>. También mayor  democracia municipal, evitándose la fuga de energías y pérdidas de legitimidad por los conflictos; </a:t>
            </a:r>
          </a:p>
          <a:p>
            <a:pPr>
              <a:lnSpc>
                <a:spcPct val="80000"/>
              </a:lnSpc>
            </a:pPr>
            <a:endParaRPr lang="es-ES" sz="2400" dirty="0"/>
          </a:p>
          <a:p>
            <a:pPr>
              <a:lnSpc>
                <a:spcPct val="80000"/>
              </a:lnSpc>
            </a:pPr>
            <a:r>
              <a:rPr lang="es-ES" sz="2400" b="1" dirty="0">
                <a:solidFill>
                  <a:srgbClr val="C00000"/>
                </a:solidFill>
              </a:rPr>
              <a:t>Profesionalización del personal y trabajo de equipos </a:t>
            </a:r>
            <a:r>
              <a:rPr lang="es-ES" sz="2400" dirty="0"/>
              <a:t>mediante comités técnicos y delegación de funciones.</a:t>
            </a:r>
            <a:r>
              <a:rPr lang="es-ES" sz="2400" b="1" dirty="0"/>
              <a:t> </a:t>
            </a:r>
            <a:r>
              <a:rPr lang="es-ES" sz="2400" dirty="0"/>
              <a:t>El potencial de gestión de la municipalidad depende de la calidad de sus operadores técnico-políticos que refuerzan sus capacidades profesionales con habilidades políticas y sociales. </a:t>
            </a:r>
          </a:p>
          <a:p>
            <a:pPr>
              <a:lnSpc>
                <a:spcPct val="80000"/>
              </a:lnSpc>
            </a:pPr>
            <a:endParaRPr lang="es-ES" sz="2400" i="1" dirty="0"/>
          </a:p>
          <a:p>
            <a:pPr>
              <a:lnSpc>
                <a:spcPct val="80000"/>
              </a:lnSpc>
            </a:pPr>
            <a:r>
              <a:rPr lang="es-ES" sz="2400" b="1" dirty="0">
                <a:solidFill>
                  <a:srgbClr val="C00000"/>
                </a:solidFill>
              </a:rPr>
              <a:t>Desarrollo de los recursos humanos municipales y locales</a:t>
            </a:r>
            <a:r>
              <a:rPr lang="es-ES" sz="2400" dirty="0">
                <a:solidFill>
                  <a:srgbClr val="C00000"/>
                </a:solidFill>
              </a:rPr>
              <a:t> </a:t>
            </a:r>
            <a:r>
              <a:rPr lang="es-ES" sz="2400" dirty="0"/>
              <a:t>(motivación, involucramiento, capacitación, recompensas). Contar con personal profesional permite gestionar, negociar y sumar medios externos provenientes de fuentes públicas, privadas y sociales.</a:t>
            </a:r>
          </a:p>
          <a:p>
            <a:pPr lvl="1">
              <a:lnSpc>
                <a:spcPct val="80000"/>
              </a:lnSpc>
              <a:buFont typeface="Wingdings" pitchFamily="2" charset="2"/>
              <a:buChar char="Ø"/>
            </a:pPr>
            <a:endParaRPr lang="es-ES" sz="2000" dirty="0"/>
          </a:p>
        </p:txBody>
      </p:sp>
    </p:spTree>
    <p:extLst>
      <p:ext uri="{BB962C8B-B14F-4D97-AF65-F5344CB8AC3E}">
        <p14:creationId xmlns:p14="http://schemas.microsoft.com/office/powerpoint/2010/main" val="180450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5888"/>
            <a:ext cx="9144000" cy="1152525"/>
          </a:xfrm>
        </p:spPr>
        <p:txBody>
          <a:bodyPr/>
          <a:lstStyle/>
          <a:p>
            <a:pPr eaLnBrk="1" hangingPunct="1"/>
            <a:r>
              <a:rPr lang="es-ES" sz="3200" b="1" dirty="0">
                <a:solidFill>
                  <a:srgbClr val="C00000"/>
                </a:solidFill>
              </a:rPr>
              <a:t>Logros del Buen Gobierno Local: Resultados, Cultura de Gestión e Institucionalidad mejorada</a:t>
            </a:r>
          </a:p>
        </p:txBody>
      </p:sp>
      <p:sp>
        <p:nvSpPr>
          <p:cNvPr id="22531" name="Rectangle 3"/>
          <p:cNvSpPr>
            <a:spLocks noGrp="1" noChangeArrowheads="1"/>
          </p:cNvSpPr>
          <p:nvPr>
            <p:ph idx="1"/>
          </p:nvPr>
        </p:nvSpPr>
        <p:spPr>
          <a:xfrm>
            <a:off x="395288" y="1628775"/>
            <a:ext cx="8280400" cy="5229225"/>
          </a:xfrm>
        </p:spPr>
        <p:txBody>
          <a:bodyPr rtlCol="0">
            <a:normAutofit lnSpcReduction="10000"/>
          </a:bodyPr>
          <a:lstStyle/>
          <a:p>
            <a:pPr marL="0" indent="0" eaLnBrk="1" fontAlgn="auto" hangingPunct="1">
              <a:lnSpc>
                <a:spcPct val="80000"/>
              </a:lnSpc>
              <a:spcAft>
                <a:spcPts val="0"/>
              </a:spcAft>
              <a:buFont typeface="Arial" pitchFamily="34" charset="0"/>
              <a:buNone/>
              <a:defRPr/>
            </a:pPr>
            <a:r>
              <a:rPr lang="es-ES_tradnl" sz="2800" dirty="0"/>
              <a:t>Los logros de un buen gobierno local son:</a:t>
            </a:r>
          </a:p>
          <a:p>
            <a:pPr marL="0" indent="0" eaLnBrk="1" fontAlgn="auto" hangingPunct="1">
              <a:lnSpc>
                <a:spcPct val="80000"/>
              </a:lnSpc>
              <a:spcAft>
                <a:spcPts val="0"/>
              </a:spcAft>
              <a:buFont typeface="Arial" pitchFamily="34" charset="0"/>
              <a:buNone/>
              <a:defRPr/>
            </a:pPr>
            <a:endParaRPr lang="es-ES_tradnl" sz="3000" dirty="0"/>
          </a:p>
          <a:p>
            <a:pPr>
              <a:lnSpc>
                <a:spcPct val="80000"/>
              </a:lnSpc>
              <a:defRPr/>
            </a:pPr>
            <a:r>
              <a:rPr lang="es-ES_tradnl" sz="2400" b="1" dirty="0">
                <a:solidFill>
                  <a:srgbClr val="C00000"/>
                </a:solidFill>
              </a:rPr>
              <a:t>Resultados</a:t>
            </a:r>
            <a:r>
              <a:rPr lang="es-ES_tradnl" sz="2800" b="1" dirty="0">
                <a:solidFill>
                  <a:srgbClr val="C00000"/>
                </a:solidFill>
              </a:rPr>
              <a:t> </a:t>
            </a:r>
            <a:r>
              <a:rPr lang="es-ES_tradnl" sz="2400" b="1" dirty="0">
                <a:solidFill>
                  <a:srgbClr val="C00000"/>
                </a:solidFill>
              </a:rPr>
              <a:t>visibles y observables</a:t>
            </a:r>
            <a:r>
              <a:rPr lang="es-ES_tradnl" sz="2800" b="1" dirty="0"/>
              <a:t>. </a:t>
            </a:r>
            <a:r>
              <a:rPr lang="es-ES_tradnl" sz="2400" dirty="0"/>
              <a:t>Obras, buenos servicios, proyectos de desarrollo local.</a:t>
            </a:r>
          </a:p>
          <a:p>
            <a:pPr>
              <a:lnSpc>
                <a:spcPct val="80000"/>
              </a:lnSpc>
              <a:defRPr/>
            </a:pPr>
            <a:endParaRPr lang="es-ES_tradnl" sz="2800" dirty="0"/>
          </a:p>
          <a:p>
            <a:pPr>
              <a:lnSpc>
                <a:spcPct val="80000"/>
              </a:lnSpc>
              <a:defRPr/>
            </a:pPr>
            <a:r>
              <a:rPr lang="es-ES_tradnl" sz="2400" b="1" dirty="0">
                <a:solidFill>
                  <a:srgbClr val="C00000"/>
                </a:solidFill>
              </a:rPr>
              <a:t>Cultura de la colaboración y el desarrollo sustentable</a:t>
            </a:r>
            <a:r>
              <a:rPr lang="es-ES_tradnl" sz="2400" b="1" dirty="0"/>
              <a:t>: </a:t>
            </a:r>
            <a:r>
              <a:rPr lang="es-ES_tradnl" sz="2400" dirty="0"/>
              <a:t>convicciones o creencias asumidas</a:t>
            </a:r>
            <a:r>
              <a:rPr lang="es-ES_tradnl" sz="2400" b="1" dirty="0"/>
              <a:t> </a:t>
            </a:r>
            <a:r>
              <a:rPr lang="es-ES_tradnl" sz="2400" dirty="0"/>
              <a:t>(“somos el municipio más emprendedor”, “somos la capital del turismo”, “somos una comuna sustentable”);</a:t>
            </a:r>
          </a:p>
          <a:p>
            <a:pPr>
              <a:lnSpc>
                <a:spcPct val="80000"/>
              </a:lnSpc>
              <a:defRPr/>
            </a:pPr>
            <a:endParaRPr lang="es-ES_tradnl" sz="2800" dirty="0"/>
          </a:p>
          <a:p>
            <a:pPr>
              <a:lnSpc>
                <a:spcPct val="80000"/>
              </a:lnSpc>
              <a:defRPr/>
            </a:pPr>
            <a:r>
              <a:rPr lang="es-ES_tradnl" sz="2400" b="1" dirty="0">
                <a:solidFill>
                  <a:srgbClr val="C00000"/>
                </a:solidFill>
              </a:rPr>
              <a:t>C</a:t>
            </a:r>
            <a:r>
              <a:rPr lang="es-ES" sz="2400" b="1" dirty="0">
                <a:solidFill>
                  <a:srgbClr val="C00000"/>
                </a:solidFill>
              </a:rPr>
              <a:t>lima o ambiente de confianza entre los actores locales</a:t>
            </a:r>
            <a:r>
              <a:rPr lang="es-ES" sz="2400" dirty="0"/>
              <a:t>, eficaz para lograr legitimidad y obtener la gobernabilidad;</a:t>
            </a:r>
          </a:p>
          <a:p>
            <a:pPr>
              <a:lnSpc>
                <a:spcPct val="80000"/>
              </a:lnSpc>
              <a:defRPr/>
            </a:pPr>
            <a:endParaRPr lang="es-ES" sz="2800" dirty="0"/>
          </a:p>
          <a:p>
            <a:pPr>
              <a:lnSpc>
                <a:spcPct val="80000"/>
              </a:lnSpc>
              <a:defRPr/>
            </a:pPr>
            <a:r>
              <a:rPr lang="es-ES" sz="2400" b="1" dirty="0">
                <a:solidFill>
                  <a:srgbClr val="C00000"/>
                </a:solidFill>
              </a:rPr>
              <a:t>Institucionalidad propia del proceso de desarrollo</a:t>
            </a:r>
            <a:r>
              <a:rPr lang="es-ES" sz="2400" dirty="0"/>
              <a:t>, que articula a los actores en torno a ciertas estructuras, prácticas y compromisos que estabilizan y </a:t>
            </a:r>
            <a:r>
              <a:rPr lang="es-ES_tradnl" sz="2400" dirty="0"/>
              <a:t>consolidan lo obrado.  </a:t>
            </a:r>
          </a:p>
          <a:p>
            <a:pPr eaLnBrk="1" fontAlgn="auto" hangingPunct="1">
              <a:lnSpc>
                <a:spcPct val="80000"/>
              </a:lnSpc>
              <a:spcAft>
                <a:spcPts val="0"/>
              </a:spcAft>
              <a:buFont typeface="Arial" pitchFamily="34" charset="0"/>
              <a:buNone/>
              <a:defRPr/>
            </a:pPr>
            <a:endParaRPr lang="es-ES_tradnl" sz="2000" dirty="0"/>
          </a:p>
          <a:p>
            <a:pPr eaLnBrk="1" fontAlgn="auto" hangingPunct="1">
              <a:lnSpc>
                <a:spcPct val="80000"/>
              </a:lnSpc>
              <a:spcAft>
                <a:spcPts val="0"/>
              </a:spcAft>
              <a:defRPr/>
            </a:pPr>
            <a:endParaRPr lang="es-ES_tradnl" sz="2000" dirty="0"/>
          </a:p>
          <a:p>
            <a:pPr eaLnBrk="1" fontAlgn="auto" hangingPunct="1">
              <a:lnSpc>
                <a:spcPct val="80000"/>
              </a:lnSpc>
              <a:spcAft>
                <a:spcPts val="0"/>
              </a:spcAft>
              <a:defRPr/>
            </a:pPr>
            <a:endParaRPr lang="es-ES_tradnl" sz="2000" dirty="0"/>
          </a:p>
        </p:txBody>
      </p:sp>
    </p:spTree>
    <p:extLst>
      <p:ext uri="{BB962C8B-B14F-4D97-AF65-F5344CB8AC3E}">
        <p14:creationId xmlns:p14="http://schemas.microsoft.com/office/powerpoint/2010/main" val="45311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3888" b="1" dirty="0">
                <a:solidFill>
                  <a:srgbClr val="C00000"/>
                </a:solidFill>
              </a:rPr>
              <a:t>La Sobrecarga Planetaria</a:t>
            </a:r>
          </a:p>
        </p:txBody>
      </p:sp>
      <p:sp>
        <p:nvSpPr>
          <p:cNvPr id="3" name="Marcador de contenido 2"/>
          <p:cNvSpPr>
            <a:spLocks noGrp="1"/>
          </p:cNvSpPr>
          <p:nvPr>
            <p:ph idx="1"/>
          </p:nvPr>
        </p:nvSpPr>
        <p:spPr>
          <a:xfrm>
            <a:off x="572577" y="1474036"/>
            <a:ext cx="7998848" cy="5104468"/>
          </a:xfrm>
        </p:spPr>
        <p:txBody>
          <a:bodyPr>
            <a:normAutofit fontScale="77500" lnSpcReduction="20000"/>
          </a:bodyPr>
          <a:lstStyle/>
          <a:p>
            <a:pPr marL="0" indent="0" algn="ctr">
              <a:buNone/>
            </a:pPr>
            <a:r>
              <a:rPr lang="es-CL" i="1" dirty="0"/>
              <a:t>“Hasta 1961 necesitábamos solo del 63% de la Tierra para atender nuestras demandas. Con el aumento de la población y del consumo, en 1975 necesitábamos el 97% de la Tierra. En 1980, el 100,6%, la primera Sobrecarga de la Huella Ecológica Planetaria. </a:t>
            </a:r>
          </a:p>
          <a:p>
            <a:pPr marL="0" indent="0" algn="ctr">
              <a:buNone/>
            </a:pPr>
            <a:endParaRPr lang="es-CL" i="1" dirty="0"/>
          </a:p>
          <a:p>
            <a:pPr marL="0" indent="0" algn="ctr">
              <a:buNone/>
            </a:pPr>
            <a:r>
              <a:rPr lang="es-CL" i="1" dirty="0"/>
              <a:t>En 2005 alcanzamos la cifra de 1,4 planetas. Actualmente, en agosto de 2015, 1,6 planetas. Si hipotéticamente, nos dicen los biólogos y cosmólogos, quisiésemos universalizar el tipo de consumo que los países opulentos disfrutan, serían necesarios 5 planetas iguales al que tenemos, lo cual es imposible además de irracional”</a:t>
            </a:r>
            <a:r>
              <a:rPr lang="es-CL" i="1" baseline="30000" dirty="0"/>
              <a:t> </a:t>
            </a:r>
          </a:p>
          <a:p>
            <a:pPr algn="ctr"/>
            <a:endParaRPr lang="es-CL" dirty="0"/>
          </a:p>
          <a:p>
            <a:pPr lvl="3"/>
            <a:r>
              <a:rPr lang="es-CL" sz="2236" dirty="0"/>
              <a:t>Datos de R. Barbault, en </a:t>
            </a:r>
            <a:r>
              <a:rPr lang="es-CL" sz="2236" i="1" dirty="0"/>
              <a:t>Ecología general</a:t>
            </a:r>
            <a:r>
              <a:rPr lang="es-CL" sz="2236" dirty="0"/>
              <a:t>, 2011 (p.418), citado por Leonardo Boff en “</a:t>
            </a:r>
            <a:r>
              <a:rPr lang="es-CL" sz="2236" i="1" dirty="0"/>
              <a:t>No hay más recursos en la despensa de la Casa Común”</a:t>
            </a:r>
            <a:r>
              <a:rPr lang="es-CL" sz="2236" dirty="0"/>
              <a:t>.</a:t>
            </a:r>
          </a:p>
          <a:p>
            <a:pPr marL="0" indent="0">
              <a:buNone/>
            </a:pPr>
            <a:endParaRPr lang="es-CL" dirty="0"/>
          </a:p>
        </p:txBody>
      </p:sp>
    </p:spTree>
    <p:extLst>
      <p:ext uri="{BB962C8B-B14F-4D97-AF65-F5344CB8AC3E}">
        <p14:creationId xmlns:p14="http://schemas.microsoft.com/office/powerpoint/2010/main" val="160596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65175"/>
          </a:xfrm>
        </p:spPr>
        <p:txBody>
          <a:bodyPr>
            <a:normAutofit fontScale="90000"/>
          </a:bodyPr>
          <a:lstStyle/>
          <a:p>
            <a:pPr eaLnBrk="1" hangingPunct="1"/>
            <a:br>
              <a:rPr lang="es-ES_tradnl" sz="2400" b="1" dirty="0"/>
            </a:br>
            <a:r>
              <a:rPr lang="es-ES_tradnl" sz="3200" b="1" dirty="0">
                <a:solidFill>
                  <a:srgbClr val="C00000"/>
                </a:solidFill>
              </a:rPr>
              <a:t>Medios para Movilizar Actores y Recursos Externos</a:t>
            </a:r>
            <a:br>
              <a:rPr lang="es-ES_tradnl" sz="2800" dirty="0">
                <a:solidFill>
                  <a:srgbClr val="C00000"/>
                </a:solidFill>
              </a:rPr>
            </a:br>
            <a:endParaRPr lang="es-ES" sz="2800" dirty="0">
              <a:solidFill>
                <a:srgbClr val="C00000"/>
              </a:solidFill>
            </a:endParaRPr>
          </a:p>
        </p:txBody>
      </p:sp>
      <p:sp>
        <p:nvSpPr>
          <p:cNvPr id="16387" name="Rectangle 3"/>
          <p:cNvSpPr>
            <a:spLocks noGrp="1" noChangeArrowheads="1"/>
          </p:cNvSpPr>
          <p:nvPr>
            <p:ph idx="1"/>
          </p:nvPr>
        </p:nvSpPr>
        <p:spPr>
          <a:xfrm>
            <a:off x="179388" y="836613"/>
            <a:ext cx="8964612" cy="6121400"/>
          </a:xfrm>
          <a:solidFill>
            <a:schemeClr val="bg1"/>
          </a:solidFill>
        </p:spPr>
        <p:txBody>
          <a:bodyPr>
            <a:normAutofit lnSpcReduction="10000"/>
          </a:bodyPr>
          <a:lstStyle/>
          <a:p>
            <a:pPr eaLnBrk="1" hangingPunct="1">
              <a:lnSpc>
                <a:spcPct val="80000"/>
              </a:lnSpc>
              <a:buFont typeface="Wingdings" pitchFamily="2" charset="2"/>
              <a:buChar char="ü"/>
            </a:pPr>
            <a:r>
              <a:rPr lang="es-ES" sz="2400" b="1" dirty="0"/>
              <a:t>Coordinación pública – pública</a:t>
            </a:r>
            <a:r>
              <a:rPr lang="es-ES" sz="1800" i="1" dirty="0"/>
              <a:t>.</a:t>
            </a:r>
            <a:r>
              <a:rPr lang="es-ES" sz="1800" dirty="0"/>
              <a:t> Los líderes locales cabildeos y arman redes de  contactos en los restantes entes gubernamentales;</a:t>
            </a:r>
          </a:p>
          <a:p>
            <a:pPr eaLnBrk="1" hangingPunct="1">
              <a:lnSpc>
                <a:spcPct val="80000"/>
              </a:lnSpc>
              <a:buFont typeface="Wingdings" pitchFamily="2" charset="2"/>
              <a:buChar char="ü"/>
            </a:pPr>
            <a:endParaRPr lang="es-ES" sz="1800" dirty="0"/>
          </a:p>
          <a:p>
            <a:pPr eaLnBrk="1" hangingPunct="1">
              <a:lnSpc>
                <a:spcPct val="80000"/>
              </a:lnSpc>
              <a:buFont typeface="Wingdings" pitchFamily="2" charset="2"/>
              <a:buChar char="ü"/>
            </a:pPr>
            <a:r>
              <a:rPr lang="es-ES" sz="2400" b="1" dirty="0"/>
              <a:t>Alianzas público – privadas – sociales</a:t>
            </a:r>
            <a:r>
              <a:rPr lang="es-ES" sz="1800" dirty="0"/>
              <a:t>. Uso de recursos y oportunidades del mundo privado combinando la lógica positiva del negocio con las capacidades de emprendimiento social;</a:t>
            </a:r>
          </a:p>
          <a:p>
            <a:pPr eaLnBrk="1" hangingPunct="1">
              <a:lnSpc>
                <a:spcPct val="80000"/>
              </a:lnSpc>
              <a:buFont typeface="Wingdings" pitchFamily="2" charset="2"/>
              <a:buChar char="ü"/>
            </a:pPr>
            <a:endParaRPr lang="es-ES" sz="1800" i="1" dirty="0"/>
          </a:p>
          <a:p>
            <a:pPr eaLnBrk="1" hangingPunct="1">
              <a:lnSpc>
                <a:spcPct val="80000"/>
              </a:lnSpc>
              <a:buFont typeface="Wingdings" pitchFamily="2" charset="2"/>
              <a:buChar char="ü"/>
            </a:pPr>
            <a:r>
              <a:rPr lang="es-ES" sz="2400" b="1" dirty="0"/>
              <a:t>Asociativismo municipal</a:t>
            </a:r>
            <a:r>
              <a:rPr lang="es-ES" sz="2000" i="1" dirty="0"/>
              <a:t>. </a:t>
            </a:r>
            <a:r>
              <a:rPr lang="es-ES" sz="1800" i="1" dirty="0"/>
              <a:t>V</a:t>
            </a:r>
            <a:r>
              <a:rPr lang="es-ES" sz="1800" dirty="0"/>
              <a:t>incula a varios gobiernos locales “sumando” territorios para crear espacios viables de desarrollo. Articula a varios municipios mediante planes o programas de desarrollo territorial;</a:t>
            </a:r>
          </a:p>
          <a:p>
            <a:pPr eaLnBrk="1" hangingPunct="1">
              <a:lnSpc>
                <a:spcPct val="80000"/>
              </a:lnSpc>
              <a:buFont typeface="Wingdings" pitchFamily="2" charset="2"/>
              <a:buChar char="ü"/>
            </a:pPr>
            <a:endParaRPr lang="es-ES" sz="1800" dirty="0"/>
          </a:p>
          <a:p>
            <a:pPr eaLnBrk="1" hangingPunct="1">
              <a:lnSpc>
                <a:spcPct val="80000"/>
              </a:lnSpc>
              <a:buFont typeface="Wingdings" pitchFamily="2" charset="2"/>
              <a:buChar char="ü"/>
            </a:pPr>
            <a:r>
              <a:rPr lang="es-ES" sz="2400" b="1" dirty="0"/>
              <a:t>Participación </a:t>
            </a:r>
            <a:r>
              <a:rPr lang="es-ES" sz="1800" dirty="0"/>
              <a:t>de las organizaciones barriales  y territoriales. </a:t>
            </a:r>
            <a:r>
              <a:rPr lang="es-ES" sz="1800" dirty="0">
                <a:solidFill>
                  <a:srgbClr val="C00000"/>
                </a:solidFill>
              </a:rPr>
              <a:t>Las tendencias actuales de la participación apuntan a la solución de problemas concretos, donde tanto el gobierno local, la comunidad y otros actores territoriales contribuyen; </a:t>
            </a:r>
          </a:p>
          <a:p>
            <a:pPr eaLnBrk="1" hangingPunct="1">
              <a:lnSpc>
                <a:spcPct val="80000"/>
              </a:lnSpc>
              <a:buFont typeface="Wingdings" pitchFamily="2" charset="2"/>
              <a:buChar char="ü"/>
            </a:pPr>
            <a:endParaRPr lang="es-ES" sz="1800" i="1" dirty="0"/>
          </a:p>
          <a:p>
            <a:pPr eaLnBrk="1" hangingPunct="1">
              <a:lnSpc>
                <a:spcPct val="80000"/>
              </a:lnSpc>
              <a:buFont typeface="Wingdings" pitchFamily="2" charset="2"/>
              <a:buChar char="ü"/>
            </a:pPr>
            <a:r>
              <a:rPr lang="es-ES" sz="2400" b="1" dirty="0"/>
              <a:t>Involucramiento ciudadano </a:t>
            </a:r>
            <a:r>
              <a:rPr lang="es-ES" sz="1800" dirty="0"/>
              <a:t>en el diseño, ejecución y control de las políticas públicas. Comunidad educativa, salud preventiva, reciclar los desechos, cuidado del ambiente, reproducción de la cultura y la identidad, control ciudadano de los espacios públicos, transparencia y rendición de cuentas, respeto de las normas del tránsito y la convivencia social, pago de tributos y control social de la gestión local. </a:t>
            </a:r>
          </a:p>
          <a:p>
            <a:pPr eaLnBrk="1" hangingPunct="1">
              <a:lnSpc>
                <a:spcPct val="80000"/>
              </a:lnSpc>
              <a:buFont typeface="Wingdings" pitchFamily="2" charset="2"/>
              <a:buChar char="ü"/>
            </a:pPr>
            <a:endParaRPr lang="es-ES" sz="1800" dirty="0"/>
          </a:p>
          <a:p>
            <a:pPr eaLnBrk="1" hangingPunct="1">
              <a:lnSpc>
                <a:spcPct val="80000"/>
              </a:lnSpc>
              <a:buFont typeface="Wingdings" pitchFamily="2" charset="2"/>
              <a:buChar char="ü"/>
            </a:pPr>
            <a:r>
              <a:rPr lang="es-ES" sz="2400" b="1" dirty="0"/>
              <a:t>Ciudadanos: agentes activos de las políticas públicas</a:t>
            </a:r>
            <a:r>
              <a:rPr lang="es-ES" sz="2000" b="1" dirty="0"/>
              <a:t>. </a:t>
            </a:r>
            <a:r>
              <a:rPr lang="es-ES" sz="1800" dirty="0"/>
              <a:t>Los ciudadanos cuidan los espacios y servicios públicos comunes del mismo modo que sus espacios familiares y personales.</a:t>
            </a:r>
            <a:endParaRPr lang="es-ES" sz="1600" dirty="0"/>
          </a:p>
        </p:txBody>
      </p:sp>
    </p:spTree>
    <p:extLst>
      <p:ext uri="{BB962C8B-B14F-4D97-AF65-F5344CB8AC3E}">
        <p14:creationId xmlns:p14="http://schemas.microsoft.com/office/powerpoint/2010/main" val="178027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23850" y="188913"/>
            <a:ext cx="8424863" cy="863600"/>
          </a:xfrm>
        </p:spPr>
        <p:txBody>
          <a:bodyPr>
            <a:normAutofit fontScale="90000"/>
          </a:bodyPr>
          <a:lstStyle/>
          <a:p>
            <a:pPr eaLnBrk="1" hangingPunct="1"/>
            <a:r>
              <a:rPr lang="es-ES" sz="2800" dirty="0"/>
              <a:t>Caso:</a:t>
            </a:r>
            <a:r>
              <a:rPr lang="es-ES" sz="3600" b="1" dirty="0"/>
              <a:t> </a:t>
            </a:r>
            <a:r>
              <a:rPr lang="es-ES" sz="3600" b="1" dirty="0">
                <a:solidFill>
                  <a:srgbClr val="C00000"/>
                </a:solidFill>
              </a:rPr>
              <a:t>Villa El Salvador y su Parque Industrial en Lima, Perú</a:t>
            </a:r>
            <a:r>
              <a:rPr lang="es-ES" sz="4000" dirty="0">
                <a:solidFill>
                  <a:srgbClr val="C00000"/>
                </a:solidFill>
              </a:rPr>
              <a:t> </a:t>
            </a:r>
          </a:p>
        </p:txBody>
      </p:sp>
      <p:sp>
        <p:nvSpPr>
          <p:cNvPr id="2051" name="Rectangle 3"/>
          <p:cNvSpPr>
            <a:spLocks noGrp="1" noChangeArrowheads="1"/>
          </p:cNvSpPr>
          <p:nvPr>
            <p:ph type="subTitle" idx="1"/>
          </p:nvPr>
        </p:nvSpPr>
        <p:spPr>
          <a:xfrm>
            <a:off x="179388" y="1341438"/>
            <a:ext cx="5040312" cy="5400675"/>
          </a:xfrm>
        </p:spPr>
        <p:txBody>
          <a:bodyPr rtlCol="0">
            <a:normAutofit/>
          </a:bodyPr>
          <a:lstStyle/>
          <a:p>
            <a:pPr algn="r" eaLnBrk="1" fontAlgn="auto" hangingPunct="1">
              <a:lnSpc>
                <a:spcPct val="80000"/>
              </a:lnSpc>
              <a:spcAft>
                <a:spcPts val="0"/>
              </a:spcAft>
              <a:defRPr/>
            </a:pPr>
            <a:r>
              <a:rPr lang="es-CL" sz="2000" i="1" dirty="0">
                <a:solidFill>
                  <a:schemeClr val="tx1"/>
                </a:solidFill>
              </a:rPr>
              <a:t>El movimiento social que invade tierras urbanas en Lima, en 1971, origina la Comunidad Urbana Autogestionaria de Villa El Salvador (CUAVES, 1973) que urbaniza, ordena, construye viviendas y hace desarrollo en el desierto al sur de la ciudad. </a:t>
            </a:r>
          </a:p>
          <a:p>
            <a:pPr algn="r" eaLnBrk="1" fontAlgn="auto" hangingPunct="1">
              <a:lnSpc>
                <a:spcPct val="80000"/>
              </a:lnSpc>
              <a:spcAft>
                <a:spcPts val="0"/>
              </a:spcAft>
              <a:defRPr/>
            </a:pPr>
            <a:endParaRPr lang="es-CL" sz="2000" i="1" dirty="0">
              <a:solidFill>
                <a:schemeClr val="tx1"/>
              </a:solidFill>
            </a:endParaRPr>
          </a:p>
          <a:p>
            <a:pPr algn="r" eaLnBrk="1" fontAlgn="auto" hangingPunct="1">
              <a:lnSpc>
                <a:spcPct val="80000"/>
              </a:lnSpc>
              <a:spcAft>
                <a:spcPts val="0"/>
              </a:spcAft>
              <a:defRPr/>
            </a:pPr>
            <a:r>
              <a:rPr lang="es-CL" sz="2000" i="1" dirty="0">
                <a:solidFill>
                  <a:schemeClr val="tx1"/>
                </a:solidFill>
              </a:rPr>
              <a:t>Villa El Salvador, VES, es reconocida como Municipalidad Distrital (1983), visitada por el Papa (1985) y recibe reconocimiento y apoyo internacional (premio Príncipe de Asturias, España, 1987). </a:t>
            </a:r>
          </a:p>
          <a:p>
            <a:pPr algn="r" eaLnBrk="1" fontAlgn="auto" hangingPunct="1">
              <a:lnSpc>
                <a:spcPct val="80000"/>
              </a:lnSpc>
              <a:spcAft>
                <a:spcPts val="0"/>
              </a:spcAft>
              <a:defRPr/>
            </a:pPr>
            <a:r>
              <a:rPr lang="es-CL" sz="2000" i="1" dirty="0">
                <a:solidFill>
                  <a:schemeClr val="tx1"/>
                </a:solidFill>
              </a:rPr>
              <a:t>Menos conocido, pero relevante es el Parque Industrial -que alberga a más de 1.300 pequeñas y medianas industrias- y contribuye eficazmente al desarrollo económico y equilibrio social de la localidad.</a:t>
            </a:r>
          </a:p>
          <a:p>
            <a:pPr algn="r" eaLnBrk="1" fontAlgn="auto" hangingPunct="1">
              <a:lnSpc>
                <a:spcPct val="80000"/>
              </a:lnSpc>
              <a:spcAft>
                <a:spcPts val="0"/>
              </a:spcAft>
              <a:defRPr/>
            </a:pPr>
            <a:r>
              <a:rPr lang="es-CL" sz="2000" i="1" dirty="0">
                <a:solidFill>
                  <a:schemeClr val="tx1"/>
                </a:solidFill>
              </a:rPr>
              <a:t> </a:t>
            </a:r>
          </a:p>
          <a:p>
            <a:pPr algn="r" eaLnBrk="1" fontAlgn="auto" hangingPunct="1">
              <a:lnSpc>
                <a:spcPct val="80000"/>
              </a:lnSpc>
              <a:spcAft>
                <a:spcPts val="0"/>
              </a:spcAft>
              <a:defRPr/>
            </a:pPr>
            <a:r>
              <a:rPr lang="es-CL" sz="2000" i="1" dirty="0">
                <a:solidFill>
                  <a:schemeClr val="tx1"/>
                </a:solidFill>
              </a:rPr>
              <a:t>Villa El Salvador posee más de 350 mil habitantes.</a:t>
            </a:r>
            <a:endParaRPr lang="es-ES" sz="2000" dirty="0"/>
          </a:p>
        </p:txBody>
      </p:sp>
      <p:pic>
        <p:nvPicPr>
          <p:cNvPr id="5" name="Picture 6" descr="C:\Users\Mario Rosales\Desktop\Escritos y Textos\Fotos y Materiales VES\Trabajando VES.JPG"/>
          <p:cNvPicPr>
            <a:picLocks noChangeAspect="1" noChangeArrowheads="1"/>
          </p:cNvPicPr>
          <p:nvPr/>
        </p:nvPicPr>
        <p:blipFill>
          <a:blip r:embed="rId2">
            <a:extLst>
              <a:ext uri="{28A0092B-C50C-407E-A947-70E740481C1C}">
                <a14:useLocalDpi xmlns:a14="http://schemas.microsoft.com/office/drawing/2010/main" val="0"/>
              </a:ext>
            </a:extLst>
          </a:blip>
          <a:srcRect r="33858"/>
          <a:stretch>
            <a:fillRect/>
          </a:stretch>
        </p:blipFill>
        <p:spPr bwMode="auto">
          <a:xfrm>
            <a:off x="5651500" y="1916113"/>
            <a:ext cx="33115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0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67050" y="4293096"/>
            <a:ext cx="5582274" cy="2564904"/>
          </a:xfrm>
        </p:spPr>
        <p:txBody>
          <a:bodyPr>
            <a:normAutofit/>
          </a:bodyPr>
          <a:lstStyle/>
          <a:p>
            <a:pPr eaLnBrk="1" hangingPunct="1"/>
            <a:endParaRPr lang="es-ES" sz="3600" b="1" dirty="0"/>
          </a:p>
        </p:txBody>
      </p:sp>
      <p:sp>
        <p:nvSpPr>
          <p:cNvPr id="57347" name="Rectangle 3"/>
          <p:cNvSpPr>
            <a:spLocks noGrp="1" noChangeArrowheads="1"/>
          </p:cNvSpPr>
          <p:nvPr>
            <p:ph idx="1"/>
          </p:nvPr>
        </p:nvSpPr>
        <p:spPr>
          <a:xfrm>
            <a:off x="179512" y="0"/>
            <a:ext cx="8784976" cy="4509120"/>
          </a:xfrm>
        </p:spPr>
        <p:txBody>
          <a:bodyPr>
            <a:normAutofit/>
          </a:bodyPr>
          <a:lstStyle/>
          <a:p>
            <a:pPr eaLnBrk="1" hangingPunct="1">
              <a:lnSpc>
                <a:spcPct val="80000"/>
              </a:lnSpc>
            </a:pPr>
            <a:endParaRPr lang="es-CL" sz="2000" dirty="0"/>
          </a:p>
          <a:p>
            <a:pPr marL="0" indent="0" algn="ctr">
              <a:lnSpc>
                <a:spcPct val="80000"/>
              </a:lnSpc>
              <a:buNone/>
            </a:pPr>
            <a:r>
              <a:rPr lang="es-ES" b="1" dirty="0">
                <a:solidFill>
                  <a:srgbClr val="C00000"/>
                </a:solidFill>
              </a:rPr>
              <a:t>En 1971 surge Villa El Salvador</a:t>
            </a:r>
            <a:endParaRPr lang="es-ES" sz="2000" b="1" dirty="0"/>
          </a:p>
          <a:p>
            <a:pPr eaLnBrk="1" hangingPunct="1">
              <a:lnSpc>
                <a:spcPct val="80000"/>
              </a:lnSpc>
            </a:pPr>
            <a:endParaRPr lang="es-ES" sz="2000" b="1" dirty="0"/>
          </a:p>
          <a:p>
            <a:pPr eaLnBrk="1" hangingPunct="1">
              <a:lnSpc>
                <a:spcPct val="80000"/>
              </a:lnSpc>
            </a:pPr>
            <a:r>
              <a:rPr lang="es-CL" sz="2000" dirty="0"/>
              <a:t>En mayo de 1971, 200 familias invaden tierras privadas vacías ubicadas al sur de Lima. Se genera un conflicto con la Junta Militar, presidida por Juan Velasco Alvarado, que se acrecienta con la llegada de miles de nuevas familias en los días siguientes. Se llega a un acuerdo y los pobladores son trasladados a un área desértica cercana (Pampas de Lurín), próxima al  mar y a la Carretera Panamericana, a 25 kilómetros del centro de Lima. </a:t>
            </a:r>
          </a:p>
          <a:p>
            <a:pPr eaLnBrk="1" hangingPunct="1">
              <a:lnSpc>
                <a:spcPct val="80000"/>
              </a:lnSpc>
            </a:pPr>
            <a:endParaRPr lang="es-CL" sz="2000" dirty="0"/>
          </a:p>
          <a:p>
            <a:pPr eaLnBrk="1" hangingPunct="1">
              <a:lnSpc>
                <a:spcPct val="80000"/>
              </a:lnSpc>
            </a:pPr>
            <a:r>
              <a:rPr lang="es-CL" sz="2000" dirty="0"/>
              <a:t>Desde sus inicios, Villa El Salvador es un proceso excepcional . Destaca la organización de los pobladores: la </a:t>
            </a:r>
            <a:r>
              <a:rPr lang="es-CL" sz="2000" b="1" dirty="0">
                <a:solidFill>
                  <a:srgbClr val="C00000"/>
                </a:solidFill>
              </a:rPr>
              <a:t>Comunidad Urbana Autogestionaria de Villa El Salvador, CUAVES</a:t>
            </a:r>
            <a:r>
              <a:rPr lang="es-CL" sz="2000" dirty="0"/>
              <a:t>. A fines de los años 70 las mil manzanas tienen 5 mil dirigentes y Villa cuenta con 125 mil habitantes. Los pobladores generan capacidad de autogobierno, de presión y de negociación a la vez. </a:t>
            </a:r>
          </a:p>
          <a:p>
            <a:pPr eaLnBrk="1" hangingPunct="1">
              <a:lnSpc>
                <a:spcPct val="80000"/>
              </a:lnSpc>
            </a:pPr>
            <a:endParaRPr lang="es-ES" sz="2000" dirty="0"/>
          </a:p>
        </p:txBody>
      </p:sp>
      <p:pic>
        <p:nvPicPr>
          <p:cNvPr id="11" name="Picture 2" descr="http://www.amigosdevilla.it/Foto/1971_03.jpg"/>
          <p:cNvPicPr>
            <a:picLocks noChangeAspect="1" noChangeArrowheads="1"/>
          </p:cNvPicPr>
          <p:nvPr/>
        </p:nvPicPr>
        <p:blipFill rotWithShape="1">
          <a:blip r:embed="rId2">
            <a:extLst>
              <a:ext uri="{28A0092B-C50C-407E-A947-70E740481C1C}">
                <a14:useLocalDpi xmlns:a14="http://schemas.microsoft.com/office/drawing/2010/main" val="0"/>
              </a:ext>
            </a:extLst>
          </a:blip>
          <a:srcRect t="19040" b="21014"/>
          <a:stretch/>
        </p:blipFill>
        <p:spPr bwMode="auto">
          <a:xfrm>
            <a:off x="3067050" y="4265712"/>
            <a:ext cx="561975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2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620688"/>
          </a:xfrm>
        </p:spPr>
        <p:txBody>
          <a:bodyPr>
            <a:normAutofit fontScale="90000"/>
          </a:bodyPr>
          <a:lstStyle/>
          <a:p>
            <a:pPr eaLnBrk="1" hangingPunct="1"/>
            <a:r>
              <a:rPr lang="es-ES" sz="3600" b="1" dirty="0">
                <a:solidFill>
                  <a:srgbClr val="C00000"/>
                </a:solidFill>
              </a:rPr>
              <a:t>El proceso de Villa El Salvador</a:t>
            </a:r>
          </a:p>
        </p:txBody>
      </p:sp>
      <p:sp>
        <p:nvSpPr>
          <p:cNvPr id="58371" name="Rectangle 3"/>
          <p:cNvSpPr>
            <a:spLocks noGrp="1" noChangeArrowheads="1"/>
          </p:cNvSpPr>
          <p:nvPr>
            <p:ph idx="1"/>
          </p:nvPr>
        </p:nvSpPr>
        <p:spPr>
          <a:xfrm>
            <a:off x="457200" y="647197"/>
            <a:ext cx="8507288" cy="1629675"/>
          </a:xfrm>
        </p:spPr>
        <p:txBody>
          <a:bodyPr>
            <a:normAutofit/>
          </a:bodyPr>
          <a:lstStyle/>
          <a:p>
            <a:pPr marL="0" indent="0" eaLnBrk="1" hangingPunct="1">
              <a:lnSpc>
                <a:spcPct val="80000"/>
              </a:lnSpc>
              <a:buNone/>
            </a:pPr>
            <a:r>
              <a:rPr lang="es-CL" sz="2000" dirty="0"/>
              <a:t>El gobierno central reconoce a VES. La "etapa de planeamiento" permite una ordenada ocupación  del espacio  con 4 áreas claramente definidas:  </a:t>
            </a:r>
          </a:p>
          <a:p>
            <a:pPr marL="0" indent="0" eaLnBrk="1" hangingPunct="1">
              <a:lnSpc>
                <a:spcPct val="80000"/>
              </a:lnSpc>
              <a:buNone/>
            </a:pPr>
            <a:endParaRPr lang="es-CL" sz="2000" dirty="0"/>
          </a:p>
          <a:p>
            <a:pPr marL="0" indent="0" eaLnBrk="1" hangingPunct="1">
              <a:lnSpc>
                <a:spcPct val="80000"/>
              </a:lnSpc>
              <a:buNone/>
            </a:pPr>
            <a:r>
              <a:rPr lang="es-CL" sz="2000" b="1" dirty="0">
                <a:solidFill>
                  <a:srgbClr val="0070C0"/>
                </a:solidFill>
              </a:rPr>
              <a:t>	Zona residencial;		</a:t>
            </a:r>
            <a:r>
              <a:rPr lang="es-CL" sz="2000" dirty="0">
                <a:solidFill>
                  <a:schemeClr val="accent6">
                    <a:lumMod val="75000"/>
                  </a:schemeClr>
                </a:solidFill>
              </a:rPr>
              <a:t>       	</a:t>
            </a:r>
            <a:r>
              <a:rPr lang="es-CL" sz="2000" b="1" dirty="0">
                <a:solidFill>
                  <a:srgbClr val="FFC000"/>
                </a:solidFill>
              </a:rPr>
              <a:t>Zona de playas</a:t>
            </a:r>
            <a:r>
              <a:rPr lang="es-CL" sz="2000" dirty="0">
                <a:solidFill>
                  <a:srgbClr val="FFC000"/>
                </a:solidFill>
              </a:rPr>
              <a:t>; </a:t>
            </a:r>
          </a:p>
          <a:p>
            <a:pPr marL="0" indent="0" eaLnBrk="1" hangingPunct="1">
              <a:lnSpc>
                <a:spcPct val="80000"/>
              </a:lnSpc>
              <a:buNone/>
            </a:pPr>
            <a:r>
              <a:rPr lang="es-CL" sz="2000" b="1" dirty="0">
                <a:solidFill>
                  <a:srgbClr val="00B050"/>
                </a:solidFill>
              </a:rPr>
              <a:t>	Zona agropecuaria</a:t>
            </a:r>
            <a:r>
              <a:rPr lang="es-CL" sz="2000" dirty="0">
                <a:solidFill>
                  <a:srgbClr val="00B050"/>
                </a:solidFill>
              </a:rPr>
              <a:t>;        		</a:t>
            </a:r>
            <a:r>
              <a:rPr lang="es-CL" sz="2000" b="1" dirty="0">
                <a:solidFill>
                  <a:srgbClr val="FF0000"/>
                </a:solidFill>
              </a:rPr>
              <a:t>Zona del Parque Industrial</a:t>
            </a:r>
            <a:r>
              <a:rPr lang="es-CL" sz="2000" dirty="0">
                <a:solidFill>
                  <a:srgbClr val="FF0000"/>
                </a:solidFill>
              </a:rPr>
              <a:t>. </a:t>
            </a:r>
          </a:p>
          <a:p>
            <a:pPr eaLnBrk="1" hangingPunct="1">
              <a:lnSpc>
                <a:spcPct val="80000"/>
              </a:lnSpc>
            </a:pPr>
            <a:endParaRPr lang="es-CL" sz="2000" dirty="0"/>
          </a:p>
        </p:txBody>
      </p:sp>
      <p:pic>
        <p:nvPicPr>
          <p:cNvPr id="6148" name="Picture 4" descr="http://www.amigosdevilla.it/paseando/villacrece06.jpg"/>
          <p:cNvPicPr>
            <a:picLocks noChangeAspect="1" noChangeArrowheads="1"/>
          </p:cNvPicPr>
          <p:nvPr/>
        </p:nvPicPr>
        <p:blipFill rotWithShape="1">
          <a:blip r:embed="rId2">
            <a:extLst>
              <a:ext uri="{28A0092B-C50C-407E-A947-70E740481C1C}">
                <a14:useLocalDpi xmlns:a14="http://schemas.microsoft.com/office/drawing/2010/main" val="0"/>
              </a:ext>
            </a:extLst>
          </a:blip>
          <a:srcRect b="4948"/>
          <a:stretch/>
        </p:blipFill>
        <p:spPr bwMode="auto">
          <a:xfrm>
            <a:off x="1511659" y="2420888"/>
            <a:ext cx="6018042" cy="422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8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288" y="188913"/>
            <a:ext cx="3529012" cy="2519362"/>
          </a:xfrm>
        </p:spPr>
        <p:txBody>
          <a:bodyPr/>
          <a:lstStyle/>
          <a:p>
            <a:pPr algn="l" eaLnBrk="1" hangingPunct="1"/>
            <a:r>
              <a:rPr lang="es-ES" sz="3600" b="1" dirty="0">
                <a:solidFill>
                  <a:srgbClr val="C00000"/>
                </a:solidFill>
              </a:rPr>
              <a:t>Desarrollo del Parque Industrial</a:t>
            </a:r>
          </a:p>
        </p:txBody>
      </p:sp>
      <p:sp>
        <p:nvSpPr>
          <p:cNvPr id="59395" name="Rectangle 3"/>
          <p:cNvSpPr>
            <a:spLocks noGrp="1" noChangeArrowheads="1"/>
          </p:cNvSpPr>
          <p:nvPr>
            <p:ph idx="1"/>
          </p:nvPr>
        </p:nvSpPr>
        <p:spPr>
          <a:xfrm>
            <a:off x="285750" y="2852738"/>
            <a:ext cx="8858250" cy="4005262"/>
          </a:xfrm>
        </p:spPr>
        <p:txBody>
          <a:bodyPr/>
          <a:lstStyle/>
          <a:p>
            <a:pPr eaLnBrk="1" hangingPunct="1">
              <a:buFont typeface="Wingdings" pitchFamily="2" charset="2"/>
              <a:buChar char="Ø"/>
            </a:pPr>
            <a:r>
              <a:rPr lang="es-CL" sz="2000"/>
              <a:t>Apoyo de la Organización de las Naciones Unidas para el Desarrollo Industrial, ONUDI: 7 áreas: i) carpintería de madera; ii) carpintería metálica; iii) fundición; iv) confecciones; v) calzado y cuero; vi) artesanías; vii) industria de alimentos. </a:t>
            </a:r>
          </a:p>
          <a:p>
            <a:pPr eaLnBrk="1" hangingPunct="1">
              <a:buFont typeface="Wingdings" pitchFamily="2" charset="2"/>
              <a:buChar char="Ø"/>
            </a:pPr>
            <a:r>
              <a:rPr lang="es-CL" sz="2000"/>
              <a:t>La Asociación de Productores –ahora usuarios del Parque- se reorganizan coincidiendo con las 7 áreas del Parque. En 1990 hay más de 800 empresas, que elaboran 92 productos.</a:t>
            </a:r>
          </a:p>
          <a:p>
            <a:pPr eaLnBrk="1" hangingPunct="1">
              <a:buFont typeface="Wingdings" pitchFamily="2" charset="2"/>
              <a:buChar char="Ø"/>
            </a:pPr>
            <a:r>
              <a:rPr lang="es-CL" sz="2000"/>
              <a:t>1991-1995, la Asociación de Pequeños y Medianos Industriales, APEMIVES  y la Municipalidad de Villa El Salvador entran en crisis por motivos internos, por la crítica situación del país y por el cambio de modelo económico.  Problemas  y conflictos en la Autoridad Autónoma del Parque Industrial Cono Sur, AAPICS. Algunos productores abandonan el Parque Industrial y la Villa.</a:t>
            </a:r>
            <a:endParaRPr lang="es-ES" sz="2000"/>
          </a:p>
        </p:txBody>
      </p:sp>
      <p:pic>
        <p:nvPicPr>
          <p:cNvPr id="59396" name="Picture 4" descr="C:\Users\Mario Rosales\Desktop\Escritos y Textos\Fotos y Materiales VES\Trabajando en Taller VES.JPG"/>
          <p:cNvPicPr>
            <a:picLocks noChangeAspect="1" noChangeArrowheads="1"/>
          </p:cNvPicPr>
          <p:nvPr/>
        </p:nvPicPr>
        <p:blipFill>
          <a:blip r:embed="rId2">
            <a:extLst>
              <a:ext uri="{28A0092B-C50C-407E-A947-70E740481C1C}">
                <a14:useLocalDpi xmlns:a14="http://schemas.microsoft.com/office/drawing/2010/main" val="0"/>
              </a:ext>
            </a:extLst>
          </a:blip>
          <a:srcRect l="14168"/>
          <a:stretch>
            <a:fillRect/>
          </a:stretch>
        </p:blipFill>
        <p:spPr bwMode="auto">
          <a:xfrm>
            <a:off x="4008438" y="549275"/>
            <a:ext cx="487203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86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3" y="116632"/>
            <a:ext cx="9240944" cy="6741368"/>
          </a:xfrm>
        </p:spPr>
      </p:pic>
    </p:spTree>
    <p:extLst>
      <p:ext uri="{BB962C8B-B14F-4D97-AF65-F5344CB8AC3E}">
        <p14:creationId xmlns:p14="http://schemas.microsoft.com/office/powerpoint/2010/main" val="371145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15888"/>
            <a:ext cx="8229600" cy="360362"/>
          </a:xfrm>
        </p:spPr>
        <p:txBody>
          <a:bodyPr>
            <a:normAutofit fontScale="90000"/>
          </a:bodyPr>
          <a:lstStyle/>
          <a:p>
            <a:pPr eaLnBrk="1" hangingPunct="1"/>
            <a:r>
              <a:rPr lang="es-ES" sz="3600" b="1" dirty="0">
                <a:solidFill>
                  <a:srgbClr val="C00000"/>
                </a:solidFill>
              </a:rPr>
              <a:t>VES: los efectos del éxito</a:t>
            </a:r>
          </a:p>
        </p:txBody>
      </p:sp>
      <p:sp>
        <p:nvSpPr>
          <p:cNvPr id="60419" name="Rectangle 3"/>
          <p:cNvSpPr>
            <a:spLocks noGrp="1" noChangeArrowheads="1"/>
          </p:cNvSpPr>
          <p:nvPr>
            <p:ph idx="1"/>
          </p:nvPr>
        </p:nvSpPr>
        <p:spPr>
          <a:xfrm>
            <a:off x="323850" y="692150"/>
            <a:ext cx="8712200" cy="3600450"/>
          </a:xfrm>
        </p:spPr>
        <p:txBody>
          <a:bodyPr>
            <a:normAutofit/>
          </a:bodyPr>
          <a:lstStyle/>
          <a:p>
            <a:pPr eaLnBrk="1" hangingPunct="1">
              <a:lnSpc>
                <a:spcPct val="80000"/>
              </a:lnSpc>
            </a:pPr>
            <a:r>
              <a:rPr lang="es-CL" sz="2000" dirty="0"/>
              <a:t>En 1995, con la bandera del desarrollo económico y social, Michael Ascueta retorna a la alcaldía, elegido con el 58% de los votos.  Se elabora el Plan de Desarrollo Integral de Villa El Salvador y se crea el Centro de Desarrollo Empresarial, para reactivar el Parque Industrial.    </a:t>
            </a:r>
          </a:p>
          <a:p>
            <a:pPr marL="0" indent="0" eaLnBrk="1" hangingPunct="1">
              <a:lnSpc>
                <a:spcPct val="80000"/>
              </a:lnSpc>
              <a:buNone/>
            </a:pPr>
            <a:endParaRPr lang="es-CL" sz="2000" dirty="0"/>
          </a:p>
          <a:p>
            <a:pPr eaLnBrk="1" hangingPunct="1">
              <a:lnSpc>
                <a:spcPct val="80000"/>
              </a:lnSpc>
            </a:pPr>
            <a:r>
              <a:rPr lang="es-CL" sz="2000" dirty="0"/>
              <a:t>Catapultada por su éxito Villa El Salvador se expande fuertemente. En 1972 tiene 73 mil habitantes; en 1981 alcanza a 134 mil; en 1993 aumenta a 255 mil y  tiene más de 350 mil a inicios del 2000.</a:t>
            </a:r>
          </a:p>
          <a:p>
            <a:pPr eaLnBrk="1" hangingPunct="1">
              <a:lnSpc>
                <a:spcPct val="80000"/>
              </a:lnSpc>
            </a:pPr>
            <a:endParaRPr lang="es-CL" sz="2000" dirty="0"/>
          </a:p>
          <a:p>
            <a:pPr eaLnBrk="1" hangingPunct="1">
              <a:lnSpc>
                <a:spcPct val="80000"/>
              </a:lnSpc>
            </a:pPr>
            <a:r>
              <a:rPr lang="es-CL" sz="2000" dirty="0"/>
              <a:t>El Parque Industrial alberga ahora a alrededor de 1.500 pequeños empresarios, que elaboran más de 500 productos diversos, comercializados en Perú o, más recientemente, exportados.</a:t>
            </a:r>
            <a:endParaRPr lang="es-ES" sz="2000" dirty="0"/>
          </a:p>
        </p:txBody>
      </p:sp>
      <p:pic>
        <p:nvPicPr>
          <p:cNvPr id="60420" name="Picture 4" descr="C:\Users\Mario Rosales\Desktop\Escritos y Textos\Fotos y Materiales VES\Comercio VES.JPG"/>
          <p:cNvPicPr>
            <a:picLocks noChangeAspect="1" noChangeArrowheads="1"/>
          </p:cNvPicPr>
          <p:nvPr/>
        </p:nvPicPr>
        <p:blipFill>
          <a:blip r:embed="rId2">
            <a:extLst>
              <a:ext uri="{28A0092B-C50C-407E-A947-70E740481C1C}">
                <a14:useLocalDpi xmlns:a14="http://schemas.microsoft.com/office/drawing/2010/main" val="0"/>
              </a:ext>
            </a:extLst>
          </a:blip>
          <a:srcRect t="26031"/>
          <a:stretch>
            <a:fillRect/>
          </a:stretch>
        </p:blipFill>
        <p:spPr bwMode="auto">
          <a:xfrm>
            <a:off x="73049" y="4149080"/>
            <a:ext cx="9056263" cy="25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27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115888"/>
            <a:ext cx="2635250" cy="649287"/>
          </a:xfrm>
        </p:spPr>
        <p:txBody>
          <a:bodyPr/>
          <a:lstStyle/>
          <a:p>
            <a:pPr algn="l" eaLnBrk="1" hangingPunct="1"/>
            <a:r>
              <a:rPr lang="es-ES" sz="3600" b="1" dirty="0">
                <a:solidFill>
                  <a:srgbClr val="C00000"/>
                </a:solidFill>
              </a:rPr>
              <a:t>Fortalezas:</a:t>
            </a:r>
          </a:p>
        </p:txBody>
      </p:sp>
      <p:sp>
        <p:nvSpPr>
          <p:cNvPr id="7171" name="Rectangle 3"/>
          <p:cNvSpPr>
            <a:spLocks noGrp="1" noChangeArrowheads="1"/>
          </p:cNvSpPr>
          <p:nvPr>
            <p:ph idx="1"/>
          </p:nvPr>
        </p:nvSpPr>
        <p:spPr>
          <a:xfrm>
            <a:off x="250825" y="1052513"/>
            <a:ext cx="8642350" cy="3671887"/>
          </a:xfrm>
        </p:spPr>
        <p:txBody>
          <a:bodyPr rtlCol="0">
            <a:normAutofit fontScale="92500" lnSpcReduction="10000"/>
          </a:bodyPr>
          <a:lstStyle/>
          <a:p>
            <a:pPr eaLnBrk="1" fontAlgn="auto" hangingPunct="1">
              <a:lnSpc>
                <a:spcPct val="80000"/>
              </a:lnSpc>
              <a:spcAft>
                <a:spcPts val="0"/>
              </a:spcAft>
              <a:defRPr/>
            </a:pPr>
            <a:r>
              <a:rPr lang="es-CL" sz="2800" dirty="0"/>
              <a:t>Apoyo del movimiento social, CUAVES, con gran visión de desarrollo.</a:t>
            </a:r>
          </a:p>
          <a:p>
            <a:pPr eaLnBrk="1" fontAlgn="auto" hangingPunct="1">
              <a:lnSpc>
                <a:spcPct val="80000"/>
              </a:lnSpc>
              <a:spcAft>
                <a:spcPts val="0"/>
              </a:spcAft>
              <a:defRPr/>
            </a:pPr>
            <a:r>
              <a:rPr lang="es-CL" sz="2800" dirty="0"/>
              <a:t>Temprana organización de los artesanos y pequeños industriales de Villa.</a:t>
            </a:r>
          </a:p>
          <a:p>
            <a:pPr eaLnBrk="1" fontAlgn="auto" hangingPunct="1">
              <a:lnSpc>
                <a:spcPct val="80000"/>
              </a:lnSpc>
              <a:spcAft>
                <a:spcPts val="0"/>
              </a:spcAft>
              <a:defRPr/>
            </a:pPr>
            <a:r>
              <a:rPr lang="es-CL" sz="2800" dirty="0"/>
              <a:t>Apoyo de la Municipalidad de Villa El Salvador y de su alcalde Michael Ascueta.</a:t>
            </a:r>
          </a:p>
          <a:p>
            <a:pPr eaLnBrk="1" fontAlgn="auto" hangingPunct="1">
              <a:lnSpc>
                <a:spcPct val="80000"/>
              </a:lnSpc>
              <a:spcAft>
                <a:spcPts val="0"/>
              </a:spcAft>
              <a:defRPr/>
            </a:pPr>
            <a:r>
              <a:rPr lang="es-CL" sz="2800" dirty="0"/>
              <a:t>Establecimiento de un plan de desarrollo municipal, con clara incorporación del componente productivo.</a:t>
            </a:r>
          </a:p>
          <a:p>
            <a:pPr eaLnBrk="1" fontAlgn="auto" hangingPunct="1">
              <a:lnSpc>
                <a:spcPct val="80000"/>
              </a:lnSpc>
              <a:spcAft>
                <a:spcPts val="0"/>
              </a:spcAft>
              <a:defRPr/>
            </a:pPr>
            <a:r>
              <a:rPr lang="es-CL" sz="2800" dirty="0"/>
              <a:t>Capacidad de desarrollar alianzas y movilizar apoyos del gobierno central, privados (ONGs) y de organizaciones internacionales (ONUDI, Canadá, Europa).</a:t>
            </a:r>
            <a:endParaRPr lang="es-ES" sz="2800" dirty="0"/>
          </a:p>
        </p:txBody>
      </p:sp>
      <p:pic>
        <p:nvPicPr>
          <p:cNvPr id="61444" name="Picture 4" descr="C:\Users\Mario Rosales\Desktop\Escritos y Textos\Fotos y Materiales VES\Ventas 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868863"/>
            <a:ext cx="51117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27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57250" y="260350"/>
            <a:ext cx="7829550" cy="647700"/>
          </a:xfrm>
        </p:spPr>
        <p:txBody>
          <a:bodyPr/>
          <a:lstStyle/>
          <a:p>
            <a:pPr algn="l" eaLnBrk="1" hangingPunct="1"/>
            <a:r>
              <a:rPr lang="es-CL" sz="3600" b="1" dirty="0">
                <a:solidFill>
                  <a:srgbClr val="C00000"/>
                </a:solidFill>
              </a:rPr>
              <a:t>Debilidades:</a:t>
            </a:r>
            <a:endParaRPr lang="es-ES" sz="3600" b="1" dirty="0">
              <a:solidFill>
                <a:srgbClr val="C00000"/>
              </a:solidFill>
            </a:endParaRPr>
          </a:p>
        </p:txBody>
      </p:sp>
      <p:sp>
        <p:nvSpPr>
          <p:cNvPr id="62467" name="Rectangle 3"/>
          <p:cNvSpPr>
            <a:spLocks noGrp="1" noChangeArrowheads="1"/>
          </p:cNvSpPr>
          <p:nvPr>
            <p:ph idx="1"/>
          </p:nvPr>
        </p:nvSpPr>
        <p:spPr>
          <a:xfrm>
            <a:off x="827088" y="1052513"/>
            <a:ext cx="8066087" cy="3671887"/>
          </a:xfrm>
        </p:spPr>
        <p:txBody>
          <a:bodyPr/>
          <a:lstStyle/>
          <a:p>
            <a:pPr eaLnBrk="1" hangingPunct="1">
              <a:lnSpc>
                <a:spcPct val="90000"/>
              </a:lnSpc>
            </a:pPr>
            <a:r>
              <a:rPr lang="es-CL" sz="2400"/>
              <a:t>Sensibilidad del funcionamiento del Parque ante las crisis políticas y sociales.</a:t>
            </a:r>
          </a:p>
          <a:p>
            <a:pPr eaLnBrk="1" hangingPunct="1">
              <a:lnSpc>
                <a:spcPct val="90000"/>
              </a:lnSpc>
            </a:pPr>
            <a:r>
              <a:rPr lang="es-CL" sz="2400"/>
              <a:t>Conflicto entre el movimiento social, CUAVES, y los pequeños industriales (a escala: entre planificación central y mercado).</a:t>
            </a:r>
          </a:p>
          <a:p>
            <a:pPr eaLnBrk="1" hangingPunct="1">
              <a:lnSpc>
                <a:spcPct val="90000"/>
              </a:lnSpc>
            </a:pPr>
            <a:r>
              <a:rPr lang="es-CL" sz="2400"/>
              <a:t>Insuficiente capacitación, asistencia técnica y financiera para mejorar la calidad de los productos y conseguir mejores precios.</a:t>
            </a:r>
          </a:p>
          <a:p>
            <a:pPr eaLnBrk="1" hangingPunct="1">
              <a:lnSpc>
                <a:spcPct val="90000"/>
              </a:lnSpc>
            </a:pPr>
            <a:r>
              <a:rPr lang="es-CL" sz="2400"/>
              <a:t>La fuerte presión migratoria y el crecimiento poblacional mantienen la inestabilidad social en Villa El Salvador.</a:t>
            </a:r>
            <a:endParaRPr lang="es-ES" sz="2400"/>
          </a:p>
        </p:txBody>
      </p:sp>
      <p:pic>
        <p:nvPicPr>
          <p:cNvPr id="62468" name="Picture 4" descr="C:\Users\Mario Rosales\Desktop\Escritos y Textos\Fotos y Materiales VES\Trabajo 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841875"/>
            <a:ext cx="568801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26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850" y="765175"/>
            <a:ext cx="3467100" cy="719138"/>
          </a:xfrm>
        </p:spPr>
        <p:txBody>
          <a:bodyPr/>
          <a:lstStyle/>
          <a:p>
            <a:pPr algn="l" eaLnBrk="1" hangingPunct="1"/>
            <a:r>
              <a:rPr lang="es-ES" sz="3600" b="1" dirty="0">
                <a:solidFill>
                  <a:srgbClr val="C00000"/>
                </a:solidFill>
              </a:rPr>
              <a:t>Resultados:</a:t>
            </a:r>
          </a:p>
        </p:txBody>
      </p:sp>
      <p:sp>
        <p:nvSpPr>
          <p:cNvPr id="63491" name="Rectangle 3"/>
          <p:cNvSpPr>
            <a:spLocks noGrp="1" noChangeArrowheads="1"/>
          </p:cNvSpPr>
          <p:nvPr>
            <p:ph idx="1"/>
          </p:nvPr>
        </p:nvSpPr>
        <p:spPr>
          <a:xfrm>
            <a:off x="3995738" y="260350"/>
            <a:ext cx="4968875" cy="6597650"/>
          </a:xfrm>
        </p:spPr>
        <p:txBody>
          <a:bodyPr/>
          <a:lstStyle/>
          <a:p>
            <a:pPr eaLnBrk="1" hangingPunct="1">
              <a:lnSpc>
                <a:spcPct val="80000"/>
              </a:lnSpc>
              <a:buFont typeface="Wingdings" pitchFamily="2" charset="2"/>
              <a:buChar char="Ø"/>
            </a:pPr>
            <a:r>
              <a:rPr lang="es-CL" sz="2400"/>
              <a:t>Funcionamiento efectivo del Parque Industrial de Villa El Salvador, con cerca de 1.500 empresas ubicadas en 388 hectáreas, que elaboran cerca de 500 productos.</a:t>
            </a:r>
          </a:p>
          <a:p>
            <a:pPr eaLnBrk="1" hangingPunct="1">
              <a:lnSpc>
                <a:spcPct val="80000"/>
              </a:lnSpc>
              <a:buFont typeface="Wingdings" pitchFamily="2" charset="2"/>
              <a:buChar char="Ø"/>
            </a:pPr>
            <a:r>
              <a:rPr lang="es-CL" sz="2400"/>
              <a:t>Asistencia técnica e inversiones del gobierno central (US 6,44 millones), de la Organización de Naciones Unidas para el Desarrollo Industrial y organizaciones internacionales  (US 2,34 millones).</a:t>
            </a:r>
          </a:p>
          <a:p>
            <a:pPr eaLnBrk="1" hangingPunct="1">
              <a:lnSpc>
                <a:spcPct val="80000"/>
              </a:lnSpc>
              <a:buFont typeface="Wingdings" pitchFamily="2" charset="2"/>
              <a:buChar char="Ø"/>
            </a:pPr>
            <a:r>
              <a:rPr lang="es-CL" sz="2400"/>
              <a:t>Capacidad innovadora que permite mejorar la calidad e iniciar exportaciones a Ecuador, Chile, Argentina, Bolivia, Brasil, Argentina, Italia, Alemania, España. </a:t>
            </a:r>
          </a:p>
          <a:p>
            <a:pPr eaLnBrk="1" hangingPunct="1">
              <a:lnSpc>
                <a:spcPct val="80000"/>
              </a:lnSpc>
              <a:buFont typeface="Wingdings" pitchFamily="2" charset="2"/>
              <a:buChar char="Ø"/>
            </a:pPr>
            <a:r>
              <a:rPr lang="es-ES" sz="2400"/>
              <a:t>Modelo de desarrollo de la pequeña industria en una zona poblacional de bajos ingresos en una ciudad capital.</a:t>
            </a:r>
          </a:p>
        </p:txBody>
      </p:sp>
      <p:pic>
        <p:nvPicPr>
          <p:cNvPr id="63492" name="Picture 4" descr="C:\Users\Mario Rosales\Desktop\Escritos y Textos\Fotos y Materiales VES\Ventas VES2.JPG"/>
          <p:cNvPicPr>
            <a:picLocks noChangeAspect="1" noChangeArrowheads="1"/>
          </p:cNvPicPr>
          <p:nvPr/>
        </p:nvPicPr>
        <p:blipFill>
          <a:blip r:embed="rId2">
            <a:extLst>
              <a:ext uri="{28A0092B-C50C-407E-A947-70E740481C1C}">
                <a14:useLocalDpi xmlns:a14="http://schemas.microsoft.com/office/drawing/2010/main" val="0"/>
              </a:ext>
            </a:extLst>
          </a:blip>
          <a:srcRect r="26414"/>
          <a:stretch>
            <a:fillRect/>
          </a:stretch>
        </p:blipFill>
        <p:spPr bwMode="auto">
          <a:xfrm>
            <a:off x="323850" y="1878013"/>
            <a:ext cx="345598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69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2577" y="96147"/>
            <a:ext cx="7998848" cy="883240"/>
          </a:xfrm>
        </p:spPr>
        <p:txBody>
          <a:bodyPr>
            <a:normAutofit/>
          </a:bodyPr>
          <a:lstStyle/>
          <a:p>
            <a:r>
              <a:rPr lang="es-CL" sz="3888" b="1" dirty="0">
                <a:solidFill>
                  <a:srgbClr val="C00000"/>
                </a:solidFill>
              </a:rPr>
              <a:t>El Informe OXFAM (enero de 2016)</a:t>
            </a:r>
          </a:p>
        </p:txBody>
      </p:sp>
      <p:sp>
        <p:nvSpPr>
          <p:cNvPr id="3" name="Marcador de contenido 2"/>
          <p:cNvSpPr>
            <a:spLocks noGrp="1"/>
          </p:cNvSpPr>
          <p:nvPr>
            <p:ph idx="1"/>
          </p:nvPr>
        </p:nvSpPr>
        <p:spPr>
          <a:xfrm>
            <a:off x="572577" y="1178180"/>
            <a:ext cx="8338739" cy="5470312"/>
          </a:xfrm>
        </p:spPr>
        <p:txBody>
          <a:bodyPr>
            <a:normAutofit fontScale="77500" lnSpcReduction="20000"/>
          </a:bodyPr>
          <a:lstStyle/>
          <a:p>
            <a:pPr marL="0" indent="0" algn="ctr">
              <a:buNone/>
            </a:pPr>
            <a:r>
              <a:rPr lang="es-CL" i="1" dirty="0"/>
              <a:t>“La desigualdad extrema en el mundo está alcanzando cotas insoportables. Actualmente, el 1% más rico de la población mundial posee más riqueza que el 99% restante de las personas del planeta.</a:t>
            </a:r>
          </a:p>
          <a:p>
            <a:pPr marL="0" indent="0" algn="ctr">
              <a:buNone/>
            </a:pPr>
            <a:endParaRPr lang="es-CL" i="1" dirty="0"/>
          </a:p>
          <a:p>
            <a:pPr marL="0" indent="0" algn="ctr">
              <a:buNone/>
            </a:pPr>
            <a:r>
              <a:rPr lang="es-CL" i="1" dirty="0"/>
              <a:t>El poder y los privilegios se están utilizando para manipular el sistema económico y así ampliar la brecha, dejando sin esperanza a cientos de millones de personas pobres. </a:t>
            </a:r>
          </a:p>
          <a:p>
            <a:pPr marL="0" indent="0" algn="ctr">
              <a:buNone/>
            </a:pPr>
            <a:endParaRPr lang="es-CL" i="1" dirty="0"/>
          </a:p>
          <a:p>
            <a:pPr marL="0" indent="0" algn="ctr">
              <a:buNone/>
            </a:pPr>
            <a:r>
              <a:rPr lang="es-CL" i="1" dirty="0"/>
              <a:t>El entramado mundial de paraísos fiscales  permite que una minoría privilegiada oculte en ellos 7,6 billones de dólares. </a:t>
            </a:r>
          </a:p>
          <a:p>
            <a:pPr marL="0" indent="0" algn="ctr">
              <a:buNone/>
            </a:pPr>
            <a:endParaRPr lang="es-CL" i="1" dirty="0"/>
          </a:p>
          <a:p>
            <a:pPr marL="0" indent="0" algn="ctr">
              <a:buNone/>
            </a:pPr>
            <a:r>
              <a:rPr lang="es-CL" i="1" dirty="0"/>
              <a:t>Para combatir con éxito la pobreza, es ineludible hacer frente a la crisis de desigualdad</a:t>
            </a:r>
            <a:r>
              <a:rPr lang="es-CL" dirty="0"/>
              <a:t>.”</a:t>
            </a:r>
          </a:p>
        </p:txBody>
      </p:sp>
    </p:spTree>
    <p:extLst>
      <p:ext uri="{BB962C8B-B14F-4D97-AF65-F5344CB8AC3E}">
        <p14:creationId xmlns:p14="http://schemas.microsoft.com/office/powerpoint/2010/main" val="403954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Objeto"/>
          <p:cNvGraphicFramePr>
            <a:graphicFrameLocks noChangeAspect="1"/>
          </p:cNvGraphicFramePr>
          <p:nvPr>
            <p:extLst/>
          </p:nvPr>
        </p:nvGraphicFramePr>
        <p:xfrm>
          <a:off x="0" y="80963"/>
          <a:ext cx="8964613" cy="7364412"/>
        </p:xfrm>
        <a:graphic>
          <a:graphicData uri="http://schemas.openxmlformats.org/presentationml/2006/ole">
            <mc:AlternateContent xmlns:mc="http://schemas.openxmlformats.org/markup-compatibility/2006">
              <mc:Choice xmlns:v="urn:schemas-microsoft-com:vml" Requires="v">
                <p:oleObj spid="_x0000_s9232" name="Document" r:id="rId3" imgW="7792386" imgH="6428153" progId="Word.Document.12">
                  <p:embed/>
                </p:oleObj>
              </mc:Choice>
              <mc:Fallback>
                <p:oleObj name="Document" r:id="rId3" imgW="7792386" imgH="6428153" progId="Word.Document.12">
                  <p:embed/>
                  <p:pic>
                    <p:nvPicPr>
                      <p:cNvPr id="0" name=""/>
                      <p:cNvPicPr/>
                      <p:nvPr/>
                    </p:nvPicPr>
                    <p:blipFill>
                      <a:blip r:embed="rId4"/>
                      <a:stretch>
                        <a:fillRect/>
                      </a:stretch>
                    </p:blipFill>
                    <p:spPr>
                      <a:xfrm>
                        <a:off x="0" y="80963"/>
                        <a:ext cx="8964613" cy="7364412"/>
                      </a:xfrm>
                      <a:prstGeom prst="rect">
                        <a:avLst/>
                      </a:prstGeom>
                    </p:spPr>
                  </p:pic>
                </p:oleObj>
              </mc:Fallback>
            </mc:AlternateContent>
          </a:graphicData>
        </a:graphic>
      </p:graphicFrame>
    </p:spTree>
    <p:extLst>
      <p:ext uri="{BB962C8B-B14F-4D97-AF65-F5344CB8AC3E}">
        <p14:creationId xmlns:p14="http://schemas.microsoft.com/office/powerpoint/2010/main" val="394049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noAutofit/>
          </a:bodyPr>
          <a:lstStyle/>
          <a:p>
            <a:r>
              <a:rPr lang="es-CL" sz="3600" b="1" dirty="0">
                <a:solidFill>
                  <a:srgbClr val="C00000"/>
                </a:solidFill>
              </a:rPr>
              <a:t>Niveles de acción del Desarrollo Territorial</a:t>
            </a:r>
          </a:p>
        </p:txBody>
      </p:sp>
      <p:graphicFrame>
        <p:nvGraphicFramePr>
          <p:cNvPr id="5" name="4 Marcador de contenido"/>
          <p:cNvGraphicFramePr>
            <a:graphicFrameLocks noGrp="1"/>
          </p:cNvGraphicFramePr>
          <p:nvPr>
            <p:ph idx="1"/>
            <p:extLst/>
          </p:nvPr>
        </p:nvGraphicFramePr>
        <p:xfrm>
          <a:off x="0" y="692696"/>
          <a:ext cx="9158412" cy="6276851"/>
        </p:xfrm>
        <a:graphic>
          <a:graphicData uri="http://schemas.openxmlformats.org/drawingml/2006/table">
            <a:tbl>
              <a:tblPr firstRow="1" bandRow="1">
                <a:tableStyleId>{5C22544A-7EE6-4342-B048-85BDC9FD1C3A}</a:tableStyleId>
              </a:tblPr>
              <a:tblGrid>
                <a:gridCol w="2354103">
                  <a:extLst>
                    <a:ext uri="{9D8B030D-6E8A-4147-A177-3AD203B41FA5}">
                      <a16:colId xmlns:a16="http://schemas.microsoft.com/office/drawing/2014/main" val="20000"/>
                    </a:ext>
                  </a:extLst>
                </a:gridCol>
                <a:gridCol w="6804309">
                  <a:extLst>
                    <a:ext uri="{9D8B030D-6E8A-4147-A177-3AD203B41FA5}">
                      <a16:colId xmlns:a16="http://schemas.microsoft.com/office/drawing/2014/main" val="20001"/>
                    </a:ext>
                  </a:extLst>
                </a:gridCol>
              </a:tblGrid>
              <a:tr h="424691">
                <a:tc>
                  <a:txBody>
                    <a:bodyPr/>
                    <a:lstStyle/>
                    <a:p>
                      <a:pPr algn="ctr"/>
                      <a:r>
                        <a:rPr lang="es-CL" dirty="0"/>
                        <a:t>Nivel </a:t>
                      </a:r>
                    </a:p>
                  </a:txBody>
                  <a:tcPr/>
                </a:tc>
                <a:tc>
                  <a:txBody>
                    <a:bodyPr/>
                    <a:lstStyle/>
                    <a:p>
                      <a:pPr algn="ctr"/>
                      <a:r>
                        <a:rPr lang="es-CL" dirty="0"/>
                        <a:t>Componentes</a:t>
                      </a:r>
                      <a:r>
                        <a:rPr lang="es-CL" baseline="0" dirty="0"/>
                        <a:t> y actividades</a:t>
                      </a:r>
                      <a:endParaRPr lang="es-CL" dirty="0"/>
                    </a:p>
                  </a:txBody>
                  <a:tcPr/>
                </a:tc>
                <a:extLst>
                  <a:ext uri="{0D108BD9-81ED-4DB2-BD59-A6C34878D82A}">
                    <a16:rowId xmlns:a16="http://schemas.microsoft.com/office/drawing/2014/main" val="10000"/>
                  </a:ext>
                </a:extLst>
              </a:tr>
              <a:tr h="505693">
                <a:tc>
                  <a:txBody>
                    <a:bodyPr/>
                    <a:lstStyle/>
                    <a:p>
                      <a:r>
                        <a:rPr lang="es-CL" b="1" dirty="0">
                          <a:solidFill>
                            <a:srgbClr val="C00000"/>
                          </a:solidFill>
                        </a:rPr>
                        <a:t>Micro:</a:t>
                      </a:r>
                      <a:r>
                        <a:rPr lang="es-CL" dirty="0"/>
                        <a:t> Las empresas y su interacción </a:t>
                      </a:r>
                    </a:p>
                  </a:txBody>
                  <a:tcPr/>
                </a:tc>
                <a:tc>
                  <a:txBody>
                    <a:bodyPr/>
                    <a:lstStyle/>
                    <a:p>
                      <a:r>
                        <a:rPr lang="es-CL" dirty="0"/>
                        <a:t>Empresas grandes, medianas, pequeñas y microempresas relacionadas entre sí (encadenamientos productivos)</a:t>
                      </a:r>
                    </a:p>
                  </a:txBody>
                  <a:tcPr/>
                </a:tc>
                <a:extLst>
                  <a:ext uri="{0D108BD9-81ED-4DB2-BD59-A6C34878D82A}">
                    <a16:rowId xmlns:a16="http://schemas.microsoft.com/office/drawing/2014/main" val="10001"/>
                  </a:ext>
                </a:extLst>
              </a:tr>
              <a:tr h="1881837">
                <a:tc>
                  <a:txBody>
                    <a:bodyPr/>
                    <a:lstStyle/>
                    <a:p>
                      <a:endParaRPr lang="es-CL" b="1" dirty="0">
                        <a:solidFill>
                          <a:srgbClr val="C00000"/>
                        </a:solidFill>
                      </a:endParaRPr>
                    </a:p>
                    <a:p>
                      <a:r>
                        <a:rPr lang="es-CL" b="1" dirty="0">
                          <a:solidFill>
                            <a:srgbClr val="C00000"/>
                          </a:solidFill>
                        </a:rPr>
                        <a:t>Meso:</a:t>
                      </a:r>
                      <a:r>
                        <a:rPr lang="es-CL" dirty="0"/>
                        <a:t> Redes</a:t>
                      </a:r>
                      <a:r>
                        <a:rPr lang="es-CL" baseline="0" dirty="0"/>
                        <a:t>, políticas y sistemas de</a:t>
                      </a:r>
                      <a:r>
                        <a:rPr lang="es-CL" dirty="0"/>
                        <a:t> apoyo a las empresas y a la población.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CL" baseline="0" dirty="0"/>
                        <a:t>Apoyo a las empresas: infraestructura, conectividad, créditos,  asistencia técnica, investigación y desarrollo, información y acceso a los mercados;</a:t>
                      </a:r>
                    </a:p>
                    <a:p>
                      <a:pPr marL="0" marR="0" indent="0" algn="l" defTabSz="914400" rtl="0" eaLnBrk="1" fontAlgn="auto" latinLnBrk="0" hangingPunct="1">
                        <a:lnSpc>
                          <a:spcPct val="100000"/>
                        </a:lnSpc>
                        <a:spcBef>
                          <a:spcPts val="0"/>
                        </a:spcBef>
                        <a:spcAft>
                          <a:spcPts val="0"/>
                        </a:spcAft>
                        <a:buClrTx/>
                        <a:buSzTx/>
                        <a:buFontTx/>
                        <a:buNone/>
                        <a:tabLst/>
                        <a:defRPr/>
                      </a:pPr>
                      <a:endParaRPr lang="es-C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CL" baseline="0" dirty="0">
                          <a:solidFill>
                            <a:srgbClr val="C00000"/>
                          </a:solidFill>
                        </a:rPr>
                        <a:t>Apoyo social a la población: educación, salud, seguridad, políticas de inclusión y uso social del excedente del procesos productivo.</a:t>
                      </a:r>
                    </a:p>
                    <a:p>
                      <a:pPr marL="0" marR="0" indent="0" algn="l" defTabSz="914400" rtl="0" eaLnBrk="1" fontAlgn="auto" latinLnBrk="0" hangingPunct="1">
                        <a:lnSpc>
                          <a:spcPct val="100000"/>
                        </a:lnSpc>
                        <a:spcBef>
                          <a:spcPts val="0"/>
                        </a:spcBef>
                        <a:spcAft>
                          <a:spcPts val="0"/>
                        </a:spcAft>
                        <a:buClrTx/>
                        <a:buSzTx/>
                        <a:buFontTx/>
                        <a:buNone/>
                        <a:tabLst/>
                        <a:defRPr/>
                      </a:pPr>
                      <a:endParaRPr lang="es-CL" dirty="0">
                        <a:solidFill>
                          <a:srgbClr val="C00000"/>
                        </a:solidFill>
                      </a:endParaRPr>
                    </a:p>
                  </a:txBody>
                  <a:tcPr/>
                </a:tc>
                <a:extLst>
                  <a:ext uri="{0D108BD9-81ED-4DB2-BD59-A6C34878D82A}">
                    <a16:rowId xmlns:a16="http://schemas.microsoft.com/office/drawing/2014/main" val="10002"/>
                  </a:ext>
                </a:extLst>
              </a:tr>
              <a:tr h="898829">
                <a:tc>
                  <a:txBody>
                    <a:bodyPr/>
                    <a:lstStyle/>
                    <a:p>
                      <a:r>
                        <a:rPr lang="es-CL" b="1" dirty="0">
                          <a:solidFill>
                            <a:srgbClr val="C00000"/>
                          </a:solidFill>
                        </a:rPr>
                        <a:t>Macro: </a:t>
                      </a:r>
                      <a:r>
                        <a:rPr lang="es-CL" dirty="0"/>
                        <a:t>Las normas y las políticas nacionales</a:t>
                      </a:r>
                    </a:p>
                  </a:txBody>
                  <a:tcPr/>
                </a:tc>
                <a:tc>
                  <a:txBody>
                    <a:bodyPr/>
                    <a:lstStyle/>
                    <a:p>
                      <a:r>
                        <a:rPr lang="es-CL" dirty="0"/>
                        <a:t>Marco normativo nacional, políticas económicas (incluidas la fiscal y monetaria), sistemas</a:t>
                      </a:r>
                      <a:r>
                        <a:rPr lang="es-CL" baseline="0" dirty="0"/>
                        <a:t> de crédito, relaciones con el exterior (aranceles, barreras)</a:t>
                      </a:r>
                    </a:p>
                    <a:p>
                      <a:endParaRPr lang="es-CL" dirty="0"/>
                    </a:p>
                  </a:txBody>
                  <a:tcPr/>
                </a:tc>
                <a:extLst>
                  <a:ext uri="{0D108BD9-81ED-4DB2-BD59-A6C34878D82A}">
                    <a16:rowId xmlns:a16="http://schemas.microsoft.com/office/drawing/2014/main" val="10003"/>
                  </a:ext>
                </a:extLst>
              </a:tr>
              <a:tr h="1438127">
                <a:tc>
                  <a:txBody>
                    <a:bodyPr/>
                    <a:lstStyle/>
                    <a:p>
                      <a:endParaRPr lang="es-CL" b="1" dirty="0">
                        <a:solidFill>
                          <a:srgbClr val="C00000"/>
                        </a:solidFill>
                      </a:endParaRPr>
                    </a:p>
                    <a:p>
                      <a:r>
                        <a:rPr lang="es-CL" b="1" dirty="0">
                          <a:solidFill>
                            <a:srgbClr val="C00000"/>
                          </a:solidFill>
                        </a:rPr>
                        <a:t>Meta: </a:t>
                      </a:r>
                      <a:r>
                        <a:rPr lang="es-CL" dirty="0"/>
                        <a:t>Los valores</a:t>
                      </a:r>
                      <a:r>
                        <a:rPr lang="es-CL" baseline="0" dirty="0"/>
                        <a:t> y las conductas</a:t>
                      </a:r>
                      <a:endParaRPr lang="es-CL" dirty="0"/>
                    </a:p>
                  </a:txBody>
                  <a:tcPr/>
                </a:tc>
                <a:tc>
                  <a:txBody>
                    <a:bodyPr/>
                    <a:lstStyle/>
                    <a:p>
                      <a:r>
                        <a:rPr lang="es-CL" dirty="0">
                          <a:solidFill>
                            <a:srgbClr val="C00000"/>
                          </a:solidFill>
                        </a:rPr>
                        <a:t>Culturas emprendedoras privadas</a:t>
                      </a:r>
                      <a:r>
                        <a:rPr lang="es-CL" baseline="0" dirty="0">
                          <a:solidFill>
                            <a:srgbClr val="C00000"/>
                          </a:solidFill>
                        </a:rPr>
                        <a:t> y sociales;</a:t>
                      </a:r>
                    </a:p>
                    <a:p>
                      <a:r>
                        <a:rPr lang="es-CL" baseline="0" dirty="0">
                          <a:solidFill>
                            <a:srgbClr val="C00000"/>
                          </a:solidFill>
                        </a:rPr>
                        <a:t>Cultura cívica y respecto de las normas; </a:t>
                      </a:r>
                    </a:p>
                    <a:p>
                      <a:r>
                        <a:rPr lang="es-CL" baseline="0" dirty="0">
                          <a:solidFill>
                            <a:srgbClr val="C00000"/>
                          </a:solidFill>
                        </a:rPr>
                        <a:t>Valores y costumbres de solidaridad y cooperación;</a:t>
                      </a:r>
                    </a:p>
                    <a:p>
                      <a:r>
                        <a:rPr lang="es-CL" baseline="0" dirty="0">
                          <a:solidFill>
                            <a:srgbClr val="C00000"/>
                          </a:solidFill>
                        </a:rPr>
                        <a:t>Identidad e identificación con el territorio propio;</a:t>
                      </a:r>
                    </a:p>
                    <a:p>
                      <a:r>
                        <a:rPr lang="es-CL" baseline="0" dirty="0">
                          <a:solidFill>
                            <a:srgbClr val="C00000"/>
                          </a:solidFill>
                        </a:rPr>
                        <a:t>Buen vivir sustentable y cuidado del ambiente.</a:t>
                      </a:r>
                    </a:p>
                    <a:p>
                      <a:endParaRPr lang="es-CL" baseline="0" dirty="0">
                        <a:solidFill>
                          <a:srgbClr val="C0000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4283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txBody>
          <a:bodyPr>
            <a:noAutofit/>
          </a:bodyPr>
          <a:lstStyle/>
          <a:p>
            <a:r>
              <a:rPr lang="es-CL" sz="3600" b="1" dirty="0">
                <a:solidFill>
                  <a:srgbClr val="C00000"/>
                </a:solidFill>
              </a:rPr>
              <a:t>Videos sobre Villa El Salvador</a:t>
            </a:r>
          </a:p>
        </p:txBody>
      </p:sp>
      <p:sp>
        <p:nvSpPr>
          <p:cNvPr id="3" name="Marcador de contenido 2"/>
          <p:cNvSpPr>
            <a:spLocks noGrp="1"/>
          </p:cNvSpPr>
          <p:nvPr>
            <p:ph idx="1"/>
          </p:nvPr>
        </p:nvSpPr>
        <p:spPr>
          <a:xfrm>
            <a:off x="0" y="836712"/>
            <a:ext cx="9144000" cy="5904656"/>
          </a:xfrm>
        </p:spPr>
        <p:txBody>
          <a:bodyPr>
            <a:normAutofit fontScale="25000" lnSpcReduction="20000"/>
          </a:bodyPr>
          <a:lstStyle/>
          <a:p>
            <a:pPr marL="400050" lvl="1" indent="0" algn="ctr">
              <a:buNone/>
            </a:pPr>
            <a:endParaRPr lang="es-CL" dirty="0"/>
          </a:p>
          <a:p>
            <a:pPr marL="400050" lvl="1" indent="0" algn="ctr">
              <a:buNone/>
            </a:pPr>
            <a:endParaRPr lang="es-CL" dirty="0"/>
          </a:p>
          <a:p>
            <a:pPr marL="400050" lvl="1" indent="0" algn="ctr">
              <a:buNone/>
            </a:pPr>
            <a:r>
              <a:rPr lang="es-CL" sz="8000" dirty="0"/>
              <a:t>Historia de Villa El Salvador (actualizada) 10 minutos</a:t>
            </a:r>
          </a:p>
          <a:p>
            <a:pPr marL="400050" lvl="1" indent="0" algn="ctr">
              <a:buNone/>
            </a:pPr>
            <a:r>
              <a:rPr lang="es-CL" sz="8000" u="sng" dirty="0">
                <a:hlinkClick r:id="rId2"/>
              </a:rPr>
              <a:t>https://www.youtube.com/watch?v=YrgjRJEjZxU</a:t>
            </a:r>
            <a:r>
              <a:rPr lang="es-CL" sz="8000" dirty="0"/>
              <a:t> </a:t>
            </a:r>
          </a:p>
          <a:p>
            <a:pPr marL="400050" lvl="1" indent="0" algn="ctr">
              <a:buNone/>
            </a:pPr>
            <a:r>
              <a:rPr lang="es-CL" sz="8000" dirty="0"/>
              <a:t> </a:t>
            </a:r>
          </a:p>
          <a:p>
            <a:pPr marL="400050" lvl="1" indent="0" algn="ctr">
              <a:buNone/>
            </a:pPr>
            <a:r>
              <a:rPr lang="es-CL" sz="8000" dirty="0"/>
              <a:t>Amigos de Villa El Salvador (9 minutos)</a:t>
            </a:r>
          </a:p>
          <a:p>
            <a:pPr marL="400050" lvl="1" indent="0" algn="ctr">
              <a:buNone/>
            </a:pPr>
            <a:r>
              <a:rPr lang="es-CL" sz="8000" u="sng" dirty="0">
                <a:hlinkClick r:id="rId3"/>
              </a:rPr>
              <a:t>https://www.youtube.com/watch?v=g0Ssjk-ZwG8</a:t>
            </a:r>
            <a:endParaRPr lang="es-CL" sz="8000" dirty="0"/>
          </a:p>
          <a:p>
            <a:pPr marL="400050" lvl="1" indent="0" algn="ctr">
              <a:buNone/>
            </a:pPr>
            <a:r>
              <a:rPr lang="es-CL" sz="8000" dirty="0"/>
              <a:t> </a:t>
            </a:r>
          </a:p>
          <a:p>
            <a:pPr marL="400050" lvl="1" indent="0" algn="ctr">
              <a:buNone/>
            </a:pPr>
            <a:r>
              <a:rPr lang="es-CL" sz="8000" dirty="0"/>
              <a:t> Historia y entrevistas a actores de Villa El Salvador (una hora)</a:t>
            </a:r>
          </a:p>
          <a:p>
            <a:pPr marL="400050" lvl="1" indent="0" algn="ctr">
              <a:buNone/>
            </a:pPr>
            <a:r>
              <a:rPr lang="es-CL" sz="8000" u="sng" dirty="0">
                <a:hlinkClick r:id="rId4"/>
              </a:rPr>
              <a:t>https://www.youtube.com/watc?v=jSuwZRZkunk</a:t>
            </a:r>
            <a:endParaRPr lang="es-CL" sz="8000" dirty="0"/>
          </a:p>
          <a:p>
            <a:pPr marL="400050" lvl="1" indent="0" algn="ctr">
              <a:buNone/>
            </a:pPr>
            <a:r>
              <a:rPr lang="es-CL" sz="8000" dirty="0"/>
              <a:t> </a:t>
            </a:r>
          </a:p>
          <a:p>
            <a:pPr marL="400050" lvl="1" indent="0" algn="ctr">
              <a:buNone/>
            </a:pPr>
            <a:r>
              <a:rPr lang="es-CL" sz="8000" dirty="0"/>
              <a:t> Parque Zonal Huáscar de Villa El Salvador Municipalidad de Lima (3.20 minutos)</a:t>
            </a:r>
          </a:p>
          <a:p>
            <a:pPr marL="400050" lvl="1" indent="0" algn="ctr">
              <a:buNone/>
            </a:pPr>
            <a:r>
              <a:rPr lang="es-CL" sz="8000" u="sng" dirty="0">
                <a:hlinkClick r:id="rId5"/>
              </a:rPr>
              <a:t>https://www.youtube.com/watch?v=uuNxafWzadc</a:t>
            </a:r>
            <a:endParaRPr lang="es-CL" sz="8000" dirty="0"/>
          </a:p>
          <a:p>
            <a:pPr marL="400050" lvl="1" indent="0" algn="ctr">
              <a:buNone/>
            </a:pPr>
            <a:endParaRPr lang="es-CL" sz="8000" dirty="0"/>
          </a:p>
          <a:p>
            <a:pPr marL="400050" lvl="1" indent="0" algn="ctr">
              <a:buNone/>
            </a:pPr>
            <a:r>
              <a:rPr lang="es-CL" sz="8000" dirty="0"/>
              <a:t> Pantanos de Villa (Municipalidad de Lima) (20 minutos) </a:t>
            </a:r>
          </a:p>
          <a:p>
            <a:pPr marL="400050" lvl="1" indent="0" algn="ctr">
              <a:buNone/>
            </a:pPr>
            <a:r>
              <a:rPr lang="es-CL" sz="8000" u="sng" dirty="0">
                <a:hlinkClick r:id="rId6"/>
              </a:rPr>
              <a:t>https://www.youtube.com/watch?v=3UaAtCWgNFY</a:t>
            </a:r>
            <a:endParaRPr lang="es-CL" sz="8000" dirty="0"/>
          </a:p>
          <a:p>
            <a:pPr marL="400050" lvl="1" indent="0" algn="ctr">
              <a:buNone/>
            </a:pPr>
            <a:endParaRPr lang="es-CL" sz="8000" dirty="0"/>
          </a:p>
          <a:p>
            <a:pPr marL="400050" lvl="1" indent="0" algn="ctr">
              <a:buNone/>
            </a:pPr>
            <a:r>
              <a:rPr lang="es-CL" sz="8000" dirty="0"/>
              <a:t>Fotos y videos de los Amigos de Villa El Salvador </a:t>
            </a:r>
            <a:r>
              <a:rPr lang="es-CL" sz="8000" dirty="0">
                <a:hlinkClick r:id="rId7"/>
              </a:rPr>
              <a:t>http://www.amigosdevilla.it/paseando/17.htm</a:t>
            </a:r>
            <a:endParaRPr lang="es-CL" sz="8000" dirty="0"/>
          </a:p>
          <a:p>
            <a:endParaRPr lang="es-CL" sz="7200" dirty="0"/>
          </a:p>
        </p:txBody>
      </p:sp>
    </p:spTree>
    <p:extLst>
      <p:ext uri="{BB962C8B-B14F-4D97-AF65-F5344CB8AC3E}">
        <p14:creationId xmlns:p14="http://schemas.microsoft.com/office/powerpoint/2010/main" val="1527850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8964488" cy="504056"/>
          </a:xfrm>
        </p:spPr>
        <p:txBody>
          <a:bodyPr>
            <a:normAutofit fontScale="90000"/>
          </a:bodyPr>
          <a:lstStyle/>
          <a:p>
            <a:r>
              <a:rPr lang="es-CL" sz="3600" dirty="0"/>
              <a:t>Caso:</a:t>
            </a:r>
            <a:r>
              <a:rPr lang="es-CL" b="1" dirty="0">
                <a:solidFill>
                  <a:srgbClr val="C00000"/>
                </a:solidFill>
              </a:rPr>
              <a:t> Puerto de la Libertad, El Salvador</a:t>
            </a:r>
          </a:p>
        </p:txBody>
      </p:sp>
      <p:pic>
        <p:nvPicPr>
          <p:cNvPr id="4" name="3 Marcador de contenido" descr="Description: http://farm6.staticflickr.com/5211/5484100785_30c8aa8b99_z.jpg"/>
          <p:cNvPicPr>
            <a:picLocks noGrp="1"/>
          </p:cNvPicPr>
          <p:nvPr>
            <p:ph idx="1"/>
          </p:nvPr>
        </p:nvPicPr>
        <p:blipFill>
          <a:blip r:embed="rId2">
            <a:extLst>
              <a:ext uri="{28A0092B-C50C-407E-A947-70E740481C1C}">
                <a14:useLocalDpi xmlns:a14="http://schemas.microsoft.com/office/drawing/2010/main" val="0"/>
              </a:ext>
            </a:extLst>
          </a:blip>
          <a:srcRect t="30750" b="34618"/>
          <a:stretch>
            <a:fillRect/>
          </a:stretch>
        </p:blipFill>
        <p:spPr bwMode="auto">
          <a:xfrm>
            <a:off x="683568" y="4365104"/>
            <a:ext cx="8128000" cy="2111167"/>
          </a:xfrm>
          <a:prstGeom prst="rect">
            <a:avLst/>
          </a:prstGeom>
          <a:noFill/>
          <a:ln>
            <a:noFill/>
          </a:ln>
        </p:spPr>
      </p:pic>
      <p:sp>
        <p:nvSpPr>
          <p:cNvPr id="5" name="Rectangle 1"/>
          <p:cNvSpPr>
            <a:spLocks noChangeArrowheads="1"/>
          </p:cNvSpPr>
          <p:nvPr/>
        </p:nvSpPr>
        <p:spPr bwMode="auto">
          <a:xfrm rot="10800000" flipV="1">
            <a:off x="755576" y="682824"/>
            <a:ext cx="792088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El puerto de La Libertad es un municipio de 36 mil habitantes, ubicado a pocos minutos de San Salvador, capital de El Salvador, que durante décadas fue el primer puerto comercial del país. Desplazado como puerto debe reorganizarse y dinamizar su economía. </a:t>
            </a:r>
          </a:p>
          <a:p>
            <a:pPr marL="0" marR="0" lvl="0" indent="0" algn="r" defTabSz="914400" rtl="0" eaLnBrk="1" fontAlgn="base" latinLnBrk="0" hangingPunct="1">
              <a:lnSpc>
                <a:spcPct val="100000"/>
              </a:lnSpc>
              <a:spcBef>
                <a:spcPct val="0"/>
              </a:spcBef>
              <a:spcAft>
                <a:spcPct val="0"/>
              </a:spcAft>
              <a:buClrTx/>
              <a:buSzTx/>
              <a:buFontTx/>
              <a:buNone/>
              <a:tabLst/>
            </a:pPr>
            <a:endParaRPr lang="es-ES" sz="2000" dirty="0">
              <a:latin typeface="Calibri" pitchFamily="34" charset="0"/>
              <a:ea typeface="Times New Roman" pitchFamily="18"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El alcalde Carlos Molina, del FMLN, establece una alianza con el gobierno central del ARENA y con el sector privado local, para impulsar la transformación de la ciudad en un puerto turístico nacional e internacional. En 6 años de acción, el gobierno local muestra importantes resultados, incluida la solución del problema de los residuos sólidos con ganancias económicas.</a:t>
            </a:r>
            <a:endParaRPr kumimoji="0" lang="es-ES" sz="3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978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360040"/>
          </a:xfrm>
        </p:spPr>
        <p:txBody>
          <a:bodyPr>
            <a:noAutofit/>
          </a:bodyPr>
          <a:lstStyle/>
          <a:p>
            <a:r>
              <a:rPr lang="es-ES" sz="3200" b="1" dirty="0">
                <a:solidFill>
                  <a:srgbClr val="C00000"/>
                </a:solidFill>
              </a:rPr>
              <a:t>Resultados Gestión Municipal de La Libertad</a:t>
            </a:r>
            <a:endParaRPr lang="es-CL" sz="3200" dirty="0">
              <a:solidFill>
                <a:srgbClr val="C00000"/>
              </a:solidFill>
            </a:endParaRPr>
          </a:p>
        </p:txBody>
      </p:sp>
      <p:sp>
        <p:nvSpPr>
          <p:cNvPr id="3" name="2 Marcador de contenido"/>
          <p:cNvSpPr>
            <a:spLocks noGrp="1"/>
          </p:cNvSpPr>
          <p:nvPr>
            <p:ph idx="1"/>
          </p:nvPr>
        </p:nvSpPr>
        <p:spPr>
          <a:xfrm>
            <a:off x="107504" y="476672"/>
            <a:ext cx="8784976" cy="4536505"/>
          </a:xfrm>
        </p:spPr>
        <p:txBody>
          <a:bodyPr>
            <a:normAutofit fontScale="25000" lnSpcReduction="20000"/>
          </a:bodyPr>
          <a:lstStyle/>
          <a:p>
            <a:endParaRPr lang="es-CL" dirty="0"/>
          </a:p>
          <a:p>
            <a:pPr lvl="0"/>
            <a:r>
              <a:rPr lang="es-ES" sz="7200" dirty="0"/>
              <a:t>Inversión de US$ 13 millones en construcción del malecón turístico peatonal y muelle turístico con 126 nuevos negocios y 1.260 familias beneficiadas. Celebración de eventos deportivos; activación de la vida turística diurna y nocturna.</a:t>
            </a:r>
          </a:p>
          <a:p>
            <a:pPr lvl="0"/>
            <a:endParaRPr lang="es-CL" sz="7200" dirty="0"/>
          </a:p>
          <a:p>
            <a:pPr lvl="0"/>
            <a:r>
              <a:rPr lang="es-ES" sz="7200" dirty="0"/>
              <a:t>Construcción del relleno sanitario municipal de Melara que sirve a 13 municipios y 16.670 habitantes generando un flujo estable de ingresos municipales. El relleno compite con menores costos con rellenos sanitarios privados existentes en el país.</a:t>
            </a:r>
          </a:p>
          <a:p>
            <a:pPr lvl="0"/>
            <a:endParaRPr lang="es-CL" sz="7200" dirty="0"/>
          </a:p>
          <a:p>
            <a:pPr lvl="0"/>
            <a:r>
              <a:rPr lang="es-ES" sz="7200" dirty="0"/>
              <a:t>Proyecto PATI, con fondos nacionales de fomento al empleo, que beneficia a 1.170 personas para instaurar huertos caseros, limpiar playas y desarrollar pintura muralista.</a:t>
            </a:r>
          </a:p>
          <a:p>
            <a:pPr lvl="0"/>
            <a:endParaRPr lang="es-CL" sz="7200" dirty="0"/>
          </a:p>
          <a:p>
            <a:pPr lvl="0"/>
            <a:r>
              <a:rPr lang="es-ES" sz="7200" dirty="0"/>
              <a:t>Parque Central: inversión de US$ 280 mil en escenario para eventos, jardines, juegos infantiles, área para jóvenes, área comercial, mobiliario urbano.</a:t>
            </a:r>
          </a:p>
          <a:p>
            <a:pPr lvl="0"/>
            <a:endParaRPr lang="es-CL" sz="7200" dirty="0"/>
          </a:p>
          <a:p>
            <a:pPr lvl="0"/>
            <a:r>
              <a:rPr lang="es-ES" sz="7200" dirty="0"/>
              <a:t>Centro de Formación Mario A. Molina: 632 becas de formación técnica; 480 diplomados en cocina; 136 becas computación; 80 becas para erradicar trabajo infantil y trabajos complementarios.  Red de 4 polideportivos con inversión de alrededor de US$ 1 millón. </a:t>
            </a:r>
          </a:p>
          <a:p>
            <a:pPr lvl="0"/>
            <a:endParaRPr lang="es-CL" sz="7200" dirty="0"/>
          </a:p>
          <a:p>
            <a:pPr lvl="0"/>
            <a:r>
              <a:rPr lang="es-ES" sz="7200" dirty="0"/>
              <a:t>Inversión privada en restaurantes, hoteles y servicios turísticos que amplían la oferta de servicios y consolidan la nueva vocación de la ciudad y municipio.</a:t>
            </a:r>
            <a:endParaRPr lang="es-CL" sz="7200" dirty="0"/>
          </a:p>
        </p:txBody>
      </p:sp>
      <p:pic>
        <p:nvPicPr>
          <p:cNvPr id="4" name="3 Imagen" descr="Description: http://alcaldiasanmiguel.gob.sv/mostar_img.php?idfoto=9"/>
          <p:cNvPicPr/>
          <p:nvPr/>
        </p:nvPicPr>
        <p:blipFill>
          <a:blip r:embed="rId2">
            <a:extLst>
              <a:ext uri="{28A0092B-C50C-407E-A947-70E740481C1C}">
                <a14:useLocalDpi xmlns:a14="http://schemas.microsoft.com/office/drawing/2010/main" val="0"/>
              </a:ext>
            </a:extLst>
          </a:blip>
          <a:srcRect t="46378" b="16438"/>
          <a:stretch>
            <a:fillRect/>
          </a:stretch>
        </p:blipFill>
        <p:spPr bwMode="auto">
          <a:xfrm>
            <a:off x="1763688" y="5661247"/>
            <a:ext cx="5537329" cy="1170011"/>
          </a:xfrm>
          <a:prstGeom prst="rect">
            <a:avLst/>
          </a:prstGeom>
          <a:noFill/>
          <a:ln>
            <a:noFill/>
          </a:ln>
        </p:spPr>
      </p:pic>
    </p:spTree>
    <p:extLst>
      <p:ext uri="{BB962C8B-B14F-4D97-AF65-F5344CB8AC3E}">
        <p14:creationId xmlns:p14="http://schemas.microsoft.com/office/powerpoint/2010/main" val="4256655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528463"/>
            <a:ext cx="8640960" cy="2468489"/>
          </a:xfrm>
        </p:spPr>
        <p:txBody>
          <a:bodyPr>
            <a:normAutofit fontScale="90000"/>
          </a:bodyPr>
          <a:lstStyle/>
          <a:p>
            <a:r>
              <a:rPr lang="es-CL" dirty="0"/>
              <a:t>Caso:</a:t>
            </a:r>
            <a:r>
              <a:rPr lang="es-CL" sz="6000" b="1" dirty="0">
                <a:solidFill>
                  <a:srgbClr val="C00000"/>
                </a:solidFill>
              </a:rPr>
              <a:t> </a:t>
            </a:r>
            <a:br>
              <a:rPr lang="es-CL" sz="6000" b="1" dirty="0">
                <a:solidFill>
                  <a:srgbClr val="C00000"/>
                </a:solidFill>
              </a:rPr>
            </a:br>
            <a:r>
              <a:rPr lang="es-CL" sz="4900" b="1" dirty="0">
                <a:solidFill>
                  <a:srgbClr val="C00000"/>
                </a:solidFill>
              </a:rPr>
              <a:t>Repoblamiento y Recuperación de Barrios en la Comuna de Santiago de Chile</a:t>
            </a:r>
            <a:br>
              <a:rPr lang="es-CL" dirty="0"/>
            </a:br>
            <a:endParaRPr lang="es-CL" dirty="0"/>
          </a:p>
        </p:txBody>
      </p:sp>
      <p:sp>
        <p:nvSpPr>
          <p:cNvPr id="3" name="2 Subtítulo"/>
          <p:cNvSpPr>
            <a:spLocks noGrp="1"/>
          </p:cNvSpPr>
          <p:nvPr>
            <p:ph type="subTitle" idx="1"/>
          </p:nvPr>
        </p:nvSpPr>
        <p:spPr>
          <a:xfrm>
            <a:off x="1371600" y="5949280"/>
            <a:ext cx="6400800" cy="648072"/>
          </a:xfrm>
        </p:spPr>
        <p:txBody>
          <a:bodyPr>
            <a:normAutofit/>
          </a:bodyPr>
          <a:lstStyle/>
          <a:p>
            <a:r>
              <a:rPr lang="es-CL" dirty="0">
                <a:hlinkClick r:id="rId2"/>
              </a:rPr>
              <a:t>mariorosaleschile@gmail.com</a:t>
            </a:r>
            <a:endParaRPr lang="es-CL" dirty="0"/>
          </a:p>
          <a:p>
            <a:endParaRPr lang="es-CL" dirty="0"/>
          </a:p>
        </p:txBody>
      </p:sp>
      <p:pic>
        <p:nvPicPr>
          <p:cNvPr id="10242" name="Picture 2" descr="https://upload.wikimedia.org/wikipedia/commons/thumb/f/f7/SantaLucia1.jpg/1920px-SantaLucia1.jpg">
            <a:extLst>
              <a:ext uri="{FF2B5EF4-FFF2-40B4-BE49-F238E27FC236}">
                <a16:creationId xmlns:a16="http://schemas.microsoft.com/office/drawing/2014/main" id="{561C664C-94C9-4EA2-8739-BD64B73374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95"/>
          <a:stretch/>
        </p:blipFill>
        <p:spPr bwMode="auto">
          <a:xfrm>
            <a:off x="25867" y="2996952"/>
            <a:ext cx="9144000" cy="2540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9710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Título"/>
          <p:cNvSpPr>
            <a:spLocks noGrp="1"/>
          </p:cNvSpPr>
          <p:nvPr>
            <p:ph type="title"/>
          </p:nvPr>
        </p:nvSpPr>
        <p:spPr>
          <a:xfrm>
            <a:off x="0" y="188913"/>
            <a:ext cx="9036496" cy="1079500"/>
          </a:xfrm>
        </p:spPr>
        <p:txBody>
          <a:bodyPr>
            <a:noAutofit/>
          </a:bodyPr>
          <a:lstStyle/>
          <a:p>
            <a:r>
              <a:rPr lang="es-CL" sz="2800" b="1" dirty="0">
                <a:solidFill>
                  <a:srgbClr val="C00000"/>
                </a:solidFill>
              </a:rPr>
              <a:t>La comuna (municipio) de Santiago es parte del Área Metropolitana de Santiago con 52 comunas, que totaliza 6,5 millones de habitantes</a:t>
            </a:r>
          </a:p>
        </p:txBody>
      </p:sp>
      <p:pic>
        <p:nvPicPr>
          <p:cNvPr id="19459" name="Picture 2" descr="D:\Backup\plano_barrios_santia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2" y="1700808"/>
            <a:ext cx="7128792" cy="4989715"/>
          </a:xfrm>
          <a:noFill/>
        </p:spPr>
      </p:pic>
    </p:spTree>
    <p:extLst>
      <p:ext uri="{BB962C8B-B14F-4D97-AF65-F5344CB8AC3E}">
        <p14:creationId xmlns:p14="http://schemas.microsoft.com/office/powerpoint/2010/main" val="668126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914400"/>
            <a:ext cx="8928992" cy="2082552"/>
          </a:xfrm>
        </p:spPr>
        <p:txBody>
          <a:bodyPr>
            <a:noAutofit/>
          </a:bodyPr>
          <a:lstStyle/>
          <a:p>
            <a:r>
              <a:rPr lang="es-ES" sz="2400" i="1" dirty="0"/>
              <a:t>Deterioro de la comuna de Santiago centro</a:t>
            </a:r>
            <a:r>
              <a:rPr lang="es-ES" sz="2400" dirty="0"/>
              <a:t>. A inicios de los 90 el centro de Santiago está muy deteriorado y pierde población. De 400 mil habitantes que llegó a tener, la comuna de Santiago ahora posee 210 mil. Las empresas se cierran, la gente se va y los barrios se deterioran, pese a ser  el espacio mejor urbanizado de la ciudad.</a:t>
            </a:r>
          </a:p>
        </p:txBody>
      </p:sp>
      <p:pic>
        <p:nvPicPr>
          <p:cNvPr id="50178" name="Picture 2" descr="C:\Users\Mario\Documents\Dctos otra compu\Mis documentos\MisImagenes\Santiago\Santiago\DeterioroStgo.jpg"/>
          <p:cNvPicPr>
            <a:picLocks noGrp="1" noChangeAspect="1" noChangeArrowheads="1"/>
          </p:cNvPicPr>
          <p:nvPr>
            <p:ph sz="half" idx="1"/>
          </p:nvPr>
        </p:nvPicPr>
        <p:blipFill>
          <a:blip r:embed="rId3" cstate="print"/>
          <a:srcRect/>
          <a:stretch>
            <a:fillRect/>
          </a:stretch>
        </p:blipFill>
        <p:spPr bwMode="auto">
          <a:xfrm>
            <a:off x="0" y="3429000"/>
            <a:ext cx="4558315" cy="3098808"/>
          </a:xfrm>
          <a:prstGeom prst="rect">
            <a:avLst/>
          </a:prstGeom>
          <a:noFill/>
        </p:spPr>
      </p:pic>
      <p:pic>
        <p:nvPicPr>
          <p:cNvPr id="50179" name="Picture 3" descr="C:\Users\Mario\Documents\Dctos otra compu\Mis documentos\MisImagenes\Santiago\Santiago\Rio Mapocho.jpg"/>
          <p:cNvPicPr>
            <a:picLocks noGrp="1" noChangeAspect="1" noChangeArrowheads="1"/>
          </p:cNvPicPr>
          <p:nvPr>
            <p:ph sz="half" idx="2"/>
          </p:nvPr>
        </p:nvPicPr>
        <p:blipFill>
          <a:blip r:embed="rId4" cstate="print"/>
          <a:srcRect/>
          <a:stretch>
            <a:fillRect/>
          </a:stretch>
        </p:blipFill>
        <p:spPr bwMode="auto">
          <a:xfrm>
            <a:off x="4646051" y="3429000"/>
            <a:ext cx="4497949" cy="3126234"/>
          </a:xfrm>
          <a:prstGeom prst="rect">
            <a:avLst/>
          </a:prstGeom>
          <a:noFill/>
        </p:spPr>
      </p:pic>
      <p:sp>
        <p:nvSpPr>
          <p:cNvPr id="7" name="6 Rectángulo"/>
          <p:cNvSpPr/>
          <p:nvPr/>
        </p:nvSpPr>
        <p:spPr>
          <a:xfrm>
            <a:off x="494904" y="166206"/>
            <a:ext cx="8604448" cy="584775"/>
          </a:xfrm>
          <a:prstGeom prst="rect">
            <a:avLst/>
          </a:prstGeom>
        </p:spPr>
        <p:txBody>
          <a:bodyPr wrap="square">
            <a:spAutoFit/>
          </a:bodyPr>
          <a:lstStyle/>
          <a:p>
            <a:pPr algn="ctr"/>
            <a:r>
              <a:rPr lang="es-ES" sz="3200" b="1" dirty="0">
                <a:solidFill>
                  <a:srgbClr val="C00000"/>
                </a:solidFill>
              </a:rPr>
              <a:t>Problema de la comuna de Santiago</a:t>
            </a:r>
          </a:p>
        </p:txBody>
      </p:sp>
    </p:spTree>
    <p:extLst>
      <p:ext uri="{BB962C8B-B14F-4D97-AF65-F5344CB8AC3E}">
        <p14:creationId xmlns:p14="http://schemas.microsoft.com/office/powerpoint/2010/main" val="213753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09600"/>
          </a:xfrm>
        </p:spPr>
        <p:txBody>
          <a:bodyPr>
            <a:noAutofit/>
          </a:bodyPr>
          <a:lstStyle/>
          <a:p>
            <a:r>
              <a:rPr lang="es-ES" sz="3200" b="1" dirty="0">
                <a:solidFill>
                  <a:srgbClr val="C00000"/>
                </a:solidFill>
              </a:rPr>
              <a:t>Síntesis del Repoblamiento de Santiago</a:t>
            </a:r>
          </a:p>
        </p:txBody>
      </p:sp>
      <p:sp>
        <p:nvSpPr>
          <p:cNvPr id="3" name="2 Marcador de contenido"/>
          <p:cNvSpPr>
            <a:spLocks noGrp="1"/>
          </p:cNvSpPr>
          <p:nvPr>
            <p:ph idx="1"/>
          </p:nvPr>
        </p:nvSpPr>
        <p:spPr>
          <a:xfrm>
            <a:off x="350888" y="2852936"/>
            <a:ext cx="8816280" cy="3888432"/>
          </a:xfrm>
        </p:spPr>
        <p:txBody>
          <a:bodyPr>
            <a:noAutofit/>
          </a:bodyPr>
          <a:lstStyle/>
          <a:p>
            <a:pPr marL="0" indent="0" algn="r">
              <a:spcBef>
                <a:spcPts val="0"/>
              </a:spcBef>
              <a:buNone/>
            </a:pPr>
            <a:r>
              <a:rPr lang="es-ES" sz="2000" i="1" dirty="0"/>
              <a:t>1990: la Municipalidad de Santiago -junto con la Corporación de Desarrollo de Santiago, CORDESAN  que preside el alcalde- diseña, legitima (Convención de Santiago) y aplica el programa de Repoblamiento de Santiago. </a:t>
            </a:r>
          </a:p>
          <a:p>
            <a:pPr marL="0" indent="0" algn="r">
              <a:spcBef>
                <a:spcPts val="0"/>
              </a:spcBef>
              <a:buNone/>
            </a:pPr>
            <a:endParaRPr lang="es-ES" sz="2000" i="1" dirty="0"/>
          </a:p>
          <a:p>
            <a:pPr marL="0" indent="0" algn="r">
              <a:spcBef>
                <a:spcPts val="0"/>
              </a:spcBef>
              <a:buNone/>
            </a:pPr>
            <a:r>
              <a:rPr lang="es-ES" sz="2000" i="1" dirty="0"/>
              <a:t>Se construyen 125 mil departamentos  con una inversión privada de alrededor de US$ 4 mil millones. Las 125 mil nuevas viviendas (1991-2012) se financian con ahorros de las familias, un subsidio especial del Estado, inversión de las constructoras privadas y créditos hipotecarios de la banca privada. </a:t>
            </a:r>
          </a:p>
          <a:p>
            <a:pPr marL="0" indent="0" algn="r">
              <a:spcBef>
                <a:spcPts val="0"/>
              </a:spcBef>
              <a:buNone/>
            </a:pPr>
            <a:endParaRPr lang="es-ES" sz="2000" i="1" dirty="0"/>
          </a:p>
          <a:p>
            <a:pPr marL="0" indent="0" algn="r">
              <a:spcBef>
                <a:spcPts val="0"/>
              </a:spcBef>
              <a:buNone/>
            </a:pPr>
            <a:r>
              <a:rPr lang="es-ES" sz="2000" i="1" dirty="0"/>
              <a:t>Se reordenan y recuperan los barrios más antiguos y deteriorados de la comuna de Santiago: Centro, Balmaceda, Brasil, Lira, Concha y Toro, República (Universitario), Franklin (Matadero), Yungay, Lastarria, Calles y Pasajes,  . </a:t>
            </a:r>
          </a:p>
          <a:p>
            <a:pPr marL="0" indent="0">
              <a:spcBef>
                <a:spcPts val="0"/>
              </a:spcBef>
              <a:buNone/>
            </a:pPr>
            <a:endParaRPr lang="es-ES" sz="2000" i="1" dirty="0"/>
          </a:p>
        </p:txBody>
      </p:sp>
      <p:pic>
        <p:nvPicPr>
          <p:cNvPr id="45058" name="Picture 2" descr="C:\Users\Mario\Documents\Dctos otra compu\Mis documentos\MisImagenes\Santiago\Santiago\Repoblamiento.jpg"/>
          <p:cNvPicPr>
            <a:picLocks noChangeAspect="1" noChangeArrowheads="1"/>
          </p:cNvPicPr>
          <p:nvPr/>
        </p:nvPicPr>
        <p:blipFill rotWithShape="1">
          <a:blip r:embed="rId3" cstate="print"/>
          <a:srcRect b="41181"/>
          <a:stretch/>
        </p:blipFill>
        <p:spPr bwMode="auto">
          <a:xfrm>
            <a:off x="4283968" y="692697"/>
            <a:ext cx="4733652" cy="2117460"/>
          </a:xfrm>
          <a:prstGeom prst="rect">
            <a:avLst/>
          </a:prstGeom>
          <a:noFill/>
        </p:spPr>
      </p:pic>
    </p:spTree>
    <p:extLst>
      <p:ext uri="{BB962C8B-B14F-4D97-AF65-F5344CB8AC3E}">
        <p14:creationId xmlns:p14="http://schemas.microsoft.com/office/powerpoint/2010/main" val="3797328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9036496" cy="569168"/>
          </a:xfrm>
        </p:spPr>
        <p:txBody>
          <a:bodyPr>
            <a:normAutofit fontScale="90000"/>
          </a:bodyPr>
          <a:lstStyle/>
          <a:p>
            <a:r>
              <a:rPr lang="es-ES" sz="3600" b="1" dirty="0">
                <a:solidFill>
                  <a:srgbClr val="C00000"/>
                </a:solidFill>
              </a:rPr>
              <a:t>Inicio del Repoblamiento de la comuna de Santiago</a:t>
            </a:r>
          </a:p>
        </p:txBody>
      </p:sp>
      <p:sp>
        <p:nvSpPr>
          <p:cNvPr id="3" name="2 Marcador de contenido"/>
          <p:cNvSpPr>
            <a:spLocks noGrp="1"/>
          </p:cNvSpPr>
          <p:nvPr>
            <p:ph idx="1"/>
          </p:nvPr>
        </p:nvSpPr>
        <p:spPr>
          <a:xfrm>
            <a:off x="107504" y="762000"/>
            <a:ext cx="8884096" cy="6172200"/>
          </a:xfrm>
        </p:spPr>
        <p:txBody>
          <a:bodyPr>
            <a:normAutofit fontScale="25000" lnSpcReduction="20000"/>
          </a:bodyPr>
          <a:lstStyle/>
          <a:p>
            <a:r>
              <a:rPr lang="es-ES" sz="9600" dirty="0"/>
              <a:t>Durante los 90, la Municipalidad decide revertir el despoblamiento utilizando la </a:t>
            </a:r>
            <a:r>
              <a:rPr lang="es-ES" sz="9600" i="1" dirty="0"/>
              <a:t>"Estrategia de Desarrollo Urbano</a:t>
            </a:r>
            <a:r>
              <a:rPr lang="es-ES" sz="9600" dirty="0"/>
              <a:t>" -elaborada por la Universidad Católica aunque sin consulta a la comunidad- y la Corporación Privada de Desarrollo, CORDESAN- presidida por el alcalde en cuyo directorio hay empresas, universidades, bancos, comercio y cooperativas de vivienda. </a:t>
            </a:r>
          </a:p>
          <a:p>
            <a:endParaRPr lang="es-ES" sz="9600" dirty="0"/>
          </a:p>
          <a:p>
            <a:r>
              <a:rPr lang="es-ES" sz="9600" dirty="0"/>
              <a:t>Para actualizar la "Estrategia" se realiza  la Convención de Santiago donde 6 mil dirigentes analizan los problemas y proponen el </a:t>
            </a:r>
            <a:r>
              <a:rPr lang="es-ES" sz="9600" i="1" dirty="0"/>
              <a:t>“Programa de Repoblamiento”. </a:t>
            </a:r>
            <a:r>
              <a:rPr lang="es-ES" sz="9600" dirty="0"/>
              <a:t>Las primeras acciones son:</a:t>
            </a:r>
          </a:p>
          <a:p>
            <a:endParaRPr lang="es-ES" sz="9600" dirty="0"/>
          </a:p>
          <a:p>
            <a:pPr lvl="1"/>
            <a:r>
              <a:rPr lang="es-ES" sz="9200" dirty="0"/>
              <a:t>Construcción del </a:t>
            </a:r>
            <a:r>
              <a:rPr lang="es-ES" sz="9200" i="1" dirty="0"/>
              <a:t>Parque Los Reyes</a:t>
            </a:r>
            <a:r>
              <a:rPr lang="es-ES" sz="9200" dirty="0"/>
              <a:t>, con recursos municipales y de la cooperación española</a:t>
            </a:r>
            <a:r>
              <a:rPr lang="es-ES" sz="6800" dirty="0"/>
              <a:t>, </a:t>
            </a:r>
            <a:r>
              <a:rPr lang="es-ES" sz="9200" dirty="0"/>
              <a:t>que transforma la ribera sur del Río Mapocho en una gran área verde,  valorizando la zona norte de la comuna;</a:t>
            </a:r>
          </a:p>
          <a:p>
            <a:pPr lvl="1"/>
            <a:endParaRPr lang="es-ES" sz="9200" dirty="0"/>
          </a:p>
          <a:p>
            <a:pPr lvl="1"/>
            <a:r>
              <a:rPr lang="es-ES" sz="9200" dirty="0"/>
              <a:t>Levantamiento de un </a:t>
            </a:r>
            <a:r>
              <a:rPr lang="es-ES" sz="9200" i="1" dirty="0"/>
              <a:t>Banco de Terrenos -</a:t>
            </a:r>
            <a:r>
              <a:rPr lang="es-ES" sz="9200" dirty="0"/>
              <a:t>catastro de los inmuebles y terrenos a precios de mercado- y de la </a:t>
            </a:r>
            <a:r>
              <a:rPr lang="es-ES" sz="9200" i="1" dirty="0"/>
              <a:t>Bolsa de Demanda</a:t>
            </a:r>
            <a:r>
              <a:rPr lang="es-ES" sz="9200" dirty="0"/>
              <a:t>, con las familias dispuestas a adquirir un departamento en la comuna;</a:t>
            </a:r>
          </a:p>
          <a:p>
            <a:pPr>
              <a:buNone/>
            </a:pPr>
            <a:endParaRPr lang="es-ES" dirty="0"/>
          </a:p>
          <a:p>
            <a:endParaRPr lang="es-ES" dirty="0"/>
          </a:p>
        </p:txBody>
      </p:sp>
    </p:spTree>
    <p:extLst>
      <p:ext uri="{BB962C8B-B14F-4D97-AF65-F5344CB8AC3E}">
        <p14:creationId xmlns:p14="http://schemas.microsoft.com/office/powerpoint/2010/main" val="157258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2971" y="363084"/>
            <a:ext cx="8127728" cy="1526159"/>
          </a:xfrm>
        </p:spPr>
        <p:txBody>
          <a:bodyPr>
            <a:normAutofit fontScale="90000"/>
          </a:bodyPr>
          <a:lstStyle/>
          <a:p>
            <a:pPr algn="r"/>
            <a:br>
              <a:rPr lang="es-CL" b="1" dirty="0">
                <a:solidFill>
                  <a:srgbClr val="C00000"/>
                </a:solidFill>
              </a:rPr>
            </a:br>
            <a:r>
              <a:rPr lang="es-CL" sz="4217" b="1" dirty="0">
                <a:solidFill>
                  <a:srgbClr val="C00000"/>
                </a:solidFill>
              </a:rPr>
              <a:t>En el mundo actual existe una  desigualdad creciente entre el mercado global, el Estado nacional y los ciudadanos</a:t>
            </a:r>
            <a:endParaRPr lang="es-CL" b="1" dirty="0">
              <a:solidFill>
                <a:srgbClr val="C00000"/>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914576188"/>
              </p:ext>
            </p:extLst>
          </p:nvPr>
        </p:nvGraphicFramePr>
        <p:xfrm>
          <a:off x="87641" y="2162991"/>
          <a:ext cx="8968718" cy="4695009"/>
        </p:xfrm>
        <a:graphic>
          <a:graphicData uri="http://schemas.openxmlformats.org/presentationml/2006/ole">
            <mc:AlternateContent xmlns:mc="http://schemas.openxmlformats.org/markup-compatibility/2006">
              <mc:Choice xmlns:v="urn:schemas-microsoft-com:vml" Requires="v">
                <p:oleObj spid="_x0000_s7192" name="Document" r:id="rId3" imgW="5704044" imgH="2984380" progId="Word.Document.12">
                  <p:embed/>
                </p:oleObj>
              </mc:Choice>
              <mc:Fallback>
                <p:oleObj name="Document" r:id="rId3" imgW="5704044" imgH="2984380" progId="Word.Document.12">
                  <p:embed/>
                  <p:pic>
                    <p:nvPicPr>
                      <p:cNvPr id="4" name="Objeto 3"/>
                      <p:cNvPicPr/>
                      <p:nvPr/>
                    </p:nvPicPr>
                    <p:blipFill>
                      <a:blip r:embed="rId4"/>
                      <a:stretch>
                        <a:fillRect/>
                      </a:stretch>
                    </p:blipFill>
                    <p:spPr>
                      <a:xfrm>
                        <a:off x="87641" y="2162991"/>
                        <a:ext cx="8968718" cy="4695009"/>
                      </a:xfrm>
                      <a:prstGeom prst="rect">
                        <a:avLst/>
                      </a:prstGeom>
                    </p:spPr>
                  </p:pic>
                </p:oleObj>
              </mc:Fallback>
            </mc:AlternateContent>
          </a:graphicData>
        </a:graphic>
      </p:graphicFrame>
    </p:spTree>
    <p:extLst>
      <p:ext uri="{BB962C8B-B14F-4D97-AF65-F5344CB8AC3E}">
        <p14:creationId xmlns:p14="http://schemas.microsoft.com/office/powerpoint/2010/main" val="2523633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274638"/>
            <a:ext cx="9144000" cy="1143000"/>
          </a:xfrm>
        </p:spPr>
        <p:txBody>
          <a:bodyPr>
            <a:noAutofit/>
          </a:bodyPr>
          <a:lstStyle/>
          <a:p>
            <a:pPr lvl="0" algn="l"/>
            <a:r>
              <a:rPr lang="es-ES" sz="2400" b="1" dirty="0">
                <a:solidFill>
                  <a:srgbClr val="C00000"/>
                </a:solidFill>
              </a:rPr>
              <a:t>Construcción del Parque Los Reyes</a:t>
            </a:r>
            <a:r>
              <a:rPr lang="es-ES" sz="2400" dirty="0"/>
              <a:t>, con recursos municipales y de la cooperación española, que transforma la ribera sur del Río Mapocho en una gran área verde,  valorizando la zona norte de la comuna;</a:t>
            </a:r>
            <a:br>
              <a:rPr lang="es-ES" sz="2000" dirty="0"/>
            </a:br>
            <a:endParaRPr lang="es-ES" sz="2000" dirty="0"/>
          </a:p>
        </p:txBody>
      </p:sp>
      <p:pic>
        <p:nvPicPr>
          <p:cNvPr id="44034" name="Picture 2" descr="C:\Users\Mario\Documents\Dctos otra compu\Mis documentos\MisImagenes\Santiago\Santiago\ParqueReyes.jpg"/>
          <p:cNvPicPr>
            <a:picLocks noGrp="1" noChangeAspect="1" noChangeArrowheads="1"/>
          </p:cNvPicPr>
          <p:nvPr>
            <p:ph idx="1"/>
          </p:nvPr>
        </p:nvPicPr>
        <p:blipFill rotWithShape="1">
          <a:blip r:embed="rId3" cstate="print"/>
          <a:srcRect b="13041"/>
          <a:stretch/>
        </p:blipFill>
        <p:spPr bwMode="auto">
          <a:xfrm>
            <a:off x="-47331" y="1268760"/>
            <a:ext cx="9191555" cy="5589240"/>
          </a:xfrm>
          <a:prstGeom prst="rect">
            <a:avLst/>
          </a:prstGeom>
          <a:noFill/>
        </p:spPr>
      </p:pic>
    </p:spTree>
    <p:extLst>
      <p:ext uri="{BB962C8B-B14F-4D97-AF65-F5344CB8AC3E}">
        <p14:creationId xmlns:p14="http://schemas.microsoft.com/office/powerpoint/2010/main" val="2356981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856984" cy="416768"/>
          </a:xfrm>
        </p:spPr>
        <p:txBody>
          <a:bodyPr>
            <a:noAutofit/>
          </a:bodyPr>
          <a:lstStyle/>
          <a:p>
            <a:r>
              <a:rPr lang="es-ES" sz="3200" b="1" dirty="0">
                <a:solidFill>
                  <a:srgbClr val="C00000"/>
                </a:solidFill>
              </a:rPr>
              <a:t>Herramientas del Repoblamiento de Santiago</a:t>
            </a:r>
          </a:p>
        </p:txBody>
      </p:sp>
      <p:sp>
        <p:nvSpPr>
          <p:cNvPr id="3" name="2 Marcador de contenido"/>
          <p:cNvSpPr>
            <a:spLocks noGrp="1"/>
          </p:cNvSpPr>
          <p:nvPr>
            <p:ph idx="1"/>
          </p:nvPr>
        </p:nvSpPr>
        <p:spPr>
          <a:xfrm>
            <a:off x="251520" y="2132856"/>
            <a:ext cx="8892480" cy="4725144"/>
          </a:xfrm>
        </p:spPr>
        <p:txBody>
          <a:bodyPr>
            <a:noAutofit/>
          </a:bodyPr>
          <a:lstStyle/>
          <a:p>
            <a:pPr lvl="0"/>
            <a:r>
              <a:rPr lang="es-ES" sz="2000" dirty="0"/>
              <a:t>El </a:t>
            </a:r>
            <a:r>
              <a:rPr lang="es-ES" sz="2000" b="1" i="1" dirty="0"/>
              <a:t>Subsidio de Renovación Urbana </a:t>
            </a:r>
            <a:r>
              <a:rPr lang="es-ES" sz="2000" i="1" dirty="0"/>
              <a:t>–</a:t>
            </a:r>
            <a:r>
              <a:rPr lang="es-ES" sz="2000" dirty="0"/>
              <a:t>especial</a:t>
            </a:r>
            <a:r>
              <a:rPr lang="es-ES" sz="2000" i="1" dirty="0"/>
              <a:t> d</a:t>
            </a:r>
            <a:r>
              <a:rPr lang="es-ES" sz="2000" dirty="0"/>
              <a:t>el Ministerio de Vivienda- otorga hasta US$ 9 mil a la familia que compre vivienda en la comuna lo que se agrega al ahorro familia,  que postulan a un crédito hipotecario especial para vivienda);</a:t>
            </a:r>
          </a:p>
          <a:p>
            <a:pPr lvl="0"/>
            <a:endParaRPr lang="es-ES" sz="2000" dirty="0"/>
          </a:p>
          <a:p>
            <a:pPr lvl="0"/>
            <a:r>
              <a:rPr lang="es-ES" sz="2000" b="1" i="1" dirty="0"/>
              <a:t>Créditos hipotecarios</a:t>
            </a:r>
            <a:r>
              <a:rPr lang="es-ES" sz="2000" b="1" dirty="0"/>
              <a:t> </a:t>
            </a:r>
            <a:r>
              <a:rPr lang="es-ES" sz="2000" dirty="0"/>
              <a:t>de la banca privada de hasta 25 años plazo, para financiar la parte del costo no cubierta por el ahorro familiar y el subsidio estatal;</a:t>
            </a:r>
          </a:p>
          <a:p>
            <a:pPr lvl="0"/>
            <a:endParaRPr lang="es-ES" sz="2000" dirty="0"/>
          </a:p>
          <a:p>
            <a:pPr lvl="0"/>
            <a:r>
              <a:rPr lang="es-ES" sz="2000" dirty="0"/>
              <a:t>La </a:t>
            </a:r>
            <a:r>
              <a:rPr lang="es-ES" sz="2000" b="1" i="1" dirty="0"/>
              <a:t>Cooperativa "Habitacoop</a:t>
            </a:r>
            <a:r>
              <a:rPr lang="es-ES" sz="2000" b="1" dirty="0"/>
              <a:t>"</a:t>
            </a:r>
            <a:r>
              <a:rPr lang="es-ES" sz="2000" dirty="0"/>
              <a:t> (que después quiebra) inicia la construcción de departamentos para los postulantes, y </a:t>
            </a:r>
            <a:r>
              <a:rPr lang="es-ES" sz="2000" i="1" dirty="0"/>
              <a:t>constructoras privadas</a:t>
            </a:r>
            <a:r>
              <a:rPr lang="es-ES" sz="2000" dirty="0"/>
              <a:t> se agregan para la construcción masiva de vivienda (departamentos);</a:t>
            </a:r>
          </a:p>
          <a:p>
            <a:endParaRPr lang="es-ES" sz="2000" dirty="0"/>
          </a:p>
          <a:p>
            <a:r>
              <a:rPr lang="es-ES" sz="2000" dirty="0"/>
              <a:t>Se crean </a:t>
            </a:r>
            <a:r>
              <a:rPr lang="es-ES" sz="2000" b="1" i="1" dirty="0"/>
              <a:t>Comités de Adelanto </a:t>
            </a:r>
            <a:r>
              <a:rPr lang="es-ES" sz="2000" i="1" dirty="0"/>
              <a:t>en </a:t>
            </a:r>
            <a:r>
              <a:rPr lang="es-ES" sz="2000" dirty="0"/>
              <a:t>los 20 barrios de la comuna, para facilitar la participación de los diversos actores involucrando a los ciudadanos, organizaciones barriales y a los diversos agentes privados. </a:t>
            </a:r>
          </a:p>
        </p:txBody>
      </p:sp>
      <p:pic>
        <p:nvPicPr>
          <p:cNvPr id="48130" name="Picture 2" descr="C:\Users\Mario\Documents\Dctos otra compu\Mis documentos\MisImagenes\Santiago\Santiago\VisionDeptos.jpg"/>
          <p:cNvPicPr>
            <a:picLocks noChangeAspect="1" noChangeArrowheads="1"/>
          </p:cNvPicPr>
          <p:nvPr/>
        </p:nvPicPr>
        <p:blipFill>
          <a:blip r:embed="rId3" cstate="print">
            <a:lum bright="21000"/>
          </a:blip>
          <a:srcRect/>
          <a:stretch>
            <a:fillRect/>
          </a:stretch>
        </p:blipFill>
        <p:spPr bwMode="auto">
          <a:xfrm>
            <a:off x="2411760" y="692696"/>
            <a:ext cx="6408711" cy="1310872"/>
          </a:xfrm>
          <a:prstGeom prst="rect">
            <a:avLst/>
          </a:prstGeom>
          <a:noFill/>
        </p:spPr>
      </p:pic>
    </p:spTree>
    <p:extLst>
      <p:ext uri="{BB962C8B-B14F-4D97-AF65-F5344CB8AC3E}">
        <p14:creationId xmlns:p14="http://schemas.microsoft.com/office/powerpoint/2010/main" val="3982814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57200"/>
          </a:xfrm>
        </p:spPr>
        <p:txBody>
          <a:bodyPr>
            <a:normAutofit fontScale="90000"/>
          </a:bodyPr>
          <a:lstStyle/>
          <a:p>
            <a:r>
              <a:rPr lang="es-ES" sz="3200" b="1" dirty="0">
                <a:solidFill>
                  <a:srgbClr val="C00000"/>
                </a:solidFill>
              </a:rPr>
              <a:t>Proyectos e intervenciones complementarias</a:t>
            </a:r>
          </a:p>
        </p:txBody>
      </p:sp>
      <p:sp>
        <p:nvSpPr>
          <p:cNvPr id="3" name="2 Marcador de contenido"/>
          <p:cNvSpPr>
            <a:spLocks noGrp="1"/>
          </p:cNvSpPr>
          <p:nvPr>
            <p:ph idx="1"/>
          </p:nvPr>
        </p:nvSpPr>
        <p:spPr>
          <a:xfrm>
            <a:off x="0" y="533400"/>
            <a:ext cx="9144000" cy="6324600"/>
          </a:xfrm>
        </p:spPr>
        <p:txBody>
          <a:bodyPr>
            <a:noAutofit/>
          </a:bodyPr>
          <a:lstStyle/>
          <a:p>
            <a:pPr lvl="0"/>
            <a:r>
              <a:rPr lang="es-ES" sz="2000" b="1" i="1" dirty="0"/>
              <a:t>Reubicación y formalización del comercio ambulante</a:t>
            </a:r>
            <a:r>
              <a:rPr lang="es-ES" sz="2000" b="1" dirty="0"/>
              <a:t> </a:t>
            </a:r>
            <a:r>
              <a:rPr lang="es-ES" sz="2000" dirty="0"/>
              <a:t>(barrio Franklin y centro de Santiago). La municipalidad negocia con los comerciantes y los avala para que adquieran –con créditos bancarios- locales comerciales construidos para ellos; </a:t>
            </a:r>
          </a:p>
          <a:p>
            <a:pPr lvl="0"/>
            <a:r>
              <a:rPr lang="es-ES" sz="2000" b="1" i="1" dirty="0"/>
              <a:t>Centro Cultural Estación Mapocho</a:t>
            </a:r>
            <a:r>
              <a:rPr lang="es-ES" sz="2000" dirty="0"/>
              <a:t>, histórico terminal ferroviario se transforma en espacio cultural con aportes municipales y autofinancia parte de su operación; </a:t>
            </a:r>
          </a:p>
          <a:p>
            <a:pPr lvl="0"/>
            <a:r>
              <a:rPr lang="es-ES" sz="2000" b="1" i="1" dirty="0"/>
              <a:t>Erradicación de servicios conflictivos</a:t>
            </a:r>
            <a:r>
              <a:rPr lang="es-ES" sz="2000" b="1" dirty="0"/>
              <a:t> </a:t>
            </a:r>
            <a:r>
              <a:rPr lang="es-ES" sz="2000" dirty="0"/>
              <a:t>(cárcel y antiguo terminal de buses). Empresas privadas establecen acuerdos con la municipalidad para construir nuevas oficinas a partir de la recuperación de las estructuras de  los edificios antiguos; </a:t>
            </a:r>
          </a:p>
          <a:p>
            <a:pPr lvl="0"/>
            <a:r>
              <a:rPr lang="es-ES" sz="2000" b="1" i="1" dirty="0"/>
              <a:t>Barrio Universitario "República</a:t>
            </a:r>
            <a:r>
              <a:rPr lang="es-ES" sz="2000" i="1" dirty="0"/>
              <a:t>",</a:t>
            </a:r>
            <a:r>
              <a:rPr lang="es-ES" sz="2000" dirty="0"/>
              <a:t> realizado en conjunto con las universidades, recuperando antiguos palacios y viviendas históricas de familias tradicionales; </a:t>
            </a:r>
          </a:p>
          <a:p>
            <a:pPr lvl="0"/>
            <a:r>
              <a:rPr lang="es-ES" sz="2000" b="1" i="1" dirty="0"/>
              <a:t>Revalorización de los barrios clásicos </a:t>
            </a:r>
            <a:r>
              <a:rPr lang="es-ES" sz="2000" i="1" dirty="0"/>
              <a:t>"Londres", "Concha y Toro"</a:t>
            </a:r>
            <a:r>
              <a:rPr lang="es-ES" sz="2000" dirty="0"/>
              <a:t> estimula a los propietarios a invertir y renovar sus bienes inmuebles de estilo histórico clásico;</a:t>
            </a:r>
          </a:p>
          <a:p>
            <a:r>
              <a:rPr lang="es-ES" sz="2000" b="1" i="1" dirty="0"/>
              <a:t>Mejoramiento de pequeñas calles y pasajes</a:t>
            </a:r>
            <a:r>
              <a:rPr lang="es-ES" sz="2000" b="1" dirty="0"/>
              <a:t>:</a:t>
            </a:r>
            <a:r>
              <a:rPr lang="es-ES" sz="2000" dirty="0"/>
              <a:t> acuerdos con los vecinos para mejorar el espacio común y fachadas con aportes  municipales y de propietarios; </a:t>
            </a:r>
          </a:p>
          <a:p>
            <a:r>
              <a:rPr lang="es-ES" sz="2000" b="1" i="1" dirty="0"/>
              <a:t>Reconstrucción y pintado de fachadas antiguas</a:t>
            </a:r>
            <a:r>
              <a:rPr lang="es-ES" sz="2000" b="1" dirty="0"/>
              <a:t> </a:t>
            </a:r>
            <a:r>
              <a:rPr lang="es-ES" sz="2000" dirty="0"/>
              <a:t>en las principales arterias de la ciudad, contribuyendo la municipalidad con el diseño y los dueños con la inversión; </a:t>
            </a:r>
          </a:p>
          <a:p>
            <a:r>
              <a:rPr lang="es-ES" sz="2000" b="1" i="1" dirty="0"/>
              <a:t>Remodelación y peatonización del centro de Santiago</a:t>
            </a:r>
            <a:r>
              <a:rPr lang="es-ES" sz="2000" i="1" dirty="0"/>
              <a:t>,</a:t>
            </a:r>
            <a:r>
              <a:rPr lang="es-ES" sz="2000" dirty="0"/>
              <a:t> con aportes económicos de los comerciantes establecidos que se agregan a los recursos municipales. </a:t>
            </a:r>
          </a:p>
          <a:p>
            <a:r>
              <a:rPr lang="es-ES" sz="2000" b="1" i="1" dirty="0"/>
              <a:t>Corporación privada “Santiago Innova”,</a:t>
            </a:r>
            <a:r>
              <a:rPr lang="es-ES" sz="2000" dirty="0"/>
              <a:t> vivero y centro de pequeñas empresas.</a:t>
            </a:r>
            <a:endParaRPr lang="es-ES" sz="1600" dirty="0"/>
          </a:p>
        </p:txBody>
      </p:sp>
    </p:spTree>
    <p:extLst>
      <p:ext uri="{BB962C8B-B14F-4D97-AF65-F5344CB8AC3E}">
        <p14:creationId xmlns:p14="http://schemas.microsoft.com/office/powerpoint/2010/main" val="814443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74638"/>
            <a:ext cx="8915398" cy="1143000"/>
          </a:xfrm>
        </p:spPr>
        <p:txBody>
          <a:bodyPr>
            <a:noAutofit/>
          </a:bodyPr>
          <a:lstStyle/>
          <a:p>
            <a:pPr lvl="0" algn="l"/>
            <a:r>
              <a:rPr lang="es-ES" sz="2000" b="1" dirty="0">
                <a:solidFill>
                  <a:srgbClr val="C00000"/>
                </a:solidFill>
              </a:rPr>
              <a:t>Reubicación y formalización del comercio ambulante</a:t>
            </a:r>
            <a:r>
              <a:rPr lang="es-ES" sz="2000" b="1" dirty="0"/>
              <a:t> </a:t>
            </a:r>
            <a:r>
              <a:rPr lang="es-ES" sz="2000" dirty="0"/>
              <a:t>(barrio Franklin y centro de Santiago). La municipalidad negocia con las organizaciones de comerciantes y avala a éstos para que adquieran –mediante créditos bancarios- locales en varios centros comerciales especialmente construidos para su reubicación; </a:t>
            </a:r>
            <a:br>
              <a:rPr lang="es-ES" sz="1800" dirty="0"/>
            </a:br>
            <a:endParaRPr lang="es-ES" sz="1800" dirty="0"/>
          </a:p>
        </p:txBody>
      </p:sp>
      <p:pic>
        <p:nvPicPr>
          <p:cNvPr id="6" name="Picture 2" descr="C:\Users\Mario\Documents\Dctos otra compu\Mis documentos\MisImagenes\Santiago\PersaBio-Bio\PersaCalle2.jpg"/>
          <p:cNvPicPr>
            <a:picLocks noGrp="1" noChangeAspect="1" noChangeArrowheads="1"/>
          </p:cNvPicPr>
          <p:nvPr>
            <p:ph idx="1"/>
          </p:nvPr>
        </p:nvPicPr>
        <p:blipFill>
          <a:blip r:embed="rId3" cstate="print"/>
          <a:srcRect/>
          <a:stretch>
            <a:fillRect/>
          </a:stretch>
        </p:blipFill>
        <p:spPr bwMode="auto">
          <a:xfrm>
            <a:off x="926438" y="1340768"/>
            <a:ext cx="7533994" cy="5400600"/>
          </a:xfrm>
          <a:prstGeom prst="rect">
            <a:avLst/>
          </a:prstGeom>
          <a:noFill/>
        </p:spPr>
      </p:pic>
      <p:pic>
        <p:nvPicPr>
          <p:cNvPr id="7" name="Picture 2" descr="C:\Users\Mario\Documents\Dctos otra compu\Mis documentos\MisImagenes\Santiago\PersaBio-Bio\PersaCalle2.jpg"/>
          <p:cNvPicPr>
            <a:picLocks noChangeAspect="1" noChangeArrowheads="1"/>
          </p:cNvPicPr>
          <p:nvPr/>
        </p:nvPicPr>
        <p:blipFill rotWithShape="1">
          <a:blip r:embed="rId3" cstate="print"/>
          <a:srcRect b="15827"/>
          <a:stretch/>
        </p:blipFill>
        <p:spPr bwMode="auto">
          <a:xfrm>
            <a:off x="0" y="1340769"/>
            <a:ext cx="9143999" cy="5517231"/>
          </a:xfrm>
          <a:prstGeom prst="rect">
            <a:avLst/>
          </a:prstGeom>
          <a:noFill/>
        </p:spPr>
      </p:pic>
    </p:spTree>
    <p:extLst>
      <p:ext uri="{BB962C8B-B14F-4D97-AF65-F5344CB8AC3E}">
        <p14:creationId xmlns:p14="http://schemas.microsoft.com/office/powerpoint/2010/main" val="360931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4906888" cy="1008112"/>
          </a:xfrm>
        </p:spPr>
        <p:txBody>
          <a:bodyPr>
            <a:normAutofit fontScale="90000"/>
          </a:bodyPr>
          <a:lstStyle/>
          <a:p>
            <a:r>
              <a:rPr lang="es-CL" b="1" dirty="0">
                <a:solidFill>
                  <a:srgbClr val="C00000"/>
                </a:solidFill>
              </a:rPr>
              <a:t>La Feria Persa Bio-Bio</a:t>
            </a:r>
          </a:p>
        </p:txBody>
      </p:sp>
      <p:sp>
        <p:nvSpPr>
          <p:cNvPr id="3" name="2 Marcador de contenido"/>
          <p:cNvSpPr>
            <a:spLocks noGrp="1"/>
          </p:cNvSpPr>
          <p:nvPr>
            <p:ph idx="1"/>
          </p:nvPr>
        </p:nvSpPr>
        <p:spPr>
          <a:xfrm>
            <a:off x="-1" y="1124744"/>
            <a:ext cx="5661409" cy="5733256"/>
          </a:xfrm>
        </p:spPr>
        <p:txBody>
          <a:bodyPr>
            <a:normAutofit fontScale="25000" lnSpcReduction="20000"/>
          </a:bodyPr>
          <a:lstStyle/>
          <a:p>
            <a:r>
              <a:rPr lang="es-ES" sz="7200" dirty="0"/>
              <a:t>La Feria Persa Bio-Bio –Barrio Franklin, Santiago- se inicia como mercado callejero informal en los años 40. A fines de los 80 adquiere una extensión de más de 10 cuadras en la calle Bio-Bio, dificulta el tránsito, genera deterioro ambiental, crea inseguridad y constituye competencia desleal para el comercio del barrio Franklin.</a:t>
            </a:r>
          </a:p>
          <a:p>
            <a:endParaRPr lang="es-ES" sz="7200" dirty="0"/>
          </a:p>
          <a:p>
            <a:r>
              <a:rPr lang="es-ES" sz="7200" dirty="0"/>
              <a:t>En 1994 la Municipalidad negocia la relocalización de los 1.257 comerciantes callejeros organizados en varios sindicatos, los que –luego de difíciles negociaciones- se instalan en plazas techadas bien habilitadas y dotadas de servicios.  El proyecto se realiza en acuerdo con los comerciantes --que financian la inversión mediante créditos bancarios otorgados hasta el 2010— con asesoría técnica y aval de la Corporación de Desarrollo de Santiago.</a:t>
            </a:r>
          </a:p>
          <a:p>
            <a:endParaRPr lang="es-ES" sz="7200" dirty="0"/>
          </a:p>
          <a:p>
            <a:r>
              <a:rPr lang="es-ES" sz="7200" dirty="0"/>
              <a:t>En la actualidad funciona como un dinámico comercio formalizado –ordenado y con vigilancia policial-- que ofrece productos de mayor calidad, incluidos muebles, antigüedades, computadoras, herramientas, bicicletas y ropa. </a:t>
            </a:r>
          </a:p>
          <a:p>
            <a:endParaRPr lang="es-ES" dirty="0"/>
          </a:p>
        </p:txBody>
      </p:sp>
      <p:pic>
        <p:nvPicPr>
          <p:cNvPr id="5" name="3 Imagen" descr="http://www.educarchile.cl/personas/persa_biobio/gfx/BIOBIOb.jpg">
            <a:extLst>
              <a:ext uri="{FF2B5EF4-FFF2-40B4-BE49-F238E27FC236}">
                <a16:creationId xmlns:a16="http://schemas.microsoft.com/office/drawing/2014/main" id="{FB5A3279-A6EA-4341-A9FE-4E88BDB84684}"/>
              </a:ext>
            </a:extLst>
          </p:cNvPr>
          <p:cNvPicPr/>
          <p:nvPr/>
        </p:nvPicPr>
        <p:blipFill>
          <a:blip r:embed="rId2" cstate="print">
            <a:lum bright="20000"/>
          </a:blip>
          <a:srcRect/>
          <a:stretch>
            <a:fillRect/>
          </a:stretch>
        </p:blipFill>
        <p:spPr bwMode="auto">
          <a:xfrm>
            <a:off x="5661408" y="1340768"/>
            <a:ext cx="3375087" cy="2952328"/>
          </a:xfrm>
          <a:prstGeom prst="rect">
            <a:avLst/>
          </a:prstGeom>
          <a:noFill/>
          <a:ln w="9525">
            <a:noFill/>
            <a:miter lim="800000"/>
            <a:headEnd/>
            <a:tailEnd/>
          </a:ln>
        </p:spPr>
      </p:pic>
    </p:spTree>
    <p:extLst>
      <p:ext uri="{BB962C8B-B14F-4D97-AF65-F5344CB8AC3E}">
        <p14:creationId xmlns:p14="http://schemas.microsoft.com/office/powerpoint/2010/main" val="355763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CL" b="1" dirty="0">
                <a:solidFill>
                  <a:srgbClr val="C00000"/>
                </a:solidFill>
              </a:rPr>
              <a:t>La Feria Persa Bio-Bio</a:t>
            </a:r>
          </a:p>
        </p:txBody>
      </p:sp>
      <p:sp>
        <p:nvSpPr>
          <p:cNvPr id="3" name="2 Marcador de contenido"/>
          <p:cNvSpPr>
            <a:spLocks noGrp="1"/>
          </p:cNvSpPr>
          <p:nvPr>
            <p:ph idx="1"/>
          </p:nvPr>
        </p:nvSpPr>
        <p:spPr>
          <a:xfrm>
            <a:off x="457200" y="1124744"/>
            <a:ext cx="8579296" cy="5616624"/>
          </a:xfrm>
        </p:spPr>
        <p:txBody>
          <a:bodyPr>
            <a:normAutofit fontScale="40000" lnSpcReduction="20000"/>
          </a:bodyPr>
          <a:lstStyle/>
          <a:p>
            <a:r>
              <a:rPr lang="es-ES" sz="4500" dirty="0"/>
              <a:t>La actividad comercial se mantiene en el lugar mejorando sus condiciones de operación.  Se ubica a los comerciantes en espacios individuales techados de 2 por 2 mts2. La Corporación de Desarrollo de Santiago adquiere 13.500 m2 de terreno y aporta el diseño arquitectónico para habilitar las plazas techadas. Los comerciantes asumen un crédito  bancario con apoyo del municipio. </a:t>
            </a:r>
          </a:p>
          <a:p>
            <a:endParaRPr lang="es-ES" sz="4500" dirty="0"/>
          </a:p>
          <a:p>
            <a:r>
              <a:rPr lang="es-ES" sz="4500" dirty="0"/>
              <a:t> La Corporación de Santiago avala el crédito hasta el año 1997, después la Cooperativa  "Plaza Techada Persa Bio-Bio" --que obtiene su personalidad jurídica-- asume la deuda directamente terminando sus pagos en 2010. Su capacidad de financiera positivamente y se adelanta el pago de la deuda total. En la actualidad los comerciantes son propietarios de las plaza techadas.</a:t>
            </a:r>
          </a:p>
          <a:p>
            <a:endParaRPr lang="es-CL" sz="4500" dirty="0"/>
          </a:p>
          <a:p>
            <a:r>
              <a:rPr lang="es-ES" sz="4500" dirty="0"/>
              <a:t>Las plazas techadas cuentan con una estructura metálica liviana con locales, oficinas, baños y  bodegas para congregar a 1.257 comerciantes. Cada módulo individual tiene un espacio superior enrejado que sirve de mini bodega. Los comerciantes contratan la vigilancia, establecen servicio de aseo e incluso opera un sistema de distribución de alimentos para los comerciantes usuarios</a:t>
            </a:r>
            <a:r>
              <a:rPr lang="es-ES" sz="4000" dirty="0"/>
              <a:t>. </a:t>
            </a:r>
          </a:p>
          <a:p>
            <a:endParaRPr lang="es-ES" sz="4000" dirty="0"/>
          </a:p>
          <a:p>
            <a:r>
              <a:rPr lang="es-ES" sz="4500" dirty="0"/>
              <a:t>La Cooperativa de Comerciantes se adelanta en el pago de sus créditos y el valor de la inversión inicial se duplica. El modelo del Persa Bio-Bio ha sido replicado por otras agrupaciones de comerciantes que -bajo su propia iniciativa- han instalando nuevos galpones y espacios techados que sirven a más de 2 mil pequeños comerciantes y locatarios de este barrio típico de Santiago</a:t>
            </a:r>
          </a:p>
          <a:p>
            <a:endParaRPr lang="es-CL" sz="4000" dirty="0"/>
          </a:p>
          <a:p>
            <a:endParaRPr lang="es-CL" dirty="0"/>
          </a:p>
          <a:p>
            <a:endParaRPr lang="es-ES" dirty="0"/>
          </a:p>
          <a:p>
            <a:endParaRPr lang="es-ES" dirty="0"/>
          </a:p>
          <a:p>
            <a:endParaRPr lang="es-ES" dirty="0"/>
          </a:p>
          <a:p>
            <a:endParaRPr lang="es-ES" dirty="0"/>
          </a:p>
          <a:p>
            <a:endParaRPr lang="es-ES" dirty="0"/>
          </a:p>
          <a:p>
            <a:endParaRPr lang="es-ES" dirty="0"/>
          </a:p>
          <a:p>
            <a:endParaRPr lang="es-ES" dirty="0"/>
          </a:p>
          <a:p>
            <a:endParaRPr lang="es-CL" dirty="0"/>
          </a:p>
        </p:txBody>
      </p:sp>
    </p:spTree>
    <p:extLst>
      <p:ext uri="{BB962C8B-B14F-4D97-AF65-F5344CB8AC3E}">
        <p14:creationId xmlns:p14="http://schemas.microsoft.com/office/powerpoint/2010/main" val="84678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2699792" cy="1916832"/>
          </a:xfrm>
        </p:spPr>
        <p:txBody>
          <a:bodyPr>
            <a:normAutofit/>
          </a:bodyPr>
          <a:lstStyle/>
          <a:p>
            <a:r>
              <a:rPr lang="es-CL" b="1" dirty="0">
                <a:solidFill>
                  <a:srgbClr val="C00000"/>
                </a:solidFill>
              </a:rPr>
              <a:t>El Persa </a:t>
            </a:r>
            <a:br>
              <a:rPr lang="es-CL" b="1" dirty="0">
                <a:solidFill>
                  <a:srgbClr val="C00000"/>
                </a:solidFill>
              </a:rPr>
            </a:br>
            <a:r>
              <a:rPr lang="es-CL" b="1" dirty="0">
                <a:solidFill>
                  <a:srgbClr val="C00000"/>
                </a:solidFill>
              </a:rPr>
              <a:t>Bio-Bio</a:t>
            </a:r>
          </a:p>
        </p:txBody>
      </p:sp>
      <p:sp>
        <p:nvSpPr>
          <p:cNvPr id="3" name="2 Marcador de contenido"/>
          <p:cNvSpPr>
            <a:spLocks noGrp="1"/>
          </p:cNvSpPr>
          <p:nvPr>
            <p:ph idx="1"/>
          </p:nvPr>
        </p:nvSpPr>
        <p:spPr>
          <a:xfrm>
            <a:off x="179512" y="2348880"/>
            <a:ext cx="8219256" cy="4752528"/>
          </a:xfrm>
        </p:spPr>
        <p:txBody>
          <a:bodyPr>
            <a:normAutofit fontScale="55000" lnSpcReduction="20000"/>
          </a:bodyPr>
          <a:lstStyle/>
          <a:p>
            <a:r>
              <a:rPr lang="es-ES" sz="3400" dirty="0"/>
              <a:t>Otras organizaciones de comerciantes establecen nuevas plazas techadas similares, alrededor del Persa callejero original mejorando la oferta de productos. Destacan "Placer 960 Ltda." con 132 puestos; ""Empresa Procome" con 130 locales; y "Nuevo Amanecer" con 200 puestos, varios otros de diversos tamaños y -más recientemente en el 2009- el “Paseo Persa Santa Rosa”, con 500 espacios. Se consolida el barrio Franklin como un sector de comercio formal para sectores medios y populares que durante los fines de semana y es visitado por alrededor de 300 mil personas.</a:t>
            </a:r>
            <a:endParaRPr lang="es-CL" sz="3400" dirty="0"/>
          </a:p>
          <a:p>
            <a:endParaRPr lang="es-CL" sz="3400" dirty="0"/>
          </a:p>
          <a:p>
            <a:r>
              <a:rPr lang="es-ES" sz="3400" dirty="0"/>
              <a:t>La dirigencia de la  Cooperativa "Plaza Techada Persa Bio-Bio" se renueva y administra con efectividad, asumiendo nuevas tareas y cancelando oportunamente las deudas. Se inician actividades como mejoramiento de los pavimentos de algunas vías de acceso, incremento de estacionamientos y mejora de locales, homogenizando diseños, colores, nombres de pasajes y número de locales. El modelo se ha reproducido en todo el barrio Franklin --esta vez organizado sólo por los comerciantes-- y en otros sectores de Santiago, como en Estación Central (Persa Ferretero) y en Pudahuel (Teniente Cruz). </a:t>
            </a:r>
            <a:endParaRPr lang="es-CL" sz="3400" dirty="0"/>
          </a:p>
          <a:p>
            <a:pPr marL="0" indent="0">
              <a:buNone/>
            </a:pPr>
            <a:r>
              <a:rPr lang="es-ES" dirty="0"/>
              <a:t> </a:t>
            </a:r>
            <a:endParaRPr lang="es-CL" dirty="0"/>
          </a:p>
          <a:p>
            <a:endParaRPr lang="es-CL" dirty="0"/>
          </a:p>
        </p:txBody>
      </p:sp>
      <p:pic>
        <p:nvPicPr>
          <p:cNvPr id="4" name="3 Imagen" descr="Web\4-EL PERSA BIO BIO DE SANTIAGO_archivos\image004.jpg"/>
          <p:cNvPicPr/>
          <p:nvPr/>
        </p:nvPicPr>
        <p:blipFill>
          <a:blip r:embed="rId2" cstate="print"/>
          <a:srcRect/>
          <a:stretch>
            <a:fillRect/>
          </a:stretch>
        </p:blipFill>
        <p:spPr bwMode="auto">
          <a:xfrm>
            <a:off x="2699792" y="332656"/>
            <a:ext cx="5993242" cy="1916832"/>
          </a:xfrm>
          <a:prstGeom prst="rect">
            <a:avLst/>
          </a:prstGeom>
          <a:noFill/>
          <a:ln w="9525">
            <a:noFill/>
            <a:miter lim="800000"/>
            <a:headEnd/>
            <a:tailEnd/>
          </a:ln>
        </p:spPr>
      </p:pic>
    </p:spTree>
    <p:extLst>
      <p:ext uri="{BB962C8B-B14F-4D97-AF65-F5344CB8AC3E}">
        <p14:creationId xmlns:p14="http://schemas.microsoft.com/office/powerpoint/2010/main" val="1051864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CL" b="1" dirty="0">
                <a:solidFill>
                  <a:srgbClr val="C00000"/>
                </a:solidFill>
              </a:rPr>
              <a:t>El Persa Bio-Bio</a:t>
            </a:r>
          </a:p>
        </p:txBody>
      </p:sp>
      <p:sp>
        <p:nvSpPr>
          <p:cNvPr id="3" name="2 Marcador de contenido"/>
          <p:cNvSpPr>
            <a:spLocks noGrp="1"/>
          </p:cNvSpPr>
          <p:nvPr>
            <p:ph idx="1"/>
          </p:nvPr>
        </p:nvSpPr>
        <p:spPr>
          <a:xfrm>
            <a:off x="457200" y="908720"/>
            <a:ext cx="8229600" cy="6048672"/>
          </a:xfrm>
        </p:spPr>
        <p:txBody>
          <a:bodyPr>
            <a:normAutofit fontScale="40000" lnSpcReduction="20000"/>
          </a:bodyPr>
          <a:lstStyle/>
          <a:p>
            <a:pPr marL="0" indent="0">
              <a:buNone/>
            </a:pPr>
            <a:r>
              <a:rPr lang="es-ES" sz="4500" dirty="0"/>
              <a:t>Franklin se consolida como barrio típico y centro de servicios comerciales para sectores de ingresos medios y bajos de la comuna de Santiago y colindantes. En la actualidad el persa Bio-Bio está constituido por 18 centros comerciales  con sus propias personalidades jurídicas. Se ubica entre las calles Bio-Bio, Víctor Manuel, San Isidro y Placer, comuna de Santiago. La Estación Franklin de la línea 2 del metro permite fácil acceso. </a:t>
            </a:r>
          </a:p>
          <a:p>
            <a:pPr marL="0" indent="0">
              <a:buNone/>
            </a:pPr>
            <a:endParaRPr lang="es-ES" sz="4500" dirty="0"/>
          </a:p>
          <a:p>
            <a:pPr marL="0" indent="0">
              <a:buNone/>
            </a:pPr>
            <a:r>
              <a:rPr lang="es-ES" sz="4500" dirty="0"/>
              <a:t>El Persa funciona en un 100% los fines de semanas y festivos. Los días de semana funciona, aproximadamente un 40%. En el sector trabajan más de dos mil comerciantes establecidos. Se puede encontrar muebles nuevos de todos los tipos, muebles usados y antigüedades, productos computacionales, música, ropa, comida, artículos deportivos, para el automóvil, para el aseo, plantas, pinturas, juguetes, bicicletas, “cachureos” y variados otros productos.</a:t>
            </a:r>
            <a:r>
              <a:rPr lang="es-CL" sz="4500" dirty="0"/>
              <a:t> </a:t>
            </a:r>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endParaRPr lang="es-ES" b="1" dirty="0"/>
          </a:p>
          <a:p>
            <a:pPr marL="0" indent="0">
              <a:buNone/>
            </a:pPr>
            <a:r>
              <a:rPr lang="es-ES" b="1" dirty="0"/>
              <a:t> </a:t>
            </a:r>
            <a:endParaRPr lang="es-CL" dirty="0"/>
          </a:p>
        </p:txBody>
      </p:sp>
      <p:pic>
        <p:nvPicPr>
          <p:cNvPr id="4" name="3 Imagen" descr="C:\Users\Mario\Desktop\PersaCalle2.jpg"/>
          <p:cNvPicPr/>
          <p:nvPr/>
        </p:nvPicPr>
        <p:blipFill>
          <a:blip r:embed="rId2" cstate="print"/>
          <a:srcRect/>
          <a:stretch>
            <a:fillRect/>
          </a:stretch>
        </p:blipFill>
        <p:spPr bwMode="auto">
          <a:xfrm>
            <a:off x="2987824" y="4077072"/>
            <a:ext cx="4896544" cy="2759509"/>
          </a:xfrm>
          <a:prstGeom prst="rect">
            <a:avLst/>
          </a:prstGeom>
          <a:noFill/>
          <a:ln w="9525">
            <a:noFill/>
            <a:miter lim="800000"/>
            <a:headEnd/>
            <a:tailEnd/>
          </a:ln>
        </p:spPr>
      </p:pic>
    </p:spTree>
    <p:extLst>
      <p:ext uri="{BB962C8B-B14F-4D97-AF65-F5344CB8AC3E}">
        <p14:creationId xmlns:p14="http://schemas.microsoft.com/office/powerpoint/2010/main" val="1289124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400"/>
            <a:ext cx="9074816" cy="1371600"/>
          </a:xfrm>
        </p:spPr>
        <p:txBody>
          <a:bodyPr>
            <a:normAutofit fontScale="92500" lnSpcReduction="10000"/>
          </a:bodyPr>
          <a:lstStyle/>
          <a:p>
            <a:pPr>
              <a:buNone/>
            </a:pPr>
            <a:r>
              <a:rPr lang="es-ES" sz="2000" dirty="0"/>
              <a:t>	</a:t>
            </a:r>
            <a:r>
              <a:rPr lang="es-ES" sz="2400" dirty="0"/>
              <a:t>Transformación del antiguo terminal ferroviario de la ciudad en el </a:t>
            </a:r>
            <a:r>
              <a:rPr lang="es-ES" sz="2400" b="1" dirty="0">
                <a:solidFill>
                  <a:srgbClr val="C00000"/>
                </a:solidFill>
              </a:rPr>
              <a:t>Centro Cultural "Estación Mapocho”</a:t>
            </a:r>
            <a:r>
              <a:rPr lang="es-ES" sz="2400" b="1" dirty="0"/>
              <a:t> </a:t>
            </a:r>
            <a:r>
              <a:rPr lang="es-ES" sz="2400" dirty="0"/>
              <a:t>de carácter autónomo, que funciona con aportes públicos parciales, pero que debe autofinanciar gran parte de su operación.</a:t>
            </a:r>
            <a:endParaRPr lang="es-ES" sz="2800" dirty="0"/>
          </a:p>
        </p:txBody>
      </p:sp>
      <p:pic>
        <p:nvPicPr>
          <p:cNvPr id="47106" name="Picture 2" descr="C:\Users\Mario\Documents\Dctos otra compu\Mis documentos\MisImagenes\Santiago\Santiago\EstMapocho3.jpg"/>
          <p:cNvPicPr>
            <a:picLocks noChangeAspect="1" noChangeArrowheads="1"/>
          </p:cNvPicPr>
          <p:nvPr/>
        </p:nvPicPr>
        <p:blipFill>
          <a:blip r:embed="rId3" cstate="print"/>
          <a:srcRect/>
          <a:stretch>
            <a:fillRect/>
          </a:stretch>
        </p:blipFill>
        <p:spPr bwMode="auto">
          <a:xfrm>
            <a:off x="0" y="0"/>
            <a:ext cx="9074816" cy="5486400"/>
          </a:xfrm>
          <a:prstGeom prst="rect">
            <a:avLst/>
          </a:prstGeom>
          <a:noFill/>
        </p:spPr>
      </p:pic>
    </p:spTree>
    <p:extLst>
      <p:ext uri="{BB962C8B-B14F-4D97-AF65-F5344CB8AC3E}">
        <p14:creationId xmlns:p14="http://schemas.microsoft.com/office/powerpoint/2010/main" val="3711571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686800" cy="1196752"/>
          </a:xfrm>
        </p:spPr>
        <p:txBody>
          <a:bodyPr>
            <a:noAutofit/>
          </a:bodyPr>
          <a:lstStyle/>
          <a:p>
            <a:pPr algn="l"/>
            <a:r>
              <a:rPr lang="es-ES" sz="2800" b="1" dirty="0">
                <a:solidFill>
                  <a:srgbClr val="C00000"/>
                </a:solidFill>
              </a:rPr>
              <a:t>Remodelación y peatonización del Centro de Santiago</a:t>
            </a:r>
            <a:br>
              <a:rPr lang="es-ES" sz="2800" b="1" dirty="0">
                <a:solidFill>
                  <a:srgbClr val="C00000"/>
                </a:solidFill>
              </a:rPr>
            </a:br>
            <a:r>
              <a:rPr lang="es-ES" sz="2400" dirty="0"/>
              <a:t>con aportes económicos de los comerciantes establecidos en el sector que se agregan a los recursos municipales</a:t>
            </a:r>
          </a:p>
        </p:txBody>
      </p:sp>
      <p:pic>
        <p:nvPicPr>
          <p:cNvPr id="46082" name="Picture 2" descr="C:\Users\Mario\Documents\Dctos otra compu\Mis documentos\MisImagenes\Santiago\Santiago\VistaEstado.jpg"/>
          <p:cNvPicPr>
            <a:picLocks noGrp="1" noChangeAspect="1" noChangeArrowheads="1"/>
          </p:cNvPicPr>
          <p:nvPr>
            <p:ph idx="1"/>
          </p:nvPr>
        </p:nvPicPr>
        <p:blipFill rotWithShape="1">
          <a:blip r:embed="rId3" cstate="print">
            <a:lum bright="16000"/>
          </a:blip>
          <a:srcRect b="12338"/>
          <a:stretch/>
        </p:blipFill>
        <p:spPr bwMode="auto">
          <a:xfrm>
            <a:off x="1" y="1295401"/>
            <a:ext cx="9144000" cy="5562599"/>
          </a:xfrm>
          <a:prstGeom prst="rect">
            <a:avLst/>
          </a:prstGeom>
          <a:noFill/>
        </p:spPr>
      </p:pic>
    </p:spTree>
    <p:extLst>
      <p:ext uri="{BB962C8B-B14F-4D97-AF65-F5344CB8AC3E}">
        <p14:creationId xmlns:p14="http://schemas.microsoft.com/office/powerpoint/2010/main" val="324637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630" y="419475"/>
            <a:ext cx="7998848" cy="3329451"/>
          </a:xfrm>
        </p:spPr>
        <p:txBody>
          <a:bodyPr>
            <a:normAutofit fontScale="90000"/>
          </a:bodyPr>
          <a:lstStyle/>
          <a:p>
            <a:r>
              <a:rPr lang="es-CL" sz="3888" dirty="0"/>
              <a:t>(Si queremos salvar el Planeta…) </a:t>
            </a:r>
            <a:r>
              <a:rPr lang="es-CL" sz="3888" b="1" dirty="0">
                <a:solidFill>
                  <a:srgbClr val="C00000"/>
                </a:solidFill>
              </a:rPr>
              <a:t>los municipios, ciudadanos y actores locales debemos depender menos de la lógica de los mercados globales y contrapesar las políticas centrales generando desarrollo territorial “desde abajo hacia arriba”</a:t>
            </a:r>
            <a:br>
              <a:rPr lang="es-CL"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endParaRPr lang="es-CL" b="1" dirty="0">
              <a:solidFill>
                <a:srgbClr val="C00000"/>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944059150"/>
              </p:ext>
            </p:extLst>
          </p:nvPr>
        </p:nvGraphicFramePr>
        <p:xfrm>
          <a:off x="107504" y="3780151"/>
          <a:ext cx="9430902" cy="3672408"/>
        </p:xfrm>
        <a:graphic>
          <a:graphicData uri="http://schemas.openxmlformats.org/presentationml/2006/ole">
            <mc:AlternateContent xmlns:mc="http://schemas.openxmlformats.org/markup-compatibility/2006">
              <mc:Choice xmlns:v="urn:schemas-microsoft-com:vml" Requires="v">
                <p:oleObj spid="_x0000_s8215" name="Document" r:id="rId3" imgW="5803085" imgH="2200095" progId="Word.Document.12">
                  <p:embed/>
                </p:oleObj>
              </mc:Choice>
              <mc:Fallback>
                <p:oleObj name="Document" r:id="rId3" imgW="5803085" imgH="2200095" progId="Word.Document.12">
                  <p:embed/>
                  <p:pic>
                    <p:nvPicPr>
                      <p:cNvPr id="4" name="Objeto 3"/>
                      <p:cNvPicPr/>
                      <p:nvPr/>
                    </p:nvPicPr>
                    <p:blipFill>
                      <a:blip r:embed="rId4"/>
                      <a:stretch>
                        <a:fillRect/>
                      </a:stretch>
                    </p:blipFill>
                    <p:spPr>
                      <a:xfrm>
                        <a:off x="107504" y="3780151"/>
                        <a:ext cx="9430902" cy="3672408"/>
                      </a:xfrm>
                      <a:prstGeom prst="rect">
                        <a:avLst/>
                      </a:prstGeom>
                    </p:spPr>
                  </p:pic>
                </p:oleObj>
              </mc:Fallback>
            </mc:AlternateContent>
          </a:graphicData>
        </a:graphic>
      </p:graphicFrame>
    </p:spTree>
    <p:extLst>
      <p:ext uri="{BB962C8B-B14F-4D97-AF65-F5344CB8AC3E}">
        <p14:creationId xmlns:p14="http://schemas.microsoft.com/office/powerpoint/2010/main" val="1917368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426170"/>
          </a:xfrm>
        </p:spPr>
        <p:txBody>
          <a:bodyPr>
            <a:noAutofit/>
          </a:bodyPr>
          <a:lstStyle/>
          <a:p>
            <a:pPr algn="l"/>
            <a:r>
              <a:rPr lang="es-ES" sz="2400" dirty="0"/>
              <a:t>Alianza entre la municipalidad y las universidades privadas para establecer el </a:t>
            </a:r>
            <a:r>
              <a:rPr lang="es-ES" sz="2400" b="1" dirty="0">
                <a:solidFill>
                  <a:srgbClr val="C00000"/>
                </a:solidFill>
              </a:rPr>
              <a:t>Barrio Universitario "República"</a:t>
            </a:r>
            <a:r>
              <a:rPr lang="es-ES" sz="2400" b="1" dirty="0"/>
              <a:t>,</a:t>
            </a:r>
            <a:r>
              <a:rPr lang="es-ES" sz="2400" b="1" dirty="0">
                <a:solidFill>
                  <a:srgbClr val="C00000"/>
                </a:solidFill>
              </a:rPr>
              <a:t> </a:t>
            </a:r>
            <a:r>
              <a:rPr lang="es-ES" sz="2400" dirty="0"/>
              <a:t>a partir de la recuperación del patrimonio arquitectónico existente en esa zona de antiguos palacios y viviendas históricas de familias tradicionales</a:t>
            </a:r>
          </a:p>
        </p:txBody>
      </p:sp>
      <p:pic>
        <p:nvPicPr>
          <p:cNvPr id="4" name="3 Marcador de contenido" descr="C:\Users\Mario\Desktop\Caso Santiago\DSC00011.JPG"/>
          <p:cNvPicPr>
            <a:picLocks noGrp="1"/>
          </p:cNvPicPr>
          <p:nvPr>
            <p:ph idx="1"/>
          </p:nvPr>
        </p:nvPicPr>
        <p:blipFill>
          <a:blip r:embed="rId3" cstate="print">
            <a:lum bright="6000"/>
          </a:blip>
          <a:srcRect/>
          <a:stretch>
            <a:fillRect/>
          </a:stretch>
        </p:blipFill>
        <p:spPr bwMode="auto">
          <a:xfrm>
            <a:off x="76200" y="1828800"/>
            <a:ext cx="9144000" cy="5029200"/>
          </a:xfrm>
          <a:prstGeom prst="rect">
            <a:avLst/>
          </a:prstGeom>
          <a:noFill/>
          <a:ln w="9525">
            <a:noFill/>
            <a:miter lim="800000"/>
            <a:headEnd/>
            <a:tailEnd/>
          </a:ln>
        </p:spPr>
      </p:pic>
    </p:spTree>
    <p:extLst>
      <p:ext uri="{BB962C8B-B14F-4D97-AF65-F5344CB8AC3E}">
        <p14:creationId xmlns:p14="http://schemas.microsoft.com/office/powerpoint/2010/main" val="1644235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97402166"/>
              </p:ext>
            </p:extLst>
          </p:nvPr>
        </p:nvGraphicFramePr>
        <p:xfrm>
          <a:off x="5436096" y="-5"/>
          <a:ext cx="3600399" cy="6912199"/>
        </p:xfrm>
        <a:graphic>
          <a:graphicData uri="http://schemas.openxmlformats.org/drawingml/2006/table">
            <a:tbl>
              <a:tblPr/>
              <a:tblGrid>
                <a:gridCol w="841474">
                  <a:extLst>
                    <a:ext uri="{9D8B030D-6E8A-4147-A177-3AD203B41FA5}">
                      <a16:colId xmlns:a16="http://schemas.microsoft.com/office/drawing/2014/main" val="20000"/>
                    </a:ext>
                  </a:extLst>
                </a:gridCol>
                <a:gridCol w="827678">
                  <a:extLst>
                    <a:ext uri="{9D8B030D-6E8A-4147-A177-3AD203B41FA5}">
                      <a16:colId xmlns:a16="http://schemas.microsoft.com/office/drawing/2014/main" val="20001"/>
                    </a:ext>
                  </a:extLst>
                </a:gridCol>
                <a:gridCol w="882856">
                  <a:extLst>
                    <a:ext uri="{9D8B030D-6E8A-4147-A177-3AD203B41FA5}">
                      <a16:colId xmlns:a16="http://schemas.microsoft.com/office/drawing/2014/main" val="20002"/>
                    </a:ext>
                  </a:extLst>
                </a:gridCol>
                <a:gridCol w="1048391">
                  <a:extLst>
                    <a:ext uri="{9D8B030D-6E8A-4147-A177-3AD203B41FA5}">
                      <a16:colId xmlns:a16="http://schemas.microsoft.com/office/drawing/2014/main" val="20003"/>
                    </a:ext>
                  </a:extLst>
                </a:gridCol>
              </a:tblGrid>
              <a:tr h="1052767">
                <a:tc gridSpan="4">
                  <a:txBody>
                    <a:bodyPr/>
                    <a:lstStyle/>
                    <a:p>
                      <a:pPr algn="ctr">
                        <a:spcAft>
                          <a:spcPts val="0"/>
                        </a:spcAft>
                      </a:pPr>
                      <a:r>
                        <a:rPr lang="es-ES" sz="1600" b="1" dirty="0">
                          <a:latin typeface="Arial"/>
                          <a:ea typeface="Times New Roman"/>
                        </a:rPr>
                        <a:t>Comuna de Santiago: viviendas construidas 1990-2012 y </a:t>
                      </a:r>
                      <a:r>
                        <a:rPr lang="es-CL" sz="1600" b="1" dirty="0">
                          <a:latin typeface="Arial"/>
                          <a:ea typeface="Times New Roman"/>
                        </a:rPr>
                        <a:t>nueva población estimada</a:t>
                      </a:r>
                    </a:p>
                    <a:p>
                      <a:pPr algn="ctr">
                        <a:spcAft>
                          <a:spcPts val="0"/>
                        </a:spcAft>
                      </a:pPr>
                      <a:endParaRPr lang="es-ES" sz="2000" dirty="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819508">
                <a:tc>
                  <a:txBody>
                    <a:bodyPr/>
                    <a:lstStyle/>
                    <a:p>
                      <a:pPr algn="ctr">
                        <a:spcAft>
                          <a:spcPts val="0"/>
                        </a:spcAft>
                      </a:pPr>
                      <a:endParaRPr lang="es-ES" sz="1100" dirty="0">
                        <a:latin typeface="Arial"/>
                        <a:ea typeface="Times New Roman"/>
                      </a:endParaRPr>
                    </a:p>
                    <a:p>
                      <a:pPr algn="ctr">
                        <a:spcAft>
                          <a:spcPts val="0"/>
                        </a:spcAft>
                      </a:pPr>
                      <a:r>
                        <a:rPr lang="en-US" sz="1100" dirty="0">
                          <a:latin typeface="Arial"/>
                          <a:ea typeface="Times New Roman"/>
                        </a:rPr>
                        <a:t>Año</a:t>
                      </a:r>
                      <a:endParaRPr lang="es-ES" sz="2000" dirty="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CL" sz="1100" dirty="0">
                          <a:latin typeface="Arial"/>
                          <a:ea typeface="Times New Roman"/>
                        </a:rPr>
                        <a:t>Viviendas edificadas por año</a:t>
                      </a:r>
                      <a:endParaRPr lang="es-ES" sz="2000" dirty="0">
                        <a:latin typeface="Times New Roman"/>
                        <a:ea typeface="Times New Roman"/>
                      </a:endParaRPr>
                    </a:p>
                  </a:txBody>
                  <a:tcPr marL="62809" marR="62809" marT="0" marB="0">
                    <a:lnL>
                      <a:noFill/>
                    </a:lnL>
                    <a:lnR>
                      <a:noFill/>
                    </a:lnR>
                    <a:lnT>
                      <a:noFill/>
                    </a:lnT>
                    <a:lnB>
                      <a:noFill/>
                    </a:lnB>
                  </a:tcPr>
                </a:tc>
                <a:tc>
                  <a:txBody>
                    <a:bodyPr/>
                    <a:lstStyle/>
                    <a:p>
                      <a:pPr algn="ctr">
                        <a:spcAft>
                          <a:spcPts val="0"/>
                        </a:spcAft>
                      </a:pPr>
                      <a:r>
                        <a:rPr lang="es-CL" sz="1100" dirty="0">
                          <a:latin typeface="Arial"/>
                          <a:ea typeface="Times New Roman"/>
                        </a:rPr>
                        <a:t>Acumulado de viviendas construidas</a:t>
                      </a:r>
                      <a:endParaRPr lang="es-ES" sz="2000" dirty="0">
                        <a:latin typeface="Times New Roman"/>
                        <a:ea typeface="Times New Roman"/>
                      </a:endParaRPr>
                    </a:p>
                  </a:txBody>
                  <a:tcPr marL="62809" marR="62809" marT="0" marB="0">
                    <a:lnL>
                      <a:noFill/>
                    </a:lnL>
                    <a:lnR>
                      <a:noFill/>
                    </a:lnR>
                    <a:lnT>
                      <a:noFill/>
                    </a:lnT>
                    <a:lnB>
                      <a:noFill/>
                    </a:lnB>
                  </a:tcPr>
                </a:tc>
                <a:tc>
                  <a:txBody>
                    <a:bodyPr/>
                    <a:lstStyle/>
                    <a:p>
                      <a:pPr algn="ctr">
                        <a:spcAft>
                          <a:spcPts val="0"/>
                        </a:spcAft>
                      </a:pPr>
                      <a:r>
                        <a:rPr lang="es-ES" sz="1100" dirty="0">
                          <a:latin typeface="Arial"/>
                          <a:ea typeface="Times New Roman"/>
                        </a:rPr>
                        <a:t>Población estimada </a:t>
                      </a:r>
                      <a:endParaRPr lang="es-ES" sz="2000" dirty="0">
                        <a:latin typeface="Times New Roman"/>
                        <a:ea typeface="Times New Roman"/>
                      </a:endParaRPr>
                    </a:p>
                    <a:p>
                      <a:pPr algn="ctr">
                        <a:spcAft>
                          <a:spcPts val="0"/>
                        </a:spcAft>
                      </a:pPr>
                      <a:r>
                        <a:rPr lang="es-ES" sz="1400" dirty="0">
                          <a:latin typeface="Times New Roman"/>
                          <a:ea typeface="Times New Roman"/>
                        </a:rPr>
                        <a:t>Santiago</a:t>
                      </a: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433493">
                <a:tc>
                  <a:txBody>
                    <a:bodyPr/>
                    <a:lstStyle/>
                    <a:p>
                      <a:pPr algn="ctr">
                        <a:spcAft>
                          <a:spcPts val="0"/>
                        </a:spcAft>
                      </a:pPr>
                      <a:r>
                        <a:rPr lang="en-US" sz="1400" b="1" dirty="0">
                          <a:solidFill>
                            <a:srgbClr val="C00000"/>
                          </a:solidFill>
                          <a:latin typeface="Arial"/>
                          <a:ea typeface="Times New Roman"/>
                        </a:rPr>
                        <a:t>2017</a:t>
                      </a:r>
                    </a:p>
                    <a:p>
                      <a:pPr algn="ctr">
                        <a:spcAft>
                          <a:spcPts val="0"/>
                        </a:spcAft>
                      </a:pPr>
                      <a:r>
                        <a:rPr lang="en-US" sz="1400" dirty="0">
                          <a:latin typeface="Arial"/>
                          <a:ea typeface="Times New Roman"/>
                        </a:rPr>
                        <a:t>2007</a:t>
                      </a:r>
                      <a:endParaRPr lang="es-ES" sz="1800" dirty="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en-US" sz="1400" dirty="0">
                        <a:latin typeface="Arial"/>
                        <a:ea typeface="Times New Roman"/>
                      </a:endParaRPr>
                    </a:p>
                    <a:p>
                      <a:pPr algn="r">
                        <a:spcAft>
                          <a:spcPts val="0"/>
                        </a:spcAft>
                      </a:pPr>
                      <a:r>
                        <a:rPr lang="en-US" sz="1400" dirty="0">
                          <a:latin typeface="Arial"/>
                          <a:ea typeface="Times New Roman"/>
                        </a:rPr>
                        <a:t>11.530</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b="1" dirty="0">
                          <a:solidFill>
                            <a:srgbClr val="C00000"/>
                          </a:solidFill>
                          <a:latin typeface="Arial"/>
                          <a:ea typeface="Times New Roman"/>
                        </a:rPr>
                        <a:t>125.000</a:t>
                      </a:r>
                    </a:p>
                    <a:p>
                      <a:pPr algn="r">
                        <a:spcAft>
                          <a:spcPts val="0"/>
                        </a:spcAft>
                      </a:pPr>
                      <a:r>
                        <a:rPr lang="en-US" sz="1400" dirty="0">
                          <a:latin typeface="Arial"/>
                          <a:ea typeface="Times New Roman"/>
                        </a:rPr>
                        <a:t>80.223</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s-ES" sz="1600" b="1" dirty="0">
                          <a:solidFill>
                            <a:srgbClr val="C00000"/>
                          </a:solidFill>
                          <a:latin typeface="+mn-lt"/>
                          <a:ea typeface="Times New Roman"/>
                        </a:rPr>
                        <a:t>404.500</a:t>
                      </a:r>
                    </a:p>
                    <a:p>
                      <a:pPr algn="r">
                        <a:spcAft>
                          <a:spcPts val="0"/>
                        </a:spcAft>
                      </a:pPr>
                      <a:endParaRPr lang="es-ES" sz="1600" b="1" dirty="0">
                        <a:solidFill>
                          <a:srgbClr val="C00000"/>
                        </a:solidFill>
                        <a:latin typeface="+mn-lt"/>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65007">
                <a:tc>
                  <a:txBody>
                    <a:bodyPr/>
                    <a:lstStyle/>
                    <a:p>
                      <a:pPr algn="ctr">
                        <a:spcAft>
                          <a:spcPts val="0"/>
                        </a:spcAft>
                      </a:pPr>
                      <a:r>
                        <a:rPr lang="en-US" sz="1400">
                          <a:latin typeface="Arial"/>
                          <a:ea typeface="Times New Roman"/>
                        </a:rPr>
                        <a:t>2006</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dirty="0">
                          <a:latin typeface="Arial"/>
                          <a:ea typeface="Times New Roman"/>
                        </a:rPr>
                        <a:t>14.794</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a:latin typeface="Arial"/>
                          <a:ea typeface="Times New Roman"/>
                        </a:rPr>
                        <a:t>68.693</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5007">
                <a:tc>
                  <a:txBody>
                    <a:bodyPr/>
                    <a:lstStyle/>
                    <a:p>
                      <a:pPr algn="ctr">
                        <a:spcAft>
                          <a:spcPts val="0"/>
                        </a:spcAft>
                      </a:pPr>
                      <a:r>
                        <a:rPr lang="en-US" sz="1400">
                          <a:latin typeface="Arial"/>
                          <a:ea typeface="Times New Roman"/>
                        </a:rPr>
                        <a:t>2005</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dirty="0">
                          <a:latin typeface="Arial"/>
                          <a:ea typeface="Times New Roman"/>
                        </a:rPr>
                        <a:t>10.996</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53.899</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5007">
                <a:tc>
                  <a:txBody>
                    <a:bodyPr/>
                    <a:lstStyle/>
                    <a:p>
                      <a:pPr algn="ctr">
                        <a:spcAft>
                          <a:spcPts val="0"/>
                        </a:spcAft>
                      </a:pPr>
                      <a:r>
                        <a:rPr lang="en-US" sz="1400">
                          <a:latin typeface="Arial"/>
                          <a:ea typeface="Times New Roman"/>
                        </a:rPr>
                        <a:t>2004</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dirty="0">
                          <a:latin typeface="Arial"/>
                          <a:ea typeface="Times New Roman"/>
                        </a:rPr>
                        <a:t>8.738</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a:latin typeface="Arial"/>
                          <a:ea typeface="Times New Roman"/>
                        </a:rPr>
                        <a:t>42.903</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95420">
                <a:tc>
                  <a:txBody>
                    <a:bodyPr/>
                    <a:lstStyle/>
                    <a:p>
                      <a:pPr algn="ctr">
                        <a:spcAft>
                          <a:spcPts val="0"/>
                        </a:spcAft>
                      </a:pPr>
                      <a:r>
                        <a:rPr lang="en-US" sz="1400">
                          <a:latin typeface="Arial"/>
                          <a:ea typeface="Times New Roman"/>
                        </a:rPr>
                        <a:t>2003</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dirty="0">
                          <a:latin typeface="Arial"/>
                          <a:ea typeface="Times New Roman"/>
                        </a:rPr>
                        <a:t>4.715</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34.165</a:t>
                      </a:r>
                    </a:p>
                    <a:p>
                      <a:pPr algn="r">
                        <a:spcAft>
                          <a:spcPts val="0"/>
                        </a:spcAft>
                      </a:pP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65007">
                <a:tc>
                  <a:txBody>
                    <a:bodyPr/>
                    <a:lstStyle/>
                    <a:p>
                      <a:pPr algn="ctr">
                        <a:spcAft>
                          <a:spcPts val="0"/>
                        </a:spcAft>
                      </a:pPr>
                      <a:r>
                        <a:rPr lang="en-US" sz="1400" b="1" dirty="0">
                          <a:solidFill>
                            <a:srgbClr val="C00000"/>
                          </a:solidFill>
                          <a:latin typeface="Arial"/>
                          <a:ea typeface="Times New Roman"/>
                        </a:rPr>
                        <a:t>2002</a:t>
                      </a:r>
                      <a:endParaRPr lang="es-ES" sz="1800" b="1" dirty="0">
                        <a:solidFill>
                          <a:srgbClr val="C00000"/>
                        </a:solidFill>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3.055</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b="1" dirty="0">
                          <a:solidFill>
                            <a:srgbClr val="C00000"/>
                          </a:solidFill>
                          <a:latin typeface="Arial"/>
                          <a:ea typeface="Times New Roman"/>
                        </a:rPr>
                        <a:t>29.450</a:t>
                      </a:r>
                      <a:endParaRPr lang="es-ES" sz="1800" b="1" dirty="0">
                        <a:solidFill>
                          <a:srgbClr val="C00000"/>
                        </a:solidFill>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s-ES" sz="1600" b="1" dirty="0">
                          <a:solidFill>
                            <a:srgbClr val="C00000"/>
                          </a:solidFill>
                          <a:latin typeface="+mn-lt"/>
                          <a:ea typeface="Times New Roman"/>
                        </a:rPr>
                        <a:t>210.000</a:t>
                      </a: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5007">
                <a:tc>
                  <a:txBody>
                    <a:bodyPr/>
                    <a:lstStyle/>
                    <a:p>
                      <a:pPr algn="ctr">
                        <a:spcAft>
                          <a:spcPts val="0"/>
                        </a:spcAft>
                      </a:pPr>
                      <a:r>
                        <a:rPr lang="en-US" sz="1400">
                          <a:latin typeface="Arial"/>
                          <a:ea typeface="Times New Roman"/>
                        </a:rPr>
                        <a:t>2001</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3.610</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26.395</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65007">
                <a:tc>
                  <a:txBody>
                    <a:bodyPr/>
                    <a:lstStyle/>
                    <a:p>
                      <a:pPr algn="ctr">
                        <a:spcAft>
                          <a:spcPts val="0"/>
                        </a:spcAft>
                      </a:pPr>
                      <a:r>
                        <a:rPr lang="en-US" sz="1400" dirty="0">
                          <a:latin typeface="Arial"/>
                          <a:ea typeface="Times New Roman"/>
                        </a:rPr>
                        <a:t>2000</a:t>
                      </a:r>
                      <a:endParaRPr lang="es-ES" sz="1800" dirty="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2.472</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22.785</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65007">
                <a:tc>
                  <a:txBody>
                    <a:bodyPr/>
                    <a:lstStyle/>
                    <a:p>
                      <a:pPr algn="ctr">
                        <a:spcAft>
                          <a:spcPts val="0"/>
                        </a:spcAft>
                      </a:pPr>
                      <a:r>
                        <a:rPr lang="en-US" sz="1400">
                          <a:latin typeface="Arial"/>
                          <a:ea typeface="Times New Roman"/>
                        </a:rPr>
                        <a:t>1999</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1.189</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20.313</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65007">
                <a:tc>
                  <a:txBody>
                    <a:bodyPr/>
                    <a:lstStyle/>
                    <a:p>
                      <a:pPr algn="ctr">
                        <a:spcAft>
                          <a:spcPts val="0"/>
                        </a:spcAft>
                      </a:pPr>
                      <a:r>
                        <a:rPr lang="en-US" sz="1400">
                          <a:latin typeface="Arial"/>
                          <a:ea typeface="Times New Roman"/>
                        </a:rPr>
                        <a:t>1998</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3.600</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19.124</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65007">
                <a:tc>
                  <a:txBody>
                    <a:bodyPr/>
                    <a:lstStyle/>
                    <a:p>
                      <a:pPr algn="ctr">
                        <a:spcAft>
                          <a:spcPts val="0"/>
                        </a:spcAft>
                      </a:pPr>
                      <a:r>
                        <a:rPr lang="en-US" sz="1400">
                          <a:latin typeface="Arial"/>
                          <a:ea typeface="Times New Roman"/>
                        </a:rPr>
                        <a:t>1997</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5.012</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15.524</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65007">
                <a:tc>
                  <a:txBody>
                    <a:bodyPr/>
                    <a:lstStyle/>
                    <a:p>
                      <a:pPr algn="ctr">
                        <a:spcAft>
                          <a:spcPts val="0"/>
                        </a:spcAft>
                      </a:pPr>
                      <a:r>
                        <a:rPr lang="en-US" sz="1400">
                          <a:latin typeface="Arial"/>
                          <a:ea typeface="Times New Roman"/>
                        </a:rPr>
                        <a:t>1996</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2.521</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10.512</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65007">
                <a:tc>
                  <a:txBody>
                    <a:bodyPr/>
                    <a:lstStyle/>
                    <a:p>
                      <a:pPr algn="ctr">
                        <a:spcAft>
                          <a:spcPts val="0"/>
                        </a:spcAft>
                      </a:pPr>
                      <a:r>
                        <a:rPr lang="en-US" sz="1400">
                          <a:latin typeface="Arial"/>
                          <a:ea typeface="Times New Roman"/>
                        </a:rPr>
                        <a:t>1995</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4.658</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dirty="0">
                          <a:latin typeface="Arial"/>
                          <a:ea typeface="Times New Roman"/>
                        </a:rPr>
                        <a:t>7.991</a:t>
                      </a:r>
                      <a:endParaRPr lang="es-ES" sz="180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65007">
                <a:tc>
                  <a:txBody>
                    <a:bodyPr/>
                    <a:lstStyle/>
                    <a:p>
                      <a:pPr algn="ctr">
                        <a:spcAft>
                          <a:spcPts val="0"/>
                        </a:spcAft>
                      </a:pPr>
                      <a:r>
                        <a:rPr lang="en-US" sz="1400">
                          <a:latin typeface="Arial"/>
                          <a:ea typeface="Times New Roman"/>
                        </a:rPr>
                        <a:t>1994</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1.122</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a:latin typeface="Arial"/>
                          <a:ea typeface="Times New Roman"/>
                        </a:rPr>
                        <a:t>3.333</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65007">
                <a:tc>
                  <a:txBody>
                    <a:bodyPr/>
                    <a:lstStyle/>
                    <a:p>
                      <a:pPr algn="ctr">
                        <a:spcAft>
                          <a:spcPts val="0"/>
                        </a:spcAft>
                      </a:pPr>
                      <a:r>
                        <a:rPr lang="en-US" sz="1400">
                          <a:latin typeface="Arial"/>
                          <a:ea typeface="Times New Roman"/>
                        </a:rPr>
                        <a:t>1993</a:t>
                      </a:r>
                      <a:endParaRPr lang="es-ES" sz="180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a:latin typeface="Arial"/>
                          <a:ea typeface="Times New Roman"/>
                        </a:rPr>
                        <a:t>948</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a:latin typeface="Arial"/>
                          <a:ea typeface="Times New Roman"/>
                        </a:rPr>
                        <a:t>2.211</a:t>
                      </a:r>
                      <a:endParaRPr lang="es-ES" sz="180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endParaRPr lang="es-ES" sz="1600" dirty="0">
                        <a:latin typeface="Times New Roman"/>
                        <a:ea typeface="Times New Roman"/>
                      </a:endParaRP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65007">
                <a:tc>
                  <a:txBody>
                    <a:bodyPr/>
                    <a:lstStyle/>
                    <a:p>
                      <a:pPr algn="ctr">
                        <a:spcAft>
                          <a:spcPts val="0"/>
                        </a:spcAft>
                      </a:pPr>
                      <a:r>
                        <a:rPr lang="en-US" sz="1400" b="1" dirty="0">
                          <a:solidFill>
                            <a:srgbClr val="C00000"/>
                          </a:solidFill>
                          <a:latin typeface="Arial"/>
                          <a:ea typeface="Times New Roman"/>
                        </a:rPr>
                        <a:t>1992</a:t>
                      </a:r>
                      <a:endParaRPr lang="es-ES" sz="1800" b="1" dirty="0">
                        <a:solidFill>
                          <a:srgbClr val="C00000"/>
                        </a:solidFill>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n-US" sz="1400" b="0" dirty="0">
                          <a:latin typeface="Arial"/>
                          <a:ea typeface="Times New Roman"/>
                        </a:rPr>
                        <a:t>779</a:t>
                      </a:r>
                      <a:endParaRPr lang="es-ES" sz="1800" b="0" dirty="0">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n-US" sz="1400" b="1" dirty="0">
                          <a:solidFill>
                            <a:srgbClr val="C00000"/>
                          </a:solidFill>
                          <a:latin typeface="Arial"/>
                          <a:ea typeface="Times New Roman"/>
                        </a:rPr>
                        <a:t>1.263</a:t>
                      </a:r>
                      <a:endParaRPr lang="es-ES" sz="1800" b="1" dirty="0">
                        <a:solidFill>
                          <a:srgbClr val="C00000"/>
                        </a:solidFill>
                        <a:latin typeface="Times New Roman"/>
                        <a:ea typeface="Times New Roman"/>
                      </a:endParaRPr>
                    </a:p>
                  </a:txBody>
                  <a:tcPr marL="62809" marR="62809" marT="0" marB="0">
                    <a:lnL>
                      <a:noFill/>
                    </a:lnL>
                    <a:lnR>
                      <a:noFill/>
                    </a:lnR>
                    <a:lnT>
                      <a:noFill/>
                    </a:lnT>
                    <a:lnB>
                      <a:noFill/>
                    </a:lnB>
                  </a:tcPr>
                </a:tc>
                <a:tc>
                  <a:txBody>
                    <a:bodyPr/>
                    <a:lstStyle/>
                    <a:p>
                      <a:pPr algn="r">
                        <a:spcAft>
                          <a:spcPts val="0"/>
                        </a:spcAft>
                      </a:pPr>
                      <a:r>
                        <a:rPr lang="es-ES" sz="1600" b="1" dirty="0">
                          <a:solidFill>
                            <a:srgbClr val="C00000"/>
                          </a:solidFill>
                          <a:latin typeface="+mn-lt"/>
                          <a:ea typeface="Times New Roman"/>
                        </a:rPr>
                        <a:t>195.000</a:t>
                      </a:r>
                    </a:p>
                  </a:txBody>
                  <a:tcPr marL="62809" marR="6280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346726">
                <a:tc gridSpan="4">
                  <a:txBody>
                    <a:bodyPr/>
                    <a:lstStyle/>
                    <a:p>
                      <a:pPr algn="r">
                        <a:spcAft>
                          <a:spcPts val="0"/>
                        </a:spcAft>
                      </a:pPr>
                      <a:endParaRPr lang="es-ES" sz="1000" dirty="0">
                        <a:latin typeface="Arial"/>
                        <a:ea typeface="Times New Roman"/>
                      </a:endParaRPr>
                    </a:p>
                    <a:p>
                      <a:pPr algn="r">
                        <a:spcAft>
                          <a:spcPts val="0"/>
                        </a:spcAft>
                      </a:pPr>
                      <a:r>
                        <a:rPr lang="es-ES" sz="800" dirty="0">
                          <a:latin typeface="Arial"/>
                          <a:ea typeface="Times New Roman"/>
                        </a:rPr>
                        <a:t>Datos: CORDESAN. Elaboración: M Rosales</a:t>
                      </a:r>
                      <a:endParaRPr lang="es-ES" sz="1100" dirty="0">
                        <a:latin typeface="Times New Roman"/>
                        <a:ea typeface="Times New Roman"/>
                      </a:endParaRPr>
                    </a:p>
                  </a:txBody>
                  <a:tcPr marL="62809" marR="62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8"/>
                  </a:ext>
                </a:extLst>
              </a:tr>
            </a:tbl>
          </a:graphicData>
        </a:graphic>
      </p:graphicFrame>
      <p:sp>
        <p:nvSpPr>
          <p:cNvPr id="5" name="4 Rectángulo"/>
          <p:cNvSpPr/>
          <p:nvPr/>
        </p:nvSpPr>
        <p:spPr>
          <a:xfrm>
            <a:off x="179512" y="0"/>
            <a:ext cx="5078288" cy="6924973"/>
          </a:xfrm>
          <a:prstGeom prst="rect">
            <a:avLst/>
          </a:prstGeom>
        </p:spPr>
        <p:txBody>
          <a:bodyPr wrap="square">
            <a:spAutoFit/>
          </a:bodyPr>
          <a:lstStyle/>
          <a:p>
            <a:pPr algn="ctr"/>
            <a:r>
              <a:rPr lang="es-ES" sz="3200" b="1" dirty="0">
                <a:solidFill>
                  <a:srgbClr val="C00000"/>
                </a:solidFill>
              </a:rPr>
              <a:t>Resultados positivos y límites del Repoblamiento</a:t>
            </a:r>
          </a:p>
          <a:p>
            <a:pPr algn="ctr"/>
            <a:endParaRPr lang="es-ES" sz="2000" dirty="0"/>
          </a:p>
          <a:p>
            <a:r>
              <a:rPr lang="es-ES" sz="2000" b="1" dirty="0"/>
              <a:t>Buen gobierno local </a:t>
            </a:r>
            <a:r>
              <a:rPr lang="es-ES" sz="2000" dirty="0"/>
              <a:t>que articula a los sectores privado, universidades, organizaciones barriales y comunidad</a:t>
            </a:r>
          </a:p>
          <a:p>
            <a:endParaRPr lang="es-ES" sz="2000" dirty="0"/>
          </a:p>
          <a:p>
            <a:r>
              <a:rPr lang="es-ES" sz="2000" b="1" dirty="0"/>
              <a:t>La estrategia se institucionaliza</a:t>
            </a:r>
            <a:r>
              <a:rPr lang="es-ES" sz="2000" dirty="0"/>
              <a:t>. Los gobiernos municipales posteriores al 2.000 continúan aplicando el modelo. </a:t>
            </a:r>
          </a:p>
          <a:p>
            <a:endParaRPr lang="es-ES" sz="2000" dirty="0"/>
          </a:p>
          <a:p>
            <a:r>
              <a:rPr lang="es-ES" sz="2000" dirty="0"/>
              <a:t>A los diez años la recuperación de población no es efectiva y se observan </a:t>
            </a:r>
            <a:r>
              <a:rPr lang="es-ES" sz="2000" b="1" dirty="0"/>
              <a:t>efectos negativos por la construcción masiva de departamentos de altura </a:t>
            </a:r>
            <a:r>
              <a:rPr lang="es-ES" sz="2000" dirty="0"/>
              <a:t>en el paisaje urbano y en las dinámicas sociales. </a:t>
            </a:r>
          </a:p>
          <a:p>
            <a:endParaRPr lang="es-ES" sz="2000" dirty="0"/>
          </a:p>
          <a:p>
            <a:r>
              <a:rPr lang="es-ES" sz="2000" b="1" dirty="0"/>
              <a:t>Los grupos pobres son desplazados </a:t>
            </a:r>
            <a:r>
              <a:rPr lang="es-ES" sz="2000" dirty="0"/>
              <a:t>de los barrios intervenidos por el  efecto de demoliciones, alza de los precios de los inmuebles y arriendos.</a:t>
            </a:r>
          </a:p>
        </p:txBody>
      </p:sp>
    </p:spTree>
    <p:extLst>
      <p:ext uri="{BB962C8B-B14F-4D97-AF65-F5344CB8AC3E}">
        <p14:creationId xmlns:p14="http://schemas.microsoft.com/office/powerpoint/2010/main" val="1245473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533400"/>
          </a:xfrm>
        </p:spPr>
        <p:txBody>
          <a:bodyPr>
            <a:noAutofit/>
          </a:bodyPr>
          <a:lstStyle/>
          <a:p>
            <a:r>
              <a:rPr lang="es-ES" sz="3600" b="1" dirty="0">
                <a:solidFill>
                  <a:srgbClr val="C00000"/>
                </a:solidFill>
              </a:rPr>
              <a:t>Fortalezas</a:t>
            </a:r>
          </a:p>
        </p:txBody>
      </p:sp>
      <p:sp>
        <p:nvSpPr>
          <p:cNvPr id="3" name="2 Marcador de contenido"/>
          <p:cNvSpPr>
            <a:spLocks noGrp="1"/>
          </p:cNvSpPr>
          <p:nvPr>
            <p:ph idx="1"/>
          </p:nvPr>
        </p:nvSpPr>
        <p:spPr>
          <a:xfrm>
            <a:off x="0" y="836712"/>
            <a:ext cx="9144000" cy="6021288"/>
          </a:xfrm>
        </p:spPr>
        <p:txBody>
          <a:bodyPr>
            <a:normAutofit fontScale="25000" lnSpcReduction="20000"/>
          </a:bodyPr>
          <a:lstStyle/>
          <a:p>
            <a:pPr lvl="0"/>
            <a:r>
              <a:rPr lang="es-ES" sz="8000" b="1" i="1" dirty="0"/>
              <a:t>Alianzas público-privadas-sociales</a:t>
            </a:r>
            <a:r>
              <a:rPr lang="es-ES" sz="8000" b="1" dirty="0"/>
              <a:t> </a:t>
            </a:r>
            <a:r>
              <a:rPr lang="es-ES" sz="8000" dirty="0"/>
              <a:t>entre el gobierno local, gobierno central, empresas constructoras, banca comercial,  universidades, empresarios, comerciantes y vecinos para construir viviendas y mejorar barrios;</a:t>
            </a:r>
          </a:p>
          <a:p>
            <a:pPr lvl="0"/>
            <a:endParaRPr lang="es-ES" sz="8000" dirty="0"/>
          </a:p>
          <a:p>
            <a:pPr lvl="0"/>
            <a:r>
              <a:rPr lang="es-ES" sz="8000" b="1" i="1" dirty="0"/>
              <a:t>Participación ciudadana</a:t>
            </a:r>
            <a:r>
              <a:rPr lang="es-ES" sz="8000" b="1" dirty="0"/>
              <a:t> </a:t>
            </a:r>
            <a:r>
              <a:rPr lang="es-ES" sz="8000" dirty="0"/>
              <a:t>–como contraparte indispensable de las acciones municipales -iniciada en la Convención de Santiago (1990)- y continuada a través de la ejecución de obras en barrios, pasajes y fachadas de edificios;</a:t>
            </a:r>
          </a:p>
          <a:p>
            <a:pPr lvl="0"/>
            <a:endParaRPr lang="es-ES" sz="8000" dirty="0"/>
          </a:p>
          <a:p>
            <a:pPr lvl="0"/>
            <a:r>
              <a:rPr lang="es-ES" sz="8000" b="1" i="1" dirty="0"/>
              <a:t>Involucramiento privado en la gestión y financiamiento </a:t>
            </a:r>
            <a:r>
              <a:rPr lang="es-ES" sz="8000" dirty="0"/>
              <a:t>(banca comercial, empresas, universidades, comercio). Sólo la inversión en vivienda se estima en US 4 mil millones hasta el 2012 (La Municipalidad de Santiago tiene un presupuesto anual de US 110 millones)</a:t>
            </a:r>
          </a:p>
          <a:p>
            <a:pPr lvl="0"/>
            <a:endParaRPr lang="es-ES" sz="8000" dirty="0"/>
          </a:p>
          <a:p>
            <a:pPr lvl="0"/>
            <a:r>
              <a:rPr lang="es-ES" sz="8000" b="1" i="1" dirty="0"/>
              <a:t>Repoblamiento se institucionaliza</a:t>
            </a:r>
            <a:r>
              <a:rPr lang="es-ES" sz="8000" i="1" dirty="0"/>
              <a:t>,</a:t>
            </a:r>
            <a:r>
              <a:rPr lang="es-ES" sz="8000" dirty="0"/>
              <a:t> al ser parte de una estrategia integral de desarrollo de la comuna;</a:t>
            </a:r>
          </a:p>
          <a:p>
            <a:pPr lvl="0"/>
            <a:endParaRPr lang="es-ES" sz="8000" dirty="0"/>
          </a:p>
          <a:p>
            <a:pPr lvl="0"/>
            <a:r>
              <a:rPr lang="es-ES" sz="8000" b="1" i="1" dirty="0"/>
              <a:t>Emulación positiva entre barrios</a:t>
            </a:r>
            <a:r>
              <a:rPr lang="es-ES" sz="8000" b="1" dirty="0"/>
              <a:t> </a:t>
            </a:r>
            <a:r>
              <a:rPr lang="es-ES" sz="8000" dirty="0"/>
              <a:t>y organizaciones con efecto multiplicador en las comunas colindantes, que replican la estrategia; </a:t>
            </a:r>
          </a:p>
          <a:p>
            <a:pPr lvl="0"/>
            <a:endParaRPr lang="es-ES" sz="8000" dirty="0"/>
          </a:p>
          <a:p>
            <a:pPr lvl="0"/>
            <a:r>
              <a:rPr lang="es-ES" sz="8000" i="1" dirty="0"/>
              <a:t>El </a:t>
            </a:r>
            <a:r>
              <a:rPr lang="es-ES" sz="8000" b="1" i="1" dirty="0"/>
              <a:t>proceso continua con nuevas autoridades municipales</a:t>
            </a:r>
            <a:r>
              <a:rPr lang="es-ES" sz="8000" b="1" dirty="0"/>
              <a:t> </a:t>
            </a:r>
            <a:r>
              <a:rPr lang="es-ES" sz="8000" dirty="0"/>
              <a:t>que siguen después del año 2000 que son de signo político contrario al alcalde iniciador.</a:t>
            </a:r>
          </a:p>
          <a:p>
            <a:endParaRPr lang="es-ES" dirty="0"/>
          </a:p>
        </p:txBody>
      </p:sp>
    </p:spTree>
    <p:extLst>
      <p:ext uri="{BB962C8B-B14F-4D97-AF65-F5344CB8AC3E}">
        <p14:creationId xmlns:p14="http://schemas.microsoft.com/office/powerpoint/2010/main" val="1886509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609600"/>
          </a:xfrm>
        </p:spPr>
        <p:txBody>
          <a:bodyPr>
            <a:normAutofit/>
          </a:bodyPr>
          <a:lstStyle/>
          <a:p>
            <a:r>
              <a:rPr lang="es-ES" sz="3200" b="1" dirty="0">
                <a:solidFill>
                  <a:srgbClr val="C00000"/>
                </a:solidFill>
              </a:rPr>
              <a:t>Debilidades</a:t>
            </a:r>
          </a:p>
        </p:txBody>
      </p:sp>
      <p:sp>
        <p:nvSpPr>
          <p:cNvPr id="3" name="2 Marcador de contenido"/>
          <p:cNvSpPr>
            <a:spLocks noGrp="1"/>
          </p:cNvSpPr>
          <p:nvPr>
            <p:ph idx="1"/>
          </p:nvPr>
        </p:nvSpPr>
        <p:spPr>
          <a:xfrm>
            <a:off x="457200" y="1196752"/>
            <a:ext cx="8229600" cy="5661248"/>
          </a:xfrm>
        </p:spPr>
        <p:txBody>
          <a:bodyPr>
            <a:normAutofit fontScale="70000" lnSpcReduction="20000"/>
          </a:bodyPr>
          <a:lstStyle/>
          <a:p>
            <a:pPr lvl="0"/>
            <a:r>
              <a:rPr lang="es-ES" b="1" i="1" dirty="0"/>
              <a:t>Dificultad para sostener la participación ciudadana</a:t>
            </a:r>
            <a:r>
              <a:rPr lang="es-ES" b="1" dirty="0"/>
              <a:t> </a:t>
            </a:r>
            <a:r>
              <a:rPr lang="es-ES" dirty="0"/>
              <a:t>y de los actores sociales en ciertos barrios, al aplicarse la máxima de no hay intervención municipal si no hay involucramiento y aportes barriales;</a:t>
            </a:r>
          </a:p>
          <a:p>
            <a:pPr lvl="0"/>
            <a:endParaRPr lang="es-ES" dirty="0"/>
          </a:p>
          <a:p>
            <a:pPr lvl="0"/>
            <a:r>
              <a:rPr lang="es-ES" b="1" i="1" dirty="0"/>
              <a:t>Parte de las familias de bajos ingresos no se integran al proceso</a:t>
            </a:r>
            <a:r>
              <a:rPr lang="es-ES" b="1" dirty="0"/>
              <a:t> </a:t>
            </a:r>
            <a:r>
              <a:rPr lang="es-ES" dirty="0"/>
              <a:t>abandonan la comuna de Santiago, al incrementarse el valor de las viviendas y los arriendos;</a:t>
            </a:r>
          </a:p>
          <a:p>
            <a:pPr lvl="0"/>
            <a:endParaRPr lang="es-ES" dirty="0"/>
          </a:p>
          <a:p>
            <a:pPr lvl="0"/>
            <a:r>
              <a:rPr lang="es-ES" b="1" i="1" dirty="0"/>
              <a:t>Impactos negativos en el paisaje urbano y en las dinámicas sociales de los barrios</a:t>
            </a:r>
            <a:r>
              <a:rPr lang="es-ES" b="1" dirty="0"/>
              <a:t> </a:t>
            </a:r>
            <a:r>
              <a:rPr lang="es-ES" dirty="0"/>
              <a:t>por la construcción masiva de departamentos de pequeño tamaño en edificios de altura, en relación a las antiguas casas de un piso anteriores. </a:t>
            </a:r>
          </a:p>
          <a:p>
            <a:pPr lvl="0"/>
            <a:endParaRPr lang="es-ES" dirty="0"/>
          </a:p>
          <a:p>
            <a:pPr lvl="0"/>
            <a:r>
              <a:rPr lang="es-ES" b="1" i="1" dirty="0"/>
              <a:t>Los nuevos alcaldes continúan con el modelo, pero corrigen tarde sus falencias</a:t>
            </a:r>
            <a:r>
              <a:rPr lang="es-ES" i="1" dirty="0"/>
              <a:t>.</a:t>
            </a:r>
          </a:p>
          <a:p>
            <a:endParaRPr lang="es-ES" dirty="0"/>
          </a:p>
        </p:txBody>
      </p:sp>
    </p:spTree>
    <p:extLst>
      <p:ext uri="{BB962C8B-B14F-4D97-AF65-F5344CB8AC3E}">
        <p14:creationId xmlns:p14="http://schemas.microsoft.com/office/powerpoint/2010/main" val="2425767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
            <a:ext cx="8229600" cy="472480"/>
          </a:xfrm>
        </p:spPr>
        <p:txBody>
          <a:bodyPr>
            <a:normAutofit fontScale="90000"/>
          </a:bodyPr>
          <a:lstStyle/>
          <a:p>
            <a:r>
              <a:rPr lang="es-ES" sz="4000" b="1" dirty="0">
                <a:solidFill>
                  <a:srgbClr val="C00000"/>
                </a:solidFill>
              </a:rPr>
              <a:t>Resultados relevantes</a:t>
            </a:r>
          </a:p>
        </p:txBody>
      </p:sp>
      <p:sp>
        <p:nvSpPr>
          <p:cNvPr id="3" name="2 Marcador de contenido"/>
          <p:cNvSpPr>
            <a:spLocks noGrp="1"/>
          </p:cNvSpPr>
          <p:nvPr>
            <p:ph idx="1"/>
          </p:nvPr>
        </p:nvSpPr>
        <p:spPr>
          <a:xfrm>
            <a:off x="76200" y="620688"/>
            <a:ext cx="8991600" cy="6038131"/>
          </a:xfrm>
        </p:spPr>
        <p:txBody>
          <a:bodyPr>
            <a:noAutofit/>
          </a:bodyPr>
          <a:lstStyle/>
          <a:p>
            <a:pPr lvl="0"/>
            <a:r>
              <a:rPr lang="es-ES" sz="2000" dirty="0"/>
              <a:t>Renovación y repoblamiento del municipio de Santiago con la construcción de </a:t>
            </a:r>
            <a:r>
              <a:rPr lang="es-ES" sz="2000" b="1" i="1" dirty="0"/>
              <a:t>125 mil nuevas viviendas</a:t>
            </a:r>
            <a:r>
              <a:rPr lang="es-ES" sz="2000" b="1" dirty="0"/>
              <a:t> </a:t>
            </a:r>
            <a:r>
              <a:rPr lang="es-ES" sz="2000" dirty="0"/>
              <a:t>-con una </a:t>
            </a:r>
            <a:r>
              <a:rPr lang="es-ES" sz="2000" b="1" i="1" dirty="0"/>
              <a:t>inversión privada de alrededor de 4 mil millones de dólares</a:t>
            </a:r>
            <a:r>
              <a:rPr lang="es-ES" sz="2000" dirty="0"/>
              <a:t> con </a:t>
            </a:r>
            <a:r>
              <a:rPr lang="es-ES" sz="2000" b="1" i="1" dirty="0"/>
              <a:t>200 mil personas que incrementan la población comunal </a:t>
            </a:r>
            <a:r>
              <a:rPr lang="es-ES" sz="2000" dirty="0"/>
              <a:t>y un ritmo de construcción que ubica a la comuna primera en el país en la edificación de departamentos.</a:t>
            </a:r>
          </a:p>
          <a:p>
            <a:pPr lvl="0"/>
            <a:endParaRPr lang="es-ES" sz="2000" dirty="0"/>
          </a:p>
          <a:p>
            <a:pPr lvl="0"/>
            <a:r>
              <a:rPr lang="es-ES" sz="2000" b="1" i="1" dirty="0"/>
              <a:t>Ordenamiento y revalorización del espacio urbano</a:t>
            </a:r>
            <a:r>
              <a:rPr lang="es-ES" sz="2000" b="1" dirty="0"/>
              <a:t> </a:t>
            </a:r>
            <a:r>
              <a:rPr lang="es-ES" sz="2000" dirty="0"/>
              <a:t>con impactos ambientales positivos por efecto de la población que no se traslada (reducción del número de viajes en transporte público); formalización del comercio ambulante; incremento de áreas verdes; y ampliación de las áreas peatonales. </a:t>
            </a:r>
          </a:p>
          <a:p>
            <a:pPr lvl="0"/>
            <a:endParaRPr lang="es-ES" sz="2000" dirty="0"/>
          </a:p>
          <a:p>
            <a:pPr lvl="0"/>
            <a:r>
              <a:rPr lang="es-ES" sz="2000" b="1" i="1" dirty="0"/>
              <a:t>Fuerte participación y aportes de la comunidad, sociedad civil y empresa privada</a:t>
            </a:r>
            <a:r>
              <a:rPr lang="es-ES" sz="2000" dirty="0"/>
              <a:t>, a través de la  Corporación de Desarrollo; de la 1ª y 2 ª Convención de Santiago; de los Comités de Adelanto barriales; y del involucramiento de los agentes privados para intervenir el espacio urbano;</a:t>
            </a:r>
          </a:p>
          <a:p>
            <a:pPr lvl="0"/>
            <a:endParaRPr lang="es-ES" sz="2000" dirty="0"/>
          </a:p>
          <a:p>
            <a:pPr lvl="0"/>
            <a:r>
              <a:rPr lang="es-ES" sz="2000" b="1" i="1" dirty="0"/>
              <a:t>Diseño y aplicación de un modelo de ordenamiento</a:t>
            </a:r>
            <a:r>
              <a:rPr lang="es-ES" sz="2000" dirty="0"/>
              <a:t>, que transforma la comuna de Santiago y produce efectos multiplicadores en comunas colindantes y otras ciudades.</a:t>
            </a:r>
          </a:p>
        </p:txBody>
      </p:sp>
    </p:spTree>
    <p:extLst>
      <p:ext uri="{BB962C8B-B14F-4D97-AF65-F5344CB8AC3E}">
        <p14:creationId xmlns:p14="http://schemas.microsoft.com/office/powerpoint/2010/main" val="1568042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60350"/>
            <a:ext cx="9144000" cy="720725"/>
          </a:xfrm>
        </p:spPr>
        <p:txBody>
          <a:bodyPr rtlCol="0">
            <a:normAutofit fontScale="90000"/>
          </a:bodyPr>
          <a:lstStyle/>
          <a:p>
            <a:pPr eaLnBrk="1" fontAlgn="auto" hangingPunct="1">
              <a:spcAft>
                <a:spcPts val="0"/>
              </a:spcAft>
              <a:defRPr/>
            </a:pPr>
            <a:r>
              <a:rPr lang="es-ES" b="1" dirty="0"/>
              <a:t>	</a:t>
            </a:r>
            <a:r>
              <a:rPr lang="es-ES" sz="3600" dirty="0"/>
              <a:t>Caso:</a:t>
            </a:r>
            <a:r>
              <a:rPr lang="es-ES" b="1" dirty="0"/>
              <a:t> </a:t>
            </a:r>
            <a:r>
              <a:rPr lang="es-ES" b="1" dirty="0">
                <a:solidFill>
                  <a:srgbClr val="C00000"/>
                </a:solidFill>
              </a:rPr>
              <a:t>Planificación Participativa en San Ignacio Guazú, Paraguay</a:t>
            </a:r>
            <a:endParaRPr lang="es-CL" dirty="0">
              <a:solidFill>
                <a:srgbClr val="C00000"/>
              </a:solidFill>
            </a:endParaRPr>
          </a:p>
        </p:txBody>
      </p:sp>
      <p:sp>
        <p:nvSpPr>
          <p:cNvPr id="3" name="2 Subtítulo"/>
          <p:cNvSpPr>
            <a:spLocks noGrp="1"/>
          </p:cNvSpPr>
          <p:nvPr>
            <p:ph type="subTitle" idx="1"/>
          </p:nvPr>
        </p:nvSpPr>
        <p:spPr>
          <a:xfrm>
            <a:off x="3708400" y="1412875"/>
            <a:ext cx="5256213" cy="5445125"/>
          </a:xfrm>
        </p:spPr>
        <p:txBody>
          <a:bodyPr rtlCol="0">
            <a:normAutofit fontScale="47500" lnSpcReduction="20000"/>
          </a:bodyPr>
          <a:lstStyle/>
          <a:p>
            <a:pPr algn="r" eaLnBrk="1" fontAlgn="auto" hangingPunct="1">
              <a:spcAft>
                <a:spcPts val="0"/>
              </a:spcAft>
              <a:defRPr/>
            </a:pPr>
            <a:r>
              <a:rPr lang="es-ES" sz="5100" i="1" dirty="0">
                <a:solidFill>
                  <a:schemeClr val="tx1"/>
                </a:solidFill>
              </a:rPr>
              <a:t>El Intendente Crispiniano Mazacote tiene razones para estar satisfecho. A pocos meses del término de su periodo –las elecciones municipales son en noviembre del 2.001 y no hay reelección-- tiene mucho que mostrar. La ciudad ha resuelto muchos problemas. Provisión de agua potable, empedrado de calles, iluminación de barrios. La clave es el “Plan Estratégico Participativo”, en el que participan los barrios urbanos y comarcas rurales a través de sus potenciadas organizaciones. De ese modo se elabora y ejecuta el plan, el que integra las ideas y aportes de los ciudadanos. No son los peces lo que más importa, sino el haber aprendido a pescar.   </a:t>
            </a:r>
            <a:endParaRPr lang="es-CL" sz="5100" dirty="0">
              <a:solidFill>
                <a:schemeClr val="tx1"/>
              </a:solidFill>
            </a:endParaRPr>
          </a:p>
          <a:p>
            <a:pPr eaLnBrk="1" fontAlgn="auto" hangingPunct="1">
              <a:spcAft>
                <a:spcPts val="0"/>
              </a:spcAft>
              <a:defRPr/>
            </a:pPr>
            <a:endParaRPr lang="es-CL" dirty="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6838"/>
            <a:ext cx="33369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165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29600" cy="576262"/>
          </a:xfrm>
        </p:spPr>
        <p:txBody>
          <a:bodyPr rtlCol="0">
            <a:normAutofit fontScale="90000"/>
          </a:bodyPr>
          <a:lstStyle/>
          <a:p>
            <a:pPr eaLnBrk="1" fontAlgn="auto" hangingPunct="1">
              <a:spcAft>
                <a:spcPts val="0"/>
              </a:spcAft>
              <a:defRPr/>
            </a:pPr>
            <a:r>
              <a:rPr lang="es-ES" b="1" dirty="0">
                <a:solidFill>
                  <a:srgbClr val="C00000"/>
                </a:solidFill>
              </a:rPr>
              <a:t>San Ignacio Guazú en Paraguay</a:t>
            </a:r>
            <a:endParaRPr lang="es-CL" b="1" dirty="0">
              <a:solidFill>
                <a:srgbClr val="C00000"/>
              </a:solidFill>
            </a:endParaRPr>
          </a:p>
        </p:txBody>
      </p:sp>
      <p:sp>
        <p:nvSpPr>
          <p:cNvPr id="3" name="2 Marcador de contenido"/>
          <p:cNvSpPr>
            <a:spLocks noGrp="1"/>
          </p:cNvSpPr>
          <p:nvPr>
            <p:ph idx="1"/>
          </p:nvPr>
        </p:nvSpPr>
        <p:spPr>
          <a:xfrm>
            <a:off x="323850" y="981075"/>
            <a:ext cx="8496300" cy="2447925"/>
          </a:xfrm>
        </p:spPr>
        <p:txBody>
          <a:bodyPr rtlCol="0">
            <a:normAutofit fontScale="62500" lnSpcReduction="20000"/>
          </a:bodyPr>
          <a:lstStyle/>
          <a:p>
            <a:pPr marL="0" indent="0" eaLnBrk="1" fontAlgn="auto" hangingPunct="1">
              <a:spcAft>
                <a:spcPts val="0"/>
              </a:spcAft>
              <a:buFont typeface="Arial" pitchFamily="34" charset="0"/>
              <a:buNone/>
              <a:defRPr/>
            </a:pPr>
            <a:r>
              <a:rPr lang="es-ES" dirty="0"/>
              <a:t>San Ignacio se ubica en el departamento de Misiones y posee 25 mil habitantes, de los cuales 12 mil habitan en el casco urbano y el resto en el entorno rural. </a:t>
            </a:r>
          </a:p>
          <a:p>
            <a:pPr marL="0" indent="0" eaLnBrk="1" fontAlgn="auto" hangingPunct="1">
              <a:spcAft>
                <a:spcPts val="0"/>
              </a:spcAft>
              <a:buFont typeface="Arial" pitchFamily="34" charset="0"/>
              <a:buNone/>
              <a:defRPr/>
            </a:pPr>
            <a:endParaRPr lang="es-ES" dirty="0"/>
          </a:p>
          <a:p>
            <a:pPr marL="0" indent="0" eaLnBrk="1" fontAlgn="auto" hangingPunct="1">
              <a:spcAft>
                <a:spcPts val="0"/>
              </a:spcAft>
              <a:buFont typeface="Arial" pitchFamily="34" charset="0"/>
              <a:buNone/>
              <a:defRPr/>
            </a:pPr>
            <a:r>
              <a:rPr lang="es-ES" dirty="0"/>
              <a:t>La Municipalidad cuenta con 60 empleados, de los cuales el 40% posee calificación. Un orgullo del Intendente Mazacote son los estímulos que reciben los empleados para estudiar. </a:t>
            </a:r>
          </a:p>
          <a:p>
            <a:pPr marL="0" indent="0" eaLnBrk="1" fontAlgn="auto" hangingPunct="1">
              <a:spcAft>
                <a:spcPts val="0"/>
              </a:spcAft>
              <a:buFont typeface="Arial" pitchFamily="34" charset="0"/>
              <a:buNone/>
              <a:defRPr/>
            </a:pPr>
            <a:r>
              <a:rPr lang="es-ES" dirty="0"/>
              <a:t>En cambio, afirma, trabajan horas extraordinarias gratuitas para atender a las organizaciones de los barrios y comarcas. </a:t>
            </a:r>
            <a:endParaRPr lang="es-CL" dirty="0"/>
          </a:p>
          <a:p>
            <a:pPr eaLnBrk="1" fontAlgn="auto" hangingPunct="1">
              <a:spcAft>
                <a:spcPts val="0"/>
              </a:spcAft>
              <a:defRPr/>
            </a:pPr>
            <a:endParaRPr lang="es-CL" dirty="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338513"/>
            <a:ext cx="7545387"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928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pPr eaLnBrk="1" hangingPunct="1"/>
            <a:r>
              <a:rPr lang="es-CL" b="1" dirty="0">
                <a:solidFill>
                  <a:srgbClr val="C00000"/>
                </a:solidFill>
              </a:rPr>
              <a:t>El Plan Estratégico Participativo</a:t>
            </a:r>
          </a:p>
        </p:txBody>
      </p:sp>
      <p:sp>
        <p:nvSpPr>
          <p:cNvPr id="3" name="2 Marcador de contenido"/>
          <p:cNvSpPr>
            <a:spLocks noGrp="1"/>
          </p:cNvSpPr>
          <p:nvPr>
            <p:ph idx="1"/>
          </p:nvPr>
        </p:nvSpPr>
        <p:spPr>
          <a:xfrm>
            <a:off x="755650" y="1600200"/>
            <a:ext cx="8137525" cy="5068888"/>
          </a:xfrm>
        </p:spPr>
        <p:txBody>
          <a:bodyPr rtlCol="0">
            <a:normAutofit fontScale="85000" lnSpcReduction="20000"/>
          </a:bodyPr>
          <a:lstStyle/>
          <a:p>
            <a:pPr marL="0" indent="0" eaLnBrk="1" fontAlgn="auto" hangingPunct="1">
              <a:spcAft>
                <a:spcPts val="0"/>
              </a:spcAft>
              <a:buFont typeface="Arial" pitchFamily="34" charset="0"/>
              <a:buNone/>
              <a:defRPr/>
            </a:pPr>
            <a:r>
              <a:rPr lang="es-ES" dirty="0"/>
              <a:t>El Plan Estratégico Participativo se empieza a aplicar en 1997. con apoyo de la Gobernación de Misiones y del Programa PRODEP, de USAID.</a:t>
            </a:r>
          </a:p>
          <a:p>
            <a:pPr marL="0" indent="0" eaLnBrk="1" fontAlgn="auto" hangingPunct="1">
              <a:spcAft>
                <a:spcPts val="0"/>
              </a:spcAft>
              <a:buFont typeface="Arial" pitchFamily="34" charset="0"/>
              <a:buNone/>
              <a:defRPr/>
            </a:pPr>
            <a:r>
              <a:rPr lang="es-ES" dirty="0"/>
              <a:t> </a:t>
            </a:r>
          </a:p>
          <a:p>
            <a:pPr marL="0" indent="0" eaLnBrk="1" fontAlgn="auto" hangingPunct="1">
              <a:spcAft>
                <a:spcPts val="0"/>
              </a:spcAft>
              <a:buFont typeface="Arial" pitchFamily="34" charset="0"/>
              <a:buNone/>
              <a:defRPr/>
            </a:pPr>
            <a:r>
              <a:rPr lang="es-ES" dirty="0"/>
              <a:t>La elaboración del plan se realiza en múltiples </a:t>
            </a:r>
            <a:r>
              <a:rPr lang="es-ES" i="1" dirty="0"/>
              <a:t>talleres,</a:t>
            </a:r>
            <a:r>
              <a:rPr lang="es-ES" dirty="0"/>
              <a:t> </a:t>
            </a:r>
            <a:r>
              <a:rPr lang="es-ES" i="1" dirty="0"/>
              <a:t>mesas de trabajo </a:t>
            </a:r>
            <a:r>
              <a:rPr lang="es-ES" dirty="0"/>
              <a:t>y </a:t>
            </a:r>
            <a:r>
              <a:rPr lang="es-ES" i="1" dirty="0"/>
              <a:t>asambleas</a:t>
            </a:r>
            <a:r>
              <a:rPr lang="es-ES" dirty="0"/>
              <a:t> en los que participan las organizaciones sociales territoriales, los diversos sectores ciudadanos (jóvenes, mujeres, comerciantes)  y  otras  instituciones  de  la  sociedad  civil  y empresa privada.  </a:t>
            </a:r>
          </a:p>
          <a:p>
            <a:pPr marL="0" indent="0" eaLnBrk="1" fontAlgn="auto" hangingPunct="1">
              <a:spcAft>
                <a:spcPts val="0"/>
              </a:spcAft>
              <a:buFont typeface="Arial" pitchFamily="34" charset="0"/>
              <a:buNone/>
              <a:defRPr/>
            </a:pPr>
            <a:endParaRPr lang="es-ES" dirty="0"/>
          </a:p>
          <a:p>
            <a:pPr marL="0" indent="0" eaLnBrk="1" fontAlgn="auto" hangingPunct="1">
              <a:spcAft>
                <a:spcPts val="0"/>
              </a:spcAft>
              <a:buFont typeface="Arial" pitchFamily="34" charset="0"/>
              <a:buNone/>
              <a:defRPr/>
            </a:pPr>
            <a:r>
              <a:rPr lang="es-ES" dirty="0"/>
              <a:t>Se usa un método de </a:t>
            </a:r>
            <a:r>
              <a:rPr lang="es-ES" i="1" dirty="0"/>
              <a:t>visualización</a:t>
            </a:r>
            <a:r>
              <a:rPr lang="es-ES" dirty="0"/>
              <a:t>  (zopp) mediante tarjetas que permite objetivizar la discusión llegando a conclusiones, a compromisos y a plazos de acción</a:t>
            </a:r>
            <a:endParaRPr lang="es-CL" dirty="0"/>
          </a:p>
        </p:txBody>
      </p:sp>
    </p:spTree>
    <p:extLst>
      <p:ext uri="{BB962C8B-B14F-4D97-AF65-F5344CB8AC3E}">
        <p14:creationId xmlns:p14="http://schemas.microsoft.com/office/powerpoint/2010/main" val="2106552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457200" y="115888"/>
            <a:ext cx="8229600" cy="865187"/>
          </a:xfrm>
        </p:spPr>
        <p:txBody>
          <a:bodyPr>
            <a:normAutofit fontScale="90000"/>
          </a:bodyPr>
          <a:lstStyle/>
          <a:p>
            <a:pPr eaLnBrk="1" hangingPunct="1"/>
            <a:r>
              <a:rPr lang="es-ES" sz="3600" b="1" dirty="0">
                <a:solidFill>
                  <a:srgbClr val="C00000"/>
                </a:solidFill>
              </a:rPr>
              <a:t>Cómo elaborar un plan de desarrollo en talleres participativos durante una semana </a:t>
            </a:r>
            <a:endParaRPr lang="es-CL" sz="3600" b="1" dirty="0">
              <a:solidFill>
                <a:srgbClr val="C00000"/>
              </a:solidFill>
            </a:endParaRPr>
          </a:p>
        </p:txBody>
      </p:sp>
      <p:sp>
        <p:nvSpPr>
          <p:cNvPr id="3" name="2 Marcador de contenido"/>
          <p:cNvSpPr>
            <a:spLocks noGrp="1"/>
          </p:cNvSpPr>
          <p:nvPr>
            <p:ph idx="1"/>
          </p:nvPr>
        </p:nvSpPr>
        <p:spPr>
          <a:xfrm>
            <a:off x="457200" y="1341438"/>
            <a:ext cx="8686800" cy="5327650"/>
          </a:xfrm>
        </p:spPr>
        <p:txBody>
          <a:bodyPr rtlCol="0">
            <a:normAutofit fontScale="70000" lnSpcReduction="20000"/>
          </a:bodyPr>
          <a:lstStyle/>
          <a:p>
            <a:pPr eaLnBrk="1" fontAlgn="auto" hangingPunct="1">
              <a:spcAft>
                <a:spcPts val="0"/>
              </a:spcAft>
              <a:defRPr/>
            </a:pPr>
            <a:r>
              <a:rPr lang="es-ES" b="1" dirty="0"/>
              <a:t>Primera Asamblea de la Ciudad </a:t>
            </a:r>
            <a:r>
              <a:rPr lang="es-ES" dirty="0"/>
              <a:t>donde las fuerzas vivas se comprometen y elaboran una </a:t>
            </a:r>
            <a:r>
              <a:rPr lang="es-ES" i="1" dirty="0"/>
              <a:t>Visión</a:t>
            </a:r>
            <a:r>
              <a:rPr lang="es-ES" dirty="0"/>
              <a:t> de lo que desean llegar a ser como municipio.</a:t>
            </a:r>
          </a:p>
          <a:p>
            <a:pPr eaLnBrk="1" fontAlgn="auto" hangingPunct="1">
              <a:spcAft>
                <a:spcPts val="0"/>
              </a:spcAft>
              <a:defRPr/>
            </a:pPr>
            <a:endParaRPr lang="es-CL" dirty="0"/>
          </a:p>
          <a:p>
            <a:pPr eaLnBrk="1" fontAlgn="auto" hangingPunct="1">
              <a:spcAft>
                <a:spcPts val="0"/>
              </a:spcAft>
              <a:defRPr/>
            </a:pPr>
            <a:r>
              <a:rPr lang="es-ES" b="1" dirty="0"/>
              <a:t>Talleres barriales</a:t>
            </a:r>
            <a:r>
              <a:rPr lang="es-ES" dirty="0"/>
              <a:t>, donde los dirigentes y vecinos establecen los problemas prioritarios, la manera de resolverlos, el aporte del barrio y lo solicitado a la municipalidad. </a:t>
            </a:r>
          </a:p>
          <a:p>
            <a:pPr eaLnBrk="1" fontAlgn="auto" hangingPunct="1">
              <a:spcAft>
                <a:spcPts val="0"/>
              </a:spcAft>
              <a:defRPr/>
            </a:pPr>
            <a:endParaRPr lang="es-CL" dirty="0"/>
          </a:p>
          <a:p>
            <a:pPr eaLnBrk="1" fontAlgn="auto" hangingPunct="1">
              <a:spcAft>
                <a:spcPts val="0"/>
              </a:spcAft>
              <a:defRPr/>
            </a:pPr>
            <a:r>
              <a:rPr lang="es-ES" b="1" dirty="0"/>
              <a:t>Mesas de Concertación</a:t>
            </a:r>
            <a:r>
              <a:rPr lang="es-ES" dirty="0"/>
              <a:t>, donde los jóvenes, empresarios, mujeres, comerciantes y artesanos establecen también compromisos de acción.</a:t>
            </a:r>
          </a:p>
          <a:p>
            <a:pPr eaLnBrk="1" fontAlgn="auto" hangingPunct="1">
              <a:spcAft>
                <a:spcPts val="0"/>
              </a:spcAft>
              <a:defRPr/>
            </a:pPr>
            <a:endParaRPr lang="es-CL" dirty="0"/>
          </a:p>
          <a:p>
            <a:pPr eaLnBrk="1" fontAlgn="auto" hangingPunct="1">
              <a:spcAft>
                <a:spcPts val="0"/>
              </a:spcAft>
              <a:defRPr/>
            </a:pPr>
            <a:r>
              <a:rPr lang="es-ES" b="1" dirty="0"/>
              <a:t>Trabajo de los Equipos Técnicos Municipales</a:t>
            </a:r>
            <a:r>
              <a:rPr lang="es-ES" dirty="0"/>
              <a:t>, para transformar los resultados del proceso anterior en un documento de Plan y en Proyectos específicos.</a:t>
            </a:r>
          </a:p>
          <a:p>
            <a:pPr eaLnBrk="1" fontAlgn="auto" hangingPunct="1">
              <a:spcAft>
                <a:spcPts val="0"/>
              </a:spcAft>
              <a:defRPr/>
            </a:pPr>
            <a:endParaRPr lang="es-CL" dirty="0"/>
          </a:p>
          <a:p>
            <a:pPr eaLnBrk="1" fontAlgn="auto" hangingPunct="1">
              <a:spcAft>
                <a:spcPts val="0"/>
              </a:spcAft>
              <a:defRPr/>
            </a:pPr>
            <a:r>
              <a:rPr lang="es-ES" b="1" dirty="0"/>
              <a:t>Segunda Asamblea de la Ciudad </a:t>
            </a:r>
            <a:r>
              <a:rPr lang="es-ES" dirty="0"/>
              <a:t>para dar a conocer y validar la propuesta e iniciar las acciones.</a:t>
            </a:r>
            <a:endParaRPr lang="es-CL" dirty="0"/>
          </a:p>
        </p:txBody>
      </p:sp>
    </p:spTree>
    <p:extLst>
      <p:ext uri="{BB962C8B-B14F-4D97-AF65-F5344CB8AC3E}">
        <p14:creationId xmlns:p14="http://schemas.microsoft.com/office/powerpoint/2010/main" val="3220252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pPr eaLnBrk="1" hangingPunct="1"/>
            <a:endParaRPr lang="es-CL"/>
          </a:p>
        </p:txBody>
      </p:sp>
      <p:graphicFrame>
        <p:nvGraphicFramePr>
          <p:cNvPr id="4" name="3 Marcador de contenido"/>
          <p:cNvGraphicFramePr>
            <a:graphicFrameLocks noGrp="1"/>
          </p:cNvGraphicFramePr>
          <p:nvPr>
            <p:ph idx="1"/>
            <p:extLst/>
          </p:nvPr>
        </p:nvGraphicFramePr>
        <p:xfrm>
          <a:off x="107950" y="115888"/>
          <a:ext cx="9001126" cy="6624640"/>
        </p:xfrm>
        <a:graphic>
          <a:graphicData uri="http://schemas.openxmlformats.org/drawingml/2006/table">
            <a:tbl>
              <a:tblPr firstRow="1" firstCol="1" lastRow="1" lastCol="1" bandRow="1" bandCol="1">
                <a:tableStyleId>{5C22544A-7EE6-4342-B048-85BDC9FD1C3A}</a:tableStyleId>
              </a:tblPr>
              <a:tblGrid>
                <a:gridCol w="129569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224708">
                  <a:extLst>
                    <a:ext uri="{9D8B030D-6E8A-4147-A177-3AD203B41FA5}">
                      <a16:colId xmlns:a16="http://schemas.microsoft.com/office/drawing/2014/main" val="20006"/>
                    </a:ext>
                  </a:extLst>
                </a:gridCol>
              </a:tblGrid>
              <a:tr h="640090">
                <a:tc gridSpan="7">
                  <a:txBody>
                    <a:bodyPr/>
                    <a:lstStyle/>
                    <a:p>
                      <a:pPr algn="ctr">
                        <a:spcAft>
                          <a:spcPts val="0"/>
                        </a:spcAft>
                      </a:pPr>
                      <a:r>
                        <a:rPr lang="es-ES" sz="2800" dirty="0">
                          <a:solidFill>
                            <a:srgbClr val="C00000"/>
                          </a:solidFill>
                          <a:effectLst/>
                        </a:rPr>
                        <a:t>Matriz Talleres de Diagnóstico y Planificación Participativa</a:t>
                      </a:r>
                      <a:endParaRPr lang="es-CL" sz="2400" dirty="0">
                        <a:solidFill>
                          <a:srgbClr val="C00000"/>
                        </a:solidFill>
                        <a:effectLst/>
                      </a:endParaRPr>
                    </a:p>
                    <a:p>
                      <a:pPr algn="ctr">
                        <a:spcAft>
                          <a:spcPts val="0"/>
                        </a:spcAft>
                      </a:pPr>
                      <a:r>
                        <a:rPr lang="es-ES" sz="1400" dirty="0">
                          <a:solidFill>
                            <a:schemeClr val="tx1"/>
                          </a:solidFill>
                          <a:effectLst/>
                        </a:rPr>
                        <a:t> </a:t>
                      </a:r>
                      <a:endParaRPr lang="es-CL" sz="14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623979">
                <a:tc>
                  <a:txBody>
                    <a:bodyPr/>
                    <a:lstStyle/>
                    <a:p>
                      <a:pPr algn="ctr">
                        <a:spcAft>
                          <a:spcPts val="0"/>
                        </a:spcAft>
                      </a:pPr>
                      <a:r>
                        <a:rPr lang="es-ES" sz="2000" dirty="0">
                          <a:solidFill>
                            <a:schemeClr val="tx1"/>
                          </a:solidFill>
                          <a:effectLst/>
                        </a:rPr>
                        <a:t>Problemas</a:t>
                      </a:r>
                      <a:endParaRPr lang="es-CL" sz="20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2000" b="1" dirty="0">
                          <a:solidFill>
                            <a:schemeClr val="tx1"/>
                          </a:solidFill>
                          <a:effectLst/>
                        </a:rPr>
                        <a:t>Prioridades</a:t>
                      </a:r>
                      <a:endParaRPr lang="es-CL" sz="2000" b="1"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2000" b="1" dirty="0">
                          <a:solidFill>
                            <a:schemeClr val="tx1"/>
                          </a:solidFill>
                          <a:effectLst/>
                        </a:rPr>
                        <a:t>Causas</a:t>
                      </a:r>
                      <a:endParaRPr lang="es-CL" sz="2000" b="1"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2000" b="1" dirty="0">
                          <a:solidFill>
                            <a:schemeClr val="tx1"/>
                          </a:solidFill>
                          <a:effectLst/>
                        </a:rPr>
                        <a:t>Soluciones</a:t>
                      </a:r>
                      <a:endParaRPr lang="es-CL" sz="2000" b="1"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2000" b="1" dirty="0">
                          <a:solidFill>
                            <a:schemeClr val="tx1"/>
                          </a:solidFill>
                          <a:effectLst/>
                        </a:rPr>
                        <a:t>Recursos</a:t>
                      </a:r>
                      <a:endParaRPr lang="es-CL" sz="2000" b="1"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2000" b="1" dirty="0">
                          <a:solidFill>
                            <a:schemeClr val="tx1"/>
                          </a:solidFill>
                          <a:effectLst/>
                        </a:rPr>
                        <a:t>Responsable</a:t>
                      </a:r>
                      <a:endParaRPr lang="es-CL" sz="2000" b="1"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L" sz="2000" dirty="0">
                          <a:solidFill>
                            <a:schemeClr val="tx1"/>
                          </a:solidFill>
                          <a:effectLst/>
                          <a:latin typeface="+mn-lt"/>
                          <a:ea typeface="Times New Roman"/>
                        </a:rPr>
                        <a:t>Plazos</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5619">
                <a:tc>
                  <a:txBody>
                    <a:bodyPr/>
                    <a:lstStyle/>
                    <a:p>
                      <a:pPr algn="just">
                        <a:spcAft>
                          <a:spcPts val="0"/>
                        </a:spcAft>
                      </a:pPr>
                      <a:r>
                        <a:rPr lang="es-ES" sz="1100" dirty="0">
                          <a:solidFill>
                            <a:schemeClr val="tx1"/>
                          </a:solidFill>
                          <a:effectLst/>
                        </a:rPr>
                        <a:t>1</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100" dirty="0">
                          <a:solidFill>
                            <a:schemeClr val="tx1"/>
                          </a:solidFill>
                          <a:effectLst/>
                        </a:rPr>
                        <a:t>1</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5619">
                <a:tc>
                  <a:txBody>
                    <a:bodyPr/>
                    <a:lstStyle/>
                    <a:p>
                      <a:pPr algn="just">
                        <a:spcAft>
                          <a:spcPts val="0"/>
                        </a:spcAft>
                      </a:pPr>
                      <a:r>
                        <a:rPr lang="es-ES" sz="1100" dirty="0">
                          <a:solidFill>
                            <a:schemeClr val="tx1"/>
                          </a:solidFill>
                          <a:effectLst/>
                        </a:rPr>
                        <a:t>2</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100" dirty="0">
                          <a:solidFill>
                            <a:schemeClr val="tx1"/>
                          </a:solidFill>
                          <a:effectLst/>
                        </a:rPr>
                        <a:t>2</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5619">
                <a:tc>
                  <a:txBody>
                    <a:bodyPr/>
                    <a:lstStyle/>
                    <a:p>
                      <a:pPr algn="just">
                        <a:spcAft>
                          <a:spcPts val="0"/>
                        </a:spcAft>
                      </a:pPr>
                      <a:r>
                        <a:rPr lang="es-ES" sz="1100" dirty="0">
                          <a:solidFill>
                            <a:schemeClr val="tx1"/>
                          </a:solidFill>
                          <a:effectLst/>
                        </a:rPr>
                        <a:t>3</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100" dirty="0">
                          <a:solidFill>
                            <a:schemeClr val="tx1"/>
                          </a:solidFill>
                          <a:effectLst/>
                        </a:rPr>
                        <a:t>3</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95619">
                <a:tc>
                  <a:txBody>
                    <a:bodyPr/>
                    <a:lstStyle/>
                    <a:p>
                      <a:pPr algn="just">
                        <a:spcAft>
                          <a:spcPts val="0"/>
                        </a:spcAft>
                      </a:pPr>
                      <a:r>
                        <a:rPr lang="es-ES" sz="1100" dirty="0">
                          <a:solidFill>
                            <a:schemeClr val="tx1"/>
                          </a:solidFill>
                          <a:effectLst/>
                        </a:rPr>
                        <a:t>4</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1100" dirty="0">
                          <a:solidFill>
                            <a:schemeClr val="tx1"/>
                          </a:solidFill>
                          <a:effectLst/>
                        </a:rPr>
                        <a:t>-------------</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95619">
                <a:tc>
                  <a:txBody>
                    <a:bodyPr/>
                    <a:lstStyle/>
                    <a:p>
                      <a:pPr algn="just">
                        <a:spcAft>
                          <a:spcPts val="0"/>
                        </a:spcAft>
                      </a:pPr>
                      <a:r>
                        <a:rPr lang="es-ES" sz="1100" dirty="0">
                          <a:solidFill>
                            <a:schemeClr val="tx1"/>
                          </a:solidFill>
                          <a:effectLst/>
                        </a:rPr>
                        <a:t>5</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1100" dirty="0">
                          <a:solidFill>
                            <a:schemeClr val="tx1"/>
                          </a:solidFill>
                          <a:effectLst/>
                        </a:rPr>
                        <a:t>-------------</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95619">
                <a:tc>
                  <a:txBody>
                    <a:bodyPr/>
                    <a:lstStyle/>
                    <a:p>
                      <a:pPr algn="just">
                        <a:spcAft>
                          <a:spcPts val="0"/>
                        </a:spcAft>
                      </a:pPr>
                      <a:r>
                        <a:rPr lang="es-ES" sz="1100" dirty="0">
                          <a:solidFill>
                            <a:schemeClr val="tx1"/>
                          </a:solidFill>
                          <a:effectLst/>
                        </a:rPr>
                        <a:t>6</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11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95619">
                <a:tc>
                  <a:txBody>
                    <a:bodyPr/>
                    <a:lstStyle/>
                    <a:p>
                      <a:pPr algn="just">
                        <a:spcAft>
                          <a:spcPts val="0"/>
                        </a:spcAft>
                      </a:pPr>
                      <a:r>
                        <a:rPr lang="es-ES" sz="1100" dirty="0">
                          <a:solidFill>
                            <a:schemeClr val="tx1"/>
                          </a:solidFill>
                          <a:effectLst/>
                          <a:latin typeface="+mn-lt"/>
                          <a:ea typeface="+mn-ea"/>
                        </a:rPr>
                        <a:t>7.</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S" sz="11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S" sz="1200" dirty="0">
                          <a:solidFill>
                            <a:schemeClr val="tx1"/>
                          </a:solidFill>
                          <a:effectLst/>
                        </a:rPr>
                        <a:t> </a:t>
                      </a: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95619">
                <a:tc>
                  <a:txBody>
                    <a:bodyPr/>
                    <a:lstStyle/>
                    <a:p>
                      <a:pPr algn="just">
                        <a:spcAft>
                          <a:spcPts val="0"/>
                        </a:spcAft>
                      </a:pPr>
                      <a:r>
                        <a:rPr lang="es-CL" sz="1200" dirty="0">
                          <a:solidFill>
                            <a:schemeClr val="tx1"/>
                          </a:solidFill>
                          <a:effectLst/>
                          <a:latin typeface="Times New Roman"/>
                          <a:ea typeface="Times New Roman"/>
                        </a:rPr>
                        <a:t>8.</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95619">
                <a:tc>
                  <a:txBody>
                    <a:bodyPr/>
                    <a:lstStyle/>
                    <a:p>
                      <a:pPr algn="just">
                        <a:spcAft>
                          <a:spcPts val="0"/>
                        </a:spcAft>
                      </a:pPr>
                      <a:r>
                        <a:rPr lang="es-CL" sz="1200" dirty="0">
                          <a:solidFill>
                            <a:schemeClr val="tx1"/>
                          </a:solidFill>
                          <a:effectLst/>
                          <a:latin typeface="Times New Roman"/>
                          <a:ea typeface="Times New Roman"/>
                        </a:rPr>
                        <a:t>n…</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endParaRPr lang="es-CL" sz="1200" dirty="0">
                        <a:solidFill>
                          <a:schemeClr val="tx1"/>
                        </a:solidFill>
                        <a:effectLst/>
                        <a:latin typeface="Times New Roman"/>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2448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46050"/>
          </a:xfrm>
        </p:spPr>
        <p:txBody>
          <a:bodyPr>
            <a:noAutofit/>
          </a:bodyPr>
          <a:lstStyle/>
          <a:p>
            <a:r>
              <a:rPr lang="es-CL" sz="3200" b="1" dirty="0">
                <a:solidFill>
                  <a:srgbClr val="C00000"/>
                </a:solidFill>
              </a:rPr>
              <a:t>Descentralización del Estado en América Latina</a:t>
            </a:r>
          </a:p>
        </p:txBody>
      </p:sp>
      <p:sp>
        <p:nvSpPr>
          <p:cNvPr id="3" name="Marcador de contenido 2"/>
          <p:cNvSpPr>
            <a:spLocks noGrp="1"/>
          </p:cNvSpPr>
          <p:nvPr>
            <p:ph idx="1"/>
          </p:nvPr>
        </p:nvSpPr>
        <p:spPr>
          <a:xfrm>
            <a:off x="457200" y="764704"/>
            <a:ext cx="8229600" cy="5976664"/>
          </a:xfrm>
        </p:spPr>
        <p:txBody>
          <a:bodyPr>
            <a:normAutofit fontScale="25000" lnSpcReduction="20000"/>
          </a:bodyPr>
          <a:lstStyle/>
          <a:p>
            <a:pPr lvl="0"/>
            <a:r>
              <a:rPr lang="es-CL" sz="8000" dirty="0"/>
              <a:t>En Argentina, Chile, Uruguay, Paraguay y Brasil, afectados por duras dictaduras, la descentralización se inicia con un claro énfasis democratizador buscando restablecer la democracia mediante la elección de autoridades políticas nacionales y locales. </a:t>
            </a:r>
          </a:p>
          <a:p>
            <a:pPr marL="0" indent="0">
              <a:buNone/>
            </a:pPr>
            <a:r>
              <a:rPr lang="es-CL" sz="8000" dirty="0"/>
              <a:t> </a:t>
            </a:r>
          </a:p>
          <a:p>
            <a:pPr lvl="0"/>
            <a:r>
              <a:rPr lang="es-CL" sz="8000" dirty="0"/>
              <a:t>En Colombia, la descentralización persigue fortalecer a las alcaldías municipales para reforzar la presencia del Estado y entregar servicios públicos en los territorios, contrarrestando le presencia de las guerrillas y otros ilegales. En Bolivia, mediante la entrega de nuevas competencias y recursos a los municipios, se incorpora a los indígenas, campesinos y pobres urbanos. En Perú y Ecuador la descentralización avanza y retrocede, aunque termina aplicándose luego de varios cambios de regímenes y políticas nacionales de diverso tipo. </a:t>
            </a:r>
          </a:p>
          <a:p>
            <a:pPr marL="0" indent="0">
              <a:buNone/>
            </a:pPr>
            <a:r>
              <a:rPr lang="es-CL" sz="8000" dirty="0"/>
              <a:t> </a:t>
            </a:r>
          </a:p>
          <a:p>
            <a:pPr lvl="0"/>
            <a:r>
              <a:rPr lang="es-CL" sz="8000" dirty="0"/>
              <a:t>En América Central la descentralización contribuye a la superación de los conflictos sociales y guerras civiles en Nicaragua, El Salvador y Guatemala. República Dominicana, Honduras, Costa Rica y Panamá entran al proceso descentralizador más tarde, con impactos y resultados menores. </a:t>
            </a:r>
          </a:p>
          <a:p>
            <a:pPr marL="0" indent="0">
              <a:buNone/>
            </a:pPr>
            <a:r>
              <a:rPr lang="es-CL" sz="8000" dirty="0"/>
              <a:t> </a:t>
            </a:r>
          </a:p>
          <a:p>
            <a:pPr lvl="0"/>
            <a:r>
              <a:rPr lang="es-CL" sz="8000" dirty="0"/>
              <a:t>En México y Argentina la descentralización favorece a los gobiernos intermedios –estados o provincias- en desmedro de los municipios que continúan siendo el eslabón débil y dependiente del sistema de gobiernos. </a:t>
            </a:r>
          </a:p>
          <a:p>
            <a:endParaRPr lang="es-CL" dirty="0"/>
          </a:p>
        </p:txBody>
      </p:sp>
    </p:spTree>
    <p:extLst>
      <p:ext uri="{BB962C8B-B14F-4D97-AF65-F5344CB8AC3E}">
        <p14:creationId xmlns:p14="http://schemas.microsoft.com/office/powerpoint/2010/main" val="163497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29600" cy="1152525"/>
          </a:xfrm>
        </p:spPr>
        <p:txBody>
          <a:bodyPr rtlCol="0">
            <a:noAutofit/>
          </a:bodyPr>
          <a:lstStyle/>
          <a:p>
            <a:pPr eaLnBrk="1" fontAlgn="auto" hangingPunct="1">
              <a:spcAft>
                <a:spcPts val="0"/>
              </a:spcAft>
              <a:defRPr/>
            </a:pPr>
            <a:r>
              <a:rPr lang="es-ES" sz="3200" b="1" dirty="0">
                <a:solidFill>
                  <a:srgbClr val="C00000"/>
                </a:solidFill>
              </a:rPr>
              <a:t>El documento síntesis del plan de San Ignacio Guazú contiene:</a:t>
            </a:r>
            <a:endParaRPr lang="es-CL" sz="3200" b="1" dirty="0">
              <a:solidFill>
                <a:srgbClr val="C00000"/>
              </a:solidFill>
            </a:endParaRPr>
          </a:p>
        </p:txBody>
      </p:sp>
      <p:sp>
        <p:nvSpPr>
          <p:cNvPr id="3" name="2 Marcador de contenido"/>
          <p:cNvSpPr>
            <a:spLocks noGrp="1"/>
          </p:cNvSpPr>
          <p:nvPr>
            <p:ph idx="1"/>
          </p:nvPr>
        </p:nvSpPr>
        <p:spPr>
          <a:xfrm>
            <a:off x="468313" y="1484784"/>
            <a:ext cx="8424862" cy="5373216"/>
          </a:xfrm>
        </p:spPr>
        <p:txBody>
          <a:bodyPr rtlCol="0">
            <a:normAutofit fontScale="77500" lnSpcReduction="20000"/>
          </a:bodyPr>
          <a:lstStyle/>
          <a:p>
            <a:pPr eaLnBrk="1" fontAlgn="auto" hangingPunct="1">
              <a:spcAft>
                <a:spcPts val="0"/>
              </a:spcAft>
              <a:defRPr/>
            </a:pPr>
            <a:r>
              <a:rPr lang="es-ES" dirty="0"/>
              <a:t>Datos generales; </a:t>
            </a:r>
          </a:p>
          <a:p>
            <a:pPr eaLnBrk="1" fontAlgn="auto" hangingPunct="1">
              <a:spcAft>
                <a:spcPts val="0"/>
              </a:spcAft>
              <a:defRPr/>
            </a:pPr>
            <a:r>
              <a:rPr lang="es-ES" dirty="0"/>
              <a:t>Visión y Misión; </a:t>
            </a:r>
          </a:p>
          <a:p>
            <a:pPr eaLnBrk="1" fontAlgn="auto" hangingPunct="1">
              <a:spcAft>
                <a:spcPts val="0"/>
              </a:spcAft>
              <a:defRPr/>
            </a:pPr>
            <a:r>
              <a:rPr lang="es-ES" dirty="0"/>
              <a:t>Turismo y Medio Ambiente; </a:t>
            </a:r>
          </a:p>
          <a:p>
            <a:pPr eaLnBrk="1" fontAlgn="auto" hangingPunct="1">
              <a:spcAft>
                <a:spcPts val="0"/>
              </a:spcAft>
              <a:defRPr/>
            </a:pPr>
            <a:r>
              <a:rPr lang="es-ES" dirty="0"/>
              <a:t>Mujer y Niñez; </a:t>
            </a:r>
          </a:p>
          <a:p>
            <a:pPr eaLnBrk="1" fontAlgn="auto" hangingPunct="1">
              <a:spcAft>
                <a:spcPts val="0"/>
              </a:spcAft>
              <a:defRPr/>
            </a:pPr>
            <a:r>
              <a:rPr lang="es-ES" dirty="0"/>
              <a:t>Comunicación y Transporte; </a:t>
            </a:r>
          </a:p>
          <a:p>
            <a:pPr eaLnBrk="1" fontAlgn="auto" hangingPunct="1">
              <a:spcAft>
                <a:spcPts val="0"/>
              </a:spcAft>
              <a:defRPr/>
            </a:pPr>
            <a:r>
              <a:rPr lang="es-ES" dirty="0"/>
              <a:t>Producción y Empleo; </a:t>
            </a:r>
          </a:p>
          <a:p>
            <a:pPr eaLnBrk="1" fontAlgn="auto" hangingPunct="1">
              <a:spcAft>
                <a:spcPts val="0"/>
              </a:spcAft>
              <a:defRPr/>
            </a:pPr>
            <a:r>
              <a:rPr lang="es-ES" dirty="0"/>
              <a:t>Educación y Salud; </a:t>
            </a:r>
          </a:p>
          <a:p>
            <a:pPr eaLnBrk="1" fontAlgn="auto" hangingPunct="1">
              <a:spcAft>
                <a:spcPts val="0"/>
              </a:spcAft>
              <a:defRPr/>
            </a:pPr>
            <a:r>
              <a:rPr lang="es-ES" dirty="0"/>
              <a:t>Organización y Participación Ciudadana; </a:t>
            </a:r>
          </a:p>
          <a:p>
            <a:pPr eaLnBrk="1" fontAlgn="auto" hangingPunct="1">
              <a:spcAft>
                <a:spcPts val="0"/>
              </a:spcAft>
              <a:defRPr/>
            </a:pPr>
            <a:r>
              <a:rPr lang="es-ES" dirty="0"/>
              <a:t>Juventud, Recreación y Deportes; </a:t>
            </a:r>
          </a:p>
          <a:p>
            <a:pPr eaLnBrk="1" fontAlgn="auto" hangingPunct="1">
              <a:spcAft>
                <a:spcPts val="0"/>
              </a:spcAft>
              <a:defRPr/>
            </a:pPr>
            <a:r>
              <a:rPr lang="es-ES" dirty="0"/>
              <a:t>Diagnóstico Físico Urbano </a:t>
            </a:r>
            <a:r>
              <a:rPr lang="es-ES" sz="3100" dirty="0"/>
              <a:t>(Población, Relieve, Uso del Suelo, División Barrial, Estado Calles, Transporte Público, Señalización y Tránsito, Agua Potable, Energía Eléctrica)</a:t>
            </a:r>
            <a:r>
              <a:rPr lang="es-ES" dirty="0"/>
              <a:t>; </a:t>
            </a:r>
          </a:p>
          <a:p>
            <a:pPr eaLnBrk="1" fontAlgn="auto" hangingPunct="1">
              <a:spcAft>
                <a:spcPts val="0"/>
              </a:spcAft>
              <a:defRPr/>
            </a:pPr>
            <a:r>
              <a:rPr lang="es-ES" dirty="0"/>
              <a:t>Resultados de los Talleres Barriales y Mesas de Concertación.</a:t>
            </a:r>
            <a:endParaRPr lang="es-CL" dirty="0"/>
          </a:p>
          <a:p>
            <a:pPr marL="0" indent="0" eaLnBrk="1" fontAlgn="auto" hangingPunct="1">
              <a:spcAft>
                <a:spcPts val="0"/>
              </a:spcAft>
              <a:buFont typeface="Arial" pitchFamily="34" charset="0"/>
              <a:buNone/>
              <a:defRPr/>
            </a:pPr>
            <a:endParaRPr lang="es-CL" dirty="0"/>
          </a:p>
          <a:p>
            <a:pPr eaLnBrk="1" fontAlgn="auto" hangingPunct="1">
              <a:spcAft>
                <a:spcPts val="0"/>
              </a:spcAft>
              <a:defRPr/>
            </a:pPr>
            <a:endParaRPr lang="es-CL" dirty="0"/>
          </a:p>
        </p:txBody>
      </p:sp>
    </p:spTree>
    <p:extLst>
      <p:ext uri="{BB962C8B-B14F-4D97-AF65-F5344CB8AC3E}">
        <p14:creationId xmlns:p14="http://schemas.microsoft.com/office/powerpoint/2010/main" val="2087979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29600" cy="576262"/>
          </a:xfrm>
        </p:spPr>
        <p:txBody>
          <a:bodyPr rtlCol="0">
            <a:normAutofit fontScale="90000"/>
          </a:bodyPr>
          <a:lstStyle/>
          <a:p>
            <a:pPr eaLnBrk="1" fontAlgn="auto" hangingPunct="1">
              <a:spcAft>
                <a:spcPts val="0"/>
              </a:spcAft>
              <a:defRPr/>
            </a:pPr>
            <a:br>
              <a:rPr lang="es-ES" dirty="0"/>
            </a:br>
            <a:r>
              <a:rPr lang="es-ES" b="1" dirty="0">
                <a:solidFill>
                  <a:srgbClr val="C00000"/>
                </a:solidFill>
              </a:rPr>
              <a:t>Fortalezas:</a:t>
            </a:r>
            <a:br>
              <a:rPr lang="es-CL" b="1" dirty="0">
                <a:solidFill>
                  <a:srgbClr val="C00000"/>
                </a:solidFill>
              </a:rPr>
            </a:br>
            <a:endParaRPr lang="es-CL" b="1" dirty="0">
              <a:solidFill>
                <a:srgbClr val="C00000"/>
              </a:solidFill>
            </a:endParaRPr>
          </a:p>
        </p:txBody>
      </p:sp>
      <p:sp>
        <p:nvSpPr>
          <p:cNvPr id="3" name="2 Marcador de contenido"/>
          <p:cNvSpPr>
            <a:spLocks noGrp="1"/>
          </p:cNvSpPr>
          <p:nvPr>
            <p:ph idx="1"/>
          </p:nvPr>
        </p:nvSpPr>
        <p:spPr>
          <a:xfrm>
            <a:off x="323850" y="908050"/>
            <a:ext cx="8569325" cy="3384550"/>
          </a:xfrm>
        </p:spPr>
        <p:txBody>
          <a:bodyPr rtlCol="0">
            <a:normAutofit fontScale="92500" lnSpcReduction="10000"/>
          </a:bodyPr>
          <a:lstStyle/>
          <a:p>
            <a:pPr eaLnBrk="1" fontAlgn="auto" hangingPunct="1">
              <a:spcAft>
                <a:spcPts val="0"/>
              </a:spcAft>
              <a:defRPr/>
            </a:pPr>
            <a:r>
              <a:rPr lang="es-ES" dirty="0"/>
              <a:t>Apoyo del Intendente, de la Junta Municipal, Fuerzas Vivas e Iglesia.</a:t>
            </a:r>
            <a:endParaRPr lang="es-CL" dirty="0"/>
          </a:p>
          <a:p>
            <a:pPr eaLnBrk="1" fontAlgn="auto" hangingPunct="1">
              <a:spcAft>
                <a:spcPts val="0"/>
              </a:spcAft>
              <a:defRPr/>
            </a:pPr>
            <a:r>
              <a:rPr lang="es-ES" dirty="0"/>
              <a:t>Involucramiento de la comunidad y fortalecimiento de las organizaciones barriales y sectoriales.</a:t>
            </a:r>
            <a:endParaRPr lang="es-CL" dirty="0"/>
          </a:p>
          <a:p>
            <a:pPr eaLnBrk="1" fontAlgn="auto" hangingPunct="1">
              <a:spcAft>
                <a:spcPts val="0"/>
              </a:spcAft>
              <a:defRPr/>
            </a:pPr>
            <a:r>
              <a:rPr lang="es-ES" dirty="0"/>
              <a:t>Alianzas con instituciones externas: PRODEP/USAID y Gobernación de Misiones.</a:t>
            </a:r>
            <a:endParaRPr lang="es-CL" dirty="0"/>
          </a:p>
          <a:p>
            <a:pPr eaLnBrk="1" fontAlgn="auto" hangingPunct="1">
              <a:spcAft>
                <a:spcPts val="0"/>
              </a:spcAft>
              <a:defRPr/>
            </a:pPr>
            <a:r>
              <a:rPr lang="es-ES" dirty="0"/>
              <a:t>Motivación y compromiso del personal municipal.</a:t>
            </a:r>
            <a:endParaRPr lang="es-CL" dirty="0"/>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481513"/>
            <a:ext cx="782796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5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900"/>
          </a:xfrm>
        </p:spPr>
        <p:txBody>
          <a:bodyPr rtlCol="0">
            <a:normAutofit fontScale="90000"/>
          </a:bodyPr>
          <a:lstStyle/>
          <a:p>
            <a:pPr eaLnBrk="1" fontAlgn="auto" hangingPunct="1">
              <a:spcAft>
                <a:spcPts val="0"/>
              </a:spcAft>
              <a:defRPr/>
            </a:pPr>
            <a:br>
              <a:rPr lang="es-ES" dirty="0"/>
            </a:br>
            <a:r>
              <a:rPr lang="es-ES" b="1" dirty="0">
                <a:solidFill>
                  <a:srgbClr val="C00000"/>
                </a:solidFill>
              </a:rPr>
              <a:t>Debilidades</a:t>
            </a:r>
            <a:br>
              <a:rPr lang="es-CL" b="1" dirty="0">
                <a:solidFill>
                  <a:srgbClr val="C00000"/>
                </a:solidFill>
              </a:rPr>
            </a:br>
            <a:endParaRPr lang="es-CL" b="1" dirty="0">
              <a:solidFill>
                <a:srgbClr val="C00000"/>
              </a:solidFill>
            </a:endParaRPr>
          </a:p>
        </p:txBody>
      </p:sp>
      <p:sp>
        <p:nvSpPr>
          <p:cNvPr id="3" name="2 Marcador de contenido"/>
          <p:cNvSpPr>
            <a:spLocks noGrp="1"/>
          </p:cNvSpPr>
          <p:nvPr>
            <p:ph idx="1"/>
          </p:nvPr>
        </p:nvSpPr>
        <p:spPr>
          <a:xfrm>
            <a:off x="971550" y="1484313"/>
            <a:ext cx="7715250" cy="4641850"/>
          </a:xfrm>
        </p:spPr>
        <p:txBody>
          <a:bodyPr rtlCol="0">
            <a:normAutofit lnSpcReduction="10000"/>
          </a:bodyPr>
          <a:lstStyle/>
          <a:p>
            <a:pPr eaLnBrk="1" fontAlgn="auto" hangingPunct="1">
              <a:spcAft>
                <a:spcPts val="0"/>
              </a:spcAft>
              <a:defRPr/>
            </a:pPr>
            <a:r>
              <a:rPr lang="es-ES" dirty="0"/>
              <a:t>Al inicio del proceso: relativa apatía de la ciudadanía y organizaciones</a:t>
            </a:r>
            <a:endParaRPr lang="es-CL" dirty="0"/>
          </a:p>
          <a:p>
            <a:pPr eaLnBrk="1" fontAlgn="auto" hangingPunct="1">
              <a:spcAft>
                <a:spcPts val="0"/>
              </a:spcAft>
              <a:defRPr/>
            </a:pPr>
            <a:r>
              <a:rPr lang="es-ES" dirty="0"/>
              <a:t>El apoyo se interrumpe antes de finalizada la ejecución del Plan.</a:t>
            </a:r>
            <a:endParaRPr lang="es-CL" dirty="0"/>
          </a:p>
          <a:p>
            <a:pPr eaLnBrk="1" fontAlgn="auto" hangingPunct="1">
              <a:spcAft>
                <a:spcPts val="0"/>
              </a:spcAft>
              <a:defRPr/>
            </a:pPr>
            <a:r>
              <a:rPr lang="es-ES" dirty="0"/>
              <a:t>La continuidad del proceso depende, en parte, de los resultados de las elecciones municipales.</a:t>
            </a:r>
            <a:endParaRPr lang="es-CL" dirty="0"/>
          </a:p>
          <a:p>
            <a:pPr eaLnBrk="1" fontAlgn="auto" hangingPunct="1">
              <a:spcAft>
                <a:spcPts val="0"/>
              </a:spcAft>
              <a:defRPr/>
            </a:pPr>
            <a:r>
              <a:rPr lang="es-ES" dirty="0"/>
              <a:t>Atraso en la ejecución del plan de obras el último año.</a:t>
            </a:r>
            <a:endParaRPr lang="es-CL" dirty="0"/>
          </a:p>
        </p:txBody>
      </p:sp>
    </p:spTree>
    <p:extLst>
      <p:ext uri="{BB962C8B-B14F-4D97-AF65-F5344CB8AC3E}">
        <p14:creationId xmlns:p14="http://schemas.microsoft.com/office/powerpoint/2010/main" val="3879206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5888"/>
            <a:ext cx="8229600" cy="433387"/>
          </a:xfrm>
        </p:spPr>
        <p:txBody>
          <a:bodyPr rtlCol="0">
            <a:normAutofit fontScale="90000"/>
          </a:bodyPr>
          <a:lstStyle/>
          <a:p>
            <a:pPr eaLnBrk="1" fontAlgn="auto" hangingPunct="1">
              <a:spcAft>
                <a:spcPts val="0"/>
              </a:spcAft>
              <a:defRPr/>
            </a:pPr>
            <a:br>
              <a:rPr lang="es-ES" dirty="0"/>
            </a:br>
            <a:r>
              <a:rPr lang="es-ES" b="1" dirty="0">
                <a:solidFill>
                  <a:srgbClr val="C00000"/>
                </a:solidFill>
              </a:rPr>
              <a:t>Resultados relevantes:</a:t>
            </a:r>
            <a:br>
              <a:rPr lang="es-CL" b="1" dirty="0">
                <a:solidFill>
                  <a:srgbClr val="C00000"/>
                </a:solidFill>
              </a:rPr>
            </a:br>
            <a:endParaRPr lang="es-CL" b="1" dirty="0">
              <a:solidFill>
                <a:srgbClr val="C00000"/>
              </a:solidFill>
            </a:endParaRPr>
          </a:p>
        </p:txBody>
      </p:sp>
      <p:sp>
        <p:nvSpPr>
          <p:cNvPr id="3" name="2 Marcador de contenido"/>
          <p:cNvSpPr>
            <a:spLocks noGrp="1"/>
          </p:cNvSpPr>
          <p:nvPr>
            <p:ph idx="1"/>
          </p:nvPr>
        </p:nvSpPr>
        <p:spPr>
          <a:xfrm>
            <a:off x="179388" y="765175"/>
            <a:ext cx="8856662" cy="5976938"/>
          </a:xfrm>
        </p:spPr>
        <p:txBody>
          <a:bodyPr rtlCol="0">
            <a:normAutofit fontScale="25000" lnSpcReduction="20000"/>
          </a:bodyPr>
          <a:lstStyle/>
          <a:p>
            <a:pPr eaLnBrk="1" fontAlgn="auto" hangingPunct="1">
              <a:spcAft>
                <a:spcPts val="0"/>
              </a:spcAft>
              <a:buFont typeface="Wingdings" pitchFamily="2" charset="2"/>
              <a:buChar char="ü"/>
              <a:defRPr/>
            </a:pPr>
            <a:r>
              <a:rPr lang="es-ES" sz="9600" dirty="0"/>
              <a:t>Construcción de 80 cuadras de empedrados de calles, 40 cuadras de jardines; 33 cuadras iluminadas, 2 avenidas asfaltadas; 5 escuelas, 7 pozos artesianos; 6 puentes rurales; mejoramiento de 35 caminos vecinales, entre las obras principales.</a:t>
            </a:r>
          </a:p>
          <a:p>
            <a:pPr eaLnBrk="1" fontAlgn="auto" hangingPunct="1">
              <a:spcAft>
                <a:spcPts val="0"/>
              </a:spcAft>
              <a:buFont typeface="Wingdings" pitchFamily="2" charset="2"/>
              <a:buChar char="ü"/>
              <a:defRPr/>
            </a:pPr>
            <a:endParaRPr lang="es-CL" sz="9600" dirty="0"/>
          </a:p>
          <a:p>
            <a:pPr eaLnBrk="1" fontAlgn="auto" hangingPunct="1">
              <a:spcAft>
                <a:spcPts val="0"/>
              </a:spcAft>
              <a:buFont typeface="Wingdings" pitchFamily="2" charset="2"/>
              <a:buChar char="ü"/>
              <a:defRPr/>
            </a:pPr>
            <a:r>
              <a:rPr lang="es-ES" sz="9600" dirty="0"/>
              <a:t>Recuperación del centro histórico y arborización de la ciudad.</a:t>
            </a:r>
          </a:p>
          <a:p>
            <a:pPr eaLnBrk="1" fontAlgn="auto" hangingPunct="1">
              <a:spcAft>
                <a:spcPts val="0"/>
              </a:spcAft>
              <a:buFont typeface="Wingdings" pitchFamily="2" charset="2"/>
              <a:buChar char="ü"/>
              <a:defRPr/>
            </a:pPr>
            <a:endParaRPr lang="es-CL" sz="9600" dirty="0"/>
          </a:p>
          <a:p>
            <a:pPr eaLnBrk="1" fontAlgn="auto" hangingPunct="1">
              <a:spcAft>
                <a:spcPts val="0"/>
              </a:spcAft>
              <a:buFont typeface="Wingdings" pitchFamily="2" charset="2"/>
              <a:buChar char="ü"/>
              <a:defRPr/>
            </a:pPr>
            <a:r>
              <a:rPr lang="es-ES" sz="9600" dirty="0"/>
              <a:t>Creación y apoyo de 400 comisiones vecinales urbanas y 26 juntas comunales rurales.</a:t>
            </a:r>
          </a:p>
          <a:p>
            <a:pPr eaLnBrk="1" fontAlgn="auto" hangingPunct="1">
              <a:spcAft>
                <a:spcPts val="0"/>
              </a:spcAft>
              <a:buFont typeface="Wingdings" pitchFamily="2" charset="2"/>
              <a:buChar char="ü"/>
              <a:defRPr/>
            </a:pPr>
            <a:endParaRPr lang="es-CL" sz="9600" dirty="0"/>
          </a:p>
          <a:p>
            <a:pPr eaLnBrk="1" fontAlgn="auto" hangingPunct="1">
              <a:spcAft>
                <a:spcPts val="0"/>
              </a:spcAft>
              <a:buFont typeface="Wingdings" pitchFamily="2" charset="2"/>
              <a:buChar char="ü"/>
              <a:defRPr/>
            </a:pPr>
            <a:r>
              <a:rPr lang="es-ES" sz="9600" dirty="0"/>
              <a:t>La inversión se realiza básicamente con recursos municipales y de la comunidad.</a:t>
            </a:r>
          </a:p>
          <a:p>
            <a:pPr eaLnBrk="1" fontAlgn="auto" hangingPunct="1">
              <a:spcAft>
                <a:spcPts val="0"/>
              </a:spcAft>
              <a:buFont typeface="Wingdings" pitchFamily="2" charset="2"/>
              <a:buChar char="ü"/>
              <a:defRPr/>
            </a:pPr>
            <a:endParaRPr lang="es-CL" sz="9600" dirty="0"/>
          </a:p>
          <a:p>
            <a:pPr eaLnBrk="1" fontAlgn="auto" hangingPunct="1">
              <a:spcAft>
                <a:spcPts val="0"/>
              </a:spcAft>
              <a:buFont typeface="Wingdings" pitchFamily="2" charset="2"/>
              <a:buChar char="ü"/>
              <a:defRPr/>
            </a:pPr>
            <a:r>
              <a:rPr lang="es-ES" sz="9600" dirty="0"/>
              <a:t>No obstante, se consiguen apoyos adicionales españoles, de la gobernación y de organizaciones públicas y privadas externas.</a:t>
            </a:r>
          </a:p>
          <a:p>
            <a:pPr eaLnBrk="1" fontAlgn="auto" hangingPunct="1">
              <a:spcAft>
                <a:spcPts val="0"/>
              </a:spcAft>
              <a:buFont typeface="Wingdings" pitchFamily="2" charset="2"/>
              <a:buChar char="ü"/>
              <a:defRPr/>
            </a:pPr>
            <a:endParaRPr lang="es-CL" sz="9600" dirty="0"/>
          </a:p>
          <a:p>
            <a:pPr eaLnBrk="1" fontAlgn="auto" hangingPunct="1">
              <a:spcAft>
                <a:spcPts val="0"/>
              </a:spcAft>
              <a:buFont typeface="Wingdings" pitchFamily="2" charset="2"/>
              <a:buChar char="ü"/>
              <a:defRPr/>
            </a:pPr>
            <a:r>
              <a:rPr lang="es-ES" sz="9600" dirty="0"/>
              <a:t>Fortalecimiento de la gestión municipal por calificación y continuidad del personal local. </a:t>
            </a:r>
            <a:endParaRPr lang="es-CL" sz="9600" dirty="0"/>
          </a:p>
          <a:p>
            <a:pPr eaLnBrk="1" fontAlgn="auto" hangingPunct="1">
              <a:spcAft>
                <a:spcPts val="0"/>
              </a:spcAft>
              <a:defRPr/>
            </a:pPr>
            <a:endParaRPr lang="es-CL" dirty="0"/>
          </a:p>
        </p:txBody>
      </p:sp>
    </p:spTree>
    <p:extLst>
      <p:ext uri="{BB962C8B-B14F-4D97-AF65-F5344CB8AC3E}">
        <p14:creationId xmlns:p14="http://schemas.microsoft.com/office/powerpoint/2010/main" val="3450032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36613"/>
          </a:xfrm>
        </p:spPr>
        <p:txBody>
          <a:bodyPr rtlCol="0">
            <a:normAutofit fontScale="90000"/>
          </a:bodyPr>
          <a:lstStyle/>
          <a:p>
            <a:pPr eaLnBrk="1" fontAlgn="auto" hangingPunct="1">
              <a:spcAft>
                <a:spcPts val="0"/>
              </a:spcAft>
              <a:defRPr/>
            </a:pPr>
            <a:r>
              <a:rPr lang="es-ES" sz="3600" b="1" dirty="0">
                <a:solidFill>
                  <a:srgbClr val="C00000"/>
                </a:solidFill>
              </a:rPr>
              <a:t>Condiciones de éxito de la Planificación Participativa</a:t>
            </a:r>
            <a:r>
              <a:rPr lang="es-ES" sz="4000" b="1" dirty="0">
                <a:solidFill>
                  <a:srgbClr val="C00000"/>
                </a:solidFill>
              </a:rPr>
              <a:t> </a:t>
            </a:r>
          </a:p>
        </p:txBody>
      </p:sp>
      <p:sp>
        <p:nvSpPr>
          <p:cNvPr id="17411" name="Rectangle 3"/>
          <p:cNvSpPr>
            <a:spLocks noGrp="1" noChangeArrowheads="1"/>
          </p:cNvSpPr>
          <p:nvPr>
            <p:ph idx="1"/>
          </p:nvPr>
        </p:nvSpPr>
        <p:spPr>
          <a:xfrm>
            <a:off x="457200" y="981075"/>
            <a:ext cx="8686800" cy="5876925"/>
          </a:xfrm>
        </p:spPr>
        <p:txBody>
          <a:bodyPr rtlCol="0">
            <a:normAutofit fontScale="92500" lnSpcReduction="10000"/>
          </a:bodyPr>
          <a:lstStyle/>
          <a:p>
            <a:pPr marL="539750" indent="-539750" eaLnBrk="1" fontAlgn="auto" hangingPunct="1">
              <a:lnSpc>
                <a:spcPct val="80000"/>
              </a:lnSpc>
              <a:spcAft>
                <a:spcPts val="0"/>
              </a:spcAft>
              <a:buFont typeface="Wingdings" pitchFamily="2" charset="2"/>
              <a:buChar char="Ø"/>
              <a:defRPr/>
            </a:pPr>
            <a:r>
              <a:rPr lang="es-ES" sz="2800" dirty="0"/>
              <a:t>Voluntad política de las autoridades locales;</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Simplicidad del método participativo;</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Disponibilidad efectiva de recursos humanos y financieros para iniciar las primeras acciones; </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Planificación y ejecución participativas;</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Rapidez y persistencia de las acciones decididas e implementadas;</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Flexibilidad y capacidad de ajuste sobre la marcha;</a:t>
            </a:r>
          </a:p>
          <a:p>
            <a:pPr marL="539750" indent="-539750" eaLnBrk="1" fontAlgn="auto" hangingPunct="1">
              <a:lnSpc>
                <a:spcPct val="80000"/>
              </a:lnSpc>
              <a:spcAft>
                <a:spcPts val="0"/>
              </a:spcAft>
              <a:buFont typeface="Wingdings" pitchFamily="2" charset="2"/>
              <a:buChar char="Ø"/>
              <a:defRPr/>
            </a:pPr>
            <a:endParaRPr lang="es-ES" sz="2800" dirty="0"/>
          </a:p>
          <a:p>
            <a:pPr marL="539750" indent="-539750" eaLnBrk="1" fontAlgn="auto" hangingPunct="1">
              <a:lnSpc>
                <a:spcPct val="80000"/>
              </a:lnSpc>
              <a:spcAft>
                <a:spcPts val="0"/>
              </a:spcAft>
              <a:buFont typeface="Wingdings" pitchFamily="2" charset="2"/>
              <a:buChar char="Ø"/>
              <a:defRPr/>
            </a:pPr>
            <a:r>
              <a:rPr lang="es-ES" sz="2800" dirty="0"/>
              <a:t>Planificación, ejecución y rendición de cuentas participativas y transparentes.</a:t>
            </a:r>
          </a:p>
        </p:txBody>
      </p:sp>
    </p:spTree>
    <p:extLst>
      <p:ext uri="{BB962C8B-B14F-4D97-AF65-F5344CB8AC3E}">
        <p14:creationId xmlns:p14="http://schemas.microsoft.com/office/powerpoint/2010/main" val="3022499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15888"/>
            <a:ext cx="9144000" cy="792162"/>
          </a:xfrm>
        </p:spPr>
        <p:txBody>
          <a:bodyPr>
            <a:normAutofit fontScale="90000"/>
          </a:bodyPr>
          <a:lstStyle/>
          <a:p>
            <a:pPr eaLnBrk="1" hangingPunct="1"/>
            <a:r>
              <a:rPr lang="es-ES" sz="3200" b="1" dirty="0">
                <a:solidFill>
                  <a:srgbClr val="C00000"/>
                </a:solidFill>
              </a:rPr>
              <a:t>Situaciones y elementos que promueven la participación  </a:t>
            </a:r>
          </a:p>
        </p:txBody>
      </p:sp>
      <p:sp>
        <p:nvSpPr>
          <p:cNvPr id="10243" name="Rectangle 3"/>
          <p:cNvSpPr>
            <a:spLocks noGrp="1" noChangeArrowheads="1"/>
          </p:cNvSpPr>
          <p:nvPr>
            <p:ph idx="1"/>
          </p:nvPr>
        </p:nvSpPr>
        <p:spPr>
          <a:xfrm>
            <a:off x="395288" y="908050"/>
            <a:ext cx="8291512" cy="5949950"/>
          </a:xfrm>
        </p:spPr>
        <p:txBody>
          <a:bodyPr rtlCol="0">
            <a:normAutofit fontScale="92500" lnSpcReduction="10000"/>
          </a:bodyPr>
          <a:lstStyle/>
          <a:p>
            <a:pPr eaLnBrk="1" fontAlgn="auto" hangingPunct="1">
              <a:lnSpc>
                <a:spcPct val="90000"/>
              </a:lnSpc>
              <a:spcAft>
                <a:spcPts val="0"/>
              </a:spcAft>
              <a:buFont typeface="Wingdings" pitchFamily="2" charset="2"/>
              <a:buChar char="Ø"/>
              <a:defRPr/>
            </a:pPr>
            <a:r>
              <a:rPr lang="es-ES" sz="2400" b="1" dirty="0"/>
              <a:t>Organizaciones sociales fuertes</a:t>
            </a:r>
            <a:r>
              <a:rPr lang="es-ES" sz="2400" dirty="0"/>
              <a:t>, con grados reales de autonomía y densidad organizacional suficiente en relación a la sociedad civil;</a:t>
            </a:r>
          </a:p>
          <a:p>
            <a:pPr eaLnBrk="1" fontAlgn="auto" hangingPunct="1">
              <a:lnSpc>
                <a:spcPct val="90000"/>
              </a:lnSpc>
              <a:spcAft>
                <a:spcPts val="0"/>
              </a:spcAft>
              <a:buFont typeface="Wingdings" pitchFamily="2" charset="2"/>
              <a:buChar char="Ø"/>
              <a:defRPr/>
            </a:pPr>
            <a:endParaRPr lang="es-ES" sz="2400" dirty="0"/>
          </a:p>
          <a:p>
            <a:pPr eaLnBrk="1" fontAlgn="auto" hangingPunct="1">
              <a:lnSpc>
                <a:spcPct val="90000"/>
              </a:lnSpc>
              <a:spcAft>
                <a:spcPts val="0"/>
              </a:spcAft>
              <a:buFont typeface="Wingdings" pitchFamily="2" charset="2"/>
              <a:buChar char="Ø"/>
              <a:defRPr/>
            </a:pPr>
            <a:r>
              <a:rPr lang="es-ES" sz="2400" b="1" dirty="0"/>
              <a:t>Disponibilidad efectiva de recursos humanos y financieros</a:t>
            </a:r>
            <a:r>
              <a:rPr lang="es-ES" sz="2400" dirty="0"/>
              <a:t>, rápidamente disponibles para la ejecución de los acuerdos de la participación:</a:t>
            </a:r>
          </a:p>
          <a:p>
            <a:pPr eaLnBrk="1" fontAlgn="auto" hangingPunct="1">
              <a:lnSpc>
                <a:spcPct val="90000"/>
              </a:lnSpc>
              <a:spcAft>
                <a:spcPts val="0"/>
              </a:spcAft>
              <a:buFont typeface="Wingdings" pitchFamily="2" charset="2"/>
              <a:buChar char="Ø"/>
              <a:defRPr/>
            </a:pPr>
            <a:endParaRPr lang="es-ES" sz="2400" dirty="0"/>
          </a:p>
          <a:p>
            <a:pPr eaLnBrk="1" fontAlgn="auto" hangingPunct="1">
              <a:lnSpc>
                <a:spcPct val="90000"/>
              </a:lnSpc>
              <a:spcAft>
                <a:spcPts val="0"/>
              </a:spcAft>
              <a:buFont typeface="Wingdings" pitchFamily="2" charset="2"/>
              <a:buChar char="Ø"/>
              <a:defRPr/>
            </a:pPr>
            <a:r>
              <a:rPr lang="es-ES" sz="2400" b="1" dirty="0"/>
              <a:t>Culturas colaborativas de gestión afines a la participación </a:t>
            </a:r>
            <a:r>
              <a:rPr lang="es-ES" sz="2400" dirty="0"/>
              <a:t>como derechos sociales equiparados con los deberes respecto de la convivencia y el desarrollo local;</a:t>
            </a:r>
          </a:p>
          <a:p>
            <a:pPr eaLnBrk="1" fontAlgn="auto" hangingPunct="1">
              <a:lnSpc>
                <a:spcPct val="90000"/>
              </a:lnSpc>
              <a:spcAft>
                <a:spcPts val="0"/>
              </a:spcAft>
              <a:buFont typeface="Wingdings" pitchFamily="2" charset="2"/>
              <a:buChar char="Ø"/>
              <a:defRPr/>
            </a:pPr>
            <a:endParaRPr lang="es-ES" sz="2400" dirty="0"/>
          </a:p>
          <a:p>
            <a:pPr eaLnBrk="1" fontAlgn="auto" hangingPunct="1">
              <a:lnSpc>
                <a:spcPct val="90000"/>
              </a:lnSpc>
              <a:spcAft>
                <a:spcPts val="0"/>
              </a:spcAft>
              <a:buFont typeface="Wingdings" pitchFamily="2" charset="2"/>
              <a:buChar char="Ø"/>
              <a:defRPr/>
            </a:pPr>
            <a:r>
              <a:rPr lang="es-ES" sz="2400" b="1" dirty="0"/>
              <a:t>Culturas locales favorables a la autonomía</a:t>
            </a:r>
            <a:r>
              <a:rPr lang="es-ES" sz="2400" dirty="0"/>
              <a:t>, la responsabilidad social, los emprendimientos, la innovación y el desarrollo sustentable. </a:t>
            </a:r>
          </a:p>
          <a:p>
            <a:pPr eaLnBrk="1" fontAlgn="auto" hangingPunct="1">
              <a:lnSpc>
                <a:spcPct val="90000"/>
              </a:lnSpc>
              <a:spcAft>
                <a:spcPts val="0"/>
              </a:spcAft>
              <a:buFont typeface="Wingdings" pitchFamily="2" charset="2"/>
              <a:buChar char="Ø"/>
              <a:defRPr/>
            </a:pPr>
            <a:endParaRPr lang="es-ES" sz="2400" dirty="0"/>
          </a:p>
          <a:p>
            <a:pPr eaLnBrk="1" fontAlgn="auto" hangingPunct="1">
              <a:lnSpc>
                <a:spcPct val="90000"/>
              </a:lnSpc>
              <a:spcAft>
                <a:spcPts val="0"/>
              </a:spcAft>
              <a:buFont typeface="Wingdings" pitchFamily="2" charset="2"/>
              <a:buChar char="Ø"/>
              <a:defRPr/>
            </a:pPr>
            <a:r>
              <a:rPr lang="es-ES" sz="2400" b="1" dirty="0"/>
              <a:t>Voluntad política de las autoridades locales </a:t>
            </a:r>
            <a:r>
              <a:rPr lang="es-ES" sz="2400" dirty="0"/>
              <a:t>para generar y estimular los espacios, cultura y gestión participativa.</a:t>
            </a:r>
          </a:p>
          <a:p>
            <a:pPr eaLnBrk="1" fontAlgn="auto" hangingPunct="1">
              <a:lnSpc>
                <a:spcPct val="90000"/>
              </a:lnSpc>
              <a:spcAft>
                <a:spcPts val="0"/>
              </a:spcAft>
              <a:buFont typeface="Wingdings" pitchFamily="2" charset="2"/>
              <a:buChar char="Ø"/>
              <a:defRPr/>
            </a:pPr>
            <a:endParaRPr lang="es-ES" sz="2400" dirty="0"/>
          </a:p>
          <a:p>
            <a:pPr eaLnBrk="1" fontAlgn="auto" hangingPunct="1">
              <a:lnSpc>
                <a:spcPct val="90000"/>
              </a:lnSpc>
              <a:spcAft>
                <a:spcPts val="0"/>
              </a:spcAft>
              <a:buFont typeface="Wingdings" pitchFamily="2" charset="2"/>
              <a:buChar char="Ø"/>
              <a:defRPr/>
            </a:pPr>
            <a:r>
              <a:rPr lang="es-ES" sz="2400" b="1" dirty="0"/>
              <a:t>Liderazgos y cultura cívica colaborativa</a:t>
            </a:r>
          </a:p>
        </p:txBody>
      </p:sp>
    </p:spTree>
    <p:extLst>
      <p:ext uri="{BB962C8B-B14F-4D97-AF65-F5344CB8AC3E}">
        <p14:creationId xmlns:p14="http://schemas.microsoft.com/office/powerpoint/2010/main" val="4020730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L" sz="4800" b="1" dirty="0">
                <a:solidFill>
                  <a:srgbClr val="C00000"/>
                </a:solidFill>
              </a:rPr>
              <a:t>El Presupuesto Participativo de Porto Alegre, Brasil</a:t>
            </a:r>
          </a:p>
        </p:txBody>
      </p:sp>
      <p:sp>
        <p:nvSpPr>
          <p:cNvPr id="3" name="2 Subtítulo"/>
          <p:cNvSpPr>
            <a:spLocks noGrp="1"/>
          </p:cNvSpPr>
          <p:nvPr>
            <p:ph type="subTitle" idx="1"/>
          </p:nvPr>
        </p:nvSpPr>
        <p:spPr/>
        <p:txBody>
          <a:bodyPr/>
          <a:lstStyle/>
          <a:p>
            <a:r>
              <a:rPr lang="es-CL" dirty="0">
                <a:solidFill>
                  <a:schemeClr val="tx1"/>
                </a:solidFill>
              </a:rPr>
              <a:t>Mario Rosales</a:t>
            </a:r>
          </a:p>
          <a:p>
            <a:r>
              <a:rPr lang="es-CL" dirty="0">
                <a:solidFill>
                  <a:schemeClr val="tx1"/>
                </a:solidFill>
                <a:hlinkClick r:id="rId2"/>
              </a:rPr>
              <a:t>mariorosaleschile@gmail.com</a:t>
            </a:r>
            <a:endParaRPr lang="es-CL" dirty="0">
              <a:solidFill>
                <a:schemeClr val="tx1"/>
              </a:solidFill>
            </a:endParaRPr>
          </a:p>
          <a:p>
            <a:endParaRPr lang="es-CL" dirty="0">
              <a:solidFill>
                <a:schemeClr val="tx1"/>
              </a:solidFill>
            </a:endParaRPr>
          </a:p>
        </p:txBody>
      </p:sp>
    </p:spTree>
    <p:extLst>
      <p:ext uri="{BB962C8B-B14F-4D97-AF65-F5344CB8AC3E}">
        <p14:creationId xmlns:p14="http://schemas.microsoft.com/office/powerpoint/2010/main" val="3245791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23850" y="333375"/>
            <a:ext cx="8820150" cy="863377"/>
          </a:xfrm>
        </p:spPr>
        <p:txBody>
          <a:bodyPr>
            <a:normAutofit fontScale="90000"/>
          </a:bodyPr>
          <a:lstStyle/>
          <a:p>
            <a:pPr algn="ctr" eaLnBrk="1" hangingPunct="1"/>
            <a:r>
              <a:rPr lang="es-ES" sz="3600" b="1" dirty="0">
                <a:solidFill>
                  <a:srgbClr val="C00000"/>
                </a:solidFill>
              </a:rPr>
              <a:t>Caso:</a:t>
            </a:r>
            <a:r>
              <a:rPr lang="es-ES" b="1" dirty="0">
                <a:solidFill>
                  <a:srgbClr val="C00000"/>
                </a:solidFill>
              </a:rPr>
              <a:t> El Presupuesto Participativo </a:t>
            </a:r>
            <a:br>
              <a:rPr lang="es-ES" b="1" dirty="0">
                <a:solidFill>
                  <a:srgbClr val="C00000"/>
                </a:solidFill>
              </a:rPr>
            </a:br>
            <a:r>
              <a:rPr lang="es-ES" b="1" dirty="0">
                <a:solidFill>
                  <a:srgbClr val="C00000"/>
                </a:solidFill>
              </a:rPr>
              <a:t>de Porto Alegre </a:t>
            </a:r>
          </a:p>
        </p:txBody>
      </p:sp>
      <p:sp>
        <p:nvSpPr>
          <p:cNvPr id="15363" name="Rectangle 3"/>
          <p:cNvSpPr>
            <a:spLocks noGrp="1" noChangeArrowheads="1"/>
          </p:cNvSpPr>
          <p:nvPr>
            <p:ph type="subTitle" idx="1"/>
          </p:nvPr>
        </p:nvSpPr>
        <p:spPr>
          <a:xfrm>
            <a:off x="468313" y="1484784"/>
            <a:ext cx="8312150" cy="4465166"/>
          </a:xfrm>
        </p:spPr>
        <p:txBody>
          <a:bodyPr/>
          <a:lstStyle/>
          <a:p>
            <a:pPr eaLnBrk="1" hangingPunct="1">
              <a:lnSpc>
                <a:spcPct val="80000"/>
              </a:lnSpc>
            </a:pPr>
            <a:r>
              <a:rPr lang="es-ES" sz="2000" i="1" dirty="0">
                <a:solidFill>
                  <a:schemeClr val="tx1"/>
                </a:solidFill>
              </a:rPr>
              <a:t>“La conquista del gobierno por medio del voto popular no agota la participación...” </a:t>
            </a:r>
            <a:r>
              <a:rPr lang="es-ES" sz="2000" dirty="0">
                <a:solidFill>
                  <a:schemeClr val="tx1"/>
                </a:solidFill>
              </a:rPr>
              <a:t>afirma Tarso Genro, Prefeito de Porto Alegre</a:t>
            </a:r>
            <a:r>
              <a:rPr lang="es-ES" sz="2000" i="1" dirty="0">
                <a:solidFill>
                  <a:schemeClr val="tx1"/>
                </a:solidFill>
              </a:rPr>
              <a:t>, “al contrario, permite generar dos focos de poder democrático: uno, originado en el voto; otro, en las instituciones directas de la participación”.</a:t>
            </a:r>
          </a:p>
          <a:p>
            <a:pPr eaLnBrk="1" hangingPunct="1">
              <a:lnSpc>
                <a:spcPct val="80000"/>
              </a:lnSpc>
            </a:pPr>
            <a:endParaRPr lang="es-ES" sz="2000" dirty="0">
              <a:solidFill>
                <a:schemeClr val="tx1"/>
              </a:solidFill>
            </a:endParaRPr>
          </a:p>
          <a:p>
            <a:pPr eaLnBrk="1" hangingPunct="1">
              <a:lnSpc>
                <a:spcPct val="80000"/>
              </a:lnSpc>
            </a:pPr>
            <a:r>
              <a:rPr lang="es-ES" sz="2000" dirty="0">
                <a:solidFill>
                  <a:schemeClr val="tx1"/>
                </a:solidFill>
              </a:rPr>
              <a:t>Desde 1989, en Porto Alegre, ciudad brasileña de 2 millones de habitantes, se elabora el presupuesto municipal mediante un dinámico proceso de discusión en el que participan todos los barrios y agentes sociales. </a:t>
            </a:r>
          </a:p>
          <a:p>
            <a:pPr eaLnBrk="1" hangingPunct="1">
              <a:lnSpc>
                <a:spcPct val="80000"/>
              </a:lnSpc>
            </a:pPr>
            <a:endParaRPr lang="es-ES" sz="2000" dirty="0">
              <a:solidFill>
                <a:schemeClr val="tx1"/>
              </a:solidFill>
            </a:endParaRPr>
          </a:p>
          <a:p>
            <a:pPr eaLnBrk="1" hangingPunct="1">
              <a:lnSpc>
                <a:spcPct val="80000"/>
              </a:lnSpc>
            </a:pPr>
            <a:r>
              <a:rPr lang="es-ES" sz="2000" dirty="0">
                <a:solidFill>
                  <a:schemeClr val="tx1"/>
                </a:solidFill>
              </a:rPr>
              <a:t>El proceso se inicia con la rendición de cuentas del año anterior. </a:t>
            </a:r>
          </a:p>
          <a:p>
            <a:pPr eaLnBrk="1" hangingPunct="1">
              <a:lnSpc>
                <a:spcPct val="80000"/>
              </a:lnSpc>
            </a:pPr>
            <a:r>
              <a:rPr lang="es-ES" sz="2000" dirty="0">
                <a:solidFill>
                  <a:schemeClr val="tx1"/>
                </a:solidFill>
              </a:rPr>
              <a:t>Y funciona muy bien. </a:t>
            </a:r>
          </a:p>
        </p:txBody>
      </p:sp>
      <p:pic>
        <p:nvPicPr>
          <p:cNvPr id="15364"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653136"/>
            <a:ext cx="762804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5901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C00000"/>
                </a:solidFill>
              </a:rPr>
              <a:t>En 1989 el </a:t>
            </a:r>
            <a:r>
              <a:rPr lang="es-ES" b="1" i="1" dirty="0">
                <a:solidFill>
                  <a:srgbClr val="C00000"/>
                </a:solidFill>
              </a:rPr>
              <a:t>prefeito</a:t>
            </a:r>
            <a:r>
              <a:rPr lang="es-ES" b="1" dirty="0">
                <a:solidFill>
                  <a:srgbClr val="C00000"/>
                </a:solidFill>
              </a:rPr>
              <a:t> Tarso Genro  inicia el Presupuesto Participativo</a:t>
            </a:r>
            <a:endParaRPr lang="es-CL" b="1" dirty="0">
              <a:solidFill>
                <a:srgbClr val="C00000"/>
              </a:solidFill>
            </a:endParaRPr>
          </a:p>
        </p:txBody>
      </p:sp>
      <p:sp>
        <p:nvSpPr>
          <p:cNvPr id="3" name="2 Marcador de contenido"/>
          <p:cNvSpPr>
            <a:spLocks noGrp="1"/>
          </p:cNvSpPr>
          <p:nvPr>
            <p:ph idx="1"/>
          </p:nvPr>
        </p:nvSpPr>
        <p:spPr>
          <a:xfrm>
            <a:off x="457200" y="1916832"/>
            <a:ext cx="8507288" cy="4680520"/>
          </a:xfrm>
        </p:spPr>
        <p:txBody>
          <a:bodyPr>
            <a:normAutofit fontScale="85000" lnSpcReduction="20000"/>
          </a:bodyPr>
          <a:lstStyle/>
          <a:p>
            <a:r>
              <a:rPr lang="es-ES" dirty="0"/>
              <a:t>Se trata de elaborar el principal instrumento de gestión municipal -que determina el uso anual de los recursos financieros locales- mediante una amplia, sistemática y compleja consulta a los ciudadanos y agentes privados. </a:t>
            </a:r>
          </a:p>
          <a:p>
            <a:endParaRPr lang="es-ES" dirty="0"/>
          </a:p>
          <a:p>
            <a:r>
              <a:rPr lang="es-ES" dirty="0"/>
              <a:t>El Presupuesto Participativo ”</a:t>
            </a:r>
            <a:r>
              <a:rPr lang="es-ES" i="1" dirty="0"/>
              <a:t>no se limita a “incentivar” la participación popular espontánea, a “realizar obras” o simplemente a “aceitar” los mecanismos de la democracia formal. Representa la creación de un nuevo centro de decisión que, junto al Poder Ejecutivo y al Legislativo locales, democratizan la acción política e integran a los ciudadanos a “nuevos espacios públicos”.</a:t>
            </a:r>
            <a:endParaRPr lang="es-CL" dirty="0"/>
          </a:p>
          <a:p>
            <a:endParaRPr lang="es-CL" dirty="0"/>
          </a:p>
        </p:txBody>
      </p:sp>
    </p:spTree>
    <p:extLst>
      <p:ext uri="{BB962C8B-B14F-4D97-AF65-F5344CB8AC3E}">
        <p14:creationId xmlns:p14="http://schemas.microsoft.com/office/powerpoint/2010/main" val="847693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301006"/>
          </a:xfrm>
        </p:spPr>
        <p:txBody>
          <a:bodyPr>
            <a:normAutofit fontScale="90000"/>
          </a:bodyPr>
          <a:lstStyle/>
          <a:p>
            <a:r>
              <a:rPr lang="es-ES" b="1" dirty="0">
                <a:solidFill>
                  <a:srgbClr val="C00000"/>
                </a:solidFill>
              </a:rPr>
              <a:t>El Presupuesto Participativo se inicia durante marzo y abril</a:t>
            </a:r>
            <a:endParaRPr lang="es-CL" b="1" dirty="0">
              <a:solidFill>
                <a:srgbClr val="C00000"/>
              </a:solidFill>
            </a:endParaRPr>
          </a:p>
        </p:txBody>
      </p:sp>
      <p:sp>
        <p:nvSpPr>
          <p:cNvPr id="3" name="2 Marcador de contenido"/>
          <p:cNvSpPr>
            <a:spLocks noGrp="1"/>
          </p:cNvSpPr>
          <p:nvPr>
            <p:ph idx="1"/>
          </p:nvPr>
        </p:nvSpPr>
        <p:spPr>
          <a:xfrm>
            <a:off x="107503" y="1484784"/>
            <a:ext cx="5976665" cy="5760640"/>
          </a:xfrm>
        </p:spPr>
        <p:txBody>
          <a:bodyPr>
            <a:normAutofit fontScale="70000" lnSpcReduction="20000"/>
          </a:bodyPr>
          <a:lstStyle/>
          <a:p>
            <a:r>
              <a:rPr lang="es-ES" dirty="0"/>
              <a:t>El proceso se inicia en marzo y abril mediante  una «Primera Ronda» de consultas donde se realiza la Rendición de Cuentas de la gestión municipal del año anterior y se eligen los delegados de cada barrio y área temática. Se da a conocer, también, una primera propuesta del nuevo presupuesto.</a:t>
            </a:r>
            <a:endParaRPr lang="es-CL" dirty="0"/>
          </a:p>
          <a:p>
            <a:endParaRPr lang="es-CL" dirty="0"/>
          </a:p>
          <a:p>
            <a:r>
              <a:rPr lang="es-ES" dirty="0"/>
              <a:t>Para facilitar la consulta y discusión el municipio se divide en 16 regiones –cada una con varios barrios—y se constituyen 5 plenarios temáticos para el debate “sectorial” de los problemas. </a:t>
            </a:r>
          </a:p>
          <a:p>
            <a:endParaRPr lang="es-ES" dirty="0"/>
          </a:p>
          <a:p>
            <a:r>
              <a:rPr lang="es-ES" dirty="0"/>
              <a:t>Los 5 temas  sectoriales son: i) Transporte y Circulación; ii) Desarrollo Económico y Tributación: iii) Organización de la Ciudad y Desarrollo Urbano; iv) Salud y Asistencia Social y, v) Educación, Cultura y Esparcimiento. </a:t>
            </a:r>
            <a:endParaRPr lang="es-CL" dirty="0"/>
          </a:p>
          <a:p>
            <a:pPr marL="0" indent="0">
              <a:buNone/>
            </a:pPr>
            <a:r>
              <a:rPr lang="es-ES" dirty="0"/>
              <a:t> </a:t>
            </a:r>
            <a:endParaRPr lang="es-CL" dirty="0"/>
          </a:p>
          <a:p>
            <a:endParaRPr lang="es-CL" dirty="0"/>
          </a:p>
        </p:txBody>
      </p:sp>
      <p:pic>
        <p:nvPicPr>
          <p:cNvPr id="2050" name="Picture 2" descr="image00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0312" r="4279"/>
          <a:stretch/>
        </p:blipFill>
        <p:spPr bwMode="auto">
          <a:xfrm>
            <a:off x="5990216" y="1844824"/>
            <a:ext cx="3046282" cy="41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98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74042"/>
          </a:xfrm>
        </p:spPr>
        <p:txBody>
          <a:bodyPr>
            <a:normAutofit fontScale="90000"/>
          </a:bodyPr>
          <a:lstStyle/>
          <a:p>
            <a:r>
              <a:rPr lang="es-CL" b="1" dirty="0">
                <a:solidFill>
                  <a:srgbClr val="C00000"/>
                </a:solidFill>
              </a:rPr>
              <a:t>Tipos de descentralización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0676233"/>
              </p:ext>
            </p:extLst>
          </p:nvPr>
        </p:nvGraphicFramePr>
        <p:xfrm>
          <a:off x="457200" y="692696"/>
          <a:ext cx="8229600" cy="6165304"/>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1314888552"/>
                    </a:ext>
                  </a:extLst>
                </a:gridCol>
              </a:tblGrid>
              <a:tr h="6165304">
                <a:tc>
                  <a:txBody>
                    <a:bodyPr/>
                    <a:lstStyle/>
                    <a:p>
                      <a:pPr algn="l">
                        <a:lnSpc>
                          <a:spcPct val="107000"/>
                        </a:lnSpc>
                        <a:spcAft>
                          <a:spcPts val="800"/>
                        </a:spcAft>
                      </a:pPr>
                      <a:r>
                        <a:rPr lang="es-CL" sz="1100" dirty="0">
                          <a:effectLst/>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CL" sz="2400" b="1" dirty="0">
                          <a:effectLst/>
                        </a:rPr>
                        <a:t>Descentralización administrativa: </a:t>
                      </a:r>
                      <a:r>
                        <a:rPr lang="es-CL" sz="2400" dirty="0">
                          <a:effectLst/>
                        </a:rPr>
                        <a:t>transferencia por el Estado central hacia sus extensiones administrativas locales -o a las . autoridades municipales- de determinadas capacidades de planificación y gestión de asuntos concretos, aunque el gobierno central exigirá rendición de cuentas</a:t>
                      </a:r>
                      <a:r>
                        <a:rPr lang="es-CL" sz="2400" baseline="0" dirty="0">
                          <a:effectLst/>
                        </a:rPr>
                        <a:t> “hacia arriba”.</a:t>
                      </a:r>
                      <a:endParaRPr lang="es-CL" sz="2400" dirty="0">
                        <a:effectLst/>
                      </a:endParaRPr>
                    </a:p>
                    <a:p>
                      <a:pPr marL="342900" lvl="0" indent="-342900" algn="l">
                        <a:buFont typeface="Symbol" panose="05050102010706020507" pitchFamily="18" charset="2"/>
                        <a:buChar char=""/>
                      </a:pPr>
                      <a:endParaRPr lang="es-CL" sz="2400" b="1" dirty="0">
                        <a:effectLst/>
                      </a:endParaRPr>
                    </a:p>
                    <a:p>
                      <a:pPr marL="342900" lvl="0" indent="-342900" algn="l">
                        <a:buFont typeface="Symbol" panose="05050102010706020507" pitchFamily="18" charset="2"/>
                        <a:buChar char=""/>
                      </a:pPr>
                      <a:r>
                        <a:rPr lang="es-CL" sz="2400" b="1" dirty="0">
                          <a:effectLst/>
                        </a:rPr>
                        <a:t>Descentralización política:</a:t>
                      </a:r>
                      <a:r>
                        <a:rPr lang="es-CL" sz="2400" dirty="0">
                          <a:effectLst/>
                        </a:rPr>
                        <a:t> devolución del poder político</a:t>
                      </a:r>
                      <a:r>
                        <a:rPr lang="es-CL" sz="2400" baseline="0" dirty="0">
                          <a:effectLst/>
                        </a:rPr>
                        <a:t> </a:t>
                      </a:r>
                      <a:r>
                        <a:rPr lang="es-CL" sz="2400" dirty="0">
                          <a:effectLst/>
                        </a:rPr>
                        <a:t>y recursos financieros hacia los niveles subnacionales de gobierno dotados de autonomía. Estos</a:t>
                      </a:r>
                      <a:r>
                        <a:rPr lang="es-CL" sz="2400" baseline="0" dirty="0">
                          <a:effectLst/>
                        </a:rPr>
                        <a:t> </a:t>
                      </a:r>
                      <a:r>
                        <a:rPr lang="es-CL" sz="2400" dirty="0">
                          <a:effectLst/>
                        </a:rPr>
                        <a:t>representan y deben rendir cuentas a la población local que les asignó el poder. </a:t>
                      </a:r>
                    </a:p>
                    <a:p>
                      <a:pPr marL="342900" lvl="0" indent="-342900" algn="l">
                        <a:buFont typeface="Symbol" panose="05050102010706020507" pitchFamily="18" charset="2"/>
                        <a:buChar char=""/>
                      </a:pPr>
                      <a:endParaRPr lang="es-CL" sz="2400" dirty="0">
                        <a:effectLst/>
                      </a:endParaRPr>
                    </a:p>
                    <a:p>
                      <a:pPr marL="342900" lvl="0" indent="-342900" algn="l">
                        <a:buFont typeface="Symbol" panose="05050102010706020507" pitchFamily="18" charset="2"/>
                        <a:buChar char=""/>
                      </a:pPr>
                      <a:r>
                        <a:rPr lang="es-CL" sz="2400" b="1" dirty="0">
                          <a:effectLst/>
                        </a:rPr>
                        <a:t>Descentralización fiscal: </a:t>
                      </a:r>
                      <a:r>
                        <a:rPr lang="es-CL" sz="2400" dirty="0">
                          <a:effectLst/>
                        </a:rPr>
                        <a:t>redistribución de los recursos financieros del gobierno central a los niveles subnacionales de gobierno y de la capacidad de decisión de usar estos recursos de manera eficaz mediante una gestión financiera transparente.</a:t>
                      </a:r>
                    </a:p>
                  </a:txBody>
                  <a:tcPr marL="89535" marR="89535" marT="0" marB="0"/>
                </a:tc>
                <a:extLst>
                  <a:ext uri="{0D108BD9-81ED-4DB2-BD59-A6C34878D82A}">
                    <a16:rowId xmlns:a16="http://schemas.microsoft.com/office/drawing/2014/main" val="2582053116"/>
                  </a:ext>
                </a:extLst>
              </a:tr>
            </a:tbl>
          </a:graphicData>
        </a:graphic>
      </p:graphicFrame>
    </p:spTree>
    <p:extLst>
      <p:ext uri="{BB962C8B-B14F-4D97-AF65-F5344CB8AC3E}">
        <p14:creationId xmlns:p14="http://schemas.microsoft.com/office/powerpoint/2010/main" val="2286925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solidFill>
                  <a:srgbClr val="C00000"/>
                </a:solidFill>
              </a:rPr>
              <a:t>Las «Rondas Intermedias»…</a:t>
            </a:r>
          </a:p>
        </p:txBody>
      </p:sp>
      <p:sp>
        <p:nvSpPr>
          <p:cNvPr id="3" name="2 Marcador de contenido"/>
          <p:cNvSpPr>
            <a:spLocks noGrp="1"/>
          </p:cNvSpPr>
          <p:nvPr>
            <p:ph idx="1"/>
          </p:nvPr>
        </p:nvSpPr>
        <p:spPr>
          <a:xfrm>
            <a:off x="457200" y="1412776"/>
            <a:ext cx="8435280" cy="5445224"/>
          </a:xfrm>
        </p:spPr>
        <p:txBody>
          <a:bodyPr>
            <a:normAutofit fontScale="77500" lnSpcReduction="20000"/>
          </a:bodyPr>
          <a:lstStyle/>
          <a:p>
            <a:r>
              <a:rPr lang="es-ES" dirty="0"/>
              <a:t>Hasta comienzos de junio se llevan a cabo las denominadas «Rondas Intermedias». Allí las organizaciones de base, agentes sociales y ciudadanos discuten la prioridades y realizan nuevas propuestas en cientos de asambleas y reuniones. </a:t>
            </a:r>
          </a:p>
          <a:p>
            <a:endParaRPr lang="es-ES" dirty="0"/>
          </a:p>
          <a:p>
            <a:r>
              <a:rPr lang="es-ES" dirty="0"/>
              <a:t>No es un proceso fácil ni sencillo. La gente discute con energía y pasión. </a:t>
            </a:r>
          </a:p>
          <a:p>
            <a:endParaRPr lang="es-ES" dirty="0"/>
          </a:p>
          <a:p>
            <a:r>
              <a:rPr lang="es-ES" dirty="0"/>
              <a:t>Progresivamente los ciudadanos  aprenden a zanjar sus diferencias y a llegar a acuerdos de mutuo beneficio superando la etapa de la demanda fácil. </a:t>
            </a:r>
          </a:p>
          <a:p>
            <a:endParaRPr lang="es-ES" dirty="0"/>
          </a:p>
          <a:p>
            <a:r>
              <a:rPr lang="es-ES" dirty="0"/>
              <a:t>Los equipos técnicos municipales apoyan entregando información y explicando la primera propuesta.</a:t>
            </a:r>
            <a:endParaRPr lang="es-CL" dirty="0"/>
          </a:p>
          <a:p>
            <a:endParaRPr lang="es-CL" dirty="0"/>
          </a:p>
        </p:txBody>
      </p:sp>
    </p:spTree>
    <p:extLst>
      <p:ext uri="{BB962C8B-B14F-4D97-AF65-F5344CB8AC3E}">
        <p14:creationId xmlns:p14="http://schemas.microsoft.com/office/powerpoint/2010/main" val="3902288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920880" cy="648072"/>
          </a:xfrm>
        </p:spPr>
        <p:txBody>
          <a:bodyPr>
            <a:normAutofit fontScale="90000"/>
          </a:bodyPr>
          <a:lstStyle/>
          <a:p>
            <a:r>
              <a:rPr lang="es-ES" b="1" dirty="0">
                <a:solidFill>
                  <a:srgbClr val="C00000"/>
                </a:solidFill>
              </a:rPr>
              <a:t>La «Segunda Ronda» se realiza en junio y julio</a:t>
            </a:r>
            <a:endParaRPr lang="es-CL" b="1" dirty="0">
              <a:solidFill>
                <a:srgbClr val="C00000"/>
              </a:solidFill>
            </a:endParaRPr>
          </a:p>
        </p:txBody>
      </p:sp>
      <p:sp>
        <p:nvSpPr>
          <p:cNvPr id="3" name="2 Marcador de contenido"/>
          <p:cNvSpPr>
            <a:spLocks noGrp="1"/>
          </p:cNvSpPr>
          <p:nvPr>
            <p:ph idx="1"/>
          </p:nvPr>
        </p:nvSpPr>
        <p:spPr>
          <a:xfrm>
            <a:off x="457200" y="1628800"/>
            <a:ext cx="8579296" cy="5229200"/>
          </a:xfrm>
        </p:spPr>
        <p:txBody>
          <a:bodyPr>
            <a:normAutofit fontScale="85000" lnSpcReduction="20000"/>
          </a:bodyPr>
          <a:lstStyle/>
          <a:p>
            <a:r>
              <a:rPr lang="es-ES" dirty="0"/>
              <a:t>La población elige en cada una de las regiones y áreas temáticas, 2 consejeros titulares y 2 suplentes para conformar el Consejo del Presupuesto Participativo, COP. </a:t>
            </a:r>
          </a:p>
          <a:p>
            <a:endParaRPr lang="es-ES" dirty="0"/>
          </a:p>
          <a:p>
            <a:r>
              <a:rPr lang="es-ES" dirty="0"/>
              <a:t>Son electos 32 consejeros titulares de las regiones y 10 de las áreas temáticas. Más 1 representante de la Asociación de Moradores de Porto Alegre y 1 representante del Sindicato de Municipales. Total 44 miembros</a:t>
            </a:r>
          </a:p>
          <a:p>
            <a:endParaRPr lang="es-ES" dirty="0"/>
          </a:p>
          <a:p>
            <a:r>
              <a:rPr lang="es-ES" dirty="0"/>
              <a:t>En esta ronda el Gabinete de Planificación de la </a:t>
            </a:r>
            <a:r>
              <a:rPr lang="es-ES" dirty="0" err="1"/>
              <a:t>Prefeitura</a:t>
            </a:r>
            <a:r>
              <a:rPr lang="es-ES" dirty="0"/>
              <a:t> Municipal, GAPLAN, da información adicional –agregados del gasto y estimaciones de ingresos-- y las regiones y áreas temáticas  entregan por escrito sus prioridades y demandas. </a:t>
            </a:r>
          </a:p>
          <a:p>
            <a:endParaRPr lang="es-ES" dirty="0"/>
          </a:p>
          <a:p>
            <a:endParaRPr lang="es-CL" dirty="0"/>
          </a:p>
        </p:txBody>
      </p:sp>
    </p:spTree>
    <p:extLst>
      <p:ext uri="{BB962C8B-B14F-4D97-AF65-F5344CB8AC3E}">
        <p14:creationId xmlns:p14="http://schemas.microsoft.com/office/powerpoint/2010/main" val="257844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9144000" cy="792088"/>
          </a:xfrm>
        </p:spPr>
        <p:txBody>
          <a:bodyPr>
            <a:normAutofit fontScale="90000"/>
          </a:bodyPr>
          <a:lstStyle/>
          <a:p>
            <a:r>
              <a:rPr lang="es-ES" b="1" dirty="0">
                <a:solidFill>
                  <a:srgbClr val="C00000"/>
                </a:solidFill>
              </a:rPr>
              <a:t>Elaboración, discusión y aprobación del presupuesto definitivo:</a:t>
            </a:r>
            <a:br>
              <a:rPr lang="es-CL" b="1" dirty="0">
                <a:solidFill>
                  <a:srgbClr val="C00000"/>
                </a:solidFill>
              </a:rPr>
            </a:br>
            <a:endParaRPr lang="es-CL" b="1" dirty="0">
              <a:solidFill>
                <a:srgbClr val="C00000"/>
              </a:solidFill>
            </a:endParaRPr>
          </a:p>
        </p:txBody>
      </p:sp>
      <p:sp>
        <p:nvSpPr>
          <p:cNvPr id="3" name="2 Marcador de contenido"/>
          <p:cNvSpPr>
            <a:spLocks noGrp="1"/>
          </p:cNvSpPr>
          <p:nvPr>
            <p:ph idx="1"/>
          </p:nvPr>
        </p:nvSpPr>
        <p:spPr>
          <a:xfrm>
            <a:off x="457200" y="1340768"/>
            <a:ext cx="8507288" cy="5904656"/>
          </a:xfrm>
        </p:spPr>
        <p:txBody>
          <a:bodyPr>
            <a:normAutofit fontScale="70000" lnSpcReduction="20000"/>
          </a:bodyPr>
          <a:lstStyle/>
          <a:p>
            <a:pPr lvl="0"/>
            <a:r>
              <a:rPr lang="es-ES" dirty="0"/>
              <a:t>Matriz presupuestaria indicativa del GAPLAN asigna puntajes a las prioridades de cada región para integrarlas debidamente;</a:t>
            </a:r>
            <a:endParaRPr lang="es-CL" dirty="0"/>
          </a:p>
          <a:p>
            <a:pPr lvl="0"/>
            <a:r>
              <a:rPr lang="es-ES" dirty="0"/>
              <a:t>Funcionamiento Consejo del Presupuesto Participativo, COP, de 44 miembros. El COP define su cronograma de trabajo y se capacita;</a:t>
            </a:r>
            <a:endParaRPr lang="es-CL" dirty="0"/>
          </a:p>
          <a:p>
            <a:pPr lvl="0"/>
            <a:r>
              <a:rPr lang="es-ES" dirty="0"/>
              <a:t>El Gobierno Municipal discute y delibera la matriz presupuestaria resultante del proceso. Una nueva matriz propositiva es elaborada y entra a discusión;</a:t>
            </a:r>
            <a:endParaRPr lang="es-CL" dirty="0"/>
          </a:p>
          <a:p>
            <a:r>
              <a:rPr lang="es-ES" dirty="0"/>
              <a:t>En septiembre, el Consejo del Presupuesto Participativo, COP, delibera sobre la nueva matriz presupuestaria con las prioridades de las regiones, áreas temáticas y del Gobierno Municipal.</a:t>
            </a:r>
            <a:endParaRPr lang="es-CL" dirty="0"/>
          </a:p>
          <a:p>
            <a:pPr lvl="0"/>
            <a:r>
              <a:rPr lang="es-ES" dirty="0"/>
              <a:t>Redacción final del presupuesto por el Gabinete de Planificación sobre la base de toda la información y negociaciones.</a:t>
            </a:r>
            <a:endParaRPr lang="es-CL" dirty="0"/>
          </a:p>
          <a:p>
            <a:pPr lvl="0"/>
            <a:r>
              <a:rPr lang="es-ES" dirty="0"/>
              <a:t>30 de septiembre (plazo legal): entrega de la propuesta presupuestaria a la Cámara Legislativa. A más tardar el 30 de noviembre los legisladores votan la propuesta presupuestaria.</a:t>
            </a:r>
            <a:endParaRPr lang="es-CL" dirty="0"/>
          </a:p>
          <a:p>
            <a:pPr lvl="0"/>
            <a:r>
              <a:rPr lang="es-ES" dirty="0"/>
              <a:t>Hasta el 31 de diciembre: elaboración del Plan de Inversiones operativo resultante, con participación del GAPLAN, el COP y los departamentos y unidades de Gobierno Municipal.   </a:t>
            </a:r>
            <a:endParaRPr lang="es-CL" dirty="0"/>
          </a:p>
          <a:p>
            <a:endParaRPr lang="es-CL" dirty="0"/>
          </a:p>
        </p:txBody>
      </p:sp>
    </p:spTree>
    <p:extLst>
      <p:ext uri="{BB962C8B-B14F-4D97-AF65-F5344CB8AC3E}">
        <p14:creationId xmlns:p14="http://schemas.microsoft.com/office/powerpoint/2010/main" val="36964467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9036496" cy="850106"/>
          </a:xfrm>
        </p:spPr>
        <p:txBody>
          <a:bodyPr>
            <a:normAutofit fontScale="90000"/>
          </a:bodyPr>
          <a:lstStyle/>
          <a:p>
            <a:r>
              <a:rPr lang="es-CL" b="1" dirty="0">
                <a:solidFill>
                  <a:srgbClr val="C00000"/>
                </a:solidFill>
              </a:rPr>
              <a:t>Fortalezas del Presupuesto Participativo</a:t>
            </a:r>
          </a:p>
        </p:txBody>
      </p:sp>
      <p:sp>
        <p:nvSpPr>
          <p:cNvPr id="3" name="2 Marcador de contenido"/>
          <p:cNvSpPr>
            <a:spLocks noGrp="1"/>
          </p:cNvSpPr>
          <p:nvPr>
            <p:ph idx="1"/>
          </p:nvPr>
        </p:nvSpPr>
        <p:spPr>
          <a:xfrm>
            <a:off x="323528" y="1268760"/>
            <a:ext cx="8640960" cy="5760640"/>
          </a:xfrm>
        </p:spPr>
        <p:txBody>
          <a:bodyPr>
            <a:normAutofit fontScale="77500" lnSpcReduction="20000"/>
          </a:bodyPr>
          <a:lstStyle/>
          <a:p>
            <a:pPr lvl="0"/>
            <a:r>
              <a:rPr lang="es-ES" dirty="0"/>
              <a:t>Decisión política y tenacidad del Gobierno y Legislativo Municipal para abrir un proceso de participación ciudadana;</a:t>
            </a:r>
          </a:p>
          <a:p>
            <a:pPr lvl="0"/>
            <a:endParaRPr lang="es-CL" dirty="0"/>
          </a:p>
          <a:p>
            <a:r>
              <a:rPr lang="es-ES" dirty="0"/>
              <a:t>Comprensión, involucramiento y respaldo de los ciudadanos, organizaciones  sociales y agentes privados; </a:t>
            </a:r>
          </a:p>
          <a:p>
            <a:endParaRPr lang="es-CL" dirty="0"/>
          </a:p>
          <a:p>
            <a:pPr lvl="0"/>
            <a:r>
              <a:rPr lang="es-ES" dirty="0"/>
              <a:t>Liberación de iniciativas, recursos y energías que favorecen el proceso de desarrollo económico y social de Porto Alegre;</a:t>
            </a:r>
          </a:p>
          <a:p>
            <a:pPr lvl="0"/>
            <a:endParaRPr lang="es-CL" dirty="0"/>
          </a:p>
          <a:p>
            <a:pPr lvl="0"/>
            <a:r>
              <a:rPr lang="es-ES" dirty="0"/>
              <a:t>Durante varios periodos sucesivos ha habido continuidad en la gestión municipal y en los equipos de trabajo.</a:t>
            </a:r>
          </a:p>
          <a:p>
            <a:pPr lvl="0"/>
            <a:endParaRPr lang="es-CL" dirty="0"/>
          </a:p>
          <a:p>
            <a:r>
              <a:rPr lang="es-ES" dirty="0"/>
              <a:t>Efectiva autonomía municipal en el sistema brasileño.</a:t>
            </a:r>
          </a:p>
          <a:p>
            <a:endParaRPr lang="es-ES" dirty="0"/>
          </a:p>
          <a:p>
            <a:r>
              <a:rPr lang="es-ES" dirty="0"/>
              <a:t>El Banco Mundial levanta el caso y lo difunde.</a:t>
            </a:r>
            <a:endParaRPr lang="es-CL" dirty="0"/>
          </a:p>
        </p:txBody>
      </p:sp>
    </p:spTree>
    <p:extLst>
      <p:ext uri="{BB962C8B-B14F-4D97-AF65-F5344CB8AC3E}">
        <p14:creationId xmlns:p14="http://schemas.microsoft.com/office/powerpoint/2010/main" val="3584470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144000" cy="1080120"/>
          </a:xfrm>
        </p:spPr>
        <p:txBody>
          <a:bodyPr>
            <a:normAutofit fontScale="90000"/>
          </a:bodyPr>
          <a:lstStyle/>
          <a:p>
            <a:r>
              <a:rPr lang="es-CL" b="1" dirty="0">
                <a:solidFill>
                  <a:srgbClr val="C00000"/>
                </a:solidFill>
              </a:rPr>
              <a:t>Debilidades del Presupuesto Participativo</a:t>
            </a:r>
          </a:p>
        </p:txBody>
      </p:sp>
      <p:sp>
        <p:nvSpPr>
          <p:cNvPr id="3" name="2 Marcador de contenido"/>
          <p:cNvSpPr>
            <a:spLocks noGrp="1"/>
          </p:cNvSpPr>
          <p:nvPr>
            <p:ph idx="1"/>
          </p:nvPr>
        </p:nvSpPr>
        <p:spPr>
          <a:xfrm>
            <a:off x="457200" y="1600200"/>
            <a:ext cx="7859216" cy="5141168"/>
          </a:xfrm>
        </p:spPr>
        <p:txBody>
          <a:bodyPr>
            <a:normAutofit fontScale="77500" lnSpcReduction="20000"/>
          </a:bodyPr>
          <a:lstStyle/>
          <a:p>
            <a:pPr lvl="0"/>
            <a:r>
              <a:rPr lang="es-ES" dirty="0"/>
              <a:t>Primera vez que se organiza el Presupuesto Participativo en una ciudad grande (de 2 millones de habitantes);</a:t>
            </a:r>
          </a:p>
          <a:p>
            <a:pPr lvl="0"/>
            <a:endParaRPr lang="es-ES" dirty="0"/>
          </a:p>
          <a:p>
            <a:pPr lvl="0"/>
            <a:r>
              <a:rPr lang="es-ES" dirty="0"/>
              <a:t>Al comienzo cierta desconfianza, anarquía y confusión;</a:t>
            </a:r>
          </a:p>
          <a:p>
            <a:pPr lvl="0"/>
            <a:endParaRPr lang="es-ES" dirty="0"/>
          </a:p>
          <a:p>
            <a:pPr lvl="0"/>
            <a:r>
              <a:rPr lang="es-ES" dirty="0"/>
              <a:t>La gente acumula demandas no satisfechas que son entregadas al Gobierno Municipal para su solución inmediata;</a:t>
            </a:r>
          </a:p>
          <a:p>
            <a:pPr lvl="0"/>
            <a:endParaRPr lang="es-CL" dirty="0"/>
          </a:p>
          <a:p>
            <a:pPr lvl="0"/>
            <a:r>
              <a:rPr lang="es-ES" dirty="0"/>
              <a:t>Proceso de aprendizaje largo y dificultoso;</a:t>
            </a:r>
          </a:p>
          <a:p>
            <a:pPr lvl="0"/>
            <a:endParaRPr lang="es-CL" dirty="0"/>
          </a:p>
          <a:p>
            <a:pPr lvl="0"/>
            <a:r>
              <a:rPr lang="es-ES" dirty="0"/>
              <a:t>Falta de respaldo legal al proceso en los primeros años. El Presupuesto Participativo se hacía “de hecho”.</a:t>
            </a:r>
            <a:endParaRPr lang="es-CL" dirty="0"/>
          </a:p>
          <a:p>
            <a:endParaRPr lang="es-CL" dirty="0"/>
          </a:p>
        </p:txBody>
      </p:sp>
    </p:spTree>
    <p:extLst>
      <p:ext uri="{BB962C8B-B14F-4D97-AF65-F5344CB8AC3E}">
        <p14:creationId xmlns:p14="http://schemas.microsoft.com/office/powerpoint/2010/main" val="245408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76200"/>
            <a:ext cx="8675687" cy="912912"/>
          </a:xfrm>
        </p:spPr>
        <p:txBody>
          <a:bodyPr/>
          <a:lstStyle/>
          <a:p>
            <a:pPr eaLnBrk="1" hangingPunct="1"/>
            <a:r>
              <a:rPr lang="es-ES" sz="3400" b="1" dirty="0">
                <a:solidFill>
                  <a:srgbClr val="C00000"/>
                </a:solidFill>
              </a:rPr>
              <a:t>Resultados del Presupuesto Participativo</a:t>
            </a:r>
          </a:p>
        </p:txBody>
      </p:sp>
      <p:sp>
        <p:nvSpPr>
          <p:cNvPr id="16387" name="Rectangle 3"/>
          <p:cNvSpPr>
            <a:spLocks noGrp="1" noChangeArrowheads="1"/>
          </p:cNvSpPr>
          <p:nvPr>
            <p:ph type="body" idx="1"/>
          </p:nvPr>
        </p:nvSpPr>
        <p:spPr>
          <a:xfrm>
            <a:off x="107504" y="2996952"/>
            <a:ext cx="9036496" cy="3861048"/>
          </a:xfrm>
        </p:spPr>
        <p:txBody>
          <a:bodyPr/>
          <a:lstStyle/>
          <a:p>
            <a:pPr eaLnBrk="1" hangingPunct="1">
              <a:lnSpc>
                <a:spcPct val="90000"/>
              </a:lnSpc>
            </a:pPr>
            <a:r>
              <a:rPr lang="es-ES" sz="2400" dirty="0"/>
              <a:t>Desde 1989, la Prefeitura de Porto Alegre define el uso del 10% de sus medios financieros y prioridades en consulta ciudadana;</a:t>
            </a:r>
          </a:p>
          <a:p>
            <a:pPr eaLnBrk="1" hangingPunct="1">
              <a:lnSpc>
                <a:spcPct val="90000"/>
              </a:lnSpc>
            </a:pPr>
            <a:r>
              <a:rPr lang="es-ES" sz="2400" dirty="0"/>
              <a:t>Desde 1997, la planificación del desarrollo de largo plazo es establecida por el mismo procedimiento;</a:t>
            </a:r>
          </a:p>
          <a:p>
            <a:pPr eaLnBrk="1" hangingPunct="1">
              <a:lnSpc>
                <a:spcPct val="90000"/>
              </a:lnSpc>
            </a:pPr>
            <a:r>
              <a:rPr lang="es-ES" sz="2400" dirty="0"/>
              <a:t>La experiencia constituye  ejemplo internacional de transparencia de la gestión local y de involucramiento y aporte ciudadano;</a:t>
            </a:r>
          </a:p>
          <a:p>
            <a:pPr eaLnBrk="1" hangingPunct="1">
              <a:lnSpc>
                <a:spcPct val="90000"/>
              </a:lnSpc>
            </a:pPr>
            <a:r>
              <a:rPr lang="es-ES" sz="2400" dirty="0"/>
              <a:t>Apoyo político de los ciudadanos e institucionalización del Presupuesto Participativo;</a:t>
            </a:r>
          </a:p>
          <a:p>
            <a:pPr eaLnBrk="1" hangingPunct="1">
              <a:lnSpc>
                <a:spcPct val="90000"/>
              </a:lnSpc>
            </a:pPr>
            <a:r>
              <a:rPr lang="es-ES" sz="2400" dirty="0"/>
              <a:t>Modelo innovador de participación ciudadana en la gestión municipal que ha sido exportado a diversos países del mundo.</a:t>
            </a:r>
          </a:p>
        </p:txBody>
      </p:sp>
      <p:pic>
        <p:nvPicPr>
          <p:cNvPr id="4" name="Picture 2"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692696"/>
            <a:ext cx="5400600" cy="2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150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404664"/>
            <a:ext cx="8785225" cy="720080"/>
          </a:xfrm>
        </p:spPr>
        <p:txBody>
          <a:bodyPr>
            <a:normAutofit fontScale="90000"/>
          </a:bodyPr>
          <a:lstStyle/>
          <a:p>
            <a:pPr algn="r" eaLnBrk="1" hangingPunct="1"/>
            <a:r>
              <a:rPr lang="es-MX" b="1" dirty="0">
                <a:solidFill>
                  <a:srgbClr val="C00000"/>
                </a:solidFill>
              </a:rPr>
              <a:t>Más allá del Presupuesto Participativo</a:t>
            </a:r>
            <a:endParaRPr lang="es-ES" b="1" dirty="0">
              <a:solidFill>
                <a:srgbClr val="C00000"/>
              </a:solidFill>
            </a:endParaRPr>
          </a:p>
        </p:txBody>
      </p:sp>
      <p:sp>
        <p:nvSpPr>
          <p:cNvPr id="17411" name="Rectangle 3"/>
          <p:cNvSpPr>
            <a:spLocks noGrp="1" noChangeArrowheads="1"/>
          </p:cNvSpPr>
          <p:nvPr>
            <p:ph type="body" sz="half" idx="2"/>
          </p:nvPr>
        </p:nvSpPr>
        <p:spPr>
          <a:xfrm>
            <a:off x="4860032" y="1340768"/>
            <a:ext cx="4283968" cy="5517232"/>
          </a:xfrm>
        </p:spPr>
        <p:txBody>
          <a:bodyPr>
            <a:normAutofit/>
          </a:bodyPr>
          <a:lstStyle/>
          <a:p>
            <a:pPr eaLnBrk="1" hangingPunct="1">
              <a:lnSpc>
                <a:spcPct val="80000"/>
              </a:lnSpc>
            </a:pPr>
            <a:r>
              <a:rPr lang="es-MX" sz="2400" dirty="0"/>
              <a:t>La ciudad construye un nuevo Parque Industrial;</a:t>
            </a:r>
          </a:p>
          <a:p>
            <a:pPr eaLnBrk="1" hangingPunct="1">
              <a:lnSpc>
                <a:spcPct val="80000"/>
              </a:lnSpc>
            </a:pPr>
            <a:r>
              <a:rPr lang="es-MX" sz="2400" dirty="0"/>
              <a:t>Se crean varios viveros de empresas;</a:t>
            </a:r>
          </a:p>
          <a:p>
            <a:pPr eaLnBrk="1" hangingPunct="1">
              <a:lnSpc>
                <a:spcPct val="80000"/>
              </a:lnSpc>
            </a:pPr>
            <a:r>
              <a:rPr lang="es-MX" sz="2400" dirty="0"/>
              <a:t>Apoyo a la pequeña agricultura y empresas asociativas;</a:t>
            </a:r>
          </a:p>
          <a:p>
            <a:pPr eaLnBrk="1" hangingPunct="1">
              <a:lnSpc>
                <a:spcPct val="80000"/>
              </a:lnSpc>
            </a:pPr>
            <a:r>
              <a:rPr lang="es-MX" sz="2400" dirty="0"/>
              <a:t>Programa de extensión con las universidades;</a:t>
            </a:r>
          </a:p>
          <a:p>
            <a:pPr eaLnBrk="1" hangingPunct="1">
              <a:lnSpc>
                <a:spcPct val="80000"/>
              </a:lnSpc>
            </a:pPr>
            <a:r>
              <a:rPr lang="es-MX" sz="2400" dirty="0"/>
              <a:t>Convenio con Motorola y empresas privadas para innovar;</a:t>
            </a:r>
          </a:p>
          <a:p>
            <a:pPr eaLnBrk="1" hangingPunct="1">
              <a:lnSpc>
                <a:spcPct val="80000"/>
              </a:lnSpc>
            </a:pPr>
            <a:r>
              <a:rPr lang="es-MX" sz="2400" dirty="0"/>
              <a:t>Olivio Dutra: gobernador de Rio Grande do Sul</a:t>
            </a:r>
            <a:r>
              <a:rPr lang="es-MX" sz="2400" b="1" dirty="0"/>
              <a:t> </a:t>
            </a:r>
            <a:r>
              <a:rPr lang="es-MX" sz="2400" dirty="0"/>
              <a:t>(ex prefeito de Porto Alegre) instaura el presupuesto participativo estadual</a:t>
            </a:r>
            <a:endParaRPr lang="es-ES" sz="2400" b="1" dirty="0"/>
          </a:p>
          <a:p>
            <a:pPr eaLnBrk="1" hangingPunct="1">
              <a:lnSpc>
                <a:spcPct val="80000"/>
              </a:lnSpc>
            </a:pPr>
            <a:endParaRPr lang="es-ES" sz="2400" b="1" dirty="0"/>
          </a:p>
        </p:txBody>
      </p:sp>
      <p:pic>
        <p:nvPicPr>
          <p:cNvPr id="17412" name="Picture 4" descr="GobPortoAlegre"/>
          <p:cNvPicPr>
            <a:picLocks noGrp="1" noChangeAspect="1" noChangeArrowheads="1"/>
          </p:cNvPicPr>
          <p:nvPr>
            <p:ph type="clipArt" sz="half" idx="1"/>
          </p:nvPr>
        </p:nvPicPr>
        <p:blipFill>
          <a:blip r:embed="rId3">
            <a:lum bright="18000" contrast="18000"/>
            <a:extLst>
              <a:ext uri="{28A0092B-C50C-407E-A947-70E740481C1C}">
                <a14:useLocalDpi xmlns:a14="http://schemas.microsoft.com/office/drawing/2010/main" val="0"/>
              </a:ext>
            </a:extLst>
          </a:blip>
          <a:srcRect r="23529"/>
          <a:stretch>
            <a:fillRect/>
          </a:stretch>
        </p:blipFill>
        <p:spPr>
          <a:xfrm>
            <a:off x="107504" y="1293084"/>
            <a:ext cx="4779256" cy="5088244"/>
          </a:xfrm>
          <a:noFill/>
        </p:spPr>
      </p:pic>
    </p:spTree>
    <p:extLst>
      <p:ext uri="{BB962C8B-B14F-4D97-AF65-F5344CB8AC3E}">
        <p14:creationId xmlns:p14="http://schemas.microsoft.com/office/powerpoint/2010/main" val="2271521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76647-3672-467A-8B4F-99880974F7EF}"/>
              </a:ext>
            </a:extLst>
          </p:cNvPr>
          <p:cNvSpPr>
            <a:spLocks noGrp="1"/>
          </p:cNvSpPr>
          <p:nvPr>
            <p:ph type="ctrTitle"/>
          </p:nvPr>
        </p:nvSpPr>
        <p:spPr>
          <a:xfrm>
            <a:off x="674778" y="404664"/>
            <a:ext cx="7857662" cy="4320480"/>
          </a:xfrm>
        </p:spPr>
        <p:txBody>
          <a:bodyPr>
            <a:normAutofit fontScale="90000"/>
          </a:bodyPr>
          <a:lstStyle/>
          <a:p>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r>
              <a:rPr lang="es-CL" sz="4900" b="1" dirty="0">
                <a:solidFill>
                  <a:srgbClr val="C00000"/>
                </a:solidFill>
                <a:latin typeface="+mn-lt"/>
              </a:rPr>
              <a:t>Acuerdos Internacionales de Naciones Unidas, Sustentabilidad y Participación</a:t>
            </a:r>
            <a:br>
              <a:rPr lang="es-CL" sz="4900" b="1" dirty="0">
                <a:solidFill>
                  <a:srgbClr val="C00000"/>
                </a:solidFill>
                <a:latin typeface="+mn-lt"/>
              </a:rPr>
            </a:br>
            <a:br>
              <a:rPr lang="es-CL" sz="4900" b="1" dirty="0">
                <a:solidFill>
                  <a:srgbClr val="C00000"/>
                </a:solidFill>
                <a:latin typeface="+mn-lt"/>
              </a:rPr>
            </a:br>
            <a:r>
              <a:rPr lang="es-CL" dirty="0">
                <a:latin typeface="+mn-lt"/>
              </a:rPr>
              <a:t>-</a:t>
            </a:r>
            <a:r>
              <a:rPr lang="es-CL" sz="3600" dirty="0">
                <a:latin typeface="+mn-lt"/>
              </a:rPr>
              <a:t>Los</a:t>
            </a:r>
            <a:r>
              <a:rPr lang="es-CL" dirty="0">
                <a:latin typeface="+mn-lt"/>
              </a:rPr>
              <a:t> </a:t>
            </a:r>
            <a:r>
              <a:rPr lang="es-CL" sz="3600" dirty="0">
                <a:latin typeface="+mn-lt"/>
              </a:rPr>
              <a:t>Objetivos de Desarrollo Sustentable, ODS</a:t>
            </a:r>
            <a:br>
              <a:rPr lang="es-CL" sz="3600" dirty="0">
                <a:latin typeface="+mn-lt"/>
              </a:rPr>
            </a:br>
            <a:r>
              <a:rPr lang="es-CL" sz="3600" dirty="0">
                <a:latin typeface="+mn-lt"/>
              </a:rPr>
              <a:t>-Acuerdo de París sobre el Clima</a:t>
            </a:r>
            <a:br>
              <a:rPr lang="es-CL" sz="3600" dirty="0">
                <a:latin typeface="+mn-lt"/>
              </a:rPr>
            </a:br>
            <a:r>
              <a:rPr lang="es-CL" sz="3600" dirty="0">
                <a:latin typeface="+mn-lt"/>
              </a:rPr>
              <a:t>-Nueva Agenda Urbana</a:t>
            </a:r>
            <a:br>
              <a:rPr lang="es-CL" sz="3600" dirty="0">
                <a:latin typeface="+mn-lt"/>
              </a:rPr>
            </a:br>
            <a:r>
              <a:rPr lang="es-CL" sz="3600" dirty="0">
                <a:latin typeface="+mn-lt"/>
              </a:rPr>
              <a:t>-Marco de Sendai sobre Desastres</a:t>
            </a:r>
            <a:br>
              <a:rPr lang="es-CL" sz="3600" dirty="0">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br>
              <a:rPr lang="es-CL" b="1" dirty="0">
                <a:solidFill>
                  <a:srgbClr val="C00000"/>
                </a:solidFill>
                <a:latin typeface="+mn-lt"/>
              </a:rPr>
            </a:br>
            <a:endParaRPr lang="es-CL" b="1" dirty="0">
              <a:solidFill>
                <a:srgbClr val="C00000"/>
              </a:solidFill>
              <a:latin typeface="+mn-lt"/>
            </a:endParaRPr>
          </a:p>
        </p:txBody>
      </p:sp>
      <p:sp>
        <p:nvSpPr>
          <p:cNvPr id="3" name="Subtítulo 2">
            <a:extLst>
              <a:ext uri="{FF2B5EF4-FFF2-40B4-BE49-F238E27FC236}">
                <a16:creationId xmlns:a16="http://schemas.microsoft.com/office/drawing/2014/main" id="{DE36ED77-A872-4D64-B51B-CED2BCA38972}"/>
              </a:ext>
            </a:extLst>
          </p:cNvPr>
          <p:cNvSpPr>
            <a:spLocks noGrp="1"/>
          </p:cNvSpPr>
          <p:nvPr>
            <p:ph type="subTitle" idx="1"/>
          </p:nvPr>
        </p:nvSpPr>
        <p:spPr>
          <a:xfrm>
            <a:off x="1259632" y="5085184"/>
            <a:ext cx="6768752" cy="792088"/>
          </a:xfrm>
        </p:spPr>
        <p:txBody>
          <a:bodyPr>
            <a:normAutofit fontScale="77500" lnSpcReduction="20000"/>
          </a:bodyPr>
          <a:lstStyle/>
          <a:p>
            <a:endParaRPr lang="es-CL" dirty="0">
              <a:hlinkClick r:id="rId2"/>
            </a:endParaRPr>
          </a:p>
          <a:p>
            <a:r>
              <a:rPr lang="es-CL" dirty="0">
                <a:hlinkClick r:id="rId2"/>
              </a:rPr>
              <a:t>mariorosaleschile@gmail.com</a:t>
            </a:r>
            <a:endParaRPr lang="es-CL" dirty="0"/>
          </a:p>
          <a:p>
            <a:endParaRPr lang="es-CL" dirty="0"/>
          </a:p>
        </p:txBody>
      </p:sp>
    </p:spTree>
    <p:extLst>
      <p:ext uri="{BB962C8B-B14F-4D97-AF65-F5344CB8AC3E}">
        <p14:creationId xmlns:p14="http://schemas.microsoft.com/office/powerpoint/2010/main" val="1641871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32BD8F-796C-4694-B7ED-572C29D03572}"/>
              </a:ext>
            </a:extLst>
          </p:cNvPr>
          <p:cNvSpPr>
            <a:spLocks noGrp="1"/>
          </p:cNvSpPr>
          <p:nvPr>
            <p:ph type="title"/>
          </p:nvPr>
        </p:nvSpPr>
        <p:spPr/>
        <p:txBody>
          <a:bodyPr>
            <a:normAutofit fontScale="90000"/>
          </a:bodyPr>
          <a:lstStyle/>
          <a:p>
            <a:r>
              <a:rPr lang="es-CL" b="1" dirty="0">
                <a:solidFill>
                  <a:srgbClr val="C00000"/>
                </a:solidFill>
                <a:latin typeface="+mn-lt"/>
              </a:rPr>
              <a:t>Las Agendas Mundiales de Naciones Unidas</a:t>
            </a:r>
          </a:p>
        </p:txBody>
      </p:sp>
      <p:sp>
        <p:nvSpPr>
          <p:cNvPr id="3" name="Marcador de contenido 2">
            <a:extLst>
              <a:ext uri="{FF2B5EF4-FFF2-40B4-BE49-F238E27FC236}">
                <a16:creationId xmlns:a16="http://schemas.microsoft.com/office/drawing/2014/main" id="{94490322-81A2-4AD0-AD60-7C8EB02EEE35}"/>
              </a:ext>
            </a:extLst>
          </p:cNvPr>
          <p:cNvSpPr>
            <a:spLocks noGrp="1"/>
          </p:cNvSpPr>
          <p:nvPr>
            <p:ph idx="1"/>
          </p:nvPr>
        </p:nvSpPr>
        <p:spPr>
          <a:xfrm>
            <a:off x="628650" y="1417638"/>
            <a:ext cx="8058150" cy="5440362"/>
          </a:xfrm>
        </p:spPr>
        <p:txBody>
          <a:bodyPr>
            <a:normAutofit fontScale="47500" lnSpcReduction="20000"/>
          </a:bodyPr>
          <a:lstStyle/>
          <a:p>
            <a:pPr marL="0" indent="0">
              <a:buNone/>
            </a:pPr>
            <a:r>
              <a:rPr lang="es-CL" sz="4000" i="1" dirty="0"/>
              <a:t>“La adopción por la ONU y la comunidad internacional de la Agenda 2030 para el Desarrollo Sostenible, la Nueva Agenda Urbana (NUA), el Acuerdo Climático de París y el Marco Sendai para la Reducción del Riesgo de Desastres, permite que las alianzas a nivel global, nacional y subnacional implementen estos acuerdos para convertir sus compromisos en realidad. </a:t>
            </a:r>
          </a:p>
          <a:p>
            <a:pPr marL="0" indent="0">
              <a:buNone/>
            </a:pPr>
            <a:endParaRPr lang="es-CL" sz="4000" i="1" dirty="0"/>
          </a:p>
          <a:p>
            <a:pPr marL="0" indent="0">
              <a:buNone/>
            </a:pPr>
            <a:r>
              <a:rPr lang="es-CL" sz="4000" i="1" dirty="0"/>
              <a:t>En el Compromiso de Bogotá, del Congreso Mundial de CGLU en 2016, los gobiernos locales y regionales expresaron su voluntad política para convertir estos objetivos globales en realidad en ciudades, pueblos y territorios. </a:t>
            </a:r>
          </a:p>
          <a:p>
            <a:pPr marL="0" indent="0">
              <a:buNone/>
            </a:pPr>
            <a:endParaRPr lang="es-CL" sz="4000" i="1" dirty="0"/>
          </a:p>
          <a:p>
            <a:pPr marL="0" indent="0">
              <a:buNone/>
            </a:pPr>
            <a:r>
              <a:rPr lang="es-CL" sz="4000" i="1" dirty="0"/>
              <a:t>Estos acuerdos inspiradores -y potencialmente transformadores- se originan en el trabajo que los gobiernos locales y regionales realizan ya que sus agendas locales se superponen significativamente con las mundiales. Muchas autoridades locales y regionales han “localizado” las agendas globales incluso antes de que éstas fueran adoptadas oficialmente por los Estados miembros en la ONU. </a:t>
            </a:r>
          </a:p>
          <a:p>
            <a:pPr marL="0" indent="0">
              <a:buNone/>
            </a:pPr>
            <a:endParaRPr lang="es-CL" sz="4000" i="1" dirty="0"/>
          </a:p>
          <a:p>
            <a:pPr marL="0" indent="0">
              <a:buNone/>
            </a:pPr>
            <a:r>
              <a:rPr lang="es-CL" sz="4000" i="1" dirty="0"/>
              <a:t>El consenso mundial actual sobre el desarrollo es una excelente oportunidad para empoderar a los gobiernos subnacionales para que apliquen sus planes y políticas, al tiempo que mejoran su diálogo y colaboración con las instituciones nacionales e internacionales.”</a:t>
            </a:r>
            <a:r>
              <a:rPr lang="es-CL" sz="4000" dirty="0"/>
              <a:t> </a:t>
            </a:r>
          </a:p>
          <a:p>
            <a:endParaRPr lang="es-CL" dirty="0"/>
          </a:p>
        </p:txBody>
      </p:sp>
    </p:spTree>
    <p:extLst>
      <p:ext uri="{BB962C8B-B14F-4D97-AF65-F5344CB8AC3E}">
        <p14:creationId xmlns:p14="http://schemas.microsoft.com/office/powerpoint/2010/main" val="2015163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D720D-C4EE-4EC9-9EDB-1F280D88D7B3}"/>
              </a:ext>
            </a:extLst>
          </p:cNvPr>
          <p:cNvSpPr>
            <a:spLocks noGrp="1"/>
          </p:cNvSpPr>
          <p:nvPr>
            <p:ph type="title"/>
          </p:nvPr>
        </p:nvSpPr>
        <p:spPr>
          <a:xfrm>
            <a:off x="342900" y="731837"/>
            <a:ext cx="8699863" cy="1422820"/>
          </a:xfrm>
        </p:spPr>
        <p:txBody>
          <a:bodyPr>
            <a:normAutofit fontScale="90000"/>
          </a:bodyPr>
          <a:lstStyle/>
          <a:p>
            <a:r>
              <a:rPr lang="es-CL" b="1" dirty="0">
                <a:solidFill>
                  <a:srgbClr val="C00000"/>
                </a:solidFill>
                <a:latin typeface="+mn-lt"/>
              </a:rPr>
              <a:t>A. Los Objetivos de Desarrollo Sustentable, ODS</a:t>
            </a:r>
          </a:p>
        </p:txBody>
      </p:sp>
      <p:sp>
        <p:nvSpPr>
          <p:cNvPr id="3" name="Marcador de contenido 2">
            <a:extLst>
              <a:ext uri="{FF2B5EF4-FFF2-40B4-BE49-F238E27FC236}">
                <a16:creationId xmlns:a16="http://schemas.microsoft.com/office/drawing/2014/main" id="{A91D9719-D90C-450D-918A-C4657426511D}"/>
              </a:ext>
            </a:extLst>
          </p:cNvPr>
          <p:cNvSpPr>
            <a:spLocks noGrp="1"/>
          </p:cNvSpPr>
          <p:nvPr>
            <p:ph idx="1"/>
          </p:nvPr>
        </p:nvSpPr>
        <p:spPr>
          <a:xfrm>
            <a:off x="457200" y="2348880"/>
            <a:ext cx="8229600" cy="3777283"/>
          </a:xfrm>
        </p:spPr>
        <p:txBody>
          <a:bodyPr>
            <a:normAutofit fontScale="77500" lnSpcReduction="20000"/>
          </a:bodyPr>
          <a:lstStyle/>
          <a:p>
            <a:r>
              <a:rPr lang="es-CL" dirty="0"/>
              <a:t>Los ODS constituyen el ejemplo mayor de la coincidencia existente entre las competencias y tareas territoriales de los gobiernos subnacionales y los 17 objetivos y 169 metas de las agendas mundiales. </a:t>
            </a:r>
          </a:p>
          <a:p>
            <a:endParaRPr lang="es-CL" dirty="0"/>
          </a:p>
          <a:p>
            <a:r>
              <a:rPr lang="es-CL" dirty="0"/>
              <a:t>En la publicación de CGLU “</a:t>
            </a:r>
            <a:r>
              <a:rPr lang="es-CL" i="1" dirty="0"/>
              <a:t>ODS: lo que los gobiernos locales deben saber</a:t>
            </a:r>
            <a:r>
              <a:rPr lang="es-CL" dirty="0"/>
              <a:t>”, se describen los objetivos y sus metas derivadas, lo que permite compararlas tanto con las competencias gubernamentales subnacionales en cada país, como con las tareas agregadas por los gobiernos centrales o las demandas ciudadanas.</a:t>
            </a:r>
          </a:p>
          <a:p>
            <a:endParaRPr lang="es-CL" dirty="0"/>
          </a:p>
        </p:txBody>
      </p:sp>
    </p:spTree>
    <p:extLst>
      <p:ext uri="{BB962C8B-B14F-4D97-AF65-F5344CB8AC3E}">
        <p14:creationId xmlns:p14="http://schemas.microsoft.com/office/powerpoint/2010/main" val="300704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Rosales\Desktop\Escritos y Textos\Cuadro A. Latina Descentralizacion.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48" b="2841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66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4EA8F-9F15-4BE3-AFFE-E1E9069D14EA}"/>
              </a:ext>
            </a:extLst>
          </p:cNvPr>
          <p:cNvSpPr>
            <a:spLocks noGrp="1"/>
          </p:cNvSpPr>
          <p:nvPr>
            <p:ph type="title"/>
          </p:nvPr>
        </p:nvSpPr>
        <p:spPr>
          <a:xfrm>
            <a:off x="611560" y="260648"/>
            <a:ext cx="7903789" cy="864096"/>
          </a:xfrm>
        </p:spPr>
        <p:txBody>
          <a:bodyPr>
            <a:normAutofit/>
          </a:bodyPr>
          <a:lstStyle/>
          <a:p>
            <a:r>
              <a:rPr lang="es-CL" sz="3000" b="1" dirty="0">
                <a:solidFill>
                  <a:srgbClr val="C00000"/>
                </a:solidFill>
                <a:latin typeface="+mn-lt"/>
              </a:rPr>
              <a:t>Los 17 objetivos de desarrollo sustentable, ODS</a:t>
            </a:r>
          </a:p>
        </p:txBody>
      </p:sp>
      <p:sp>
        <p:nvSpPr>
          <p:cNvPr id="3" name="Marcador de contenido 2">
            <a:extLst>
              <a:ext uri="{FF2B5EF4-FFF2-40B4-BE49-F238E27FC236}">
                <a16:creationId xmlns:a16="http://schemas.microsoft.com/office/drawing/2014/main" id="{907B7C53-75BE-429E-B6F6-BC8448C26D4B}"/>
              </a:ext>
            </a:extLst>
          </p:cNvPr>
          <p:cNvSpPr>
            <a:spLocks noGrp="1"/>
          </p:cNvSpPr>
          <p:nvPr>
            <p:ph idx="1"/>
          </p:nvPr>
        </p:nvSpPr>
        <p:spPr>
          <a:xfrm>
            <a:off x="235132" y="1196752"/>
            <a:ext cx="8768443" cy="5661248"/>
          </a:xfrm>
        </p:spPr>
        <p:txBody>
          <a:bodyPr>
            <a:noAutofit/>
          </a:bodyPr>
          <a:lstStyle/>
          <a:p>
            <a:pPr>
              <a:buFont typeface="+mj-lt"/>
              <a:buAutoNum type="arabicPeriod"/>
            </a:pPr>
            <a:r>
              <a:rPr lang="es-CL" sz="2000" dirty="0"/>
              <a:t>Poner fin a la pobreza en todas sus formas en todo el mundo</a:t>
            </a:r>
          </a:p>
          <a:p>
            <a:pPr>
              <a:buFont typeface="+mj-lt"/>
              <a:buAutoNum type="arabicPeriod"/>
            </a:pPr>
            <a:r>
              <a:rPr lang="es-CL" sz="2000" dirty="0"/>
              <a:t>Poner fin al hambre, lograr la seguridad alimentaria y la mejora de la nutrición y promover la agricultura sostenible</a:t>
            </a:r>
          </a:p>
          <a:p>
            <a:pPr>
              <a:buFont typeface="+mj-lt"/>
              <a:buAutoNum type="arabicPeriod"/>
            </a:pPr>
            <a:r>
              <a:rPr lang="es-CL" sz="2000" dirty="0"/>
              <a:t>Garantizar una vida sana y promover el bienestar para todos en todas las edades</a:t>
            </a:r>
          </a:p>
          <a:p>
            <a:pPr>
              <a:buFont typeface="+mj-lt"/>
              <a:buAutoNum type="arabicPeriod"/>
            </a:pPr>
            <a:r>
              <a:rPr lang="es-CL" sz="2000" dirty="0"/>
              <a:t>Garantizar una educación inclusiva, equitativa y de calidad y promover oportunidades de aprendizaje durante toda la vida para todos</a:t>
            </a:r>
          </a:p>
          <a:p>
            <a:pPr>
              <a:buFont typeface="+mj-lt"/>
              <a:buAutoNum type="arabicPeriod"/>
            </a:pPr>
            <a:r>
              <a:rPr lang="es-CL" sz="2000" dirty="0"/>
              <a:t>Lograr la igualdad entre los géneros y empoderar a todas las mujeres y las niñas</a:t>
            </a:r>
          </a:p>
          <a:p>
            <a:pPr>
              <a:buFont typeface="+mj-lt"/>
              <a:buAutoNum type="arabicPeriod"/>
            </a:pPr>
            <a:r>
              <a:rPr lang="es-CL" sz="2000" dirty="0"/>
              <a:t>Garantizar la disponibilidad de agua y su gestión sostenible y el saneamiento para todos</a:t>
            </a:r>
          </a:p>
          <a:p>
            <a:pPr>
              <a:buFont typeface="+mj-lt"/>
              <a:buAutoNum type="arabicPeriod"/>
            </a:pPr>
            <a:r>
              <a:rPr lang="es-CL" sz="2000" dirty="0"/>
              <a:t>Garantizar el acceso a una energía asequible, segura, sostenible y moderna para todos</a:t>
            </a:r>
          </a:p>
          <a:p>
            <a:pPr>
              <a:buFont typeface="+mj-lt"/>
              <a:buAutoNum type="arabicPeriod"/>
            </a:pPr>
            <a:r>
              <a:rPr lang="es-CL" sz="2000" dirty="0"/>
              <a:t>Promover el crecimiento económico sostenido, inclusivo y sostenible, el empleo pleno y productivo y el trabajo decente para todos</a:t>
            </a:r>
          </a:p>
          <a:p>
            <a:pPr>
              <a:buFont typeface="+mj-lt"/>
              <a:buAutoNum type="arabicPeriod"/>
            </a:pPr>
            <a:r>
              <a:rPr lang="es-CL" sz="2000" dirty="0">
                <a:solidFill>
                  <a:prstClr val="black"/>
                </a:solidFill>
              </a:rPr>
              <a:t>Construir infraestructuras resilientes, promover la industrialización inclusiva y sostenible y  fomentar la innovación</a:t>
            </a:r>
          </a:p>
          <a:p>
            <a:pPr>
              <a:buFont typeface="+mj-lt"/>
              <a:buAutoNum type="arabicPeriod"/>
            </a:pPr>
            <a:endParaRPr lang="es-CL" sz="1500" dirty="0"/>
          </a:p>
          <a:p>
            <a:pPr marL="0" indent="0">
              <a:buNone/>
            </a:pPr>
            <a:endParaRPr lang="es-CL" sz="1800" dirty="0"/>
          </a:p>
        </p:txBody>
      </p:sp>
    </p:spTree>
    <p:extLst>
      <p:ext uri="{BB962C8B-B14F-4D97-AF65-F5344CB8AC3E}">
        <p14:creationId xmlns:p14="http://schemas.microsoft.com/office/powerpoint/2010/main" val="342296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48485-2DD1-4060-8BF4-F11F8697A020}"/>
              </a:ext>
            </a:extLst>
          </p:cNvPr>
          <p:cNvSpPr>
            <a:spLocks noGrp="1"/>
          </p:cNvSpPr>
          <p:nvPr>
            <p:ph type="title"/>
          </p:nvPr>
        </p:nvSpPr>
        <p:spPr>
          <a:xfrm>
            <a:off x="556643" y="332656"/>
            <a:ext cx="8335838" cy="648072"/>
          </a:xfrm>
        </p:spPr>
        <p:txBody>
          <a:bodyPr>
            <a:normAutofit/>
          </a:bodyPr>
          <a:lstStyle/>
          <a:p>
            <a:r>
              <a:rPr lang="es-CL" sz="3200" b="1" dirty="0">
                <a:solidFill>
                  <a:srgbClr val="C00000"/>
                </a:solidFill>
                <a:latin typeface="+mn-lt"/>
              </a:rPr>
              <a:t>Los 17 objetivos de desarrollo sustentable, ODS</a:t>
            </a:r>
          </a:p>
        </p:txBody>
      </p:sp>
      <p:sp>
        <p:nvSpPr>
          <p:cNvPr id="3" name="Marcador de contenido 2">
            <a:extLst>
              <a:ext uri="{FF2B5EF4-FFF2-40B4-BE49-F238E27FC236}">
                <a16:creationId xmlns:a16="http://schemas.microsoft.com/office/drawing/2014/main" id="{B9CA33B2-F569-4A69-B7CE-3238EF2A7BAA}"/>
              </a:ext>
            </a:extLst>
          </p:cNvPr>
          <p:cNvSpPr>
            <a:spLocks noGrp="1"/>
          </p:cNvSpPr>
          <p:nvPr>
            <p:ph idx="1"/>
          </p:nvPr>
        </p:nvSpPr>
        <p:spPr>
          <a:xfrm>
            <a:off x="628650" y="1440180"/>
            <a:ext cx="7309485" cy="4620578"/>
          </a:xfrm>
        </p:spPr>
        <p:txBody>
          <a:bodyPr>
            <a:normAutofit/>
          </a:bodyPr>
          <a:lstStyle/>
          <a:p>
            <a:endParaRPr lang="es-CL" dirty="0"/>
          </a:p>
          <a:p>
            <a:pPr marL="0" indent="0">
              <a:buNone/>
            </a:pPr>
            <a:endParaRPr lang="es-CL" dirty="0"/>
          </a:p>
        </p:txBody>
      </p:sp>
      <p:sp>
        <p:nvSpPr>
          <p:cNvPr id="4" name="Rectángulo 3">
            <a:extLst>
              <a:ext uri="{FF2B5EF4-FFF2-40B4-BE49-F238E27FC236}">
                <a16:creationId xmlns:a16="http://schemas.microsoft.com/office/drawing/2014/main" id="{3C06CC02-39A6-417A-81AE-407FD949FE27}"/>
              </a:ext>
            </a:extLst>
          </p:cNvPr>
          <p:cNvSpPr/>
          <p:nvPr/>
        </p:nvSpPr>
        <p:spPr>
          <a:xfrm>
            <a:off x="179513" y="1124744"/>
            <a:ext cx="8335838" cy="4965462"/>
          </a:xfrm>
          <a:prstGeom prst="rect">
            <a:avLst/>
          </a:prstGeom>
        </p:spPr>
        <p:txBody>
          <a:bodyPr wrap="square">
            <a:spAutoFit/>
          </a:bodyPr>
          <a:lstStyle/>
          <a:p>
            <a:pPr marL="342900" indent="-342900">
              <a:lnSpc>
                <a:spcPct val="90000"/>
              </a:lnSpc>
              <a:spcBef>
                <a:spcPts val="750"/>
              </a:spcBef>
              <a:buAutoNum type="arabicPeriod" startAt="10"/>
            </a:pPr>
            <a:r>
              <a:rPr lang="es-CL" sz="2000" dirty="0">
                <a:solidFill>
                  <a:prstClr val="black"/>
                </a:solidFill>
              </a:rPr>
              <a:t>Reducir la desigualdad en y entre los países</a:t>
            </a:r>
          </a:p>
          <a:p>
            <a:pPr marL="342900" indent="-342900">
              <a:lnSpc>
                <a:spcPct val="90000"/>
              </a:lnSpc>
              <a:spcBef>
                <a:spcPts val="750"/>
              </a:spcBef>
              <a:buAutoNum type="arabicPeriod" startAt="10"/>
            </a:pPr>
            <a:r>
              <a:rPr lang="es-CL" sz="2000" dirty="0">
                <a:solidFill>
                  <a:prstClr val="black"/>
                </a:solidFill>
              </a:rPr>
              <a:t>Lograr que las ciudades y los asentamientos humanos sean inclusivos, seguros, resilientes y sostenibles</a:t>
            </a:r>
          </a:p>
          <a:p>
            <a:pPr marL="342900" indent="-342900">
              <a:lnSpc>
                <a:spcPct val="90000"/>
              </a:lnSpc>
              <a:spcBef>
                <a:spcPts val="750"/>
              </a:spcBef>
              <a:buAutoNum type="arabicPeriod" startAt="10"/>
            </a:pPr>
            <a:r>
              <a:rPr lang="es-CL" sz="2000" dirty="0">
                <a:solidFill>
                  <a:prstClr val="black"/>
                </a:solidFill>
              </a:rPr>
              <a:t>Garantizar modalidades de consumo y producción sostenibles</a:t>
            </a:r>
          </a:p>
          <a:p>
            <a:pPr marL="342900" indent="-342900">
              <a:lnSpc>
                <a:spcPct val="90000"/>
              </a:lnSpc>
              <a:spcBef>
                <a:spcPts val="750"/>
              </a:spcBef>
              <a:buAutoNum type="arabicPeriod" startAt="10"/>
            </a:pPr>
            <a:r>
              <a:rPr lang="es-CL" sz="2000" dirty="0">
                <a:solidFill>
                  <a:prstClr val="black"/>
                </a:solidFill>
              </a:rPr>
              <a:t>Adoptar medidas urgentes para combatir el cambio climático y sus efectos</a:t>
            </a:r>
          </a:p>
          <a:p>
            <a:pPr marL="342900" indent="-342900">
              <a:lnSpc>
                <a:spcPct val="90000"/>
              </a:lnSpc>
              <a:spcBef>
                <a:spcPts val="750"/>
              </a:spcBef>
              <a:buAutoNum type="arabicPeriod" startAt="10"/>
            </a:pPr>
            <a:r>
              <a:rPr lang="es-CL" sz="2000" dirty="0">
                <a:solidFill>
                  <a:prstClr val="black"/>
                </a:solidFill>
              </a:rPr>
              <a:t>Conservar y utilizar en forma sostenible los océanos, los mares y los recursos marinos para el desarrollo sostenible</a:t>
            </a:r>
          </a:p>
          <a:p>
            <a:pPr marL="342900" indent="-342900">
              <a:lnSpc>
                <a:spcPct val="90000"/>
              </a:lnSpc>
              <a:spcBef>
                <a:spcPts val="750"/>
              </a:spcBef>
              <a:buAutoNum type="arabicPeriod" startAt="10"/>
            </a:pPr>
            <a:r>
              <a:rPr lang="es-CL" sz="2000" dirty="0">
                <a:solidFill>
                  <a:prstClr val="black"/>
                </a:solidFill>
              </a:rPr>
              <a:t>Promover el uso sostenible de los ecosistemas terrestres, luchar contra la desertificación, detener e invertir la degradación de las tierras y frenar la pérdida de la diversidad biológica</a:t>
            </a:r>
          </a:p>
          <a:p>
            <a:pPr marL="342900" indent="-342900">
              <a:lnSpc>
                <a:spcPct val="90000"/>
              </a:lnSpc>
              <a:spcBef>
                <a:spcPts val="750"/>
              </a:spcBef>
              <a:buAutoNum type="arabicPeriod" startAt="10"/>
            </a:pPr>
            <a:r>
              <a:rPr lang="es-CL" sz="2000" dirty="0">
                <a:solidFill>
                  <a:prstClr val="black"/>
                </a:solidFill>
              </a:rPr>
              <a:t>Promover sociedades pacíficas e inclusivas para el desarrollo sostenible, facilitar el acceso a la justicia para todos y crear instituciones eficaces, responsables e inclusivas a todos los niveles</a:t>
            </a:r>
          </a:p>
          <a:p>
            <a:pPr marL="342900" indent="-342900">
              <a:lnSpc>
                <a:spcPct val="90000"/>
              </a:lnSpc>
              <a:spcBef>
                <a:spcPts val="750"/>
              </a:spcBef>
              <a:buAutoNum type="arabicPeriod" startAt="10"/>
            </a:pPr>
            <a:r>
              <a:rPr lang="es-CL" sz="2000" dirty="0">
                <a:solidFill>
                  <a:prstClr val="black"/>
                </a:solidFill>
              </a:rPr>
              <a:t>Fortalecer los medios de ejecución y revitalizar la Alianza Mundial para el Desarrollo Sostenible</a:t>
            </a:r>
          </a:p>
        </p:txBody>
      </p:sp>
    </p:spTree>
    <p:extLst>
      <p:ext uri="{BB962C8B-B14F-4D97-AF65-F5344CB8AC3E}">
        <p14:creationId xmlns:p14="http://schemas.microsoft.com/office/powerpoint/2010/main" val="2552291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E3E5D-3593-48C1-86F1-374AFD531C38}"/>
              </a:ext>
            </a:extLst>
          </p:cNvPr>
          <p:cNvSpPr>
            <a:spLocks noGrp="1"/>
          </p:cNvSpPr>
          <p:nvPr>
            <p:ph type="title"/>
          </p:nvPr>
        </p:nvSpPr>
        <p:spPr>
          <a:xfrm>
            <a:off x="284118" y="260648"/>
            <a:ext cx="8758645" cy="1224136"/>
          </a:xfrm>
        </p:spPr>
        <p:txBody>
          <a:bodyPr>
            <a:normAutofit/>
          </a:bodyPr>
          <a:lstStyle/>
          <a:p>
            <a:r>
              <a:rPr lang="es-CL" sz="3200" b="1" dirty="0">
                <a:solidFill>
                  <a:srgbClr val="C00000"/>
                </a:solidFill>
                <a:latin typeface="+mn-lt"/>
              </a:rPr>
              <a:t>B. El Acuerdo sobre Cambio Climático de París (2015)</a:t>
            </a:r>
          </a:p>
        </p:txBody>
      </p:sp>
      <p:sp>
        <p:nvSpPr>
          <p:cNvPr id="3" name="Marcador de contenido 2">
            <a:extLst>
              <a:ext uri="{FF2B5EF4-FFF2-40B4-BE49-F238E27FC236}">
                <a16:creationId xmlns:a16="http://schemas.microsoft.com/office/drawing/2014/main" id="{6E0CDF9A-0ABA-4978-BFE4-225E7A72DC4B}"/>
              </a:ext>
            </a:extLst>
          </p:cNvPr>
          <p:cNvSpPr>
            <a:spLocks noGrp="1"/>
          </p:cNvSpPr>
          <p:nvPr>
            <p:ph idx="1"/>
          </p:nvPr>
        </p:nvSpPr>
        <p:spPr>
          <a:xfrm>
            <a:off x="467544" y="1484784"/>
            <a:ext cx="8219256" cy="5112568"/>
          </a:xfrm>
        </p:spPr>
        <p:txBody>
          <a:bodyPr>
            <a:normAutofit fontScale="70000" lnSpcReduction="20000"/>
          </a:bodyPr>
          <a:lstStyle/>
          <a:p>
            <a:r>
              <a:rPr lang="es-CL" dirty="0"/>
              <a:t>El Acuerdo Climático de París expresa también una coincidencia mayor. Tradicionalmente el retiro y disposición de residuos, el aseo y ornato, así como la construcción y mantenimiento de parques y espacios públicos han sido competencias locales. </a:t>
            </a:r>
          </a:p>
          <a:p>
            <a:endParaRPr lang="es-CL" dirty="0"/>
          </a:p>
          <a:p>
            <a:r>
              <a:rPr lang="es-CL" dirty="0"/>
              <a:t>Derivados de la masiva contaminación y destrucción ambiental recientes, estas funciones locales clásicas se están ampliando a los temas de la gestión ambiental integral</a:t>
            </a:r>
          </a:p>
          <a:p>
            <a:endParaRPr lang="es-CL" dirty="0"/>
          </a:p>
          <a:p>
            <a:r>
              <a:rPr lang="es-CL" dirty="0"/>
              <a:t>Particularmente, al cambio de las culturas y comportamientos sociales para ampliar las políticas correctivas del daño mediante políticas territoriales preventivas, integrales y colaborativas entre los diversos niveles de gobierno, el sector privado y la sociedad civil, incluidas las asociaciones de gobiernos subnacionales y las alianzas público-privada-sociales</a:t>
            </a:r>
          </a:p>
          <a:p>
            <a:endParaRPr lang="es-CL" dirty="0"/>
          </a:p>
        </p:txBody>
      </p:sp>
    </p:spTree>
    <p:extLst>
      <p:ext uri="{BB962C8B-B14F-4D97-AF65-F5344CB8AC3E}">
        <p14:creationId xmlns:p14="http://schemas.microsoft.com/office/powerpoint/2010/main" val="1826922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2BDCC-CCFF-417D-A68D-BB1548DEF239}"/>
              </a:ext>
            </a:extLst>
          </p:cNvPr>
          <p:cNvSpPr>
            <a:spLocks noGrp="1"/>
          </p:cNvSpPr>
          <p:nvPr>
            <p:ph type="title"/>
          </p:nvPr>
        </p:nvSpPr>
        <p:spPr>
          <a:xfrm>
            <a:off x="395536" y="260649"/>
            <a:ext cx="8748465" cy="936103"/>
          </a:xfrm>
        </p:spPr>
        <p:txBody>
          <a:bodyPr>
            <a:noAutofit/>
          </a:bodyPr>
          <a:lstStyle/>
          <a:p>
            <a:r>
              <a:rPr lang="es-CL" sz="3600" b="1" dirty="0">
                <a:solidFill>
                  <a:srgbClr val="C00000"/>
                </a:solidFill>
                <a:latin typeface="+mn-lt"/>
              </a:rPr>
              <a:t>B. 10 puntos clave del Acuerdo de Paris sobre el Clima</a:t>
            </a:r>
            <a:endParaRPr lang="es-CL" sz="3600" dirty="0"/>
          </a:p>
        </p:txBody>
      </p:sp>
      <p:sp>
        <p:nvSpPr>
          <p:cNvPr id="3" name="Marcador de contenido 2">
            <a:extLst>
              <a:ext uri="{FF2B5EF4-FFF2-40B4-BE49-F238E27FC236}">
                <a16:creationId xmlns:a16="http://schemas.microsoft.com/office/drawing/2014/main" id="{E08F5F3B-B7B8-4B83-9F8A-A7775A43A255}"/>
              </a:ext>
            </a:extLst>
          </p:cNvPr>
          <p:cNvSpPr>
            <a:spLocks noGrp="1"/>
          </p:cNvSpPr>
          <p:nvPr>
            <p:ph idx="1"/>
          </p:nvPr>
        </p:nvSpPr>
        <p:spPr>
          <a:xfrm>
            <a:off x="78378" y="1484784"/>
            <a:ext cx="9065623" cy="5472608"/>
          </a:xfrm>
        </p:spPr>
        <p:txBody>
          <a:bodyPr>
            <a:normAutofit fontScale="77500" lnSpcReduction="20000"/>
          </a:bodyPr>
          <a:lstStyle/>
          <a:p>
            <a:pPr marL="0" indent="0" fontAlgn="base">
              <a:buNone/>
            </a:pPr>
            <a:r>
              <a:rPr lang="es-CL" sz="2100" b="1" cap="all" dirty="0"/>
              <a:t>1. OBJETIVO</a:t>
            </a:r>
            <a:r>
              <a:rPr lang="es-CL" sz="2100" cap="all" dirty="0"/>
              <a:t>: </a:t>
            </a:r>
            <a:r>
              <a:rPr lang="es-CL" sz="2100" dirty="0"/>
              <a:t>Mantener la temperatura media mundial “muy por debajo” de 2 grados centígrados respecto a los niveles preindustriales, aunque los países se comprometen a llevar a cabo “todos los esfuerzos necesarios” para que no rebase los 1,5 grados y evitar “los impactos más catastróficos”.</a:t>
            </a:r>
          </a:p>
          <a:p>
            <a:pPr marL="385763" indent="-385763" fontAlgn="base">
              <a:buFont typeface="+mj-lt"/>
              <a:buAutoNum type="arabicPeriod"/>
            </a:pPr>
            <a:endParaRPr lang="es-CL" sz="2100" dirty="0"/>
          </a:p>
          <a:p>
            <a:pPr marL="0" indent="0" fontAlgn="base">
              <a:buNone/>
            </a:pPr>
            <a:r>
              <a:rPr lang="es-CL" sz="2100" cap="all" dirty="0"/>
              <a:t>2. </a:t>
            </a:r>
            <a:r>
              <a:rPr lang="es-CL" sz="2100" b="1" cap="all" dirty="0"/>
              <a:t>FORMA LEGAL</a:t>
            </a:r>
            <a:r>
              <a:rPr lang="es-CL" sz="2100" cap="all" dirty="0"/>
              <a:t>: </a:t>
            </a:r>
            <a:r>
              <a:rPr lang="es-CL" sz="2100" dirty="0"/>
              <a:t>El acuerdo adoptado es legalmente vinculante pero no la decisión que lo acompaña ni los objetivos nacionales de reducción de emisiones. No obstante, el mecanismo de revisión de los compromisos de cada país sí es jurídicamente vinculante para tratar así de garantizar el cumplimiento.</a:t>
            </a:r>
          </a:p>
          <a:p>
            <a:pPr marL="385763" indent="-385763">
              <a:buFont typeface="+mj-lt"/>
              <a:buAutoNum type="arabicPeriod"/>
            </a:pPr>
            <a:endParaRPr lang="es-CL" sz="2100" dirty="0"/>
          </a:p>
          <a:p>
            <a:pPr marL="0" indent="0" fontAlgn="base">
              <a:buNone/>
            </a:pPr>
            <a:r>
              <a:rPr lang="es-CL" sz="2100" cap="all" dirty="0"/>
              <a:t>3. </a:t>
            </a:r>
            <a:r>
              <a:rPr lang="es-CL" sz="2100" b="1" cap="all" dirty="0"/>
              <a:t>REDUCCIÓN DE EMISIONES</a:t>
            </a:r>
            <a:r>
              <a:rPr lang="es-CL" sz="2100" cap="all" dirty="0"/>
              <a:t>: </a:t>
            </a:r>
            <a:r>
              <a:rPr lang="es-CL" sz="2100" dirty="0"/>
              <a:t>187 países de los 195 que forman parte de la Convención de cambio climático de la ONU han entregado compromisos nacionales de lucha contra el cambio climático que entrarán en vigor en 2020 y se revisarán al alza cada cinco años. Cada Estado se compromete a tomar las medidas necesarias para cumplir lo que dice en su contribución, y los que quieran podrán usar mecanismos de mercado (compraventa de emisiones) para cumplir sus objetivos.</a:t>
            </a:r>
          </a:p>
          <a:p>
            <a:pPr marL="385763" indent="-385763">
              <a:buFont typeface="+mj-lt"/>
              <a:buAutoNum type="arabicPeriod"/>
            </a:pPr>
            <a:endParaRPr lang="es-CL" sz="2100" dirty="0"/>
          </a:p>
          <a:p>
            <a:pPr marL="0" indent="0" fontAlgn="base">
              <a:buNone/>
            </a:pPr>
            <a:r>
              <a:rPr lang="es-CL" sz="2100" cap="all" dirty="0"/>
              <a:t>4. </a:t>
            </a:r>
            <a:r>
              <a:rPr lang="es-CL" sz="2100" b="1" cap="all" dirty="0"/>
              <a:t>REVISIÓN:</a:t>
            </a:r>
            <a:r>
              <a:rPr lang="es-CL" sz="2100" cap="all" dirty="0"/>
              <a:t> </a:t>
            </a:r>
            <a:r>
              <a:rPr lang="es-CL" sz="2100" dirty="0"/>
              <a:t>Los países revisarán sus compromisos al alza cada 5 años, con la idea de ir aumentando la ambición con el tiempo para asegurar que se alcanza el objetivo de mantener la temperatura “muy por debajo” de dos grados.</a:t>
            </a:r>
          </a:p>
          <a:p>
            <a:pPr marL="385763" indent="-385763" fontAlgn="base">
              <a:buFont typeface="+mj-lt"/>
              <a:buAutoNum type="arabicPeriod"/>
            </a:pPr>
            <a:endParaRPr lang="es-CL" sz="2100" dirty="0"/>
          </a:p>
          <a:p>
            <a:pPr marL="0" indent="0" fontAlgn="base">
              <a:buNone/>
            </a:pPr>
            <a:r>
              <a:rPr lang="es-CL" sz="2100" cap="all" dirty="0"/>
              <a:t>5. </a:t>
            </a:r>
            <a:r>
              <a:rPr lang="es-CL" sz="2100" b="1" cap="all" dirty="0"/>
              <a:t>CUMPLIMIENTO</a:t>
            </a:r>
            <a:r>
              <a:rPr lang="es-CL" sz="2100" cap="all" dirty="0"/>
              <a:t>: </a:t>
            </a:r>
            <a:r>
              <a:rPr lang="es-CL" sz="2100" dirty="0"/>
              <a:t>No habrá sanciones, pero habrá un mecanismo transparente de seguimiento del cumplimiento para tratar de garantizar que todo el mundo hace lo prometido, y que advierta antes de que expiren los plazos si los países van o no por la senda del cumplimiento.</a:t>
            </a:r>
          </a:p>
          <a:p>
            <a:endParaRPr lang="es-CL" dirty="0"/>
          </a:p>
          <a:p>
            <a:endParaRPr lang="es-CL" dirty="0"/>
          </a:p>
        </p:txBody>
      </p:sp>
    </p:spTree>
    <p:extLst>
      <p:ext uri="{BB962C8B-B14F-4D97-AF65-F5344CB8AC3E}">
        <p14:creationId xmlns:p14="http://schemas.microsoft.com/office/powerpoint/2010/main" val="4279461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C0B9F-01F3-447E-A7BC-58953C0A9B1D}"/>
              </a:ext>
            </a:extLst>
          </p:cNvPr>
          <p:cNvSpPr>
            <a:spLocks noGrp="1"/>
          </p:cNvSpPr>
          <p:nvPr>
            <p:ph type="title"/>
          </p:nvPr>
        </p:nvSpPr>
        <p:spPr>
          <a:xfrm>
            <a:off x="395536" y="188640"/>
            <a:ext cx="8748464" cy="936104"/>
          </a:xfrm>
        </p:spPr>
        <p:txBody>
          <a:bodyPr>
            <a:noAutofit/>
          </a:bodyPr>
          <a:lstStyle/>
          <a:p>
            <a:r>
              <a:rPr lang="es-CL" sz="3600" b="1" dirty="0">
                <a:solidFill>
                  <a:srgbClr val="C00000"/>
                </a:solidFill>
                <a:latin typeface="+mn-lt"/>
              </a:rPr>
              <a:t>B: 10 puntos clave del Acuerdo de Paris sobre el Clima</a:t>
            </a:r>
            <a:endParaRPr lang="es-CL" sz="3600" b="1" dirty="0">
              <a:latin typeface="+mn-lt"/>
            </a:endParaRPr>
          </a:p>
        </p:txBody>
      </p:sp>
      <p:sp>
        <p:nvSpPr>
          <p:cNvPr id="3" name="Marcador de contenido 2">
            <a:extLst>
              <a:ext uri="{FF2B5EF4-FFF2-40B4-BE49-F238E27FC236}">
                <a16:creationId xmlns:a16="http://schemas.microsoft.com/office/drawing/2014/main" id="{B23EF9F5-5C93-4D99-8C70-DE5C5BB2C9C0}"/>
              </a:ext>
            </a:extLst>
          </p:cNvPr>
          <p:cNvSpPr>
            <a:spLocks noGrp="1"/>
          </p:cNvSpPr>
          <p:nvPr>
            <p:ph idx="1"/>
          </p:nvPr>
        </p:nvSpPr>
        <p:spPr>
          <a:xfrm>
            <a:off x="146958" y="1340768"/>
            <a:ext cx="8997043" cy="5517232"/>
          </a:xfrm>
        </p:spPr>
        <p:txBody>
          <a:bodyPr>
            <a:normAutofit fontScale="32500" lnSpcReduction="20000"/>
          </a:bodyPr>
          <a:lstStyle/>
          <a:p>
            <a:pPr marL="0" indent="0" fontAlgn="base">
              <a:buNone/>
            </a:pPr>
            <a:r>
              <a:rPr lang="es-CL" sz="4900" cap="all" dirty="0"/>
              <a:t>6. </a:t>
            </a:r>
            <a:r>
              <a:rPr lang="es-CL" sz="4900" b="1" cap="all" dirty="0"/>
              <a:t>META A LARGO PLAZO: </a:t>
            </a:r>
            <a:r>
              <a:rPr lang="es-CL" sz="4900" dirty="0"/>
              <a:t>Las naciones se proponen que las emisiones toquen techo “tan pronto como sea posible”, reconociendo que esta tarea llevará más tiempo para los países en desarrollo. Los países se comprometen a lograr “un equilibrio entre los gases emitidos y los que pueden ser absorbidos” en la segunda mitad de siglo, lo que supone cero emisiones netas. Es decir, no se pueden lanzar más gases que los que el planeta pueda absorber por sus mecanismos naturales o por técnicas de captura y almacenamiento geológico.</a:t>
            </a:r>
          </a:p>
          <a:p>
            <a:pPr marL="0" indent="0" fontAlgn="base">
              <a:buNone/>
            </a:pPr>
            <a:endParaRPr lang="es-CL" sz="4900" dirty="0"/>
          </a:p>
          <a:p>
            <a:pPr marL="0" indent="0" fontAlgn="base">
              <a:buNone/>
            </a:pPr>
            <a:r>
              <a:rPr lang="es-CL" sz="4900" cap="all" dirty="0"/>
              <a:t>7. </a:t>
            </a:r>
            <a:r>
              <a:rPr lang="es-CL" sz="4900" b="1" cap="all" dirty="0"/>
              <a:t>FINANCIACIÓN</a:t>
            </a:r>
            <a:r>
              <a:rPr lang="es-CL" sz="4900" cap="all" dirty="0"/>
              <a:t>: </a:t>
            </a:r>
            <a:r>
              <a:rPr lang="es-CL" sz="4900" dirty="0"/>
              <a:t>El acuerdo dice que los países desarrollados “deben” contribuir a financiar la mitigación y la adaptación en los Estados en desarrollo, y anima a otros países que estén en condiciones económicas de hacerlo a que también aporten voluntariamente. La intención de financiar debe ser comunicada dos años antes de transferir los fondos, de manera que los países en desarrollo puedan hacerse una idea de con qué montos cuentan. Las naciones ricas deben movilizar un mínimo de 100.000 millones anualmente desde 2020 para apoyar la mitigación y adaptación al cambio climático en los países en desarrollo, así como revisar l alza esa cantidad antes de 2025. </a:t>
            </a:r>
          </a:p>
          <a:p>
            <a:pPr marL="0" indent="0">
              <a:buNone/>
            </a:pPr>
            <a:endParaRPr lang="es-CL" sz="4900" dirty="0"/>
          </a:p>
          <a:p>
            <a:pPr marL="0" indent="0" fontAlgn="base">
              <a:buNone/>
            </a:pPr>
            <a:r>
              <a:rPr lang="es-CL" sz="4900" cap="all" dirty="0"/>
              <a:t>8. </a:t>
            </a:r>
            <a:r>
              <a:rPr lang="es-CL" sz="4900" b="1" cap="all" dirty="0"/>
              <a:t>PÉRDIDAS Y DAÑOS</a:t>
            </a:r>
            <a:r>
              <a:rPr lang="es-CL" sz="4900" cap="all" dirty="0"/>
              <a:t>: </a:t>
            </a:r>
            <a:r>
              <a:rPr lang="es-CL" sz="4900" dirty="0"/>
              <a:t>El texto reconoce la necesidad de poner en marcha el “Mecanismo de Pérdidas y Daños” asociados a los efectos más adversos del cambio climático, pero no detalla ninguna herramienta financiera para abordarlo.</a:t>
            </a:r>
          </a:p>
          <a:p>
            <a:pPr marL="0" indent="0" fontAlgn="base">
              <a:buNone/>
            </a:pPr>
            <a:r>
              <a:rPr lang="es-CL" sz="4900" dirty="0"/>
              <a:t> </a:t>
            </a:r>
          </a:p>
          <a:p>
            <a:pPr marL="0" indent="0" fontAlgn="base">
              <a:buNone/>
            </a:pPr>
            <a:r>
              <a:rPr lang="es-CL" sz="4900" cap="all" dirty="0"/>
              <a:t>9. </a:t>
            </a:r>
            <a:r>
              <a:rPr lang="es-CL" sz="4900" b="1" cap="all" dirty="0"/>
              <a:t>ADOPCIÓN: </a:t>
            </a:r>
            <a:r>
              <a:rPr lang="es-CL" sz="4900" dirty="0"/>
              <a:t>Tendrá lugar en una ceremonia de alto nivel en la sede de Naciones Unidas, en Nueva York, el 22 de abril de 2016. </a:t>
            </a:r>
          </a:p>
          <a:p>
            <a:endParaRPr lang="es-CL" sz="4900" dirty="0"/>
          </a:p>
          <a:p>
            <a:pPr marL="0" indent="0" fontAlgn="base">
              <a:buNone/>
            </a:pPr>
            <a:r>
              <a:rPr lang="es-CL" sz="4900" cap="all" dirty="0"/>
              <a:t>10. </a:t>
            </a:r>
            <a:r>
              <a:rPr lang="es-CL" sz="4900" b="1" cap="all" dirty="0"/>
              <a:t>ENTRADA EN VIGOR</a:t>
            </a:r>
            <a:r>
              <a:rPr lang="es-CL" sz="4900" cap="all" dirty="0"/>
              <a:t>: </a:t>
            </a:r>
            <a:r>
              <a:rPr lang="es-CL" sz="4900" dirty="0"/>
              <a:t>El nuevo acuerdo entrará en vigor cuando al menos 55 partes, que sumen en total el 55% de las emisiones globales lo hayan ratificado. EFE</a:t>
            </a:r>
          </a:p>
          <a:p>
            <a:endParaRPr lang="es-CL" dirty="0"/>
          </a:p>
        </p:txBody>
      </p:sp>
    </p:spTree>
    <p:extLst>
      <p:ext uri="{BB962C8B-B14F-4D97-AF65-F5344CB8AC3E}">
        <p14:creationId xmlns:p14="http://schemas.microsoft.com/office/powerpoint/2010/main" val="3656185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1CE37-8EEC-46B1-9D42-F2F59E063865}"/>
              </a:ext>
            </a:extLst>
          </p:cNvPr>
          <p:cNvSpPr>
            <a:spLocks noGrp="1"/>
          </p:cNvSpPr>
          <p:nvPr>
            <p:ph type="title"/>
          </p:nvPr>
        </p:nvSpPr>
        <p:spPr>
          <a:xfrm>
            <a:off x="628650" y="476673"/>
            <a:ext cx="7886700" cy="720080"/>
          </a:xfrm>
        </p:spPr>
        <p:txBody>
          <a:bodyPr>
            <a:normAutofit/>
          </a:bodyPr>
          <a:lstStyle/>
          <a:p>
            <a:r>
              <a:rPr lang="es-CL" sz="3000" b="1" dirty="0">
                <a:solidFill>
                  <a:srgbClr val="C00000"/>
                </a:solidFill>
                <a:latin typeface="+mn-lt"/>
              </a:rPr>
              <a:t>C</a:t>
            </a:r>
            <a:r>
              <a:rPr lang="es-CL" sz="3200" b="1" dirty="0">
                <a:solidFill>
                  <a:srgbClr val="C00000"/>
                </a:solidFill>
                <a:latin typeface="+mn-lt"/>
              </a:rPr>
              <a:t>. La Nueva Agenda Urbana (Quito, 2016)</a:t>
            </a:r>
            <a:endParaRPr lang="es-CL" sz="3000" b="1" dirty="0">
              <a:solidFill>
                <a:srgbClr val="C00000"/>
              </a:solidFill>
              <a:latin typeface="+mn-lt"/>
            </a:endParaRPr>
          </a:p>
        </p:txBody>
      </p:sp>
      <p:sp>
        <p:nvSpPr>
          <p:cNvPr id="3" name="Marcador de contenido 2">
            <a:extLst>
              <a:ext uri="{FF2B5EF4-FFF2-40B4-BE49-F238E27FC236}">
                <a16:creationId xmlns:a16="http://schemas.microsoft.com/office/drawing/2014/main" id="{222B5996-7EC0-4D10-9B76-3EFA91A8516E}"/>
              </a:ext>
            </a:extLst>
          </p:cNvPr>
          <p:cNvSpPr>
            <a:spLocks noGrp="1"/>
          </p:cNvSpPr>
          <p:nvPr>
            <p:ph idx="1"/>
          </p:nvPr>
        </p:nvSpPr>
        <p:spPr>
          <a:xfrm>
            <a:off x="628650" y="1412776"/>
            <a:ext cx="8120198" cy="5445224"/>
          </a:xfrm>
        </p:spPr>
        <p:txBody>
          <a:bodyPr>
            <a:normAutofit fontScale="62500" lnSpcReduction="20000"/>
          </a:bodyPr>
          <a:lstStyle/>
          <a:p>
            <a:r>
              <a:rPr lang="es-CL" dirty="0"/>
              <a:t>La Nueva Agenda Urbana, adoptada en Quito en la Conferencia de CNUAH/Hábitat (octubre 2016), asume la importancia crítica de los procesos de urbanización y ampliación de las ciudades tanto para impulsar un desarrollo urbano sustentable como para prevenir los efectos indeseados de la urbanización.</a:t>
            </a:r>
          </a:p>
          <a:p>
            <a:endParaRPr lang="es-CL" dirty="0"/>
          </a:p>
          <a:p>
            <a:r>
              <a:rPr lang="es-CL" dirty="0"/>
              <a:t>Además de desincentivar el aumento de tamaño de las megalópolis, propone fortalecer las redes de ciudades intermedias y pequeñas apuntando a un mayor equilibrio entre los ambientes urbanos y rurales para preservar la vida y la biodiversidad. </a:t>
            </a:r>
          </a:p>
          <a:p>
            <a:endParaRPr lang="es-CL" dirty="0"/>
          </a:p>
          <a:p>
            <a:r>
              <a:rPr lang="es-CL" dirty="0"/>
              <a:t>Los gobiernos metropolitanos, urbanos y locales son claves en estos procesos si mejoran su coordinación y cooperación ampliando la gobernanza multinivel.</a:t>
            </a:r>
          </a:p>
          <a:p>
            <a:endParaRPr lang="es-CL" dirty="0"/>
          </a:p>
          <a:p>
            <a:r>
              <a:rPr lang="es-CL" dirty="0"/>
              <a:t>Es complementaria con los otros grandes acuerdos internacionales</a:t>
            </a:r>
          </a:p>
          <a:p>
            <a:endParaRPr lang="es-CL" dirty="0"/>
          </a:p>
          <a:p>
            <a:r>
              <a:rPr lang="es-CL" dirty="0"/>
              <a:t>Incentiva la gobernanza, las alianzas público-privadas-sociales y la participación ciudadana como medios para lograr sus objetivos</a:t>
            </a:r>
          </a:p>
          <a:p>
            <a:endParaRPr lang="es-CL" dirty="0"/>
          </a:p>
          <a:p>
            <a:endParaRPr lang="es-CL" dirty="0"/>
          </a:p>
        </p:txBody>
      </p:sp>
    </p:spTree>
    <p:extLst>
      <p:ext uri="{BB962C8B-B14F-4D97-AF65-F5344CB8AC3E}">
        <p14:creationId xmlns:p14="http://schemas.microsoft.com/office/powerpoint/2010/main" val="2735472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2AB97-E84C-4710-9CC2-788D3683BE45}"/>
              </a:ext>
            </a:extLst>
          </p:cNvPr>
          <p:cNvSpPr>
            <a:spLocks noGrp="1"/>
          </p:cNvSpPr>
          <p:nvPr>
            <p:ph type="title"/>
          </p:nvPr>
        </p:nvSpPr>
        <p:spPr>
          <a:xfrm>
            <a:off x="127230" y="404664"/>
            <a:ext cx="8889539" cy="792088"/>
          </a:xfrm>
        </p:spPr>
        <p:txBody>
          <a:bodyPr>
            <a:noAutofit/>
          </a:bodyPr>
          <a:lstStyle/>
          <a:p>
            <a:pPr algn="ctr"/>
            <a:r>
              <a:rPr lang="es-CL" sz="3200" b="1" dirty="0">
                <a:solidFill>
                  <a:srgbClr val="C00000"/>
                </a:solidFill>
                <a:latin typeface="+mn-lt"/>
              </a:rPr>
              <a:t>D. Marco de Sendai para la Reducción de Riesgos de Desastres </a:t>
            </a:r>
          </a:p>
        </p:txBody>
      </p:sp>
      <p:sp>
        <p:nvSpPr>
          <p:cNvPr id="3" name="Marcador de contenido 2">
            <a:extLst>
              <a:ext uri="{FF2B5EF4-FFF2-40B4-BE49-F238E27FC236}">
                <a16:creationId xmlns:a16="http://schemas.microsoft.com/office/drawing/2014/main" id="{AE34814B-6785-4FB4-97BA-24F06FBA0005}"/>
              </a:ext>
            </a:extLst>
          </p:cNvPr>
          <p:cNvSpPr>
            <a:spLocks noGrp="1"/>
          </p:cNvSpPr>
          <p:nvPr>
            <p:ph idx="1"/>
          </p:nvPr>
        </p:nvSpPr>
        <p:spPr>
          <a:xfrm>
            <a:off x="628650" y="1412777"/>
            <a:ext cx="8188778" cy="5256584"/>
          </a:xfrm>
        </p:spPr>
        <p:txBody>
          <a:bodyPr>
            <a:normAutofit/>
          </a:bodyPr>
          <a:lstStyle/>
          <a:p>
            <a:pPr marL="0" indent="0">
              <a:buNone/>
            </a:pPr>
            <a:r>
              <a:rPr lang="es-CL" sz="1800" dirty="0"/>
              <a:t>El Marco para la Reducción de Riesgos de Desastres refuerza una tradicional tarea de los gobiernos subnacionales que es acudir, con primacía por su proximidad, en auxilio inmediato de las poblaciones afectadas por las catástrofes. </a:t>
            </a:r>
          </a:p>
          <a:p>
            <a:pPr marL="0" indent="0">
              <a:buNone/>
            </a:pPr>
            <a:endParaRPr lang="es-CL" sz="1800" dirty="0"/>
          </a:p>
          <a:p>
            <a:pPr lvl="1"/>
            <a:r>
              <a:rPr lang="es-CL" sz="1650" b="1" dirty="0">
                <a:solidFill>
                  <a:srgbClr val="C00000"/>
                </a:solidFill>
              </a:rPr>
              <a:t>Prioridad 1: Comprender el riesgo de desastres  </a:t>
            </a:r>
          </a:p>
          <a:p>
            <a:pPr lvl="1"/>
            <a:r>
              <a:rPr lang="es-CL" sz="1650" b="1" dirty="0">
                <a:solidFill>
                  <a:srgbClr val="C00000"/>
                </a:solidFill>
              </a:rPr>
              <a:t>Prioridad 2: Fortalecer la gobernanza del riesgo de desastres para gestionarlo </a:t>
            </a:r>
          </a:p>
          <a:p>
            <a:pPr lvl="1"/>
            <a:r>
              <a:rPr lang="es-CL" sz="1650" b="1" dirty="0">
                <a:solidFill>
                  <a:srgbClr val="C00000"/>
                </a:solidFill>
              </a:rPr>
              <a:t>Prioridad 3: Invertir en la reducción del riesgo de desastres para la resiliencia </a:t>
            </a:r>
          </a:p>
          <a:p>
            <a:pPr lvl="1"/>
            <a:r>
              <a:rPr lang="es-CL" sz="1650" b="1" dirty="0">
                <a:solidFill>
                  <a:srgbClr val="C00000"/>
                </a:solidFill>
              </a:rPr>
              <a:t>Prioridad 4: Aumentar la preparación para casos de desastre a fin de dar una respuesta eficaz y “reconstruir mejor” en recuperación, rehabilitación y  reconstrucción</a:t>
            </a:r>
          </a:p>
          <a:p>
            <a:pPr lvl="1"/>
            <a:endParaRPr lang="es-CL" sz="1650" b="1" dirty="0">
              <a:solidFill>
                <a:srgbClr val="C00000"/>
              </a:solidFill>
            </a:endParaRPr>
          </a:p>
          <a:p>
            <a:pPr marL="0" indent="0">
              <a:buNone/>
            </a:pPr>
            <a:r>
              <a:rPr lang="es-CL" sz="1800" dirty="0"/>
              <a:t>Ejemplo: A fines de 2016, la zona central sur de Chile enfrentó inéditos y apocalípticos incendios forestales que destruyeron cientos de miles de hectáreas de bosque con terribles consecuencias ambientales. Mientras en la capital chilena se buscan culpables, en los territorios afectados los lugareños, trabajadores, turistas, personal de los gobiernos subnacionales y servicios públicos, más las fuerzas del orden sumaban medios y se coordinaban efectivamente, mostrando la validez práctica del principio de subsidiariedad.</a:t>
            </a:r>
          </a:p>
          <a:p>
            <a:endParaRPr lang="es-CL" dirty="0"/>
          </a:p>
        </p:txBody>
      </p:sp>
    </p:spTree>
    <p:extLst>
      <p:ext uri="{BB962C8B-B14F-4D97-AF65-F5344CB8AC3E}">
        <p14:creationId xmlns:p14="http://schemas.microsoft.com/office/powerpoint/2010/main" val="197732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232685" y="96148"/>
          <a:ext cx="8538651" cy="6669537"/>
        </p:xfrm>
        <a:graphic>
          <a:graphicData uri="http://schemas.openxmlformats.org/drawingml/2006/table">
            <a:tbl>
              <a:tblPr firstRow="1" firstCol="1" bandRow="1"/>
              <a:tblGrid>
                <a:gridCol w="1753907">
                  <a:extLst>
                    <a:ext uri="{9D8B030D-6E8A-4147-A177-3AD203B41FA5}">
                      <a16:colId xmlns:a16="http://schemas.microsoft.com/office/drawing/2014/main" val="20000"/>
                    </a:ext>
                  </a:extLst>
                </a:gridCol>
                <a:gridCol w="3277753">
                  <a:extLst>
                    <a:ext uri="{9D8B030D-6E8A-4147-A177-3AD203B41FA5}">
                      <a16:colId xmlns:a16="http://schemas.microsoft.com/office/drawing/2014/main" val="20001"/>
                    </a:ext>
                  </a:extLst>
                </a:gridCol>
                <a:gridCol w="3506991">
                  <a:extLst>
                    <a:ext uri="{9D8B030D-6E8A-4147-A177-3AD203B41FA5}">
                      <a16:colId xmlns:a16="http://schemas.microsoft.com/office/drawing/2014/main" val="20002"/>
                    </a:ext>
                  </a:extLst>
                </a:gridCol>
              </a:tblGrid>
              <a:tr h="11331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000" dirty="0"/>
                    </a:p>
                    <a:p>
                      <a:pPr marL="0" marR="0" indent="0" algn="ctr" defTabSz="914400" rtl="0" eaLnBrk="1" fontAlgn="auto" latinLnBrk="0" hangingPunct="1">
                        <a:lnSpc>
                          <a:spcPct val="100000"/>
                        </a:lnSpc>
                        <a:spcBef>
                          <a:spcPts val="0"/>
                        </a:spcBef>
                        <a:spcAft>
                          <a:spcPts val="0"/>
                        </a:spcAft>
                        <a:buClrTx/>
                        <a:buSzTx/>
                        <a:buFontTx/>
                        <a:buNone/>
                        <a:tabLst/>
                        <a:defRPr/>
                      </a:pPr>
                      <a:r>
                        <a:rPr lang="es-CL" sz="3100" b="1" dirty="0">
                          <a:solidFill>
                            <a:srgbClr val="C00000"/>
                          </a:solidFill>
                          <a:latin typeface="+mn-lt"/>
                        </a:rPr>
                        <a:t>El dilema actual:</a:t>
                      </a:r>
                      <a:r>
                        <a:rPr lang="es-CL" sz="3100" b="1" baseline="0" dirty="0">
                          <a:solidFill>
                            <a:srgbClr val="C00000"/>
                          </a:solidFill>
                          <a:latin typeface="+mn-lt"/>
                        </a:rPr>
                        <a:t> </a:t>
                      </a:r>
                      <a:r>
                        <a:rPr lang="es-CL" sz="3100" b="1" dirty="0">
                          <a:solidFill>
                            <a:srgbClr val="C00000"/>
                          </a:solidFill>
                          <a:latin typeface="+mn-lt"/>
                        </a:rPr>
                        <a:t>¿sólo descentralización administrativa o más descentralización política?</a:t>
                      </a:r>
                      <a:r>
                        <a:rPr lang="es-CL" sz="1400" b="1" dirty="0">
                          <a:effectLst/>
                          <a:latin typeface="+mn-lt"/>
                          <a:ea typeface="Calibri" panose="020F0502020204030204" pitchFamily="34" charset="0"/>
                          <a:cs typeface="Times New Roman" panose="02020603050405020304" pitchFamily="18" charset="0"/>
                        </a:rPr>
                        <a:t> </a:t>
                      </a:r>
                      <a:endParaRPr lang="es-CL" sz="1400" dirty="0">
                        <a:effectLst/>
                        <a:latin typeface="+mn-lt"/>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638801">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Ámbito/Tipo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Desconcentración administrativa</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(Desconcentración)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Descentralización política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(Devolución)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Modelo de política:</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Principal agente</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Elección pública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Tipo de municipio: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Administración municipal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Gobierno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Foco principal: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Provisión de servicios públicos locales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Servicios y gestión del desarrollo territorial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Planificación: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Priman el plan y los objetivos nacionales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Priman la estrategia y plan participativo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Ejecución: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Estado nacional con administración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Gobierno local con actores territoriales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Lógica institucional: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Ley nacional y “nueva gestión pública”</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Gobernanza mediante “buen gobierno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3493">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Direccionalidad:</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Desde arriba hacia abajo</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Desde abajo hacia arriba</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6984">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Recursos: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Transferencias nacionales y tributos locales (impuestos y tasas por servicios)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Tributos locales, transferencias nacionales y aportes de los actores territoriales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23575">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Medios de control:</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Leyes nacionales, indicadores de gestión y fuerte control central (Contraloría)</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Leyes y procedimientos nacionales, ordenanzas municipales y  control social local</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06984">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Resultados y logros: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Servicios públicos locales conforme a las políticas y estándares nacionales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Buenos servicios, desarrollo territorial, ética cívica y conciencia ciudadana colaborativa</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8801">
                <a:tc>
                  <a:txBody>
                    <a:bodyPr/>
                    <a:lstStyle/>
                    <a:p>
                      <a:pPr algn="l">
                        <a:spcAft>
                          <a:spcPts val="0"/>
                        </a:spcAft>
                      </a:pPr>
                      <a:r>
                        <a:rPr lang="es-CL" sz="1400" i="1">
                          <a:effectLst/>
                          <a:latin typeface="Calibri" panose="020F0502020204030204" pitchFamily="34" charset="0"/>
                          <a:ea typeface="Calibri" panose="020F0502020204030204" pitchFamily="34" charset="0"/>
                          <a:cs typeface="Times New Roman" panose="02020603050405020304" pitchFamily="18" charset="0"/>
                        </a:rPr>
                        <a:t>Relaciones entre actores: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Verticales: normativas, jerárquicas, con control central de proyectos e indicadores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Horizontales: coordinación pública-pública,  alianzas público-privadas, participación social, cultura cívica ciudadana</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38801">
                <a:tc>
                  <a:txBody>
                    <a:bodyPr/>
                    <a:lstStyle/>
                    <a:p>
                      <a:pPr algn="l">
                        <a:spcAft>
                          <a:spcPts val="0"/>
                        </a:spcAft>
                      </a:pPr>
                      <a:r>
                        <a:rPr lang="es-CL" sz="1400" i="1" dirty="0">
                          <a:effectLst/>
                          <a:latin typeface="Calibri" panose="020F0502020204030204" pitchFamily="34" charset="0"/>
                          <a:ea typeface="Calibri" panose="020F0502020204030204" pitchFamily="34" charset="0"/>
                          <a:cs typeface="Times New Roman" panose="02020603050405020304" pitchFamily="18" charset="0"/>
                        </a:rPr>
                        <a:t>Participación: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Información y consulta a actores locales acerca de programas sectoriales nacionales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Planes y proyectos elaborados, ejecutados y controlados por los actores locales y ciudadanos </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4191">
                <a:tc gridSpan="3">
                  <a:txBody>
                    <a:bodyPr/>
                    <a:lstStyle/>
                    <a:p>
                      <a:pPr algn="r">
                        <a:spcAft>
                          <a:spcPts val="0"/>
                        </a:spcAft>
                      </a:pP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s-CL" sz="900" dirty="0">
                          <a:effectLst/>
                          <a:latin typeface="Calibri" panose="020F0502020204030204" pitchFamily="34" charset="0"/>
                          <a:ea typeface="Calibri" panose="020F0502020204030204" pitchFamily="34" charset="0"/>
                          <a:cs typeface="Times New Roman" panose="02020603050405020304" pitchFamily="18" charset="0"/>
                        </a:rPr>
                        <a:t>Elaboración: Mario Rosales</a:t>
                      </a:r>
                    </a:p>
                  </a:txBody>
                  <a:tcPr marL="63052" marR="63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563660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9522</Words>
  <Application>Microsoft Office PowerPoint</Application>
  <PresentationFormat>Presentación en pantalla (4:3)</PresentationFormat>
  <Paragraphs>942</Paragraphs>
  <Slides>86</Slides>
  <Notes>29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86</vt:i4>
      </vt:variant>
    </vt:vector>
  </HeadingPairs>
  <TitlesOfParts>
    <vt:vector size="94" baseType="lpstr">
      <vt:lpstr>Arial</vt:lpstr>
      <vt:lpstr>Calibri</vt:lpstr>
      <vt:lpstr>Symbol</vt:lpstr>
      <vt:lpstr>Tahoma</vt:lpstr>
      <vt:lpstr>Times New Roman</vt:lpstr>
      <vt:lpstr>Wingdings</vt:lpstr>
      <vt:lpstr>Tema de Office</vt:lpstr>
      <vt:lpstr>Document</vt:lpstr>
      <vt:lpstr>Descentralización, Buen Gobierno, Participación, Desarrollo Territorial y Agendas Internacionales  </vt:lpstr>
      <vt:lpstr>La Sobrecarga Planetaria</vt:lpstr>
      <vt:lpstr>El Informe OXFAM (enero de 2016)</vt:lpstr>
      <vt:lpstr> En el mundo actual existe una  desigualdad creciente entre el mercado global, el Estado nacional y los ciudadanos</vt:lpstr>
      <vt:lpstr>(Si queremos salvar el Planeta…) los municipios, ciudadanos y actores locales debemos depender menos de la lógica de los mercados globales y contrapesar las políticas centrales generando desarrollo territorial “desde abajo hacia arriba” </vt:lpstr>
      <vt:lpstr>Descentralización del Estado en América Latina</vt:lpstr>
      <vt:lpstr>Tipos de descentralización</vt:lpstr>
      <vt:lpstr>Presentación de PowerPoint</vt:lpstr>
      <vt:lpstr>Presentación de PowerPoint</vt:lpstr>
      <vt:lpstr>Presentación de PowerPoint</vt:lpstr>
      <vt:lpstr>Presentación de PowerPoint</vt:lpstr>
      <vt:lpstr>Presentación de PowerPoint</vt:lpstr>
      <vt:lpstr>Presentación de PowerPoint</vt:lpstr>
      <vt:lpstr> El Principio de Subsidiariedad  Se origina en las encíclicas sociales de la Iglesia Católica –“Quadragesimo Anno” (1931) y otras- y no en el neoliberalismo. Está incorporado en la legislación de los países europeos para evitar la excesiva intromisión de la Unión Europea en los estados y territorios regionales y locales. </vt:lpstr>
      <vt:lpstr>Presentación de PowerPoint</vt:lpstr>
      <vt:lpstr>Diferencias entre Administración Tradicional  y Buen Gobierno Local (Buena Gobernanza) </vt:lpstr>
      <vt:lpstr>Concepto de Buen Gobierno Local:</vt:lpstr>
      <vt:lpstr> Buen Gobierno y Gestión Interna </vt:lpstr>
      <vt:lpstr>Logros del Buen Gobierno Local: Resultados, Cultura de Gestión e Institucionalidad mejorada</vt:lpstr>
      <vt:lpstr> Medios para Movilizar Actores y Recursos Externos </vt:lpstr>
      <vt:lpstr>Caso: Villa El Salvador y su Parque Industrial en Lima, Perú </vt:lpstr>
      <vt:lpstr>Presentación de PowerPoint</vt:lpstr>
      <vt:lpstr>El proceso de Villa El Salvador</vt:lpstr>
      <vt:lpstr>Desarrollo del Parque Industrial</vt:lpstr>
      <vt:lpstr>Presentación de PowerPoint</vt:lpstr>
      <vt:lpstr>VES: los efectos del éxito</vt:lpstr>
      <vt:lpstr>Fortalezas:</vt:lpstr>
      <vt:lpstr>Debilidades:</vt:lpstr>
      <vt:lpstr>Resultados:</vt:lpstr>
      <vt:lpstr>Presentación de PowerPoint</vt:lpstr>
      <vt:lpstr>Niveles de acción del Desarrollo Territorial</vt:lpstr>
      <vt:lpstr>Videos sobre Villa El Salvador</vt:lpstr>
      <vt:lpstr>Caso: Puerto de la Libertad, El Salvador</vt:lpstr>
      <vt:lpstr>Resultados Gestión Municipal de La Libertad</vt:lpstr>
      <vt:lpstr>Caso:  Repoblamiento y Recuperación de Barrios en la Comuna de Santiago de Chile </vt:lpstr>
      <vt:lpstr>La comuna (municipio) de Santiago es parte del Área Metropolitana de Santiago con 52 comunas, que totaliza 6,5 millones de habitantes</vt:lpstr>
      <vt:lpstr>Deterioro de la comuna de Santiago centro. A inicios de los 90 el centro de Santiago está muy deteriorado y pierde población. De 400 mil habitantes que llegó a tener, la comuna de Santiago ahora posee 210 mil. Las empresas se cierran, la gente se va y los barrios se deterioran, pese a ser  el espacio mejor urbanizado de la ciudad.</vt:lpstr>
      <vt:lpstr>Síntesis del Repoblamiento de Santiago</vt:lpstr>
      <vt:lpstr>Inicio del Repoblamiento de la comuna de Santiago</vt:lpstr>
      <vt:lpstr>Construcción del Parque Los Reyes, con recursos municipales y de la cooperación española, que transforma la ribera sur del Río Mapocho en una gran área verde,  valorizando la zona norte de la comuna; </vt:lpstr>
      <vt:lpstr>Herramientas del Repoblamiento de Santiago</vt:lpstr>
      <vt:lpstr>Proyectos e intervenciones complementarias</vt:lpstr>
      <vt:lpstr>Reubicación y formalización del comercio ambulante (barrio Franklin y centro de Santiago). La municipalidad negocia con las organizaciones de comerciantes y avala a éstos para que adquieran –mediante créditos bancarios- locales en varios centros comerciales especialmente construidos para su reubicación;  </vt:lpstr>
      <vt:lpstr>La Feria Persa Bio-Bio</vt:lpstr>
      <vt:lpstr>La Feria Persa Bio-Bio</vt:lpstr>
      <vt:lpstr>El Persa  Bio-Bio</vt:lpstr>
      <vt:lpstr>El Persa Bio-Bio</vt:lpstr>
      <vt:lpstr>Presentación de PowerPoint</vt:lpstr>
      <vt:lpstr>Remodelación y peatonización del Centro de Santiago con aportes económicos de los comerciantes establecidos en el sector que se agregan a los recursos municipales</vt:lpstr>
      <vt:lpstr>Alianza entre la municipalidad y las universidades privadas para establecer el Barrio Universitario "República", a partir de la recuperación del patrimonio arquitectónico existente en esa zona de antiguos palacios y viviendas históricas de familias tradicionales</vt:lpstr>
      <vt:lpstr>Presentación de PowerPoint</vt:lpstr>
      <vt:lpstr>Fortalezas</vt:lpstr>
      <vt:lpstr>Debilidades</vt:lpstr>
      <vt:lpstr>Resultados relevantes</vt:lpstr>
      <vt:lpstr> Caso: Planificación Participativa en San Ignacio Guazú, Paraguay</vt:lpstr>
      <vt:lpstr>San Ignacio Guazú en Paraguay</vt:lpstr>
      <vt:lpstr>El Plan Estratégico Participativo</vt:lpstr>
      <vt:lpstr>Cómo elaborar un plan de desarrollo en talleres participativos durante una semana </vt:lpstr>
      <vt:lpstr>Presentación de PowerPoint</vt:lpstr>
      <vt:lpstr>El documento síntesis del plan de San Ignacio Guazú contiene:</vt:lpstr>
      <vt:lpstr> Fortalezas: </vt:lpstr>
      <vt:lpstr> Debilidades </vt:lpstr>
      <vt:lpstr> Resultados relevantes: </vt:lpstr>
      <vt:lpstr>Condiciones de éxito de la Planificación Participativa </vt:lpstr>
      <vt:lpstr>Situaciones y elementos que promueven la participación  </vt:lpstr>
      <vt:lpstr>El Presupuesto Participativo de Porto Alegre, Brasil</vt:lpstr>
      <vt:lpstr>Caso: El Presupuesto Participativo  de Porto Alegre </vt:lpstr>
      <vt:lpstr>En 1989 el prefeito Tarso Genro  inicia el Presupuesto Participativo</vt:lpstr>
      <vt:lpstr>El Presupuesto Participativo se inicia durante marzo y abril</vt:lpstr>
      <vt:lpstr>Las «Rondas Intermedias»…</vt:lpstr>
      <vt:lpstr>La «Segunda Ronda» se realiza en junio y julio</vt:lpstr>
      <vt:lpstr>Elaboración, discusión y aprobación del presupuesto definitivo: </vt:lpstr>
      <vt:lpstr>Fortalezas del Presupuesto Participativo</vt:lpstr>
      <vt:lpstr>Debilidades del Presupuesto Participativo</vt:lpstr>
      <vt:lpstr>Resultados del Presupuesto Participativo</vt:lpstr>
      <vt:lpstr>Más allá del Presupuesto Participativo</vt:lpstr>
      <vt:lpstr>       Acuerdos Internacionales de Naciones Unidas, Sustentabilidad y Participación  -Los Objetivos de Desarrollo Sustentable, ODS -Acuerdo de París sobre el Clima -Nueva Agenda Urbana -Marco de Sendai sobre Desastres       </vt:lpstr>
      <vt:lpstr>Las Agendas Mundiales de Naciones Unidas</vt:lpstr>
      <vt:lpstr>A. Los Objetivos de Desarrollo Sustentable, ODS</vt:lpstr>
      <vt:lpstr>Los 17 objetivos de desarrollo sustentable, ODS</vt:lpstr>
      <vt:lpstr>Los 17 objetivos de desarrollo sustentable, ODS</vt:lpstr>
      <vt:lpstr>B. El Acuerdo sobre Cambio Climático de París (2015)</vt:lpstr>
      <vt:lpstr>B. 10 puntos clave del Acuerdo de Paris sobre el Clima</vt:lpstr>
      <vt:lpstr>B: 10 puntos clave del Acuerdo de Paris sobre el Clima</vt:lpstr>
      <vt:lpstr>C. La Nueva Agenda Urbana (Quito, 2016)</vt:lpstr>
      <vt:lpstr>D. Marco de Sendai para la Reducción de Riesgos de Desastres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Descentralización y Gestión del Territorio en América Latina Desde 1980 hasta ahora</dc:title>
  <dc:creator>Mario Rosales</dc:creator>
  <cp:lastModifiedBy>mario rosales</cp:lastModifiedBy>
  <cp:revision>90</cp:revision>
  <dcterms:created xsi:type="dcterms:W3CDTF">2012-04-05T17:28:17Z</dcterms:created>
  <dcterms:modified xsi:type="dcterms:W3CDTF">2018-06-22T02:51:57Z</dcterms:modified>
</cp:coreProperties>
</file>