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>
      <a:defRPr lang="es-CL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viewProps" Target="viewProps1.xml"/><Relationship Id="rId10" Type="http://schemas.openxmlformats.org/officeDocument/2006/relationships/slide" Target="slides/slide6.xml"/><Relationship Id="rId5" Type="http://schemas.openxmlformats.org/officeDocument/2006/relationships/slide" Target="slides/slide1.xml"/><Relationship Id="rId8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3" Type="http://schemas.openxmlformats.org/officeDocument/2006/relationships/presProps" Target="presProps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7" Type="http://schemas.openxmlformats.org/officeDocument/2006/relationships/slide" Target="slides/slide3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B1E95C-C707-400D-AF49-FEBF27F68371}" type="datetimeFigureOut">
              <a:rPr lang="es-CL" smtClean="0"/>
              <a:t>28-11-18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DA1AAE-A79F-4319-9F38-EB462453836E}" type="slidenum">
              <a:rPr lang="es-CL" smtClean="0"/>
              <a:t>‹Nr.›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Perspectivas Económicas 2019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626" cy="432048"/>
          </a:xfrm>
        </p:spPr>
        <p:txBody>
          <a:bodyPr>
            <a:noAutofit/>
          </a:bodyPr>
          <a:lstStyle/>
          <a:p>
            <a:r>
              <a:rPr lang="es-CL" sz="2400" dirty="0" smtClean="0"/>
              <a:t>Punto de Partida</a:t>
            </a: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836712"/>
            <a:ext cx="6849209" cy="4995917"/>
          </a:xfrm>
        </p:spPr>
        <p:txBody>
          <a:bodyPr/>
          <a:lstStyle/>
          <a:p>
            <a:r>
              <a:rPr lang="es-CL" b="1" dirty="0" smtClean="0"/>
              <a:t>Promesa 2017</a:t>
            </a:r>
          </a:p>
          <a:p>
            <a:r>
              <a:rPr lang="es-CL" dirty="0" smtClean="0"/>
              <a:t>“Recuperar Crecimiento Económico, más empleo y mejores remuneraciones</a:t>
            </a:r>
            <a:r>
              <a:rPr lang="es-CL" dirty="0" smtClean="0"/>
              <a:t>”</a:t>
            </a:r>
          </a:p>
          <a:p>
            <a:r>
              <a:rPr lang="es-CL" b="1" dirty="0" smtClean="0"/>
              <a:t>LAS SOBRE EXPECTATIVAS.-</a:t>
            </a:r>
            <a:endParaRPr lang="es-CL" b="1" dirty="0" smtClean="0"/>
          </a:p>
          <a:p>
            <a:r>
              <a:rPr lang="es-CL" dirty="0" smtClean="0"/>
              <a:t>Resultados IMACEC a septiembre 2018</a:t>
            </a:r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853" y="2998150"/>
            <a:ext cx="4596451" cy="283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8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Resultados 2018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4824536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La economía está “estancada” (3er trimestre 2,9%)</a:t>
            </a:r>
          </a:p>
          <a:p>
            <a:r>
              <a:rPr lang="es-CL" dirty="0" smtClean="0"/>
              <a:t>Las </a:t>
            </a:r>
            <a:r>
              <a:rPr lang="es-CL" dirty="0" smtClean="0"/>
              <a:t>estimaciones del Banco Central es q Chile crecerá 4% este 2018 y por tanto, 4º trimestre sería un crecimiento app 3,3%</a:t>
            </a:r>
          </a:p>
          <a:p>
            <a:r>
              <a:rPr lang="es-CL" dirty="0" smtClean="0"/>
              <a:t>Y para 2019 tanto BC, OCDE y el mercado estiman un crecimiento menor al 2018 y se estima un </a:t>
            </a:r>
            <a:r>
              <a:rPr lang="es-CL" dirty="0" smtClean="0"/>
              <a:t>3% a 3,5</a:t>
            </a:r>
            <a:r>
              <a:rPr lang="es-CL" dirty="0" smtClean="0"/>
              <a:t>%.</a:t>
            </a:r>
          </a:p>
          <a:p>
            <a:r>
              <a:rPr lang="es-CL" dirty="0" smtClean="0"/>
              <a:t>O sea el 5,4% del 2º trimestre y que Gobierno ultra-destacó en sus cadenas nacionales no volverá a repetirse.</a:t>
            </a:r>
          </a:p>
          <a:p>
            <a:r>
              <a:rPr lang="es-CL" dirty="0" smtClean="0"/>
              <a:t>Principales causas:</a:t>
            </a:r>
          </a:p>
          <a:p>
            <a:pPr marL="68580" indent="0">
              <a:buNone/>
            </a:pPr>
            <a:r>
              <a:rPr lang="es-CL" dirty="0" smtClean="0"/>
              <a:t>Turbulencias externas de guerra China/EEUU que impacta en precio de cobre (US$ 2,8  </a:t>
            </a:r>
            <a:r>
              <a:rPr lang="es-CL" dirty="0" err="1" smtClean="0"/>
              <a:t>app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83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Resultados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4896544"/>
          </a:xfrm>
        </p:spPr>
        <p:txBody>
          <a:bodyPr>
            <a:normAutofit fontScale="92500" lnSpcReduction="20000"/>
          </a:bodyPr>
          <a:lstStyle/>
          <a:p>
            <a:r>
              <a:rPr lang="es-CL" sz="2000" dirty="0" smtClean="0"/>
              <a:t>Para precio de cobre se estima US$ 2,9 para 12 meses próximo.</a:t>
            </a:r>
          </a:p>
          <a:p>
            <a:r>
              <a:rPr lang="es-CL" sz="2000" dirty="0" smtClean="0"/>
              <a:t>No hay diversificación productiva, ni inversión en nuevas industrias vía Innovación, Ciencias</a:t>
            </a:r>
          </a:p>
          <a:p>
            <a:r>
              <a:rPr lang="es-CL" sz="2000" dirty="0" smtClean="0"/>
              <a:t>Gobierno apuesta todo a rebaja de impuestos del proyecto tributario y empresariado (SOFOFA en especial apunta en misma dirección</a:t>
            </a:r>
            <a:r>
              <a:rPr lang="es-CL" sz="2000" dirty="0" smtClean="0"/>
              <a:t>).</a:t>
            </a:r>
          </a:p>
          <a:p>
            <a:r>
              <a:rPr lang="es-CL" sz="2000" dirty="0" smtClean="0"/>
              <a:t>Gobierno ante esto reacciona “con Optimismo y baja perfil de críticas”.</a:t>
            </a:r>
          </a:p>
          <a:p>
            <a:endParaRPr lang="es-CL" sz="2000" dirty="0" smtClean="0"/>
          </a:p>
          <a:p>
            <a:pPr marL="68580" indent="0">
              <a:buNone/>
            </a:pPr>
            <a:r>
              <a:rPr lang="es-CL" sz="2000" b="1" dirty="0" smtClean="0"/>
              <a:t>EMPLEOS.-</a:t>
            </a:r>
          </a:p>
          <a:p>
            <a:pPr marL="68580" indent="0">
              <a:buNone/>
            </a:pPr>
            <a:r>
              <a:rPr lang="es-CL" sz="2000" dirty="0"/>
              <a:t>H</a:t>
            </a:r>
            <a:r>
              <a:rPr lang="es-CL" sz="2000" dirty="0" smtClean="0"/>
              <a:t>ay </a:t>
            </a:r>
            <a:r>
              <a:rPr lang="es-CL" sz="2000" dirty="0"/>
              <a:t>alto desempleo (7,1% y el 2017 era 6,6</a:t>
            </a:r>
            <a:r>
              <a:rPr lang="es-CL" sz="2000" dirty="0" smtClean="0"/>
              <a:t>%), </a:t>
            </a:r>
            <a:endParaRPr lang="es-CL" sz="2000" dirty="0" smtClean="0"/>
          </a:p>
          <a:p>
            <a:pPr marL="68580" indent="0">
              <a:buNone/>
            </a:pPr>
            <a:r>
              <a:rPr lang="es-CL" sz="2000" dirty="0" smtClean="0"/>
              <a:t>en </a:t>
            </a:r>
            <a:r>
              <a:rPr lang="es-CL" sz="2000" dirty="0" smtClean="0"/>
              <a:t>mujeres es 7,4% y </a:t>
            </a:r>
            <a:endParaRPr lang="es-CL" sz="2000" dirty="0" smtClean="0"/>
          </a:p>
          <a:p>
            <a:pPr marL="68580" indent="0">
              <a:buNone/>
            </a:pPr>
            <a:r>
              <a:rPr lang="es-CL" sz="2000" dirty="0" smtClean="0"/>
              <a:t>los </a:t>
            </a:r>
            <a:r>
              <a:rPr lang="es-CL" sz="2000" dirty="0" smtClean="0"/>
              <a:t>nuevos empleos privados crecen apenas 0,5% en 12 meses.</a:t>
            </a:r>
          </a:p>
          <a:p>
            <a:pPr marL="68580" indent="0">
              <a:buNone/>
            </a:pPr>
            <a:r>
              <a:rPr lang="es-CL" sz="2000" dirty="0" smtClean="0"/>
              <a:t>Hay regiones con desempleo superior a 8% como Atacama, Coquimbo, </a:t>
            </a:r>
            <a:r>
              <a:rPr lang="es-CL" sz="2000" dirty="0" smtClean="0"/>
              <a:t>Antofagasta</a:t>
            </a:r>
            <a:endParaRPr lang="es-CL" sz="2000" dirty="0" smtClean="0"/>
          </a:p>
          <a:p>
            <a:pPr marL="68580" indent="0">
              <a:buNone/>
            </a:pPr>
            <a:r>
              <a:rPr lang="es-CL" sz="2000" dirty="0" smtClean="0"/>
              <a:t>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5798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Resultados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4824536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En materia de empleo pareciera estar produciéndose un fuerte proceso de automatización (minería, servicios por ej) que está generando menos empleo; por lo cual la promesa de “más Empleo” se ve compleja </a:t>
            </a:r>
            <a:r>
              <a:rPr lang="es-CL" dirty="0" smtClean="0"/>
              <a:t>cumplirla.</a:t>
            </a:r>
          </a:p>
          <a:p>
            <a:r>
              <a:rPr lang="es-CL" dirty="0" smtClean="0"/>
              <a:t>Probablemente buscará “precarizar” empleos para dar más flexibilidad (terminar indemnizaciones, contratos por horas etc)</a:t>
            </a:r>
          </a:p>
          <a:p>
            <a:endParaRPr lang="es-CL" dirty="0" smtClean="0"/>
          </a:p>
          <a:p>
            <a:pPr marL="68580" indent="0">
              <a:buNone/>
            </a:pPr>
            <a:endParaRPr lang="es-CL" dirty="0" smtClean="0"/>
          </a:p>
          <a:p>
            <a:pPr marL="68580" indent="0">
              <a:buNone/>
            </a:pPr>
            <a:r>
              <a:rPr lang="es-CL" b="1" dirty="0" smtClean="0"/>
              <a:t>SALARIOS</a:t>
            </a:r>
          </a:p>
          <a:p>
            <a:pPr marL="68580" indent="0">
              <a:buNone/>
            </a:pPr>
            <a:r>
              <a:rPr lang="es-CL" dirty="0" smtClean="0"/>
              <a:t>Los salarios están casi estancados, según informe del INE el incremento real es </a:t>
            </a:r>
            <a:r>
              <a:rPr lang="es-CL" dirty="0" smtClean="0"/>
              <a:t>1,5% </a:t>
            </a:r>
            <a:r>
              <a:rPr lang="es-CL" dirty="0" smtClean="0"/>
              <a:t>en 12 meses. </a:t>
            </a:r>
            <a:endParaRPr lang="es-CL" dirty="0" smtClean="0"/>
          </a:p>
          <a:p>
            <a:pPr marL="68580" indent="0">
              <a:buNone/>
            </a:pPr>
            <a:r>
              <a:rPr lang="es-CL" dirty="0" smtClean="0"/>
              <a:t>Pero los ingresos del trabajo crecen poco en relación a las ganancias del capital (utilidades de empresas, crecimiento PIB)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62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720080"/>
          </a:xfrm>
        </p:spPr>
        <p:txBody>
          <a:bodyPr/>
          <a:lstStyle/>
          <a:p>
            <a:r>
              <a:rPr lang="es-CL" dirty="0" smtClean="0"/>
              <a:t>Fin luna de miel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dirty="0" smtClean="0"/>
              <a:t>Desde agosto pasado las expectativas de consumidores han entrado en fase pesimista según IPEC/</a:t>
            </a:r>
            <a:r>
              <a:rPr lang="es-CL" dirty="0" err="1" smtClean="0"/>
              <a:t>Adimark</a:t>
            </a:r>
            <a:endParaRPr lang="es-CL" dirty="0" smtClean="0"/>
          </a:p>
          <a:p>
            <a:pPr algn="just"/>
            <a:r>
              <a:rPr lang="es-CL" dirty="0" smtClean="0"/>
              <a:t>Sólo 32</a:t>
            </a:r>
            <a:r>
              <a:rPr lang="es-CL" dirty="0"/>
              <a:t>% de chilenas/os creen que “país está creciendo económicamente”, </a:t>
            </a:r>
            <a:endParaRPr lang="es-CL" dirty="0" smtClean="0"/>
          </a:p>
          <a:p>
            <a:pPr algn="just"/>
            <a:r>
              <a:rPr lang="es-CL" dirty="0" smtClean="0"/>
              <a:t>sólo </a:t>
            </a:r>
            <a:r>
              <a:rPr lang="es-CL" dirty="0"/>
              <a:t>24% piensa que “han mejorado las posibilidades de encontrar empleo” </a:t>
            </a:r>
            <a:r>
              <a:rPr lang="es-CL" dirty="0" smtClean="0"/>
              <a:t>y</a:t>
            </a:r>
          </a:p>
          <a:p>
            <a:pPr algn="just"/>
            <a:r>
              <a:rPr lang="es-CL" dirty="0" smtClean="0"/>
              <a:t> </a:t>
            </a:r>
            <a:r>
              <a:rPr lang="es-CL" dirty="0"/>
              <a:t>sólo 38% piensa que el país en los próximos 12 meses “mejorará</a:t>
            </a:r>
            <a:r>
              <a:rPr lang="es-CL" dirty="0" smtClean="0"/>
              <a:t>”.</a:t>
            </a:r>
            <a:r>
              <a:rPr lang="es-CL" dirty="0"/>
              <a:t> </a:t>
            </a:r>
          </a:p>
          <a:p>
            <a:pPr algn="just"/>
            <a:r>
              <a:rPr lang="es-CL" b="1" dirty="0"/>
              <a:t>O sea, el discurso optimista y triunfalista del Gobierno de que la economía anda bien y seguirá mejor ya tocó techo ante la ciudadanía que tiene otra percepción</a:t>
            </a:r>
            <a:r>
              <a:rPr lang="es-CL" b="1" dirty="0" smtClean="0"/>
              <a:t>.</a:t>
            </a:r>
          </a:p>
          <a:p>
            <a:pPr algn="just"/>
            <a:r>
              <a:rPr lang="es-CL" dirty="0" smtClean="0"/>
              <a:t>La ciudadanía, en especial las clases medias no perciben esos logros económicos lo que está afectando su aprobación ciudadana.</a:t>
            </a:r>
          </a:p>
          <a:p>
            <a:pPr algn="just"/>
            <a:r>
              <a:rPr lang="es-CL" dirty="0" smtClean="0"/>
              <a:t>ENTRE MAL MANEJO EN CONFLICTO MAPUCHE Y EL INCUMPLIMIENTO DE LAS PROMESAS ECONÓMICAS LE ESTÁ PASANDO LA CUENTA.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92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FIN LUNA DE MIEL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5040560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Gobierno huye hacia el futuro con nuevas promesas:</a:t>
            </a:r>
          </a:p>
          <a:p>
            <a:r>
              <a:rPr lang="es-CL" dirty="0" smtClean="0"/>
              <a:t>Modernización Tributaria y</a:t>
            </a:r>
          </a:p>
          <a:p>
            <a:r>
              <a:rPr lang="es-CL" dirty="0" smtClean="0"/>
              <a:t>Reforma de Pensiones</a:t>
            </a:r>
          </a:p>
          <a:p>
            <a:pPr marL="68580" indent="0">
              <a:buNone/>
            </a:pPr>
            <a:r>
              <a:rPr lang="es-CL" dirty="0" smtClean="0"/>
              <a:t>Pero ambos proyectos tienen problemas: </a:t>
            </a:r>
            <a:endParaRPr lang="es-CL" dirty="0" smtClean="0"/>
          </a:p>
          <a:p>
            <a:pPr marL="525780" indent="-457200">
              <a:buAutoNum type="alphaLcParenR"/>
            </a:pPr>
            <a:r>
              <a:rPr lang="es-CL" dirty="0" smtClean="0"/>
              <a:t>uno </a:t>
            </a:r>
            <a:r>
              <a:rPr lang="es-CL" dirty="0" smtClean="0"/>
              <a:t>reduce recaudación fiscal en 0.2% del PIB ya que compensación vía boleta electrónica no recauda y </a:t>
            </a:r>
            <a:endParaRPr lang="es-CL" dirty="0" smtClean="0"/>
          </a:p>
          <a:p>
            <a:pPr marL="525780" indent="-457200">
              <a:buAutoNum type="alphaLcParenR"/>
            </a:pPr>
            <a:r>
              <a:rPr lang="es-CL" dirty="0" smtClean="0"/>
              <a:t>en </a:t>
            </a:r>
            <a:r>
              <a:rPr lang="es-CL" dirty="0" smtClean="0"/>
              <a:t>pensiones sólo consolida “sistema de capitalización individual de AFP’s” y no se abre a la Solidaridad intra e intergeneracional solidarizando parte de la cotización previsional (2 o 3%).</a:t>
            </a:r>
          </a:p>
          <a:p>
            <a:pPr marL="68580" indent="0">
              <a:buNone/>
            </a:pPr>
            <a:r>
              <a:rPr lang="es-CL" dirty="0" smtClean="0"/>
              <a:t>Eso generara mucho ruido y debate público en estos meses y en especial el 2019.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976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