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6" r:id="rId3"/>
    <p:sldId id="282" r:id="rId4"/>
    <p:sldId id="272" r:id="rId5"/>
    <p:sldId id="284" r:id="rId6"/>
    <p:sldId id="285" r:id="rId7"/>
    <p:sldId id="286" r:id="rId8"/>
    <p:sldId id="287" r:id="rId9"/>
    <p:sldId id="288" r:id="rId10"/>
    <p:sldId id="260" r:id="rId11"/>
  </p:sldIdLst>
  <p:sldSz cx="9144000" cy="6858000" type="screen4x3"/>
  <p:notesSz cx="6858000" cy="9144000"/>
  <p:defaultTextStyle>
    <a:defPPr>
      <a:defRPr lang="es-ES_tradnl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A298C"/>
    <a:srgbClr val="531698"/>
    <a:srgbClr val="531697"/>
    <a:srgbClr val="B42D94"/>
    <a:srgbClr val="F09503"/>
    <a:srgbClr val="D58200"/>
    <a:srgbClr val="84A1E2"/>
    <a:srgbClr val="FCCA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65" autoAdjust="0"/>
    <p:restoredTop sz="94660"/>
  </p:normalViewPr>
  <p:slideViewPr>
    <p:cSldViewPr snapToGrid="0" snapToObjects="1" showGuides="1">
      <p:cViewPr>
        <p:scale>
          <a:sx n="70" d="100"/>
          <a:sy n="70" d="100"/>
        </p:scale>
        <p:origin x="-1218" y="-30"/>
      </p:cViewPr>
      <p:guideLst>
        <p:guide orient="horz" pos="2160"/>
        <p:guide pos="287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25CED-6D26-4E4D-B04F-AB1540E163AC}" type="datetimeFigureOut">
              <a:rPr lang="es-MX" smtClean="0"/>
              <a:pPr/>
              <a:t>04/07/2018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73476-C94B-4F03-8E5F-E3E7FD4A5AB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852206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3FB0A-8357-4C91-92E9-6F142A8347EF}" type="datetimeFigureOut">
              <a:rPr lang="es-MX" smtClean="0"/>
              <a:pPr/>
              <a:t>04/07/2018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83449-6358-4D57-8904-8789084EEB7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35444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83449-6358-4D57-8904-8789084EEB79}" type="slidenum">
              <a:rPr lang="es-MX" smtClean="0"/>
              <a:pPr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38638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83449-6358-4D57-8904-8789084EEB79}" type="slidenum">
              <a:rPr lang="es-MX" smtClean="0"/>
              <a:pPr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428301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83449-6358-4D57-8904-8789084EEB79}" type="slidenum">
              <a:rPr lang="es-MX" smtClean="0"/>
              <a:pPr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428301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83449-6358-4D57-8904-8789084EEB79}" type="slidenum">
              <a:rPr lang="es-MX" smtClean="0"/>
              <a:pPr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871519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7811" y="490538"/>
            <a:ext cx="2604079" cy="195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835" y="246197"/>
            <a:ext cx="2398968" cy="238270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1475" y="5915024"/>
            <a:ext cx="3770665" cy="66039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28787" y="3280843"/>
            <a:ext cx="6403353" cy="806413"/>
          </a:xfrm>
        </p:spPr>
        <p:txBody>
          <a:bodyPr/>
          <a:lstStyle>
            <a:lvl1pPr algn="l"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2528786" y="4343398"/>
            <a:ext cx="6403353" cy="108585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000" b="1" i="1" kern="1200" dirty="0" smtClean="0">
                <a:solidFill>
                  <a:srgbClr val="D58200"/>
                </a:solidFill>
                <a:latin typeface="+mn-lt"/>
                <a:ea typeface="+mj-ea"/>
                <a:cs typeface="+mj-cs"/>
              </a:defRPr>
            </a:lvl1pPr>
            <a:lvl2pPr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34914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670" y="153526"/>
            <a:ext cx="1376077" cy="136674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391272" y="2973125"/>
            <a:ext cx="6838328" cy="2897588"/>
          </a:xfrm>
        </p:spPr>
        <p:txBody>
          <a:bodyPr numCol="2" spcCol="216000">
            <a:normAutofit/>
          </a:bodyPr>
          <a:lstStyle>
            <a:lvl1pPr algn="l"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s-ES_tradnl" dirty="0"/>
              <a:t>Clic para editar a dos columnas texto</a:t>
            </a:r>
            <a:br>
              <a:rPr lang="es-ES_tradnl" dirty="0"/>
            </a:br>
            <a:r>
              <a:rPr lang="es-ES_tradnl" dirty="0"/>
              <a:t/>
            </a:r>
            <a:br>
              <a:rPr lang="es-ES_tradnl" dirty="0"/>
            </a:br>
            <a:r>
              <a:rPr lang="es-ES_tradnl" dirty="0" err="1"/>
              <a:t>Texto</a:t>
            </a:r>
            <a:r>
              <a:rPr lang="es-ES_tradnl" dirty="0"/>
              <a:t> simulado solo para tener una referencia</a:t>
            </a:r>
            <a:br>
              <a:rPr lang="es-ES_tradnl" dirty="0"/>
            </a:br>
            <a:r>
              <a:rPr lang="es-ES_tradnl" dirty="0" err="1"/>
              <a:t>ndjdksnd</a:t>
            </a:r>
            <a:r>
              <a:rPr lang="es-ES_tradnl" dirty="0"/>
              <a:t> </a:t>
            </a:r>
            <a:r>
              <a:rPr lang="es-ES_tradnl" dirty="0" err="1"/>
              <a:t>ckcm</a:t>
            </a:r>
            <a:r>
              <a:rPr lang="es-ES_tradnl" dirty="0"/>
              <a:t>, c   </a:t>
            </a:r>
            <a:r>
              <a:rPr lang="es-ES_tradnl" dirty="0" err="1"/>
              <a:t>cksmdlax</a:t>
            </a:r>
            <a:r>
              <a:rPr lang="es-ES_tradnl" dirty="0"/>
              <a:t>  </a:t>
            </a:r>
            <a:r>
              <a:rPr lang="es-ES_tradnl" dirty="0" err="1"/>
              <a:t>lsslñakdls,x.x</a:t>
            </a:r>
            <a:r>
              <a:rPr lang="es-ES_tradnl" dirty="0"/>
              <a:t> cm, cm m </a:t>
            </a:r>
            <a:r>
              <a:rPr lang="es-ES_tradnl" dirty="0" err="1"/>
              <a:t>c,xz</a:t>
            </a:r>
            <a:r>
              <a:rPr lang="es-ES_tradnl" dirty="0"/>
              <a:t> , </a:t>
            </a:r>
            <a:r>
              <a:rPr lang="es-ES_tradnl" dirty="0" err="1"/>
              <a:t>x,z</a:t>
            </a:r>
            <a:r>
              <a:rPr lang="es-ES_tradnl" dirty="0"/>
              <a:t> c,.</a:t>
            </a:r>
            <a:r>
              <a:rPr lang="es-ES_tradnl" dirty="0" err="1"/>
              <a:t>mlsmls,lc</a:t>
            </a:r>
            <a:r>
              <a:rPr lang="es-ES_tradnl" dirty="0"/>
              <a:t>  </a:t>
            </a:r>
            <a:r>
              <a:rPr lang="es-ES_tradnl" dirty="0" err="1"/>
              <a:t>cbfnigmlf</a:t>
            </a:r>
            <a:r>
              <a:rPr lang="es-ES_tradnl" dirty="0"/>
              <a:t>, </a:t>
            </a:r>
            <a:r>
              <a:rPr lang="es-ES_tradnl" dirty="0" err="1"/>
              <a:t>v,xc</a:t>
            </a:r>
            <a:r>
              <a:rPr lang="es-ES_tradnl" dirty="0"/>
              <a:t> v..</a:t>
            </a:r>
            <a:r>
              <a:rPr lang="es-ES_tradnl" dirty="0" err="1"/>
              <a:t>osodngnurfbm</a:t>
            </a:r>
            <a:r>
              <a:rPr lang="es-ES_tradnl" dirty="0"/>
              <a:t> </a:t>
            </a:r>
            <a:r>
              <a:rPr lang="es-ES_tradnl" dirty="0" err="1"/>
              <a:t>mdmc,x</a:t>
            </a:r>
            <a:r>
              <a:rPr lang="es-ES_tradnl" dirty="0"/>
              <a:t> </a:t>
            </a:r>
            <a:r>
              <a:rPr lang="es-ES_tradnl" dirty="0" err="1"/>
              <a:t>c.x,xz</a:t>
            </a:r>
            <a:r>
              <a:rPr lang="es-ES_tradnl" dirty="0"/>
              <a:t/>
            </a:r>
            <a:br>
              <a:rPr lang="es-ES_tradnl" dirty="0"/>
            </a:br>
            <a:r>
              <a:rPr lang="es-ES_tradnl" dirty="0"/>
              <a:t>c </a:t>
            </a:r>
            <a:r>
              <a:rPr lang="es-ES_tradnl" dirty="0" err="1"/>
              <a:t>dkmfldmfl,ddl,ds,dls</a:t>
            </a:r>
            <a:r>
              <a:rPr lang="es-ES_tradnl" dirty="0"/>
              <a:t> </a:t>
            </a:r>
            <a:r>
              <a:rPr lang="es-ES_tradnl" dirty="0" err="1"/>
              <a:t>sjsnfkasoAKSAMKAMM</a:t>
            </a:r>
            <a:r>
              <a:rPr lang="es-ES_tradnl" dirty="0"/>
              <a:t> XM C CMV  CMX MC , C,C,</a:t>
            </a:r>
            <a:r>
              <a:rPr lang="es-ES_tradnl" dirty="0" err="1"/>
              <a:t>MSLRNDJFKDmdkfk</a:t>
            </a:r>
            <a:r>
              <a:rPr lang="es-ES_tradnl" dirty="0"/>
              <a:t>,-.,</a:t>
            </a:r>
            <a:r>
              <a:rPr lang="es-ES_tradnl" dirty="0" err="1"/>
              <a:t>kvn</a:t>
            </a:r>
            <a:r>
              <a:rPr lang="es-ES_tradnl" dirty="0"/>
              <a:t> </a:t>
            </a:r>
            <a:r>
              <a:rPr lang="es-ES_tradnl" dirty="0" err="1"/>
              <a:t>vj</a:t>
            </a:r>
            <a:r>
              <a:rPr lang="es-ES_tradnl" dirty="0"/>
              <a:t/>
            </a:r>
            <a:br>
              <a:rPr lang="es-ES_tradnl" dirty="0"/>
            </a:br>
            <a:endParaRPr lang="es-ES_tradnl" dirty="0"/>
          </a:p>
        </p:txBody>
      </p:sp>
      <p:sp>
        <p:nvSpPr>
          <p:cNvPr id="12" name="CuadroTexto 11"/>
          <p:cNvSpPr txBox="1"/>
          <p:nvPr userDrawn="1"/>
        </p:nvSpPr>
        <p:spPr>
          <a:xfrm>
            <a:off x="3278981" y="6300788"/>
            <a:ext cx="2586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rgbClr val="D58200"/>
                </a:solidFill>
              </a:rPr>
              <a:t>www.ist.cl</a:t>
            </a:r>
          </a:p>
        </p:txBody>
      </p:sp>
      <p:pic>
        <p:nvPicPr>
          <p:cNvPr id="14" name="Imagen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277" y="166778"/>
            <a:ext cx="1742646" cy="130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1378020" y="2282101"/>
            <a:ext cx="6851580" cy="691024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000" b="1" i="1" kern="1200" dirty="0" smtClean="0">
                <a:solidFill>
                  <a:srgbClr val="D58200"/>
                </a:solidFill>
                <a:latin typeface="+mn-lt"/>
                <a:ea typeface="+mj-ea"/>
                <a:cs typeface="+mj-cs"/>
              </a:defRPr>
            </a:lvl1pPr>
            <a:lvl2pPr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410258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5874" y="2431369"/>
            <a:ext cx="2818102" cy="211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349" y="2293950"/>
            <a:ext cx="2092211" cy="207802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063" y="3653158"/>
            <a:ext cx="3614737" cy="633090"/>
          </a:xfrm>
          <a:prstGeom prst="rect">
            <a:avLst/>
          </a:prstGeom>
        </p:spPr>
      </p:pic>
      <p:sp>
        <p:nvSpPr>
          <p:cNvPr id="14" name="CuadroTexto 13"/>
          <p:cNvSpPr txBox="1"/>
          <p:nvPr userDrawn="1"/>
        </p:nvSpPr>
        <p:spPr>
          <a:xfrm>
            <a:off x="3278981" y="6300788"/>
            <a:ext cx="2586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solidFill>
                  <a:srgbClr val="D58200"/>
                </a:solidFill>
              </a:rPr>
              <a:t>www.ist.cl</a:t>
            </a:r>
          </a:p>
        </p:txBody>
      </p:sp>
    </p:spTree>
    <p:extLst>
      <p:ext uri="{BB962C8B-B14F-4D97-AF65-F5344CB8AC3E}">
        <p14:creationId xmlns:p14="http://schemas.microsoft.com/office/powerpoint/2010/main" xmlns="" val="226351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Autofit/>
          </a:bodyPr>
          <a:lstStyle>
            <a:lvl1pPr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2057400"/>
            <a:ext cx="4629150" cy="380365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2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defRPr>
            </a:lvl1pPr>
            <a:lvl2pPr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xmlns="" val="4024212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34938" y="153988"/>
            <a:ext cx="1376362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11"/>
          <p:cNvSpPr txBox="1"/>
          <p:nvPr userDrawn="1"/>
        </p:nvSpPr>
        <p:spPr>
          <a:xfrm>
            <a:off x="3278188" y="6300788"/>
            <a:ext cx="25876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MX" dirty="0">
                <a:solidFill>
                  <a:srgbClr val="D58200"/>
                </a:solidFill>
                <a:ea typeface="MS PGothic" pitchFamily="34" charset="-128"/>
              </a:rPr>
              <a:t>www.ist.cl</a:t>
            </a:r>
          </a:p>
        </p:txBody>
      </p:sp>
      <p:pic>
        <p:nvPicPr>
          <p:cNvPr id="6" name="Imagen 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358063" y="166688"/>
            <a:ext cx="1743075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91272" y="2973125"/>
            <a:ext cx="6838328" cy="2897588"/>
          </a:xfrm>
        </p:spPr>
        <p:txBody>
          <a:bodyPr>
            <a:normAutofit/>
          </a:bodyPr>
          <a:lstStyle>
            <a:lvl1pPr algn="l"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16" name="Marcador de contenido 2"/>
          <p:cNvSpPr>
            <a:spLocks noGrp="1"/>
          </p:cNvSpPr>
          <p:nvPr>
            <p:ph idx="1"/>
          </p:nvPr>
        </p:nvSpPr>
        <p:spPr>
          <a:xfrm>
            <a:off x="1378020" y="2282101"/>
            <a:ext cx="6851580" cy="2329656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000" b="1" i="1" kern="1200" dirty="0" smtClean="0">
                <a:solidFill>
                  <a:srgbClr val="D58200"/>
                </a:solidFill>
                <a:latin typeface="+mn-lt"/>
                <a:ea typeface="+mj-ea"/>
                <a:cs typeface="+mj-cs"/>
              </a:defRPr>
            </a:lvl1pPr>
            <a:lvl2pPr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D27E0-08C9-408F-800E-19AF05328F0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52904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6" r:id="rId2"/>
    <p:sldLayoutId id="2147483675" r:id="rId3"/>
    <p:sldLayoutId id="2147483668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8ED6EEF-F094-4D91-99C7-B192A03149C6}"/>
              </a:ext>
            </a:extLst>
          </p:cNvPr>
          <p:cNvSpPr txBox="1"/>
          <p:nvPr/>
        </p:nvSpPr>
        <p:spPr>
          <a:xfrm>
            <a:off x="375979" y="2868090"/>
            <a:ext cx="80365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Herramientas </a:t>
            </a:r>
            <a:r>
              <a:rPr lang="es-ES" sz="4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del </a:t>
            </a:r>
            <a:r>
              <a:rPr lang="es-ES" sz="4400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Coaching</a:t>
            </a:r>
            <a:r>
              <a:rPr lang="es-ES" sz="4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pa</a:t>
            </a:r>
            <a:r>
              <a:rPr lang="es-ES" sz="4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ra el Liderazgo</a:t>
            </a:r>
            <a:r>
              <a:rPr lang="es-ES" sz="4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endParaRPr lang="es-ES" sz="44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algn="r"/>
            <a:endParaRPr lang="es-ES" sz="2400" b="1" dirty="0" smtClean="0">
              <a:solidFill>
                <a:schemeClr val="accent2"/>
              </a:solidFill>
              <a:latin typeface="+mn-lt"/>
            </a:endParaRPr>
          </a:p>
          <a:p>
            <a:pPr algn="r"/>
            <a:r>
              <a:rPr lang="es-ES" sz="2400" b="1" dirty="0" smtClean="0">
                <a:solidFill>
                  <a:schemeClr val="accent2"/>
                </a:solidFill>
                <a:latin typeface="+mn-lt"/>
              </a:rPr>
              <a:t>ASEMUCH</a:t>
            </a:r>
            <a:endParaRPr lang="es-ES" sz="2400" b="1" dirty="0">
              <a:solidFill>
                <a:schemeClr val="accent2"/>
              </a:solidFill>
              <a:latin typeface="+mn-lt"/>
            </a:endParaRPr>
          </a:p>
          <a:p>
            <a:pPr algn="r"/>
            <a:r>
              <a:rPr lang="es-ES" sz="2400" b="1" dirty="0">
                <a:solidFill>
                  <a:schemeClr val="accent2"/>
                </a:solidFill>
                <a:latin typeface="+mn-lt"/>
              </a:rPr>
              <a:t>Gerencia de </a:t>
            </a:r>
            <a:r>
              <a:rPr lang="es-ES" sz="2400" b="1" dirty="0" smtClean="0">
                <a:solidFill>
                  <a:schemeClr val="accent2"/>
                </a:solidFill>
                <a:latin typeface="+mn-lt"/>
              </a:rPr>
              <a:t>Cuidado </a:t>
            </a:r>
            <a:r>
              <a:rPr lang="es-ES" sz="2400" b="1" dirty="0">
                <a:solidFill>
                  <a:schemeClr val="accent2"/>
                </a:solidFill>
                <a:latin typeface="+mn-lt"/>
              </a:rPr>
              <a:t>y </a:t>
            </a:r>
            <a:r>
              <a:rPr lang="es-ES" sz="2400" b="1" dirty="0" smtClean="0">
                <a:solidFill>
                  <a:schemeClr val="accent2"/>
                </a:solidFill>
                <a:latin typeface="+mn-lt"/>
              </a:rPr>
              <a:t>Desarrollo</a:t>
            </a:r>
            <a:endParaRPr lang="es-ES" sz="2400" b="1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D1578BA-499F-471F-B065-5934237FAC79}"/>
              </a:ext>
            </a:extLst>
          </p:cNvPr>
          <p:cNvSpPr/>
          <p:nvPr/>
        </p:nvSpPr>
        <p:spPr>
          <a:xfrm>
            <a:off x="534572" y="2551837"/>
            <a:ext cx="80748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¿Qué entendemos por </a:t>
            </a:r>
            <a:r>
              <a:rPr lang="es-ES" sz="4800" dirty="0" smtClean="0">
                <a:solidFill>
                  <a:srgbClr val="F09503"/>
                </a:solidFill>
                <a:latin typeface="+mn-lt"/>
              </a:rPr>
              <a:t>Liderazgo</a:t>
            </a:r>
            <a:r>
              <a:rPr lang="es-ES" sz="48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?</a:t>
            </a:r>
            <a:endParaRPr lang="es-ES" sz="48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7799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60528" y="571480"/>
            <a:ext cx="1657350" cy="647700"/>
          </a:xfrm>
          <a:prstGeom prst="rect">
            <a:avLst/>
          </a:prstGeom>
          <a:solidFill>
            <a:srgbClr val="B42D94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s-CL" sz="2000" b="1" dirty="0"/>
              <a:t>CAPATAZ</a:t>
            </a:r>
            <a:endParaRPr lang="es-ES" sz="2000" b="1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1717653" y="500042"/>
            <a:ext cx="0" cy="5256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CL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717653" y="5756255"/>
            <a:ext cx="63357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CL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rot="16200000">
            <a:off x="798490" y="2857480"/>
            <a:ext cx="1403350" cy="431800"/>
          </a:xfrm>
          <a:prstGeom prst="rect">
            <a:avLst/>
          </a:prstGeom>
          <a:solidFill>
            <a:srgbClr val="531697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s-CL" b="1" dirty="0"/>
              <a:t>Complejidad</a:t>
            </a:r>
            <a:endParaRPr lang="es-ES" b="1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501753" y="5827692"/>
            <a:ext cx="1366837" cy="360363"/>
          </a:xfrm>
          <a:prstGeom prst="rect">
            <a:avLst/>
          </a:prstGeom>
          <a:solidFill>
            <a:srgbClr val="9A298C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CL" b="1" dirty="0">
                <a:solidFill>
                  <a:schemeClr val="bg1"/>
                </a:solidFill>
              </a:rPr>
              <a:t>Dependiente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613503" y="5827692"/>
            <a:ext cx="1439862" cy="360363"/>
          </a:xfrm>
          <a:prstGeom prst="rect">
            <a:avLst/>
          </a:prstGeom>
          <a:solidFill>
            <a:srgbClr val="9A298C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CL" b="1" dirty="0">
                <a:solidFill>
                  <a:schemeClr val="bg1"/>
                </a:solidFill>
              </a:rPr>
              <a:t>Autónomo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021115" y="5756255"/>
            <a:ext cx="1439863" cy="431800"/>
          </a:xfrm>
          <a:prstGeom prst="rect">
            <a:avLst/>
          </a:prstGeom>
          <a:solidFill>
            <a:srgbClr val="531697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s-CL" b="1" dirty="0"/>
              <a:t>Relación</a:t>
            </a:r>
            <a:endParaRPr lang="es-ES" b="1" dirty="0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2220890" y="4532292"/>
            <a:ext cx="1584325" cy="792163"/>
          </a:xfrm>
          <a:prstGeom prst="ellipse">
            <a:avLst/>
          </a:prstGeom>
          <a:solidFill>
            <a:srgbClr val="F09503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s-CL" b="1" dirty="0" smtClean="0"/>
              <a:t>Liderazgo</a:t>
            </a:r>
            <a:endParaRPr lang="es-CL" b="1" dirty="0"/>
          </a:p>
          <a:p>
            <a:pPr algn="ctr"/>
            <a:r>
              <a:rPr lang="es-CL" b="1" dirty="0"/>
              <a:t>Instrucciones</a:t>
            </a:r>
            <a:endParaRPr lang="es-ES" b="1" dirty="0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4021115" y="3019405"/>
            <a:ext cx="1655763" cy="792162"/>
          </a:xfrm>
          <a:prstGeom prst="ellipse">
            <a:avLst/>
          </a:prstGeom>
          <a:solidFill>
            <a:srgbClr val="F09503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s-CL" b="1" dirty="0" smtClean="0"/>
              <a:t>Liderazgo</a:t>
            </a:r>
            <a:endParaRPr lang="es-CL" b="1" dirty="0"/>
          </a:p>
          <a:p>
            <a:pPr algn="ctr"/>
            <a:r>
              <a:rPr lang="es-CL" b="1" dirty="0"/>
              <a:t>Objetivos</a:t>
            </a:r>
            <a:endParaRPr lang="es-ES" b="1" dirty="0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5821340" y="1579542"/>
            <a:ext cx="1728788" cy="792163"/>
          </a:xfrm>
          <a:prstGeom prst="ellipse">
            <a:avLst/>
          </a:prstGeom>
          <a:solidFill>
            <a:srgbClr val="F09503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s-CL" b="1" dirty="0" smtClean="0"/>
              <a:t>Liderazgo</a:t>
            </a:r>
            <a:endParaRPr lang="es-CL" b="1" dirty="0"/>
          </a:p>
          <a:p>
            <a:pPr algn="ctr"/>
            <a:r>
              <a:rPr lang="es-CL" b="1" dirty="0"/>
              <a:t>Valores</a:t>
            </a:r>
            <a:endParaRPr lang="es-ES" b="1" dirty="0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084490" y="5395892"/>
            <a:ext cx="1079500" cy="215900"/>
          </a:xfrm>
          <a:prstGeom prst="rect">
            <a:avLst/>
          </a:prstGeom>
          <a:solidFill>
            <a:srgbClr val="84A1E2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CL" sz="1400" b="1" dirty="0">
                <a:solidFill>
                  <a:schemeClr val="bg1"/>
                </a:solidFill>
              </a:rPr>
              <a:t>Físico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4884715" y="3884592"/>
            <a:ext cx="1079500" cy="215900"/>
          </a:xfrm>
          <a:prstGeom prst="rect">
            <a:avLst/>
          </a:prstGeom>
          <a:solidFill>
            <a:srgbClr val="84A1E2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CL" sz="1400" b="1" dirty="0">
                <a:solidFill>
                  <a:schemeClr val="bg1"/>
                </a:solidFill>
              </a:rPr>
              <a:t>Cognitivo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6757965" y="2443142"/>
            <a:ext cx="1079500" cy="215900"/>
          </a:xfrm>
          <a:prstGeom prst="rect">
            <a:avLst/>
          </a:prstGeom>
          <a:solidFill>
            <a:srgbClr val="84A1E2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CL" sz="1400" b="1" dirty="0">
                <a:solidFill>
                  <a:schemeClr val="bg1"/>
                </a:solidFill>
              </a:rPr>
              <a:t>Emoción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3949678" y="571480"/>
            <a:ext cx="1512887" cy="647700"/>
          </a:xfrm>
          <a:prstGeom prst="rect">
            <a:avLst/>
          </a:prstGeom>
          <a:solidFill>
            <a:srgbClr val="B42D94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s-CL" sz="2000" b="1" dirty="0"/>
              <a:t>SUPERVISOR</a:t>
            </a:r>
            <a:endParaRPr lang="es-ES" sz="2000" b="1" dirty="0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5821340" y="571480"/>
            <a:ext cx="1657350" cy="647700"/>
          </a:xfrm>
          <a:prstGeom prst="rect">
            <a:avLst/>
          </a:prstGeom>
          <a:solidFill>
            <a:srgbClr val="B42D94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s-CL" sz="2000" b="1" dirty="0" smtClean="0"/>
          </a:p>
          <a:p>
            <a:pPr algn="ctr"/>
            <a:r>
              <a:rPr lang="es-CL" sz="2000" b="1" dirty="0" smtClean="0"/>
              <a:t>LÍDER </a:t>
            </a:r>
            <a:endParaRPr lang="es-CL" sz="2000" b="1" dirty="0"/>
          </a:p>
          <a:p>
            <a:pPr algn="ctr"/>
            <a:endParaRPr lang="es-ES" sz="2000" b="1" dirty="0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1717653" y="4964092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flipV="1">
            <a:off x="3013053" y="532445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V="1">
            <a:off x="4813278" y="3811567"/>
            <a:ext cx="0" cy="19446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1717653" y="3308330"/>
            <a:ext cx="2374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 flipV="1">
            <a:off x="6684940" y="2371705"/>
            <a:ext cx="0" cy="33845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1717653" y="1939905"/>
            <a:ext cx="41036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53779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xmlns="" id="{86256610-8E1C-4081-9E97-8CD3C62AF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9985" y="2812790"/>
            <a:ext cx="3326999" cy="3236318"/>
          </a:xfrm>
          <a:prstGeom prst="ellipse">
            <a:avLst/>
          </a:prstGeom>
          <a:solidFill>
            <a:srgbClr val="84A1E2">
              <a:alpha val="75000"/>
            </a:srgbClr>
          </a:solidFill>
          <a:ln w="5715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none" lIns="91417" tIns="45708" rIns="91417" bIns="45708" anchor="ctr"/>
          <a:lstStyle>
            <a:defPPr>
              <a:defRPr lang="es-ES_tradnl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defTabSz="914400" eaLnBrk="0" hangingPunct="0">
              <a:defRPr/>
            </a:pPr>
            <a:r>
              <a:rPr lang="es-ES_tradnl" sz="3200" b="1" dirty="0">
                <a:solidFill>
                  <a:schemeClr val="bg1"/>
                </a:solidFill>
                <a:ea typeface="+mn-ea"/>
                <a:cs typeface="MS PGothic" charset="0"/>
              </a:rPr>
              <a:t>Emoción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A5EB369-7C20-49DC-9E1D-3E837E680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8433" y="2812790"/>
            <a:ext cx="3326289" cy="3236318"/>
          </a:xfrm>
          <a:prstGeom prst="ellipse">
            <a:avLst/>
          </a:prstGeom>
          <a:solidFill>
            <a:srgbClr val="F09503">
              <a:alpha val="75000"/>
            </a:srgbClr>
          </a:solidFill>
          <a:ln w="5715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stA="0" endPos="65000" dist="50800" dir="5400000" sy="-100000" algn="bl" rotWithShape="0"/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none" lIns="91417" tIns="45708" rIns="91417" bIns="45708" anchor="ctr"/>
          <a:lstStyle>
            <a:defPPr>
              <a:defRPr lang="es-ES_tradnl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defTabSz="914400" eaLnBrk="0" hangingPunct="0">
              <a:defRPr/>
            </a:pPr>
            <a:r>
              <a:rPr lang="en-US" sz="3200" b="1" dirty="0" err="1">
                <a:solidFill>
                  <a:schemeClr val="bg1"/>
                </a:solidFill>
                <a:ea typeface="+mn-ea"/>
                <a:cs typeface="+mn-cs"/>
              </a:rPr>
              <a:t>Lenguaje</a:t>
            </a:r>
            <a:endParaRPr lang="en-US" sz="32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6F684932-D224-42FD-9077-D7630C7FA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6248" y="794825"/>
            <a:ext cx="3339605" cy="3236318"/>
          </a:xfrm>
          <a:prstGeom prst="ellipse">
            <a:avLst/>
          </a:prstGeom>
          <a:solidFill>
            <a:srgbClr val="FCCA00">
              <a:alpha val="75000"/>
            </a:srgbClr>
          </a:solidFill>
          <a:ln w="5715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none" lIns="91417" tIns="45708" rIns="91417" bIns="45708" anchor="ctr"/>
          <a:lstStyle>
            <a:defPPr>
              <a:defRPr lang="es-ES_tradnl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defTabSz="914400" eaLnBrk="0" hangingPunct="0">
              <a:defRPr/>
            </a:pPr>
            <a:r>
              <a:rPr lang="en-US" sz="3200" b="1" dirty="0" err="1">
                <a:solidFill>
                  <a:schemeClr val="bg1"/>
                </a:solidFill>
                <a:ea typeface="+mn-ea"/>
                <a:cs typeface="+mn-cs"/>
              </a:rPr>
              <a:t>Cuerpo</a:t>
            </a:r>
            <a:endParaRPr lang="en-US" sz="20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869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16258" y="376238"/>
            <a:ext cx="56411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sz="3600" dirty="0" smtClean="0">
                <a:solidFill>
                  <a:srgbClr val="D58200"/>
                </a:solidFill>
                <a:latin typeface="+mn-lt"/>
                <a:cs typeface="Arial" pitchFamily="34" charset="0"/>
              </a:rPr>
              <a:t>¿Qué sabemos de las emociones?</a:t>
            </a:r>
            <a:endParaRPr lang="es-CL" sz="3600" dirty="0">
              <a:solidFill>
                <a:srgbClr val="D58200"/>
              </a:solidFill>
              <a:latin typeface="+mn-lt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93688" y="1742905"/>
            <a:ext cx="8534400" cy="4770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Ø"/>
              <a:defRPr/>
            </a:pPr>
            <a:r>
              <a:rPr lang="es-CL" sz="2400" dirty="0">
                <a:solidFill>
                  <a:schemeClr val="bg2">
                    <a:lumMod val="50000"/>
                  </a:schemeClr>
                </a:solidFill>
                <a:latin typeface="+mn-lt"/>
                <a:ea typeface="MS PGothic" pitchFamily="34" charset="-128"/>
                <a:cs typeface="Arial" pitchFamily="34" charset="0"/>
              </a:rPr>
              <a:t>  Son contagiosas. 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es-CL" sz="2400" dirty="0">
              <a:solidFill>
                <a:schemeClr val="bg2">
                  <a:lumMod val="50000"/>
                </a:schemeClr>
              </a:solidFill>
              <a:latin typeface="+mn-lt"/>
              <a:ea typeface="MS PGothic" pitchFamily="34" charset="-128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es-CL" sz="2400" dirty="0">
                <a:solidFill>
                  <a:schemeClr val="bg2">
                    <a:lumMod val="50000"/>
                  </a:schemeClr>
                </a:solidFill>
                <a:latin typeface="+mn-lt"/>
                <a:ea typeface="MS PGothic" pitchFamily="34" charset="-128"/>
                <a:cs typeface="Arial" pitchFamily="34" charset="0"/>
              </a:rPr>
              <a:t>  Siempre estamos en una emoción</a:t>
            </a:r>
            <a:r>
              <a:rPr lang="es-CL" sz="2400" dirty="0">
                <a:solidFill>
                  <a:schemeClr val="bg2">
                    <a:lumMod val="50000"/>
                  </a:schemeClr>
                </a:solidFill>
                <a:latin typeface="+mn-lt"/>
                <a:ea typeface="MS PGothic" pitchFamily="34" charset="-128"/>
                <a:cs typeface="Arial" pitchFamily="34" charset="0"/>
              </a:rPr>
              <a:t>. Nos ocurren.</a:t>
            </a:r>
            <a:endParaRPr lang="es-CL" sz="2400" dirty="0">
              <a:solidFill>
                <a:schemeClr val="bg2">
                  <a:lumMod val="50000"/>
                </a:schemeClr>
              </a:solidFill>
              <a:latin typeface="+mn-lt"/>
              <a:ea typeface="MS PGothic" pitchFamily="34" charset="-128"/>
              <a:cs typeface="Arial" pitchFamily="34" charset="0"/>
            </a:endParaRPr>
          </a:p>
          <a:p>
            <a:pPr algn="just">
              <a:defRPr/>
            </a:pPr>
            <a:endParaRPr lang="es-CL" sz="2400" dirty="0">
              <a:solidFill>
                <a:schemeClr val="bg2">
                  <a:lumMod val="50000"/>
                </a:schemeClr>
              </a:solidFill>
              <a:latin typeface="+mn-lt"/>
              <a:ea typeface="MS PGothic" pitchFamily="34" charset="-128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es-ES_tradnl" sz="2400" dirty="0">
                <a:solidFill>
                  <a:schemeClr val="bg2">
                    <a:lumMod val="50000"/>
                  </a:schemeClr>
                </a:solidFill>
                <a:latin typeface="+mn-lt"/>
                <a:ea typeface="MS PGothic" pitchFamily="34" charset="-128"/>
                <a:cs typeface="Arial" pitchFamily="34" charset="0"/>
              </a:rPr>
              <a:t>  Actúan como una alerta de lo que nos acontece.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es-ES_tradnl" sz="2400" dirty="0">
              <a:solidFill>
                <a:schemeClr val="bg2">
                  <a:lumMod val="50000"/>
                </a:schemeClr>
              </a:solidFill>
              <a:latin typeface="+mn-lt"/>
              <a:ea typeface="MS PGothic" pitchFamily="34" charset="-128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es-ES_tradnl" sz="2400" dirty="0">
                <a:solidFill>
                  <a:schemeClr val="bg2">
                    <a:lumMod val="50000"/>
                  </a:schemeClr>
                </a:solidFill>
                <a:latin typeface="+mn-lt"/>
                <a:ea typeface="MS PGothic" pitchFamily="34" charset="-128"/>
                <a:cs typeface="Arial" pitchFamily="34" charset="0"/>
              </a:rPr>
              <a:t>  Son condicionantes básicas para ir a la acción.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es-ES_tradnl" sz="2400" dirty="0">
              <a:solidFill>
                <a:schemeClr val="bg2">
                  <a:lumMod val="50000"/>
                </a:schemeClr>
              </a:solidFill>
              <a:latin typeface="+mn-lt"/>
              <a:ea typeface="MS PGothic" pitchFamily="34" charset="-128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es-ES_tradnl" sz="2400" dirty="0">
                <a:solidFill>
                  <a:schemeClr val="bg2">
                    <a:lumMod val="50000"/>
                  </a:schemeClr>
                </a:solidFill>
                <a:latin typeface="+mn-lt"/>
                <a:ea typeface="MS PGothic" pitchFamily="34" charset="-128"/>
                <a:cs typeface="Arial" pitchFamily="34" charset="0"/>
              </a:rPr>
              <a:t> E-MOCION: la energía que necesitamos para movernos.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es-ES_tradnl" sz="2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MS PGothic" pitchFamily="34" charset="-128"/>
              <a:cs typeface="Arial" pitchFamily="34" charset="0"/>
            </a:endParaRPr>
          </a:p>
          <a:p>
            <a:pPr algn="ctr">
              <a:defRPr/>
            </a:pPr>
            <a:r>
              <a:rPr lang="es-ES_tradnl" sz="3200" b="1" dirty="0">
                <a:solidFill>
                  <a:srgbClr val="B42D94"/>
                </a:solidFill>
                <a:latin typeface="+mn-lt"/>
                <a:ea typeface="MS PGothic" pitchFamily="34" charset="-128"/>
                <a:cs typeface="Arial" pitchFamily="34" charset="0"/>
              </a:rPr>
              <a:t>Son </a:t>
            </a:r>
            <a:r>
              <a:rPr lang="es-ES_tradnl" sz="3200" b="1" dirty="0">
                <a:solidFill>
                  <a:srgbClr val="B42D94"/>
                </a:solidFill>
                <a:latin typeface="+mn-lt"/>
                <a:ea typeface="MS PGothic" pitchFamily="34" charset="-128"/>
                <a:cs typeface="Arial" pitchFamily="34" charset="0"/>
              </a:rPr>
              <a:t>lentes con los </a:t>
            </a:r>
            <a:r>
              <a:rPr lang="es-ES_tradnl" sz="3200" b="1" dirty="0">
                <a:solidFill>
                  <a:srgbClr val="B42D94"/>
                </a:solidFill>
                <a:latin typeface="+mn-lt"/>
                <a:ea typeface="MS PGothic" pitchFamily="34" charset="-128"/>
                <a:cs typeface="Arial" pitchFamily="34" charset="0"/>
              </a:rPr>
              <a:t>que miramos la vida</a:t>
            </a:r>
            <a:r>
              <a:rPr lang="es-ES_tradnl" sz="3200" b="1" dirty="0">
                <a:solidFill>
                  <a:srgbClr val="B42D94"/>
                </a:solidFill>
                <a:latin typeface="+mn-lt"/>
                <a:ea typeface="MS PGothic" pitchFamily="34" charset="-128"/>
                <a:cs typeface="Arial" pitchFamily="34" charset="0"/>
              </a:rPr>
              <a:t>!!</a:t>
            </a:r>
            <a:endParaRPr lang="es-CL" sz="2400" b="1" dirty="0">
              <a:solidFill>
                <a:srgbClr val="B42D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MS PGothic" pitchFamily="34" charset="-128"/>
              <a:cs typeface="Arial" pitchFamily="34" charset="0"/>
            </a:endParaRPr>
          </a:p>
          <a:p>
            <a:pPr algn="ctr">
              <a:defRPr/>
            </a:pPr>
            <a:endParaRPr lang="es-CL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MS PGothic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051050" y="727978"/>
            <a:ext cx="511333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dirty="0" smtClean="0">
                <a:solidFill>
                  <a:srgbClr val="D58200"/>
                </a:solidFill>
                <a:latin typeface="+mn-lt"/>
                <a:ea typeface="Verdana" pitchFamily="34" charset="0"/>
                <a:cs typeface="Verdana" pitchFamily="34" charset="0"/>
              </a:rPr>
              <a:t>Emociones básicas</a:t>
            </a:r>
            <a:endParaRPr lang="es-CL" sz="3600" dirty="0">
              <a:solidFill>
                <a:srgbClr val="D58200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77672" y="1828800"/>
          <a:ext cx="8229599" cy="4380931"/>
        </p:xfrm>
        <a:graphic>
          <a:graphicData uri="http://schemas.openxmlformats.org/drawingml/2006/table">
            <a:tbl>
              <a:tblPr/>
              <a:tblGrid>
                <a:gridCol w="1593943"/>
                <a:gridCol w="2234985"/>
                <a:gridCol w="2876029"/>
                <a:gridCol w="1524642"/>
              </a:tblGrid>
              <a:tr h="63061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EMOCIONES BÁSICAS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2D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Emoción </a:t>
                      </a:r>
                      <a:r>
                        <a:rPr lang="es-CL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en </a:t>
                      </a:r>
                      <a:r>
                        <a:rPr lang="es-CL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Déficit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2D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Emoción </a:t>
                      </a:r>
                      <a:r>
                        <a:rPr lang="es-CL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en </a:t>
                      </a:r>
                      <a:r>
                        <a:rPr lang="es-CL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Equilibrio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2D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Emoción en Exceso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2D94"/>
                    </a:solidFill>
                  </a:tcPr>
                </a:tc>
              </a:tr>
              <a:tr h="59723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MIEDO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2D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Osadía/Temerario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1" i="0" u="none" strike="noStrike" dirty="0">
                          <a:solidFill>
                            <a:srgbClr val="F09503"/>
                          </a:solidFill>
                          <a:effectLst/>
                          <a:latin typeface="Calibri"/>
                        </a:rPr>
                        <a:t>Valentía/Prudencia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Pánico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61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TRISTEZA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2D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Indolencia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1" i="0" u="none" strike="noStrike" dirty="0">
                          <a:solidFill>
                            <a:srgbClr val="F09503"/>
                          </a:solidFill>
                          <a:effectLst/>
                          <a:latin typeface="Calibri"/>
                        </a:rPr>
                        <a:t>Conexión con lo importante (pérdidas)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Depresión</a:t>
                      </a:r>
                      <a:r>
                        <a:rPr lang="es-CL" sz="15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/ Angustia</a:t>
                      </a:r>
                      <a:endParaRPr lang="es-CL" sz="15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61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RABIA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2D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Impotencia</a:t>
                      </a:r>
                      <a:r>
                        <a:rPr lang="es-CL" sz="15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/ </a:t>
                      </a:r>
                      <a:endParaRPr lang="es-CL" sz="1500" b="1" i="0" u="none" strike="noStrike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s-CL" sz="15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Resentimiento</a:t>
                      </a:r>
                      <a:endParaRPr lang="es-CL" sz="15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1" i="0" u="none" strike="noStrike" dirty="0">
                          <a:solidFill>
                            <a:srgbClr val="F09503"/>
                          </a:solidFill>
                          <a:effectLst/>
                          <a:latin typeface="Calibri"/>
                        </a:rPr>
                        <a:t>Dignidad, poner límites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Ira/                Violencia</a:t>
                      </a:r>
                      <a:endParaRPr lang="es-CL" sz="15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61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ALEGRÍA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2D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Ingratitud</a:t>
                      </a:r>
                      <a:r>
                        <a:rPr lang="es-CL" sz="15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  <a:p>
                      <a:pPr algn="ctr" fontAlgn="b"/>
                      <a:r>
                        <a:rPr lang="es-CL" sz="15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Gravedad</a:t>
                      </a:r>
                      <a:endParaRPr lang="es-CL" sz="15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1" i="0" u="none" strike="noStrike" dirty="0">
                          <a:solidFill>
                            <a:srgbClr val="F09503"/>
                          </a:solidFill>
                          <a:effectLst/>
                          <a:latin typeface="Calibri"/>
                        </a:rPr>
                        <a:t>Reconocimiento </a:t>
                      </a:r>
                      <a:endParaRPr lang="es-CL" sz="1500" b="1" i="0" u="none" strike="noStrike" dirty="0" smtClean="0">
                        <a:solidFill>
                          <a:srgbClr val="F09503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s-CL" sz="1500" b="1" i="0" u="none" strike="noStrike" dirty="0" smtClean="0">
                          <a:solidFill>
                            <a:srgbClr val="F09503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s-CL" sz="1500" b="1" i="0" u="none" strike="noStrike" dirty="0">
                          <a:solidFill>
                            <a:srgbClr val="F09503"/>
                          </a:solidFill>
                          <a:effectLst/>
                          <a:latin typeface="Calibri"/>
                        </a:rPr>
                        <a:t>celebrar, descansar)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Trivialidad</a:t>
                      </a:r>
                      <a:r>
                        <a:rPr lang="es-CL" sz="15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/ </a:t>
                      </a:r>
                      <a:endParaRPr lang="es-CL" sz="1500" b="1" i="0" u="none" strike="noStrike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s-CL" sz="15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Euforia</a:t>
                      </a:r>
                      <a:endParaRPr lang="es-CL" sz="15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61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TERNURA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2D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Abandono</a:t>
                      </a:r>
                      <a:r>
                        <a:rPr lang="es-CL" sz="15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/                Negligencia</a:t>
                      </a:r>
                      <a:endParaRPr lang="es-CL" sz="15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1" i="0" u="none" strike="noStrike" dirty="0">
                          <a:solidFill>
                            <a:srgbClr val="F09503"/>
                          </a:solidFill>
                          <a:effectLst/>
                          <a:latin typeface="Calibri"/>
                        </a:rPr>
                        <a:t>Cuidado / Compasión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Sobreprotección</a:t>
                      </a:r>
                      <a:r>
                        <a:rPr lang="es-CL" sz="15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  <a:p>
                      <a:pPr algn="ctr" fontAlgn="b"/>
                      <a:r>
                        <a:rPr lang="es-CL" sz="15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Apego</a:t>
                      </a:r>
                      <a:endParaRPr lang="es-CL" sz="15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61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GOCE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2D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Desconexión </a:t>
                      </a:r>
                      <a:r>
                        <a:rPr lang="es-CL" sz="15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  <a:p>
                      <a:pPr algn="ctr" fontAlgn="b"/>
                      <a:r>
                        <a:rPr lang="es-CL" sz="15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Desvitalización</a:t>
                      </a:r>
                      <a:endParaRPr lang="es-CL" sz="15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1" i="0" u="none" strike="noStrike" dirty="0">
                          <a:solidFill>
                            <a:srgbClr val="F09503"/>
                          </a:solidFill>
                          <a:effectLst/>
                          <a:latin typeface="Calibri"/>
                        </a:rPr>
                        <a:t>Vitalidad /Conexión /Disfrute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Adicción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08321" y="884238"/>
            <a:ext cx="52577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3600" dirty="0">
                <a:solidFill>
                  <a:srgbClr val="D58200"/>
                </a:solidFill>
                <a:latin typeface="+mn-lt"/>
                <a:ea typeface="ＭＳ Ｐゴシック" pitchFamily="-108" charset="-128"/>
                <a:cs typeface="Arial" pitchFamily="34" charset="0"/>
              </a:rPr>
              <a:t>Competencias </a:t>
            </a:r>
            <a:r>
              <a:rPr lang="es-CL" sz="3600" dirty="0" smtClean="0">
                <a:solidFill>
                  <a:srgbClr val="D58200"/>
                </a:solidFill>
                <a:latin typeface="+mn-lt"/>
                <a:ea typeface="ＭＳ Ｐゴシック" pitchFamily="-108" charset="-128"/>
                <a:cs typeface="Arial" pitchFamily="34" charset="0"/>
              </a:rPr>
              <a:t>de Liderazgo</a:t>
            </a:r>
            <a:endParaRPr lang="es-CL" sz="3600" dirty="0">
              <a:solidFill>
                <a:srgbClr val="D58200"/>
              </a:solidFill>
              <a:latin typeface="+mn-lt"/>
              <a:ea typeface="ＭＳ Ｐゴシック" pitchFamily="-108" charset="-128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73050" y="5049672"/>
            <a:ext cx="63324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CL" sz="4400" b="1" dirty="0" smtClean="0">
                <a:solidFill>
                  <a:srgbClr val="D58200"/>
                </a:solidFill>
                <a:latin typeface="+mj-lt"/>
                <a:ea typeface="ＭＳ Ｐゴシック" pitchFamily="-108" charset="-128"/>
                <a:cs typeface="Arial" pitchFamily="34" charset="0"/>
              </a:rPr>
              <a:t>Identificar</a:t>
            </a:r>
            <a:r>
              <a:rPr lang="es-CL" sz="44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ＭＳ Ｐゴシック" pitchFamily="-108" charset="-128"/>
                <a:cs typeface="Arial" pitchFamily="34" charset="0"/>
              </a:rPr>
              <a:t> la emoción</a:t>
            </a:r>
            <a:endParaRPr lang="es-CL" sz="4400" dirty="0">
              <a:solidFill>
                <a:schemeClr val="bg2">
                  <a:lumMod val="50000"/>
                </a:schemeClr>
              </a:solidFill>
              <a:latin typeface="+mj-lt"/>
              <a:ea typeface="ＭＳ Ｐゴシック" pitchFamily="-108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08321" y="884238"/>
            <a:ext cx="52577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3600" dirty="0">
                <a:solidFill>
                  <a:srgbClr val="D58200"/>
                </a:solidFill>
                <a:latin typeface="+mn-lt"/>
                <a:ea typeface="ＭＳ Ｐゴシック" pitchFamily="-108" charset="-128"/>
                <a:cs typeface="Arial" pitchFamily="34" charset="0"/>
              </a:rPr>
              <a:t>Competencias </a:t>
            </a:r>
            <a:r>
              <a:rPr lang="es-CL" sz="3600" dirty="0" smtClean="0">
                <a:solidFill>
                  <a:srgbClr val="D58200"/>
                </a:solidFill>
                <a:latin typeface="+mn-lt"/>
                <a:ea typeface="ＭＳ Ｐゴシック" pitchFamily="-108" charset="-128"/>
                <a:cs typeface="Arial" pitchFamily="34" charset="0"/>
              </a:rPr>
              <a:t>de Liderazgo</a:t>
            </a:r>
            <a:endParaRPr lang="es-CL" sz="3600" dirty="0">
              <a:solidFill>
                <a:srgbClr val="D58200"/>
              </a:solidFill>
              <a:latin typeface="+mn-lt"/>
              <a:ea typeface="ＭＳ Ｐゴシック" pitchFamily="-108" charset="-128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1658" y="3238676"/>
            <a:ext cx="60687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CL" sz="4400" b="1" dirty="0" smtClean="0">
                <a:solidFill>
                  <a:srgbClr val="D58200"/>
                </a:solidFill>
                <a:latin typeface="+mj-lt"/>
                <a:ea typeface="ＭＳ Ｐゴシック" pitchFamily="-108" charset="-128"/>
                <a:cs typeface="Arial" pitchFamily="34" charset="0"/>
              </a:rPr>
              <a:t>Validar</a:t>
            </a:r>
            <a:r>
              <a:rPr lang="es-CL" sz="44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ＭＳ Ｐゴシック" pitchFamily="-108" charset="-128"/>
                <a:cs typeface="Arial" pitchFamily="34" charset="0"/>
              </a:rPr>
              <a:t> la emoción</a:t>
            </a:r>
            <a:endParaRPr lang="es-CL" sz="4400" dirty="0">
              <a:solidFill>
                <a:schemeClr val="bg2">
                  <a:lumMod val="50000"/>
                </a:schemeClr>
              </a:solidFill>
              <a:latin typeface="+mj-lt"/>
              <a:ea typeface="ＭＳ Ｐゴシック" pitchFamily="-108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08321" y="884238"/>
            <a:ext cx="52577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3600" dirty="0">
                <a:solidFill>
                  <a:srgbClr val="D58200"/>
                </a:solidFill>
                <a:latin typeface="+mn-lt"/>
                <a:ea typeface="ＭＳ Ｐゴシック" pitchFamily="-108" charset="-128"/>
                <a:cs typeface="Arial" pitchFamily="34" charset="0"/>
              </a:rPr>
              <a:t>Competencias </a:t>
            </a:r>
            <a:r>
              <a:rPr lang="es-CL" sz="3600" dirty="0" smtClean="0">
                <a:solidFill>
                  <a:srgbClr val="D58200"/>
                </a:solidFill>
                <a:latin typeface="+mn-lt"/>
                <a:ea typeface="ＭＳ Ｐゴシック" pitchFamily="-108" charset="-128"/>
                <a:cs typeface="Arial" pitchFamily="34" charset="0"/>
              </a:rPr>
              <a:t>de Liderazgo</a:t>
            </a:r>
            <a:endParaRPr lang="es-CL" sz="3600" dirty="0">
              <a:solidFill>
                <a:srgbClr val="D58200"/>
              </a:solidFill>
              <a:latin typeface="+mn-lt"/>
              <a:ea typeface="ＭＳ Ｐゴシック" pitchFamily="-108" charset="-128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874930" y="5172501"/>
            <a:ext cx="50087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CL" sz="4400" b="1" dirty="0" smtClean="0">
                <a:solidFill>
                  <a:srgbClr val="D58200"/>
                </a:solidFill>
                <a:latin typeface="+mj-lt"/>
                <a:ea typeface="ＭＳ Ｐゴシック" pitchFamily="-108" charset="-128"/>
                <a:cs typeface="Arial" pitchFamily="34" charset="0"/>
              </a:rPr>
              <a:t>Gestionar</a:t>
            </a:r>
            <a:r>
              <a:rPr lang="es-CL" sz="44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ＭＳ Ｐゴシック" pitchFamily="-108" charset="-128"/>
                <a:cs typeface="Arial" pitchFamily="34" charset="0"/>
              </a:rPr>
              <a:t> la emoción</a:t>
            </a:r>
            <a:endParaRPr lang="es-CL" sz="4400" dirty="0">
              <a:solidFill>
                <a:schemeClr val="bg2">
                  <a:lumMod val="50000"/>
                </a:schemeClr>
              </a:solidFill>
              <a:latin typeface="+mj-lt"/>
              <a:ea typeface="ＭＳ Ｐゴシック" pitchFamily="-108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978</TotalTime>
  <Words>193</Words>
  <Application>Microsoft Office PowerPoint</Application>
  <PresentationFormat>Presentación en pantalla (4:3)</PresentationFormat>
  <Paragraphs>82</Paragraphs>
  <Slides>10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Diseño personalizado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Company>Capacidep Ltda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Olga  Delano</dc:creator>
  <cp:lastModifiedBy>felipe.varela</cp:lastModifiedBy>
  <cp:revision>44</cp:revision>
  <dcterms:created xsi:type="dcterms:W3CDTF">2012-07-18T15:34:15Z</dcterms:created>
  <dcterms:modified xsi:type="dcterms:W3CDTF">2018-07-05T02:52:59Z</dcterms:modified>
</cp:coreProperties>
</file>