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6" r:id="rId19"/>
    <p:sldId id="274" r:id="rId20"/>
    <p:sldId id="277" r:id="rId21"/>
    <p:sldId id="278" r:id="rId22"/>
    <p:sldId id="279" r:id="rId23"/>
    <p:sldId id="282" r:id="rId24"/>
    <p:sldId id="283" r:id="rId25"/>
    <p:sldId id="284" r:id="rId26"/>
    <p:sldId id="285" r:id="rId27"/>
    <p:sldId id="286" r:id="rId28"/>
    <p:sldId id="287" r:id="rId29"/>
    <p:sldId id="288" r:id="rId30"/>
    <p:sldId id="290" r:id="rId31"/>
    <p:sldId id="289" r:id="rId32"/>
    <p:sldId id="291" r:id="rId33"/>
    <p:sldId id="292" r:id="rId34"/>
    <p:sldId id="293" r:id="rId35"/>
    <p:sldId id="294" r:id="rId36"/>
    <p:sldId id="295" r:id="rId37"/>
    <p:sldId id="296" r:id="rId38"/>
    <p:sldId id="297" r:id="rId39"/>
    <p:sldId id="298" r:id="rId40"/>
    <p:sldId id="299" r:id="rId4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44B037B4-5A53-44C8-B09D-8568960BED89}" type="datetimeFigureOut">
              <a:rPr lang="es-CL" smtClean="0"/>
              <a:t>18-07-2018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8DE4704-3CAD-4CB0-9E0B-10A8A90CC2A1}" type="slidenum">
              <a:rPr lang="es-CL" smtClean="0"/>
              <a:t>‹Nº›</a:t>
            </a:fld>
            <a:endParaRPr lang="es-CL"/>
          </a:p>
        </p:txBody>
      </p:sp>
    </p:spTree>
    <p:extLst>
      <p:ext uri="{BB962C8B-B14F-4D97-AF65-F5344CB8AC3E}">
        <p14:creationId xmlns:p14="http://schemas.microsoft.com/office/powerpoint/2010/main" val="368607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4B037B4-5A53-44C8-B09D-8568960BED89}" type="datetimeFigureOut">
              <a:rPr lang="es-CL" smtClean="0"/>
              <a:t>18-07-2018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8DE4704-3CAD-4CB0-9E0B-10A8A90CC2A1}" type="slidenum">
              <a:rPr lang="es-CL" smtClean="0"/>
              <a:t>‹Nº›</a:t>
            </a:fld>
            <a:endParaRPr lang="es-CL"/>
          </a:p>
        </p:txBody>
      </p:sp>
    </p:spTree>
    <p:extLst>
      <p:ext uri="{BB962C8B-B14F-4D97-AF65-F5344CB8AC3E}">
        <p14:creationId xmlns:p14="http://schemas.microsoft.com/office/powerpoint/2010/main" val="210059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4B037B4-5A53-44C8-B09D-8568960BED89}" type="datetimeFigureOut">
              <a:rPr lang="es-CL" smtClean="0"/>
              <a:t>18-07-2018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8DE4704-3CAD-4CB0-9E0B-10A8A90CC2A1}" type="slidenum">
              <a:rPr lang="es-CL" smtClean="0"/>
              <a:t>‹Nº›</a:t>
            </a:fld>
            <a:endParaRPr lang="es-CL"/>
          </a:p>
        </p:txBody>
      </p:sp>
    </p:spTree>
    <p:extLst>
      <p:ext uri="{BB962C8B-B14F-4D97-AF65-F5344CB8AC3E}">
        <p14:creationId xmlns:p14="http://schemas.microsoft.com/office/powerpoint/2010/main" val="11575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4B037B4-5A53-44C8-B09D-8568960BED89}" type="datetimeFigureOut">
              <a:rPr lang="es-CL" smtClean="0"/>
              <a:t>18-07-2018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8DE4704-3CAD-4CB0-9E0B-10A8A90CC2A1}" type="slidenum">
              <a:rPr lang="es-CL" smtClean="0"/>
              <a:t>‹Nº›</a:t>
            </a:fld>
            <a:endParaRPr lang="es-CL"/>
          </a:p>
        </p:txBody>
      </p:sp>
    </p:spTree>
    <p:extLst>
      <p:ext uri="{BB962C8B-B14F-4D97-AF65-F5344CB8AC3E}">
        <p14:creationId xmlns:p14="http://schemas.microsoft.com/office/powerpoint/2010/main" val="90425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4B037B4-5A53-44C8-B09D-8568960BED89}" type="datetimeFigureOut">
              <a:rPr lang="es-CL" smtClean="0"/>
              <a:t>18-07-2018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8DE4704-3CAD-4CB0-9E0B-10A8A90CC2A1}" type="slidenum">
              <a:rPr lang="es-CL" smtClean="0"/>
              <a:t>‹Nº›</a:t>
            </a:fld>
            <a:endParaRPr lang="es-CL"/>
          </a:p>
        </p:txBody>
      </p:sp>
    </p:spTree>
    <p:extLst>
      <p:ext uri="{BB962C8B-B14F-4D97-AF65-F5344CB8AC3E}">
        <p14:creationId xmlns:p14="http://schemas.microsoft.com/office/powerpoint/2010/main" val="1248485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44B037B4-5A53-44C8-B09D-8568960BED89}" type="datetimeFigureOut">
              <a:rPr lang="es-CL" smtClean="0"/>
              <a:t>18-07-2018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8DE4704-3CAD-4CB0-9E0B-10A8A90CC2A1}" type="slidenum">
              <a:rPr lang="es-CL" smtClean="0"/>
              <a:t>‹Nº›</a:t>
            </a:fld>
            <a:endParaRPr lang="es-CL"/>
          </a:p>
        </p:txBody>
      </p:sp>
    </p:spTree>
    <p:extLst>
      <p:ext uri="{BB962C8B-B14F-4D97-AF65-F5344CB8AC3E}">
        <p14:creationId xmlns:p14="http://schemas.microsoft.com/office/powerpoint/2010/main" val="3378044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44B037B4-5A53-44C8-B09D-8568960BED89}" type="datetimeFigureOut">
              <a:rPr lang="es-CL" smtClean="0"/>
              <a:t>18-07-2018</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C8DE4704-3CAD-4CB0-9E0B-10A8A90CC2A1}" type="slidenum">
              <a:rPr lang="es-CL" smtClean="0"/>
              <a:t>‹Nº›</a:t>
            </a:fld>
            <a:endParaRPr lang="es-CL"/>
          </a:p>
        </p:txBody>
      </p:sp>
    </p:spTree>
    <p:extLst>
      <p:ext uri="{BB962C8B-B14F-4D97-AF65-F5344CB8AC3E}">
        <p14:creationId xmlns:p14="http://schemas.microsoft.com/office/powerpoint/2010/main" val="421498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44B037B4-5A53-44C8-B09D-8568960BED89}" type="datetimeFigureOut">
              <a:rPr lang="es-CL" smtClean="0"/>
              <a:t>18-07-2018</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C8DE4704-3CAD-4CB0-9E0B-10A8A90CC2A1}" type="slidenum">
              <a:rPr lang="es-CL" smtClean="0"/>
              <a:t>‹Nº›</a:t>
            </a:fld>
            <a:endParaRPr lang="es-CL"/>
          </a:p>
        </p:txBody>
      </p:sp>
    </p:spTree>
    <p:extLst>
      <p:ext uri="{BB962C8B-B14F-4D97-AF65-F5344CB8AC3E}">
        <p14:creationId xmlns:p14="http://schemas.microsoft.com/office/powerpoint/2010/main" val="3092126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4B037B4-5A53-44C8-B09D-8568960BED89}" type="datetimeFigureOut">
              <a:rPr lang="es-CL" smtClean="0"/>
              <a:t>18-07-2018</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C8DE4704-3CAD-4CB0-9E0B-10A8A90CC2A1}" type="slidenum">
              <a:rPr lang="es-CL" smtClean="0"/>
              <a:t>‹Nº›</a:t>
            </a:fld>
            <a:endParaRPr lang="es-CL"/>
          </a:p>
        </p:txBody>
      </p:sp>
    </p:spTree>
    <p:extLst>
      <p:ext uri="{BB962C8B-B14F-4D97-AF65-F5344CB8AC3E}">
        <p14:creationId xmlns:p14="http://schemas.microsoft.com/office/powerpoint/2010/main" val="3376826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4B037B4-5A53-44C8-B09D-8568960BED89}" type="datetimeFigureOut">
              <a:rPr lang="es-CL" smtClean="0"/>
              <a:t>18-07-2018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8DE4704-3CAD-4CB0-9E0B-10A8A90CC2A1}" type="slidenum">
              <a:rPr lang="es-CL" smtClean="0"/>
              <a:t>‹Nº›</a:t>
            </a:fld>
            <a:endParaRPr lang="es-CL"/>
          </a:p>
        </p:txBody>
      </p:sp>
    </p:spTree>
    <p:extLst>
      <p:ext uri="{BB962C8B-B14F-4D97-AF65-F5344CB8AC3E}">
        <p14:creationId xmlns:p14="http://schemas.microsoft.com/office/powerpoint/2010/main" val="2697406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4B037B4-5A53-44C8-B09D-8568960BED89}" type="datetimeFigureOut">
              <a:rPr lang="es-CL" smtClean="0"/>
              <a:t>18-07-2018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8DE4704-3CAD-4CB0-9E0B-10A8A90CC2A1}" type="slidenum">
              <a:rPr lang="es-CL" smtClean="0"/>
              <a:t>‹Nº›</a:t>
            </a:fld>
            <a:endParaRPr lang="es-CL"/>
          </a:p>
        </p:txBody>
      </p:sp>
    </p:spTree>
    <p:extLst>
      <p:ext uri="{BB962C8B-B14F-4D97-AF65-F5344CB8AC3E}">
        <p14:creationId xmlns:p14="http://schemas.microsoft.com/office/powerpoint/2010/main" val="1365167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037B4-5A53-44C8-B09D-8568960BED89}" type="datetimeFigureOut">
              <a:rPr lang="es-CL" smtClean="0"/>
              <a:t>18-07-2018</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E4704-3CAD-4CB0-9E0B-10A8A90CC2A1}" type="slidenum">
              <a:rPr lang="es-CL" smtClean="0"/>
              <a:t>‹Nº›</a:t>
            </a:fld>
            <a:endParaRPr lang="es-CL"/>
          </a:p>
        </p:txBody>
      </p:sp>
    </p:spTree>
    <p:extLst>
      <p:ext uri="{BB962C8B-B14F-4D97-AF65-F5344CB8AC3E}">
        <p14:creationId xmlns:p14="http://schemas.microsoft.com/office/powerpoint/2010/main" val="1206138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CL" sz="5400" b="1" dirty="0" smtClean="0"/>
              <a:t>UN ESTATUTO ADMINISTRATIVO ACORDE A LA MODERNIZACIÓN MUNICIPAL</a:t>
            </a:r>
            <a:endParaRPr lang="es-CL" sz="5400" b="1" dirty="0"/>
          </a:p>
        </p:txBody>
      </p:sp>
    </p:spTree>
    <p:extLst>
      <p:ext uri="{BB962C8B-B14F-4D97-AF65-F5344CB8AC3E}">
        <p14:creationId xmlns:p14="http://schemas.microsoft.com/office/powerpoint/2010/main" val="3536074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fontScale="90000"/>
          </a:bodyPr>
          <a:lstStyle/>
          <a:p>
            <a:pPr algn="just"/>
            <a:r>
              <a:rPr lang="es-CL" b="1" dirty="0" smtClean="0"/>
              <a:t/>
            </a:r>
            <a:br>
              <a:rPr lang="es-CL" b="1" dirty="0" smtClean="0"/>
            </a:br>
            <a:r>
              <a:rPr lang="es-CL" b="1" dirty="0" smtClean="0"/>
              <a:t/>
            </a:r>
            <a:br>
              <a:rPr lang="es-CL" b="1" dirty="0" smtClean="0"/>
            </a:br>
            <a:r>
              <a:rPr lang="es-CL" b="1" dirty="0" smtClean="0"/>
              <a:t/>
            </a:r>
            <a:br>
              <a:rPr lang="es-CL" b="1" dirty="0" smtClean="0"/>
            </a:br>
            <a:r>
              <a:rPr lang="es-CL" b="1" dirty="0" smtClean="0"/>
              <a:t>¿</a:t>
            </a:r>
            <a:br>
              <a:rPr lang="es-CL" b="1" dirty="0" smtClean="0"/>
            </a:br>
            <a:r>
              <a:rPr lang="es-CL" b="1" dirty="0" smtClean="0"/>
              <a:t/>
            </a:r>
            <a:br>
              <a:rPr lang="es-CL" b="1" dirty="0" smtClean="0"/>
            </a:br>
            <a:r>
              <a:rPr lang="es-CL" b="1" dirty="0"/>
              <a:t/>
            </a:r>
            <a:br>
              <a:rPr lang="es-CL" b="1" dirty="0"/>
            </a:br>
            <a:r>
              <a:rPr lang="es-CL" b="1" dirty="0" smtClean="0"/>
              <a:t>¿Qué ocurre con aquellas que siendo voluntarias no son de interés municipal? </a:t>
            </a:r>
            <a:br>
              <a:rPr lang="es-CL" b="1" dirty="0" smtClean="0"/>
            </a:br>
            <a:r>
              <a:rPr lang="es-CL" b="1" dirty="0" smtClean="0"/>
              <a:t/>
            </a:r>
            <a:br>
              <a:rPr lang="es-CL" b="1" dirty="0" smtClean="0"/>
            </a:br>
            <a:r>
              <a:rPr lang="es-CL" b="1" dirty="0" smtClean="0"/>
              <a:t>Municipalidad 	NO LAS CONSIDERA CAPACITACIÓN.</a:t>
            </a:r>
            <a:br>
              <a:rPr lang="es-CL" b="1" dirty="0" smtClean="0"/>
            </a:br>
            <a:r>
              <a:rPr lang="es-CL" b="1" dirty="0"/>
              <a:t/>
            </a:r>
            <a:br>
              <a:rPr lang="es-CL" b="1" dirty="0"/>
            </a:br>
            <a:r>
              <a:rPr lang="es-CL" sz="2000" b="1" u="sng" dirty="0"/>
              <a:t>Artículo 24</a:t>
            </a:r>
            <a:r>
              <a:rPr lang="es-CL" sz="2000" dirty="0"/>
              <a:t>.- Los estudios de educación básica, media o superior y los cursos de post-grado conducentes a la obtención de un grado académico, no se considerarán actividades de capacitación y de responsabilidad de la municipalidad.</a:t>
            </a:r>
            <a:endParaRPr lang="es-CL" sz="2000" b="1" dirty="0"/>
          </a:p>
        </p:txBody>
      </p:sp>
    </p:spTree>
    <p:extLst>
      <p:ext uri="{BB962C8B-B14F-4D97-AF65-F5344CB8AC3E}">
        <p14:creationId xmlns:p14="http://schemas.microsoft.com/office/powerpoint/2010/main" val="1393125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¿PORQUÉ?</a:t>
            </a:r>
            <a:endParaRPr lang="es-CL" b="1" dirty="0"/>
          </a:p>
        </p:txBody>
      </p:sp>
      <p:sp>
        <p:nvSpPr>
          <p:cNvPr id="3" name="2 Marcador de contenido"/>
          <p:cNvSpPr>
            <a:spLocks noGrp="1"/>
          </p:cNvSpPr>
          <p:nvPr>
            <p:ph idx="1"/>
          </p:nvPr>
        </p:nvSpPr>
        <p:spPr/>
        <p:txBody>
          <a:bodyPr/>
          <a:lstStyle/>
          <a:p>
            <a:r>
              <a:rPr lang="es-CL" dirty="0" smtClean="0"/>
              <a:t>No considerar que este tipo de educación como capacitación,  es desconocer el cambio que produce en la persona el proceso de aprendizaje, aun cuando lo aprendido no pueda ser directamente aplicado en la tarea que se realiza. </a:t>
            </a:r>
            <a:endParaRPr lang="es-CL" dirty="0"/>
          </a:p>
        </p:txBody>
      </p:sp>
    </p:spTree>
    <p:extLst>
      <p:ext uri="{BB962C8B-B14F-4D97-AF65-F5344CB8AC3E}">
        <p14:creationId xmlns:p14="http://schemas.microsoft.com/office/powerpoint/2010/main" val="3659919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CL" dirty="0" smtClean="0"/>
              <a:t>2. </a:t>
            </a:r>
            <a:r>
              <a:rPr lang="es-CL" b="1" u="sng" dirty="0" smtClean="0"/>
              <a:t>Necesidad de revisar materias relativas a la probidad administrativa</a:t>
            </a:r>
            <a:r>
              <a:rPr lang="es-CL" dirty="0" smtClean="0"/>
              <a:t>.-</a:t>
            </a:r>
          </a:p>
          <a:p>
            <a:pPr marL="0" indent="0">
              <a:buNone/>
            </a:pPr>
            <a:endParaRPr lang="es-CL" dirty="0"/>
          </a:p>
          <a:p>
            <a:pPr marL="0" indent="0">
              <a:buNone/>
            </a:pPr>
            <a:r>
              <a:rPr lang="es-CL" sz="2000" b="1" u="sng" dirty="0"/>
              <a:t>Artículo 58</a:t>
            </a:r>
            <a:r>
              <a:rPr lang="es-CL" sz="2000" dirty="0"/>
              <a:t>.- Serán obligaciones de cada </a:t>
            </a:r>
            <a:r>
              <a:rPr lang="es-CL" sz="2000" dirty="0" smtClean="0"/>
              <a:t> funcionario:</a:t>
            </a:r>
          </a:p>
          <a:p>
            <a:pPr marL="0" indent="0">
              <a:buNone/>
            </a:pPr>
            <a:r>
              <a:rPr lang="es-CL" sz="2000" dirty="0"/>
              <a:t>g) Observar estrictamente el principio de la </a:t>
            </a:r>
            <a:r>
              <a:rPr lang="es-CL" sz="2000" dirty="0" smtClean="0"/>
              <a:t>probidad </a:t>
            </a:r>
            <a:r>
              <a:rPr lang="es-CL" sz="2000" dirty="0"/>
              <a:t>administrativa regulado por la ley Nº 18.575 </a:t>
            </a:r>
            <a:r>
              <a:rPr lang="es-CL" sz="2000" dirty="0" smtClean="0"/>
              <a:t>y </a:t>
            </a:r>
            <a:r>
              <a:rPr lang="es-CL" sz="2000" dirty="0"/>
              <a:t>demás disposiciones especiales</a:t>
            </a:r>
            <a:r>
              <a:rPr lang="es-CL" sz="2000" dirty="0" smtClean="0"/>
              <a:t>;</a:t>
            </a:r>
          </a:p>
          <a:p>
            <a:pPr marL="0" indent="0">
              <a:buNone/>
            </a:pPr>
            <a:r>
              <a:rPr lang="es-CL" sz="2000" dirty="0"/>
              <a:t> i) Observar una vida social acorde con la dignidad </a:t>
            </a:r>
            <a:r>
              <a:rPr lang="es-CL" sz="2000" dirty="0" smtClean="0"/>
              <a:t>del </a:t>
            </a:r>
            <a:r>
              <a:rPr lang="es-CL" sz="2000" dirty="0"/>
              <a:t>cargo</a:t>
            </a:r>
            <a:r>
              <a:rPr lang="es-CL" sz="2000" dirty="0" smtClean="0"/>
              <a:t>;</a:t>
            </a:r>
          </a:p>
          <a:p>
            <a:pPr marL="0" indent="0">
              <a:buNone/>
            </a:pPr>
            <a:endParaRPr lang="es-CL" sz="2000" dirty="0"/>
          </a:p>
          <a:p>
            <a:pPr marL="0" indent="0">
              <a:buNone/>
            </a:pPr>
            <a:r>
              <a:rPr lang="es-CL" sz="2000" b="1" dirty="0" smtClean="0"/>
              <a:t>«…los </a:t>
            </a:r>
            <a:r>
              <a:rPr lang="es-CL" sz="2000" b="1" dirty="0"/>
              <a:t>funcionarios de la </a:t>
            </a:r>
            <a:r>
              <a:rPr lang="es-CL" sz="2000" b="1" dirty="0" smtClean="0"/>
              <a:t> Administración </a:t>
            </a:r>
            <a:r>
              <a:rPr lang="es-CL" sz="2000" b="1" dirty="0"/>
              <a:t>Pública, sean de planta </a:t>
            </a:r>
            <a:r>
              <a:rPr lang="es-CL" sz="2000" b="1" dirty="0" smtClean="0"/>
              <a:t>o </a:t>
            </a:r>
            <a:r>
              <a:rPr lang="es-CL" sz="2000" b="1" dirty="0"/>
              <a:t>a contrata, deberán dar estricto </a:t>
            </a:r>
            <a:r>
              <a:rPr lang="es-CL" sz="2000" b="1" dirty="0" smtClean="0"/>
              <a:t>cumplimiento </a:t>
            </a:r>
            <a:r>
              <a:rPr lang="es-CL" sz="2000" b="1" dirty="0"/>
              <a:t>al principio de </a:t>
            </a:r>
            <a:r>
              <a:rPr lang="es-CL" sz="2000" b="1" dirty="0" smtClean="0"/>
              <a:t>la probidad administrativa»</a:t>
            </a:r>
            <a:r>
              <a:rPr lang="es-CL" sz="2000" dirty="0" smtClean="0"/>
              <a:t>. (Art. 52 Ley 18.575).</a:t>
            </a:r>
            <a:endParaRPr lang="es-CL" sz="2000" dirty="0"/>
          </a:p>
        </p:txBody>
      </p:sp>
    </p:spTree>
    <p:extLst>
      <p:ext uri="{BB962C8B-B14F-4D97-AF65-F5344CB8AC3E}">
        <p14:creationId xmlns:p14="http://schemas.microsoft.com/office/powerpoint/2010/main" val="3433029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CL" sz="3600" dirty="0"/>
              <a:t>El principio de la probidad </a:t>
            </a:r>
            <a:r>
              <a:rPr lang="es-CL" sz="3600" dirty="0" smtClean="0"/>
              <a:t>administrativa </a:t>
            </a:r>
            <a:r>
              <a:rPr lang="es-CL" sz="3600" dirty="0"/>
              <a:t>consiste en observar </a:t>
            </a:r>
            <a:r>
              <a:rPr lang="es-CL" sz="3600" dirty="0" smtClean="0"/>
              <a:t>una </a:t>
            </a:r>
            <a:r>
              <a:rPr lang="es-CL" sz="3600" dirty="0"/>
              <a:t>conducta funcionaria intachable y </a:t>
            </a:r>
            <a:r>
              <a:rPr lang="es-CL" sz="3600" dirty="0" smtClean="0"/>
              <a:t>un </a:t>
            </a:r>
            <a:r>
              <a:rPr lang="es-CL" sz="3600" dirty="0"/>
              <a:t>desempeño honesto y leal de la </a:t>
            </a:r>
            <a:r>
              <a:rPr lang="es-CL" sz="3600" dirty="0" smtClean="0"/>
              <a:t>función </a:t>
            </a:r>
            <a:r>
              <a:rPr lang="es-CL" sz="3600" dirty="0"/>
              <a:t>o cargo, con preeminencia del </a:t>
            </a:r>
            <a:r>
              <a:rPr lang="es-CL" sz="3600" dirty="0" smtClean="0"/>
              <a:t>interés </a:t>
            </a:r>
            <a:r>
              <a:rPr lang="es-CL" sz="3600" dirty="0"/>
              <a:t>general sobre el particular</a:t>
            </a:r>
            <a:r>
              <a:rPr lang="es-CL" sz="3600" dirty="0" smtClean="0"/>
              <a:t>. </a:t>
            </a:r>
            <a:r>
              <a:rPr lang="es-CL" sz="1600" dirty="0" smtClean="0"/>
              <a:t>(Inciso segundo Art. 52 Ley 18.575)</a:t>
            </a:r>
            <a:endParaRPr lang="es-CL" sz="1600" dirty="0"/>
          </a:p>
        </p:txBody>
      </p:sp>
    </p:spTree>
    <p:extLst>
      <p:ext uri="{BB962C8B-B14F-4D97-AF65-F5344CB8AC3E}">
        <p14:creationId xmlns:p14="http://schemas.microsoft.com/office/powerpoint/2010/main" val="3344062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CL" dirty="0" smtClean="0"/>
              <a:t>Artículo </a:t>
            </a:r>
            <a:r>
              <a:rPr lang="es-CL" dirty="0"/>
              <a:t>62 de la Ley 18.575 </a:t>
            </a:r>
            <a:r>
              <a:rPr lang="es-CL" dirty="0" smtClean="0"/>
              <a:t>Ley Orgánica Constitucional de Bases de la Administración del Estado señala en su encabezado que,  </a:t>
            </a:r>
            <a:endParaRPr lang="es-CL" dirty="0"/>
          </a:p>
          <a:p>
            <a:pPr marL="0" indent="0">
              <a:buNone/>
            </a:pPr>
            <a:r>
              <a:rPr lang="es-CL" b="1" dirty="0" smtClean="0"/>
              <a:t>«Contravienen especialmente </a:t>
            </a:r>
            <a:r>
              <a:rPr lang="es-CL" b="1" dirty="0"/>
              <a:t>el principio de la </a:t>
            </a:r>
            <a:br>
              <a:rPr lang="es-CL" b="1" dirty="0"/>
            </a:br>
            <a:r>
              <a:rPr lang="es-CL" b="1" dirty="0"/>
              <a:t>probidad administrativa, las </a:t>
            </a:r>
            <a:r>
              <a:rPr lang="es-CL" b="1" dirty="0" smtClean="0"/>
              <a:t>siguientes conductas»</a:t>
            </a:r>
          </a:p>
          <a:p>
            <a:pPr marL="0" indent="0">
              <a:buNone/>
            </a:pPr>
            <a:r>
              <a:rPr lang="es-CL" dirty="0" smtClean="0"/>
              <a:t>Enumera así una serie de conductas que </a:t>
            </a:r>
            <a:r>
              <a:rPr lang="es-CL" dirty="0"/>
              <a:t>contravienen el principio </a:t>
            </a:r>
            <a:r>
              <a:rPr lang="es-CL" b="1" dirty="0" smtClean="0"/>
              <a:t>«especialmente».</a:t>
            </a:r>
            <a:endParaRPr lang="es-CL" b="1" dirty="0"/>
          </a:p>
        </p:txBody>
      </p:sp>
    </p:spTree>
    <p:extLst>
      <p:ext uri="{BB962C8B-B14F-4D97-AF65-F5344CB8AC3E}">
        <p14:creationId xmlns:p14="http://schemas.microsoft.com/office/powerpoint/2010/main" val="4177602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smtClean="0"/>
              <a:t>No se trata de una enumeración taxativa, sino una enumeración que señala conductas que contravienen especialmente el principio de probidad administrativa.</a:t>
            </a:r>
          </a:p>
          <a:p>
            <a:endParaRPr lang="es-CL" dirty="0"/>
          </a:p>
          <a:p>
            <a:pPr marL="0" indent="0">
              <a:buNone/>
            </a:pPr>
            <a:r>
              <a:rPr lang="es-CL" b="1" u="sng" dirty="0" smtClean="0"/>
              <a:t>CONSECUENCIA</a:t>
            </a:r>
            <a:r>
              <a:rPr lang="es-CL" dirty="0" smtClean="0"/>
              <a:t>: Deja abierta  la calificación de  de otras conductas no enumeradas en la norma referida.   </a:t>
            </a:r>
            <a:endParaRPr lang="es-CL" dirty="0"/>
          </a:p>
        </p:txBody>
      </p:sp>
    </p:spTree>
    <p:extLst>
      <p:ext uri="{BB962C8B-B14F-4D97-AF65-F5344CB8AC3E}">
        <p14:creationId xmlns:p14="http://schemas.microsoft.com/office/powerpoint/2010/main" val="624447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En esta materia debería considerar  el nuevo Estatuto</a:t>
            </a:r>
            <a:endParaRPr lang="es-CL" dirty="0"/>
          </a:p>
        </p:txBody>
      </p:sp>
      <p:sp>
        <p:nvSpPr>
          <p:cNvPr id="3" name="2 Marcador de contenido"/>
          <p:cNvSpPr>
            <a:spLocks noGrp="1"/>
          </p:cNvSpPr>
          <p:nvPr>
            <p:ph idx="1"/>
          </p:nvPr>
        </p:nvSpPr>
        <p:spPr/>
        <p:txBody>
          <a:bodyPr/>
          <a:lstStyle/>
          <a:p>
            <a:pPr marL="514350" indent="-514350">
              <a:buFont typeface="+mj-lt"/>
              <a:buAutoNum type="arabicPeriod"/>
            </a:pPr>
            <a:r>
              <a:rPr lang="es-CL" dirty="0" smtClean="0"/>
              <a:t>Intentar especificar que conductas faltan al principio de probidad, evitando así los subjetivismos en la determinación de las mismas. </a:t>
            </a:r>
          </a:p>
          <a:p>
            <a:pPr marL="514350" indent="-514350">
              <a:buFont typeface="+mj-lt"/>
              <a:buAutoNum type="arabicPeriod"/>
            </a:pPr>
            <a:r>
              <a:rPr lang="es-CL" dirty="0" smtClean="0"/>
              <a:t>Tener en cuenta las particularidades propias del servicio municipal.</a:t>
            </a:r>
            <a:endParaRPr lang="es-CL" dirty="0"/>
          </a:p>
        </p:txBody>
      </p:sp>
    </p:spTree>
    <p:extLst>
      <p:ext uri="{BB962C8B-B14F-4D97-AF65-F5344CB8AC3E}">
        <p14:creationId xmlns:p14="http://schemas.microsoft.com/office/powerpoint/2010/main" val="3620892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CL" dirty="0" smtClean="0"/>
              <a:t>3. </a:t>
            </a:r>
            <a:r>
              <a:rPr lang="es-CL" b="1" u="sng" dirty="0" smtClean="0"/>
              <a:t>Necesidad de revisar normas relativas a la relación laboral</a:t>
            </a:r>
            <a:r>
              <a:rPr lang="es-CL" dirty="0" smtClean="0"/>
              <a:t>.-</a:t>
            </a:r>
          </a:p>
          <a:p>
            <a:pPr marL="0" indent="0">
              <a:buNone/>
            </a:pPr>
            <a:r>
              <a:rPr lang="es-CL" dirty="0" smtClean="0"/>
              <a:t>La relación de trabajo que existe entre los municipios y sus trabajadores, es y ha sido siempre dinámica, más aun estos tiempos en que todo cambia de manera rápida.   </a:t>
            </a:r>
            <a:endParaRPr lang="es-CL" dirty="0"/>
          </a:p>
        </p:txBody>
      </p:sp>
    </p:spTree>
    <p:extLst>
      <p:ext uri="{BB962C8B-B14F-4D97-AF65-F5344CB8AC3E}">
        <p14:creationId xmlns:p14="http://schemas.microsoft.com/office/powerpoint/2010/main" val="588466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TIPOS DE CONTRATOS </a:t>
            </a:r>
            <a:endParaRPr lang="es-CL" dirty="0"/>
          </a:p>
        </p:txBody>
      </p:sp>
      <p:sp>
        <p:nvSpPr>
          <p:cNvPr id="3" name="2 Marcador de contenido"/>
          <p:cNvSpPr>
            <a:spLocks noGrp="1"/>
          </p:cNvSpPr>
          <p:nvPr>
            <p:ph idx="1"/>
          </p:nvPr>
        </p:nvSpPr>
        <p:spPr/>
        <p:txBody>
          <a:bodyPr/>
          <a:lstStyle/>
          <a:p>
            <a:pPr marL="571500" indent="-571500">
              <a:buFont typeface="+mj-lt"/>
              <a:buAutoNum type="romanLcPeriod"/>
            </a:pPr>
            <a:r>
              <a:rPr lang="es-CL" dirty="0" smtClean="0"/>
              <a:t>Planta.</a:t>
            </a:r>
          </a:p>
          <a:p>
            <a:pPr marL="571500" indent="-571500">
              <a:buFont typeface="+mj-lt"/>
              <a:buAutoNum type="romanLcPeriod"/>
            </a:pPr>
            <a:r>
              <a:rPr lang="es-CL" dirty="0" smtClean="0"/>
              <a:t>Contrata.</a:t>
            </a:r>
          </a:p>
          <a:p>
            <a:pPr marL="571500" indent="-571500">
              <a:buFont typeface="+mj-lt"/>
              <a:buAutoNum type="romanLcPeriod"/>
            </a:pPr>
            <a:r>
              <a:rPr lang="es-CL" dirty="0" smtClean="0"/>
              <a:t>Contratos Código del Trabajo.</a:t>
            </a:r>
          </a:p>
          <a:p>
            <a:pPr marL="571500" indent="-571500">
              <a:buFont typeface="+mj-lt"/>
              <a:buAutoNum type="romanLcPeriod"/>
            </a:pPr>
            <a:r>
              <a:rPr lang="es-CL" dirty="0" smtClean="0"/>
              <a:t>Honorarios.</a:t>
            </a:r>
            <a:endParaRPr lang="es-CL" dirty="0"/>
          </a:p>
        </p:txBody>
      </p:sp>
    </p:spTree>
    <p:extLst>
      <p:ext uri="{BB962C8B-B14F-4D97-AF65-F5344CB8AC3E}">
        <p14:creationId xmlns:p14="http://schemas.microsoft.com/office/powerpoint/2010/main" val="2122480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A QUIEN SE APLICA EL ESTATUTO </a:t>
            </a:r>
            <a:endParaRPr lang="es-CL" b="1" dirty="0"/>
          </a:p>
        </p:txBody>
      </p:sp>
      <p:sp>
        <p:nvSpPr>
          <p:cNvPr id="3" name="2 Marcador de contenido"/>
          <p:cNvSpPr>
            <a:spLocks noGrp="1"/>
          </p:cNvSpPr>
          <p:nvPr>
            <p:ph idx="1"/>
          </p:nvPr>
        </p:nvSpPr>
        <p:spPr/>
        <p:txBody>
          <a:bodyPr/>
          <a:lstStyle/>
          <a:p>
            <a:pPr marL="514350" indent="-514350">
              <a:buFont typeface="+mj-lt"/>
              <a:buAutoNum type="alphaLcParenR"/>
            </a:pPr>
            <a:r>
              <a:rPr lang="es-CL" dirty="0" smtClean="0"/>
              <a:t>Personal de planta.</a:t>
            </a:r>
          </a:p>
          <a:p>
            <a:pPr marL="514350" indent="-514350">
              <a:buFont typeface="+mj-lt"/>
              <a:buAutoNum type="alphaLcParenR"/>
            </a:pPr>
            <a:r>
              <a:rPr lang="es-CL" dirty="0" smtClean="0"/>
              <a:t>Las contratas en todo aquello que sea compatible con la naturaleza de las funciones. </a:t>
            </a:r>
            <a:endParaRPr lang="es-CL" dirty="0"/>
          </a:p>
        </p:txBody>
      </p:sp>
    </p:spTree>
    <p:extLst>
      <p:ext uri="{BB962C8B-B14F-4D97-AF65-F5344CB8AC3E}">
        <p14:creationId xmlns:p14="http://schemas.microsoft.com/office/powerpoint/2010/main" val="59984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CON EL TÍTULO AFIRMAMOS DOS COSAS</a:t>
            </a:r>
            <a:r>
              <a:rPr lang="es-CL" dirty="0" smtClean="0"/>
              <a:t>:</a:t>
            </a:r>
            <a:endParaRPr lang="es-CL" dirty="0"/>
          </a:p>
        </p:txBody>
      </p:sp>
      <p:sp>
        <p:nvSpPr>
          <p:cNvPr id="3" name="2 Marcador de contenido"/>
          <p:cNvSpPr>
            <a:spLocks noGrp="1"/>
          </p:cNvSpPr>
          <p:nvPr>
            <p:ph idx="1"/>
          </p:nvPr>
        </p:nvSpPr>
        <p:spPr/>
        <p:txBody>
          <a:bodyPr/>
          <a:lstStyle/>
          <a:p>
            <a:r>
              <a:rPr lang="es-CL" dirty="0" smtClean="0"/>
              <a:t>1.- Que estamos en un proceso de modernización de la Municipalidad o al menos frente a uno que resulta inminente.</a:t>
            </a:r>
          </a:p>
          <a:p>
            <a:r>
              <a:rPr lang="es-CL" dirty="0" smtClean="0"/>
              <a:t>2.- Que el proceso de modernización municipal, requiere introducir modificaciones al Estatuto Administrativo de los funcionarios Municipales. </a:t>
            </a:r>
            <a:endParaRPr lang="es-CL" dirty="0"/>
          </a:p>
        </p:txBody>
      </p:sp>
    </p:spTree>
    <p:extLst>
      <p:ext uri="{BB962C8B-B14F-4D97-AF65-F5344CB8AC3E}">
        <p14:creationId xmlns:p14="http://schemas.microsoft.com/office/powerpoint/2010/main" val="3531985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0"/>
            <a:ext cx="8229600" cy="1143000"/>
          </a:xfrm>
        </p:spPr>
        <p:txBody>
          <a:bodyPr>
            <a:noAutofit/>
          </a:bodyPr>
          <a:lstStyle/>
          <a:p>
            <a:r>
              <a:rPr lang="es-CL" sz="3600" b="1" dirty="0" smtClean="0"/>
              <a:t/>
            </a:r>
            <a:br>
              <a:rPr lang="es-CL" sz="3600" b="1" dirty="0" smtClean="0"/>
            </a:br>
            <a:r>
              <a:rPr lang="es-CL" sz="3600" b="1" dirty="0" smtClean="0"/>
              <a:t>CONTRATOS A LOS QUE SE APLICAN LAS NORMAS DEL CÓDIGO DEL TRABAJO  </a:t>
            </a:r>
            <a:endParaRPr lang="es-CL" sz="3600" b="1" dirty="0"/>
          </a:p>
        </p:txBody>
      </p:sp>
      <p:sp>
        <p:nvSpPr>
          <p:cNvPr id="3" name="2 Marcador de contenido"/>
          <p:cNvSpPr>
            <a:spLocks noGrp="1"/>
          </p:cNvSpPr>
          <p:nvPr>
            <p:ph idx="1"/>
          </p:nvPr>
        </p:nvSpPr>
        <p:spPr/>
        <p:txBody>
          <a:bodyPr>
            <a:normAutofit/>
          </a:bodyPr>
          <a:lstStyle/>
          <a:p>
            <a:r>
              <a:rPr lang="es-CL" dirty="0" smtClean="0"/>
              <a:t>Las </a:t>
            </a:r>
            <a:r>
              <a:rPr lang="es-CL" dirty="0"/>
              <a:t>actividades que se </a:t>
            </a:r>
            <a:r>
              <a:rPr lang="es-CL" dirty="0" smtClean="0"/>
              <a:t>efectúen </a:t>
            </a:r>
            <a:r>
              <a:rPr lang="es-CL" dirty="0"/>
              <a:t>en forma transitoria en municipalidades que cuenten con balnearios u otros sectores turísticos o de recreación</a:t>
            </a:r>
            <a:r>
              <a:rPr lang="es-CL" dirty="0" smtClean="0"/>
              <a:t>.</a:t>
            </a:r>
          </a:p>
          <a:p>
            <a:r>
              <a:rPr lang="es-CL" dirty="0" smtClean="0"/>
              <a:t>El </a:t>
            </a:r>
            <a:r>
              <a:rPr lang="es-CL" dirty="0"/>
              <a:t>personal que se desempeñe en servicios traspasados desde organismos o entidades del sector público y que administre directamente la </a:t>
            </a:r>
            <a:r>
              <a:rPr lang="es-CL" dirty="0" smtClean="0"/>
              <a:t>municipalidad.</a:t>
            </a:r>
            <a:endParaRPr lang="es-CL" dirty="0"/>
          </a:p>
        </p:txBody>
      </p:sp>
    </p:spTree>
    <p:extLst>
      <p:ext uri="{BB962C8B-B14F-4D97-AF65-F5344CB8AC3E}">
        <p14:creationId xmlns:p14="http://schemas.microsoft.com/office/powerpoint/2010/main" val="80791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CONTRATOS A HONORARIOS</a:t>
            </a:r>
            <a:endParaRPr lang="es-CL" b="1" dirty="0"/>
          </a:p>
        </p:txBody>
      </p:sp>
      <p:sp>
        <p:nvSpPr>
          <p:cNvPr id="3" name="2 Marcador de contenido"/>
          <p:cNvSpPr>
            <a:spLocks noGrp="1"/>
          </p:cNvSpPr>
          <p:nvPr>
            <p:ph idx="1"/>
          </p:nvPr>
        </p:nvSpPr>
        <p:spPr>
          <a:xfrm>
            <a:off x="395536" y="1700808"/>
            <a:ext cx="8229600" cy="4525963"/>
          </a:xfrm>
        </p:spPr>
        <p:txBody>
          <a:bodyPr>
            <a:normAutofit/>
          </a:bodyPr>
          <a:lstStyle/>
          <a:p>
            <a:r>
              <a:rPr lang="es-CL" dirty="0" smtClean="0"/>
              <a:t>Profesionales </a:t>
            </a:r>
            <a:r>
              <a:rPr lang="es-CL" dirty="0"/>
              <a:t>y técnicos de educación superior </a:t>
            </a:r>
            <a:r>
              <a:rPr lang="es-CL" dirty="0" smtClean="0"/>
              <a:t> </a:t>
            </a:r>
          </a:p>
          <a:p>
            <a:r>
              <a:rPr lang="es-CL" dirty="0" smtClean="0"/>
              <a:t>Expertos </a:t>
            </a:r>
            <a:r>
              <a:rPr lang="es-CL" dirty="0"/>
              <a:t>en determinadas </a:t>
            </a:r>
            <a:r>
              <a:rPr lang="es-CL" dirty="0" smtClean="0"/>
              <a:t>materias.  </a:t>
            </a:r>
          </a:p>
          <a:p>
            <a:r>
              <a:rPr lang="es-CL" dirty="0" smtClean="0"/>
              <a:t>Extranjeros </a:t>
            </a:r>
            <a:r>
              <a:rPr lang="es-CL" dirty="0"/>
              <a:t>que posean título correspondiente a la especialidad que se requiera</a:t>
            </a:r>
            <a:r>
              <a:rPr lang="es-CL" dirty="0" smtClean="0"/>
              <a:t>.</a:t>
            </a:r>
          </a:p>
          <a:p>
            <a:r>
              <a:rPr lang="es-CL" dirty="0" smtClean="0"/>
              <a:t>La </a:t>
            </a:r>
            <a:r>
              <a:rPr lang="es-CL" dirty="0"/>
              <a:t>prestación de servicios para cometidos específicos, conforme a las normas generales.</a:t>
            </a:r>
            <a:br>
              <a:rPr lang="es-CL" dirty="0"/>
            </a:br>
            <a:r>
              <a:rPr lang="es-CL" dirty="0"/>
              <a:t>  </a:t>
            </a:r>
            <a:endParaRPr lang="es-CL" dirty="0" smtClean="0"/>
          </a:p>
        </p:txBody>
      </p:sp>
    </p:spTree>
    <p:extLst>
      <p:ext uri="{BB962C8B-B14F-4D97-AF65-F5344CB8AC3E}">
        <p14:creationId xmlns:p14="http://schemas.microsoft.com/office/powerpoint/2010/main" val="1843336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pPr marL="0" indent="0">
              <a:buNone/>
            </a:pPr>
            <a:r>
              <a:rPr lang="es-CL" b="1" u="sng" dirty="0"/>
              <a:t>REQUISITOS</a:t>
            </a:r>
            <a:r>
              <a:rPr lang="es-CL" dirty="0"/>
              <a:t>:   </a:t>
            </a:r>
          </a:p>
          <a:p>
            <a:pPr marL="514350" indent="-514350">
              <a:buFont typeface="+mj-lt"/>
              <a:buAutoNum type="alphaLcPeriod"/>
            </a:pPr>
            <a:r>
              <a:rPr lang="es-CL" dirty="0"/>
              <a:t>Debe tratarse de labores accidentales</a:t>
            </a:r>
          </a:p>
          <a:p>
            <a:pPr marL="514350" indent="-514350">
              <a:buFont typeface="+mj-lt"/>
              <a:buAutoNum type="alphaLcPeriod"/>
            </a:pPr>
            <a:r>
              <a:rPr lang="es-CL" dirty="0"/>
              <a:t>No deben ser labores  habituales de la municipalidad; </a:t>
            </a:r>
          </a:p>
          <a:p>
            <a:pPr marL="514350" indent="-514350">
              <a:buFont typeface="+mj-lt"/>
              <a:buAutoNum type="alphaLcPeriod"/>
            </a:pPr>
            <a:r>
              <a:rPr lang="es-CL" dirty="0"/>
              <a:t>Se requiere para la contratación  decreto del alcalde.</a:t>
            </a:r>
          </a:p>
          <a:p>
            <a:pPr marL="0" indent="0">
              <a:buNone/>
            </a:pPr>
            <a:r>
              <a:rPr lang="es-CL" b="1" u="sng" dirty="0"/>
              <a:t>NORMAS APLICABLES</a:t>
            </a:r>
            <a:r>
              <a:rPr lang="es-CL" dirty="0"/>
              <a:t>:  se regirán por las reglas que establezca el respectivo contrato y no le serán aplicables  las normas del estatuto. </a:t>
            </a:r>
          </a:p>
          <a:p>
            <a:endParaRPr lang="es-CL" dirty="0"/>
          </a:p>
        </p:txBody>
      </p:sp>
    </p:spTree>
    <p:extLst>
      <p:ext uri="{BB962C8B-B14F-4D97-AF65-F5344CB8AC3E}">
        <p14:creationId xmlns:p14="http://schemas.microsoft.com/office/powerpoint/2010/main" val="2183609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CL" sz="4000" b="1" dirty="0" smtClean="0"/>
              <a:t>En esta materia es necesario </a:t>
            </a:r>
            <a:r>
              <a:rPr lang="es-CL" sz="4000" b="1" u="sng" dirty="0" smtClean="0"/>
              <a:t>sincerar</a:t>
            </a:r>
            <a:r>
              <a:rPr lang="es-CL" sz="4000" b="1" dirty="0" smtClean="0"/>
              <a:t> la actual relación que existe entre trabajador y Municipalidad. </a:t>
            </a:r>
            <a:endParaRPr lang="es-CL" sz="4000" b="1" dirty="0"/>
          </a:p>
        </p:txBody>
      </p:sp>
    </p:spTree>
    <p:extLst>
      <p:ext uri="{BB962C8B-B14F-4D97-AF65-F5344CB8AC3E}">
        <p14:creationId xmlns:p14="http://schemas.microsoft.com/office/powerpoint/2010/main" val="303669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CONTRATOS A HONORARIOS</a:t>
            </a:r>
            <a:endParaRPr lang="es-CL" b="1" dirty="0"/>
          </a:p>
        </p:txBody>
      </p:sp>
      <p:sp>
        <p:nvSpPr>
          <p:cNvPr id="3" name="2 Marcador de contenido"/>
          <p:cNvSpPr>
            <a:spLocks noGrp="1"/>
          </p:cNvSpPr>
          <p:nvPr>
            <p:ph idx="1"/>
          </p:nvPr>
        </p:nvSpPr>
        <p:spPr/>
        <p:txBody>
          <a:bodyPr/>
          <a:lstStyle/>
          <a:p>
            <a:r>
              <a:rPr lang="es-CL" dirty="0" smtClean="0"/>
              <a:t>Es claro que las Municipalidades contratan muchas veces a personas para cumplir tareas que no son precisamente  accidentales.</a:t>
            </a:r>
          </a:p>
          <a:p>
            <a:r>
              <a:rPr lang="es-CL" dirty="0" smtClean="0"/>
              <a:t>Ausencia de responsabilidad administrativa para las personas contratadas a honorarios.</a:t>
            </a:r>
          </a:p>
          <a:p>
            <a:r>
              <a:rPr lang="es-CL" dirty="0" smtClean="0"/>
              <a:t>Falta de protección social de los contratados a honorarios.</a:t>
            </a:r>
            <a:endParaRPr lang="es-CL" dirty="0"/>
          </a:p>
        </p:txBody>
      </p:sp>
    </p:spTree>
    <p:extLst>
      <p:ext uri="{BB962C8B-B14F-4D97-AF65-F5344CB8AC3E}">
        <p14:creationId xmlns:p14="http://schemas.microsoft.com/office/powerpoint/2010/main" val="40439123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CL" b="1" dirty="0" smtClean="0"/>
              <a:t/>
            </a:r>
            <a:br>
              <a:rPr lang="es-CL" b="1" dirty="0" smtClean="0"/>
            </a:br>
            <a:r>
              <a:rPr lang="es-CL" b="1" dirty="0" smtClean="0"/>
              <a:t/>
            </a:r>
            <a:br>
              <a:rPr lang="es-CL" b="1" dirty="0" smtClean="0"/>
            </a:br>
            <a:r>
              <a:rPr lang="es-CL" b="1" dirty="0" smtClean="0"/>
              <a:t/>
            </a:r>
            <a:br>
              <a:rPr lang="es-CL" b="1" dirty="0" smtClean="0"/>
            </a:br>
            <a:r>
              <a:rPr lang="es-CL" b="1" dirty="0" smtClean="0"/>
              <a:t/>
            </a:r>
            <a:br>
              <a:rPr lang="es-CL" b="1" dirty="0" smtClean="0"/>
            </a:br>
            <a:r>
              <a:rPr lang="es-CL" b="1" dirty="0"/>
              <a:t/>
            </a:r>
            <a:br>
              <a:rPr lang="es-CL" b="1" dirty="0"/>
            </a:br>
            <a:r>
              <a:rPr lang="es-CL" b="1" dirty="0" smtClean="0"/>
              <a:t/>
            </a:r>
            <a:br>
              <a:rPr lang="es-CL" b="1" dirty="0" smtClean="0"/>
            </a:br>
            <a:r>
              <a:rPr lang="es-CL" b="1" dirty="0"/>
              <a:t/>
            </a:r>
            <a:br>
              <a:rPr lang="es-CL" b="1" dirty="0"/>
            </a:br>
            <a:r>
              <a:rPr lang="es-CL" b="1" dirty="0" smtClean="0"/>
              <a:t>APLICACIÓN DEL CÓDIGO DEL TRABAJO  A FUNCIONARIOS MUNICIPALES</a:t>
            </a:r>
            <a:br>
              <a:rPr lang="es-CL" b="1" dirty="0" smtClean="0"/>
            </a:br>
            <a:r>
              <a:rPr lang="es-CL" b="1" dirty="0"/>
              <a:t/>
            </a:r>
            <a:br>
              <a:rPr lang="es-CL" b="1" dirty="0"/>
            </a:br>
            <a:r>
              <a:rPr lang="es-CL" b="1" dirty="0" smtClean="0"/>
              <a:t>En esta materia es la jurisprudencia de los tribunales la que ha resuelto por la vía jurisdiccional ciertas materias.</a:t>
            </a:r>
            <a:endParaRPr lang="es-CL" b="1" dirty="0"/>
          </a:p>
        </p:txBody>
      </p:sp>
    </p:spTree>
    <p:extLst>
      <p:ext uri="{BB962C8B-B14F-4D97-AF65-F5344CB8AC3E}">
        <p14:creationId xmlns:p14="http://schemas.microsoft.com/office/powerpoint/2010/main" val="2582886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
            </a:r>
            <a:br>
              <a:rPr lang="es-CL" dirty="0" smtClean="0"/>
            </a:br>
            <a:r>
              <a:rPr lang="es-CL" b="1" dirty="0" smtClean="0"/>
              <a:t>APLICACIÓN DEL PRINCIPIO DE REALIDAD EN LOS CONTRATOS A HONORARIOS</a:t>
            </a:r>
            <a:endParaRPr lang="es-CL" b="1" dirty="0"/>
          </a:p>
        </p:txBody>
      </p:sp>
      <p:sp>
        <p:nvSpPr>
          <p:cNvPr id="3" name="2 Marcador de contenido"/>
          <p:cNvSpPr>
            <a:spLocks noGrp="1"/>
          </p:cNvSpPr>
          <p:nvPr>
            <p:ph idx="1"/>
          </p:nvPr>
        </p:nvSpPr>
        <p:spPr>
          <a:xfrm>
            <a:off x="457200" y="2204864"/>
            <a:ext cx="8229600" cy="3921299"/>
          </a:xfrm>
        </p:spPr>
        <p:txBody>
          <a:bodyPr>
            <a:normAutofit/>
          </a:bodyPr>
          <a:lstStyle/>
          <a:p>
            <a:pPr marL="0" indent="0">
              <a:buNone/>
            </a:pPr>
            <a:r>
              <a:rPr lang="es-CL" dirty="0" smtClean="0"/>
              <a:t>Muchos contratos honorarios no cumplen con las exigencias para que las municipalidades operen a través de este tipo de contratos.</a:t>
            </a:r>
          </a:p>
          <a:p>
            <a:pPr marL="0" indent="0">
              <a:buNone/>
            </a:pPr>
            <a:r>
              <a:rPr lang="es-CL" dirty="0" smtClean="0"/>
              <a:t>En estos casos, más allá de la letra del contrato se está al principio de REALIDAD, es decir la circunstancia de hecho que rodea la relación de trabajo prima por sobre la letra de la ley  </a:t>
            </a:r>
            <a:endParaRPr lang="es-CL" dirty="0"/>
          </a:p>
        </p:txBody>
      </p:sp>
    </p:spTree>
    <p:extLst>
      <p:ext uri="{BB962C8B-B14F-4D97-AF65-F5344CB8AC3E}">
        <p14:creationId xmlns:p14="http://schemas.microsoft.com/office/powerpoint/2010/main" val="4228669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Considerando noveno</a:t>
            </a:r>
            <a:r>
              <a:rPr lang="es-CL" dirty="0" smtClean="0"/>
              <a:t>:</a:t>
            </a:r>
            <a:br>
              <a:rPr lang="es-CL" dirty="0" smtClean="0"/>
            </a:br>
            <a:r>
              <a:rPr lang="es-CL" sz="2000" dirty="0"/>
              <a:t>(Rol 35.145 Cuarta Sala Corte Suprema 4 de Enero de 2017).</a:t>
            </a:r>
            <a:r>
              <a:rPr lang="es-CL" dirty="0"/>
              <a:t/>
            </a:r>
            <a:br>
              <a:rPr lang="es-CL" dirty="0"/>
            </a:br>
            <a:endParaRPr lang="es-CL" dirty="0"/>
          </a:p>
        </p:txBody>
      </p:sp>
      <p:sp>
        <p:nvSpPr>
          <p:cNvPr id="3" name="2 Marcador de contenido"/>
          <p:cNvSpPr>
            <a:spLocks noGrp="1"/>
          </p:cNvSpPr>
          <p:nvPr>
            <p:ph idx="1"/>
          </p:nvPr>
        </p:nvSpPr>
        <p:spPr/>
        <p:txBody>
          <a:bodyPr>
            <a:normAutofit fontScale="77500" lnSpcReduction="20000"/>
          </a:bodyPr>
          <a:lstStyle/>
          <a:p>
            <a:pPr marL="0" indent="0">
              <a:buNone/>
            </a:pPr>
            <a:r>
              <a:rPr lang="es-CL" dirty="0"/>
              <a:t>En el presente caso se trata de un profesional que </a:t>
            </a:r>
            <a:r>
              <a:rPr lang="es-CL" dirty="0" smtClean="0"/>
              <a:t>si bien </a:t>
            </a:r>
            <a:r>
              <a:rPr lang="es-CL" dirty="0"/>
              <a:t>aparece contratado a honorarios para un </a:t>
            </a:r>
            <a:r>
              <a:rPr lang="es-CL" dirty="0" smtClean="0"/>
              <a:t>proyecto concreto</a:t>
            </a:r>
            <a:r>
              <a:rPr lang="es-CL" dirty="0"/>
              <a:t>, se desempeñó en condiciones que no son </a:t>
            </a:r>
            <a:r>
              <a:rPr lang="es-CL" dirty="0" smtClean="0"/>
              <a:t>compatibles con </a:t>
            </a:r>
            <a:r>
              <a:rPr lang="es-CL" dirty="0"/>
              <a:t>una prestación de servicios conforme a las modalidades</a:t>
            </a:r>
          </a:p>
          <a:p>
            <a:pPr marL="0" indent="0">
              <a:buNone/>
            </a:pPr>
            <a:r>
              <a:rPr lang="es-CL" dirty="0"/>
              <a:t>previstas para el tipo de contrato en referencia, lo que se</a:t>
            </a:r>
          </a:p>
          <a:p>
            <a:pPr marL="0" indent="0">
              <a:buNone/>
            </a:pPr>
            <a:r>
              <a:rPr lang="es-CL" dirty="0"/>
              <a:t>refleja en circunstancias de hecho que la legislación regula</a:t>
            </a:r>
          </a:p>
          <a:p>
            <a:pPr marL="0" indent="0">
              <a:buNone/>
            </a:pPr>
            <a:r>
              <a:rPr lang="es-CL" dirty="0"/>
              <a:t>en el Código del Trabajo. Orienta especialmente la decisión</a:t>
            </a:r>
          </a:p>
          <a:p>
            <a:pPr marL="0" indent="0">
              <a:buNone/>
            </a:pPr>
            <a:r>
              <a:rPr lang="es-CL" dirty="0"/>
              <a:t>de esta Corte el hecho que </a:t>
            </a:r>
            <a:r>
              <a:rPr lang="es-CL" b="1" u="sng" dirty="0"/>
              <a:t>el desempeño profesional a</a:t>
            </a:r>
          </a:p>
          <a:p>
            <a:pPr marL="0" indent="0">
              <a:buNone/>
            </a:pPr>
            <a:r>
              <a:rPr lang="es-CL" b="1" u="sng" dirty="0"/>
              <a:t>honorarios no es acorde a una prestación de servicios como </a:t>
            </a:r>
            <a:r>
              <a:rPr lang="es-CL" b="1" u="sng" dirty="0" smtClean="0"/>
              <a:t>la descrita</a:t>
            </a:r>
            <a:r>
              <a:rPr lang="es-CL" b="1" u="sng" dirty="0"/>
              <a:t>, esto es, bajo subordinación y dependencia, con</a:t>
            </a:r>
          </a:p>
          <a:p>
            <a:pPr marL="0" indent="0">
              <a:buNone/>
            </a:pPr>
            <a:r>
              <a:rPr lang="es-CL" b="1" u="sng" dirty="0"/>
              <a:t>obligación de asistencia diaria, cumpliendo </a:t>
            </a:r>
            <a:r>
              <a:rPr lang="es-CL" b="1" u="sng" dirty="0" smtClean="0"/>
              <a:t>horario</a:t>
            </a:r>
            <a:r>
              <a:rPr lang="es-CL" dirty="0" smtClean="0"/>
              <a:t>. </a:t>
            </a:r>
            <a:endParaRPr lang="es-CL" sz="2300" dirty="0"/>
          </a:p>
        </p:txBody>
      </p:sp>
    </p:spTree>
    <p:extLst>
      <p:ext uri="{BB962C8B-B14F-4D97-AF65-F5344CB8AC3E}">
        <p14:creationId xmlns:p14="http://schemas.microsoft.com/office/powerpoint/2010/main" val="13119161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5894115"/>
          </a:xfrm>
        </p:spPr>
        <p:txBody>
          <a:bodyPr>
            <a:normAutofit fontScale="85000" lnSpcReduction="10000"/>
          </a:bodyPr>
          <a:lstStyle/>
          <a:p>
            <a:pPr marL="0" indent="0" algn="ctr">
              <a:buNone/>
            </a:pPr>
            <a:r>
              <a:rPr lang="es-CL" sz="4700" b="1" dirty="0" smtClean="0"/>
              <a:t>Considerando séptimo</a:t>
            </a:r>
            <a:r>
              <a:rPr lang="es-CL" sz="4700" dirty="0" smtClean="0"/>
              <a:t>:</a:t>
            </a:r>
          </a:p>
          <a:p>
            <a:pPr marL="0" indent="0" algn="ctr">
              <a:buNone/>
            </a:pPr>
            <a:r>
              <a:rPr lang="es-CL" sz="2300" dirty="0"/>
              <a:t>(Rol </a:t>
            </a:r>
            <a:r>
              <a:rPr lang="es-CL" sz="2300" dirty="0" smtClean="0"/>
              <a:t>34.848 </a:t>
            </a:r>
            <a:r>
              <a:rPr lang="es-CL" sz="2300" dirty="0"/>
              <a:t>Cuarta Sala Corte Suprema </a:t>
            </a:r>
            <a:r>
              <a:rPr lang="es-CL" sz="2300" dirty="0" smtClean="0"/>
              <a:t>9 </a:t>
            </a:r>
            <a:r>
              <a:rPr lang="es-CL" sz="2300" dirty="0"/>
              <a:t>de </a:t>
            </a:r>
            <a:r>
              <a:rPr lang="es-CL" sz="2300" dirty="0" smtClean="0"/>
              <a:t>Marzo </a:t>
            </a:r>
            <a:r>
              <a:rPr lang="es-CL" sz="2300" dirty="0"/>
              <a:t>de 2017).</a:t>
            </a:r>
            <a:br>
              <a:rPr lang="es-CL" sz="2300" dirty="0"/>
            </a:br>
            <a:endParaRPr lang="es-CL" sz="2300" dirty="0"/>
          </a:p>
          <a:p>
            <a:pPr marL="0" indent="0">
              <a:buNone/>
            </a:pPr>
            <a:r>
              <a:rPr lang="es-CL" dirty="0" smtClean="0"/>
              <a:t>quienes </a:t>
            </a:r>
            <a:r>
              <a:rPr lang="es-CL" dirty="0"/>
              <a:t>son contratados por un órgano del Estado, a honorarios, </a:t>
            </a:r>
            <a:r>
              <a:rPr lang="es-CL" b="1" u="sng" dirty="0"/>
              <a:t>podrán quedar sujetos a las normas del Código del Trabajo, en la medida que la vinculación reúna, en los hechos, las características propias de una relación laboral</a:t>
            </a:r>
            <a:r>
              <a:rPr lang="es-CL" dirty="0"/>
              <a:t>, en conformidad a lo establecido en los artículos 7 y 8 del Código del Trabajo. Desde luego, lo regular es que si se contrata a honorarios rijan las normas del derecho civil, pues un contrato de prestación de servicios tiene la naturaleza de un arrendamiento de servicios personales y, en el caso específico de los abogados, es una convención que se sujeta a las reglas del mandato.</a:t>
            </a:r>
          </a:p>
        </p:txBody>
      </p:sp>
    </p:spTree>
    <p:extLst>
      <p:ext uri="{BB962C8B-B14F-4D97-AF65-F5344CB8AC3E}">
        <p14:creationId xmlns:p14="http://schemas.microsoft.com/office/powerpoint/2010/main" val="2520854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a:t>Sin embargo, como se sabe, </a:t>
            </a:r>
            <a:r>
              <a:rPr lang="es-CL" b="1" u="sng" dirty="0"/>
              <a:t>las cosas son lo que son en la realidad y no lo que se dice que son</a:t>
            </a:r>
            <a:r>
              <a:rPr lang="es-CL" dirty="0"/>
              <a:t>, por eso es que al examinar una </a:t>
            </a:r>
            <a:r>
              <a:rPr lang="es-CL" dirty="0" smtClean="0"/>
              <a:t>determinada </a:t>
            </a:r>
            <a:r>
              <a:rPr lang="es-CL" dirty="0"/>
              <a:t>relación, formalmente convenida a honorarios, es posible que se encuentren cuestiones subyacentes que digan lo contrario. </a:t>
            </a:r>
          </a:p>
        </p:txBody>
      </p:sp>
    </p:spTree>
    <p:extLst>
      <p:ext uri="{BB962C8B-B14F-4D97-AF65-F5344CB8AC3E}">
        <p14:creationId xmlns:p14="http://schemas.microsoft.com/office/powerpoint/2010/main" val="3497631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¿Porque existe necesidad de modernizar la Municipalidad? </a:t>
            </a:r>
            <a:endParaRPr lang="es-CL" b="1" dirty="0"/>
          </a:p>
        </p:txBody>
      </p:sp>
      <p:sp>
        <p:nvSpPr>
          <p:cNvPr id="3" name="2 Marcador de contenido"/>
          <p:cNvSpPr>
            <a:spLocks noGrp="1"/>
          </p:cNvSpPr>
          <p:nvPr>
            <p:ph idx="1"/>
          </p:nvPr>
        </p:nvSpPr>
        <p:spPr/>
        <p:txBody>
          <a:bodyPr>
            <a:normAutofit fontScale="92500"/>
          </a:bodyPr>
          <a:lstStyle/>
          <a:p>
            <a:r>
              <a:rPr lang="es-CL" dirty="0" smtClean="0"/>
              <a:t>Creciente complejidad de los temas que deben asumir los municipios. (Seguridad ciudadana, salud, educación, violencia urbana, entre otros).</a:t>
            </a:r>
          </a:p>
          <a:p>
            <a:r>
              <a:rPr lang="es-CL" dirty="0" smtClean="0"/>
              <a:t>Necesidad de entregar herramientas a la Municipalidad para el logro de su fin propio: </a:t>
            </a:r>
            <a:r>
              <a:rPr lang="es-CL" b="1" dirty="0" smtClean="0"/>
              <a:t>satisfacer las necesidades de la comunidad </a:t>
            </a:r>
            <a:br>
              <a:rPr lang="es-CL" b="1" dirty="0" smtClean="0"/>
            </a:br>
            <a:r>
              <a:rPr lang="es-CL" b="1" dirty="0" smtClean="0"/>
              <a:t>local y asegurar su participación  en el progreso económico, social  y cultural de las respectivas </a:t>
            </a:r>
            <a:br>
              <a:rPr lang="es-CL" b="1" dirty="0" smtClean="0"/>
            </a:br>
            <a:r>
              <a:rPr lang="es-CL" b="1" dirty="0" smtClean="0"/>
              <a:t>comunas</a:t>
            </a:r>
            <a:r>
              <a:rPr lang="es-CL" dirty="0" smtClean="0"/>
              <a:t>.  </a:t>
            </a:r>
            <a:r>
              <a:rPr lang="es-CL" sz="1900" dirty="0" smtClean="0"/>
              <a:t>(Art. 1º inciso segundo L.O.C.).</a:t>
            </a:r>
            <a:endParaRPr lang="es-CL" sz="1900" dirty="0"/>
          </a:p>
        </p:txBody>
      </p:sp>
    </p:spTree>
    <p:extLst>
      <p:ext uri="{BB962C8B-B14F-4D97-AF65-F5344CB8AC3E}">
        <p14:creationId xmlns:p14="http://schemas.microsoft.com/office/powerpoint/2010/main" val="2048102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
            </a:r>
            <a:br>
              <a:rPr lang="es-CL" b="1" dirty="0" smtClean="0"/>
            </a:br>
            <a:r>
              <a:rPr lang="es-CL" b="1" dirty="0"/>
              <a:t/>
            </a:r>
            <a:br>
              <a:rPr lang="es-CL" b="1" dirty="0"/>
            </a:br>
            <a:r>
              <a:rPr lang="es-CL" b="1" dirty="0" smtClean="0"/>
              <a:t/>
            </a:r>
            <a:br>
              <a:rPr lang="es-CL" b="1" dirty="0" smtClean="0"/>
            </a:br>
            <a:r>
              <a:rPr lang="es-CL" b="1" dirty="0"/>
              <a:t/>
            </a:r>
            <a:br>
              <a:rPr lang="es-CL" b="1" dirty="0"/>
            </a:br>
            <a:r>
              <a:rPr lang="es-CL" b="1" dirty="0" smtClean="0"/>
              <a:t/>
            </a:r>
            <a:br>
              <a:rPr lang="es-CL" b="1" dirty="0" smtClean="0"/>
            </a:br>
            <a:r>
              <a:rPr lang="es-CL" b="1" dirty="0"/>
              <a:t/>
            </a:r>
            <a:br>
              <a:rPr lang="es-CL" b="1" dirty="0"/>
            </a:br>
            <a:r>
              <a:rPr lang="es-CL" b="1" dirty="0" smtClean="0"/>
              <a:t/>
            </a:r>
            <a:br>
              <a:rPr lang="es-CL" b="1" dirty="0" smtClean="0"/>
            </a:br>
            <a:r>
              <a:rPr lang="es-CL" b="1" dirty="0" smtClean="0"/>
              <a:t>APLICACIÓN DEL PROCEDIMIENTO DE TUTELA LABORAL</a:t>
            </a:r>
            <a:endParaRPr lang="es-CL" b="1" dirty="0"/>
          </a:p>
        </p:txBody>
      </p:sp>
    </p:spTree>
    <p:extLst>
      <p:ext uri="{BB962C8B-B14F-4D97-AF65-F5344CB8AC3E}">
        <p14:creationId xmlns:p14="http://schemas.microsoft.com/office/powerpoint/2010/main" val="2260021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
            </a:r>
            <a:br>
              <a:rPr lang="es-CL" dirty="0" smtClean="0"/>
            </a:br>
            <a:r>
              <a:rPr lang="es-CL" b="1" dirty="0" smtClean="0"/>
              <a:t>Considerando Octavo</a:t>
            </a:r>
            <a:r>
              <a:rPr lang="es-CL" dirty="0" smtClean="0"/>
              <a:t>:</a:t>
            </a:r>
            <a:br>
              <a:rPr lang="es-CL" dirty="0" smtClean="0"/>
            </a:br>
            <a:r>
              <a:rPr lang="es-CL" sz="2000" dirty="0" smtClean="0"/>
              <a:t>(Rol </a:t>
            </a:r>
            <a:r>
              <a:rPr lang="es-CL" sz="2000" dirty="0"/>
              <a:t>N°6.417-2016</a:t>
            </a:r>
            <a:r>
              <a:rPr lang="es-CL" sz="2000" dirty="0" smtClean="0"/>
              <a:t>. Cuarta sal Corte Suprema. 16 de Agosto de 2016)</a:t>
            </a:r>
            <a:r>
              <a:rPr lang="es-CL" dirty="0"/>
              <a:t/>
            </a:r>
            <a:br>
              <a:rPr lang="es-CL" dirty="0"/>
            </a:br>
            <a:endParaRPr lang="es-CL" dirty="0"/>
          </a:p>
        </p:txBody>
      </p:sp>
      <p:sp>
        <p:nvSpPr>
          <p:cNvPr id="3" name="2 Marcador de contenido"/>
          <p:cNvSpPr>
            <a:spLocks noGrp="1"/>
          </p:cNvSpPr>
          <p:nvPr>
            <p:ph idx="1"/>
          </p:nvPr>
        </p:nvSpPr>
        <p:spPr/>
        <p:txBody>
          <a:bodyPr>
            <a:normAutofit fontScale="62500" lnSpcReduction="20000"/>
          </a:bodyPr>
          <a:lstStyle/>
          <a:p>
            <a:r>
              <a:rPr lang="es-CL" dirty="0"/>
              <a:t>Que si bien el artículo 160 del Estatuto Administrativo, al permitir al funcionario afectado reclamar ante la Contraloría General de la República, ofrece una garantía para la protección de sus derechos fundamentales en la relación funcionaria, no se trata de un recurso judicial. Por importantes que sean, los recursos </a:t>
            </a:r>
            <a:r>
              <a:rPr lang="es-CL" dirty="0" smtClean="0"/>
              <a:t> no </a:t>
            </a:r>
            <a:r>
              <a:rPr lang="es-CL" dirty="0"/>
              <a:t>ocupan el mismo lugar que los judiciales en la garantía de los derechos de las personas. Esto es algo que reconoce la propia Constitución Política, al garantizar en su artículo 38 que cualquier persona que sea lesionada en sus derechos por la Administración del Estado pueda reclamar ante los tribunales que determine la ley. No puede afirmarse que el artículo 160 del Estatuto Administrativo sea la ley que da cumplimiento a esta regla constitucional, pues él no determina un tribunal al cual reclamar. Se trata entonces de un asunto que el Estatuto Administrativo no regula. El Código del Trabajo sí lo hace. En consecuencia, de conformidad con el artículo primero del Código de Trabajo, </a:t>
            </a:r>
            <a:r>
              <a:rPr lang="es-CL" b="1" u="sng" dirty="0"/>
              <a:t>resulta aplicable en la relación funcionaria el procedimiento de tutela laboral que establece el Código del Trabajo</a:t>
            </a:r>
            <a:r>
              <a:rPr lang="es-CL" dirty="0"/>
              <a:t>.</a:t>
            </a:r>
          </a:p>
          <a:p>
            <a:endParaRPr lang="es-CL" dirty="0"/>
          </a:p>
        </p:txBody>
      </p:sp>
    </p:spTree>
    <p:extLst>
      <p:ext uri="{BB962C8B-B14F-4D97-AF65-F5344CB8AC3E}">
        <p14:creationId xmlns:p14="http://schemas.microsoft.com/office/powerpoint/2010/main" val="4204113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Porqué esta conclusión:</a:t>
            </a:r>
            <a:endParaRPr lang="es-CL" dirty="0"/>
          </a:p>
        </p:txBody>
      </p:sp>
      <p:sp>
        <p:nvSpPr>
          <p:cNvPr id="3" name="2 Marcador de contenido"/>
          <p:cNvSpPr>
            <a:spLocks noGrp="1"/>
          </p:cNvSpPr>
          <p:nvPr>
            <p:ph idx="1"/>
          </p:nvPr>
        </p:nvSpPr>
        <p:spPr/>
        <p:txBody>
          <a:bodyPr>
            <a:normAutofit fontScale="92500" lnSpcReduction="20000"/>
          </a:bodyPr>
          <a:lstStyle/>
          <a:p>
            <a:pPr marL="514350" indent="-514350">
              <a:buFont typeface="+mj-lt"/>
              <a:buAutoNum type="arabicPeriod"/>
            </a:pPr>
            <a:r>
              <a:rPr lang="es-CL" dirty="0" smtClean="0"/>
              <a:t>Los Funcionarios Municipales son Trabajadores Municipales.</a:t>
            </a:r>
          </a:p>
          <a:p>
            <a:r>
              <a:rPr lang="es-CL" dirty="0" smtClean="0"/>
              <a:t>Así lo razona y concluye la jurisprudencia de nuestros tribunales de justicia.</a:t>
            </a:r>
          </a:p>
          <a:p>
            <a:r>
              <a:rPr lang="es-CL" dirty="0" smtClean="0"/>
              <a:t>Normas expresas en que se reconoce a los funcionarios la calidad de </a:t>
            </a:r>
            <a:r>
              <a:rPr lang="es-CL" b="1" dirty="0" smtClean="0"/>
              <a:t>«trabajadores».</a:t>
            </a:r>
          </a:p>
          <a:p>
            <a:pPr marL="0" indent="0">
              <a:buNone/>
            </a:pPr>
            <a:r>
              <a:rPr lang="es-CL" sz="2200" dirty="0" smtClean="0">
                <a:solidFill>
                  <a:srgbClr val="FF0000"/>
                </a:solidFill>
              </a:rPr>
              <a:t>Ley 19.296 artículo 1º Inciso primero:</a:t>
            </a:r>
            <a:endParaRPr lang="es-CL" dirty="0" smtClean="0"/>
          </a:p>
          <a:p>
            <a:pPr marL="0" indent="0">
              <a:buNone/>
            </a:pPr>
            <a:r>
              <a:rPr lang="es-CL" b="1" dirty="0" smtClean="0"/>
              <a:t> </a:t>
            </a:r>
            <a:r>
              <a:rPr lang="es-CL" sz="2600" dirty="0" err="1"/>
              <a:t>Reconócese</a:t>
            </a:r>
            <a:r>
              <a:rPr lang="es-CL" sz="2600" dirty="0"/>
              <a:t>, a </a:t>
            </a:r>
            <a:r>
              <a:rPr lang="es-CL" sz="2600" b="1" u="sng" dirty="0"/>
              <a:t>los trabajadores</a:t>
            </a:r>
            <a:r>
              <a:rPr lang="es-CL" sz="2600" u="sng" dirty="0"/>
              <a:t> </a:t>
            </a:r>
            <a:r>
              <a:rPr lang="es-CL" sz="2600" dirty="0"/>
              <a:t>de </a:t>
            </a:r>
            <a:r>
              <a:rPr lang="es-CL" sz="2600" dirty="0" smtClean="0"/>
              <a:t>la Administración </a:t>
            </a:r>
            <a:r>
              <a:rPr lang="es-CL" sz="2600" dirty="0"/>
              <a:t>del Estado, incluidas las municipalidades </a:t>
            </a:r>
            <a:r>
              <a:rPr lang="es-CL" sz="2600" dirty="0" smtClean="0"/>
              <a:t>……………… </a:t>
            </a:r>
            <a:r>
              <a:rPr lang="es-CL" sz="2600" dirty="0"/>
              <a:t>el derecho de constituir, sin </a:t>
            </a:r>
            <a:r>
              <a:rPr lang="es-CL" sz="2600" dirty="0" smtClean="0"/>
              <a:t> autorización </a:t>
            </a:r>
            <a:r>
              <a:rPr lang="es-CL" sz="2600" dirty="0"/>
              <a:t>previa, las asociaciones de funcionarios </a:t>
            </a:r>
            <a:r>
              <a:rPr lang="es-CL" sz="2600" dirty="0" smtClean="0"/>
              <a:t> que </a:t>
            </a:r>
            <a:r>
              <a:rPr lang="es-CL" sz="2600" dirty="0"/>
              <a:t>estimen </a:t>
            </a:r>
            <a:r>
              <a:rPr lang="es-CL" sz="2600" dirty="0" smtClean="0"/>
              <a:t>conveniente….</a:t>
            </a:r>
            <a:endParaRPr lang="es-CL" sz="2800" b="1" dirty="0"/>
          </a:p>
        </p:txBody>
      </p:sp>
    </p:spTree>
    <p:extLst>
      <p:ext uri="{BB962C8B-B14F-4D97-AF65-F5344CB8AC3E}">
        <p14:creationId xmlns:p14="http://schemas.microsoft.com/office/powerpoint/2010/main" val="2949021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pPr marL="514350" indent="-514350">
              <a:buAutoNum type="arabicPeriod" startAt="2"/>
            </a:pPr>
            <a:r>
              <a:rPr lang="es-CL" b="1" u="sng" dirty="0" smtClean="0"/>
              <a:t>El Municipio es el empleador</a:t>
            </a:r>
            <a:r>
              <a:rPr lang="es-CL" dirty="0" smtClean="0"/>
              <a:t>.</a:t>
            </a:r>
          </a:p>
          <a:p>
            <a:pPr marL="0" indent="0">
              <a:buNone/>
            </a:pPr>
            <a:endParaRPr lang="es-CL" sz="2800" dirty="0" smtClean="0"/>
          </a:p>
          <a:p>
            <a:pPr marL="0" indent="0">
              <a:buNone/>
            </a:pPr>
            <a:r>
              <a:rPr lang="es-CL" sz="2800" b="1" dirty="0" smtClean="0"/>
              <a:t>La </a:t>
            </a:r>
            <a:r>
              <a:rPr lang="es-CL" sz="2800" b="1" dirty="0"/>
              <a:t>jurisprudencia de la Corte Suprema estima que sí</a:t>
            </a:r>
            <a:r>
              <a:rPr lang="es-CL" sz="2800" dirty="0"/>
              <a:t>. </a:t>
            </a:r>
            <a:endParaRPr lang="es-CL" sz="2800" dirty="0" smtClean="0"/>
          </a:p>
          <a:p>
            <a:pPr marL="0" indent="0">
              <a:buNone/>
            </a:pPr>
            <a:r>
              <a:rPr lang="es-CL" sz="2800" dirty="0" smtClean="0"/>
              <a:t>El </a:t>
            </a:r>
            <a:r>
              <a:rPr lang="es-CL" sz="2800" dirty="0"/>
              <a:t>trasfondo de lo anterior se sujeta al ejercicio del poder de dirección del empleador. La Corte sostiene que el Estado (la Municipalidad para efectos de nuestro estudio), ejerce funciones habituales de dirección −términos que utiliza el artículo 4° inciso 1º del Código del Trabajo− como lo hace todo empleador, lo que no es incompatible con el hecho de que se trate de órganos destinados a desempeñar una función </a:t>
            </a:r>
            <a:r>
              <a:rPr lang="es-CL" sz="2800" dirty="0" smtClean="0"/>
              <a:t>pública.</a:t>
            </a:r>
            <a:endParaRPr lang="es-CL" sz="2800" dirty="0"/>
          </a:p>
        </p:txBody>
      </p:sp>
    </p:spTree>
    <p:extLst>
      <p:ext uri="{BB962C8B-B14F-4D97-AF65-F5344CB8AC3E}">
        <p14:creationId xmlns:p14="http://schemas.microsoft.com/office/powerpoint/2010/main" val="3945863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marL="0" indent="0">
              <a:buNone/>
            </a:pPr>
            <a:endParaRPr lang="es-CL" dirty="0" smtClean="0"/>
          </a:p>
          <a:p>
            <a:pPr marL="0" indent="0">
              <a:buNone/>
            </a:pPr>
            <a:r>
              <a:rPr lang="es-CL" dirty="0" smtClean="0"/>
              <a:t>3. </a:t>
            </a:r>
            <a:r>
              <a:rPr lang="es-CL" b="1" u="sng" dirty="0" smtClean="0"/>
              <a:t>Subordinación reforzada</a:t>
            </a:r>
            <a:r>
              <a:rPr lang="es-CL" dirty="0" smtClean="0"/>
              <a:t>.-</a:t>
            </a:r>
          </a:p>
          <a:p>
            <a:pPr marL="0" indent="0">
              <a:buNone/>
            </a:pPr>
            <a:endParaRPr lang="es-CL" sz="2800" dirty="0" smtClean="0"/>
          </a:p>
          <a:p>
            <a:pPr marL="0" indent="0">
              <a:buNone/>
            </a:pPr>
            <a:r>
              <a:rPr lang="es-CL" sz="2800" dirty="0" smtClean="0"/>
              <a:t>En </a:t>
            </a:r>
            <a:r>
              <a:rPr lang="es-CL" sz="2800" dirty="0"/>
              <a:t>idéntico sentido expresa que existen diversas categorías de trabajadores y que </a:t>
            </a:r>
            <a:r>
              <a:rPr lang="es-CL" sz="2800" b="1" u="sng" dirty="0"/>
              <a:t>los funcionarios públicos-municipales son un tipo dentro de la categoría</a:t>
            </a:r>
            <a:r>
              <a:rPr lang="es-CL" sz="2800" dirty="0"/>
              <a:t>; una especie dentro del género, sobre todo si se tiene en consideración el grado en el que concurren el </a:t>
            </a:r>
            <a:r>
              <a:rPr lang="es-CL" sz="2800" b="1" u="sng" dirty="0"/>
              <a:t>factor de subordinación y dependencia en la relación Estado-Municipalidad y trabajador</a:t>
            </a:r>
            <a:r>
              <a:rPr lang="es-CL" sz="2800" dirty="0"/>
              <a:t>. </a:t>
            </a:r>
            <a:endParaRPr lang="es-CL" sz="2800" dirty="0" smtClean="0"/>
          </a:p>
          <a:p>
            <a:pPr marL="0" indent="0">
              <a:buNone/>
            </a:pPr>
            <a:r>
              <a:rPr lang="es-CL" sz="1800" dirty="0" smtClean="0"/>
              <a:t>(Fallo de 30 de Abril 2014 Corte Suprema)</a:t>
            </a:r>
            <a:endParaRPr lang="es-CL" sz="1800" dirty="0"/>
          </a:p>
        </p:txBody>
      </p:sp>
    </p:spTree>
    <p:extLst>
      <p:ext uri="{BB962C8B-B14F-4D97-AF65-F5344CB8AC3E}">
        <p14:creationId xmlns:p14="http://schemas.microsoft.com/office/powerpoint/2010/main" val="42925053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DERECHOS DE ASOCIACIÓN</a:t>
            </a:r>
            <a:endParaRPr lang="es-CL" b="1" dirty="0"/>
          </a:p>
        </p:txBody>
      </p:sp>
      <p:sp>
        <p:nvSpPr>
          <p:cNvPr id="3" name="2 Marcador de contenido"/>
          <p:cNvSpPr>
            <a:spLocks noGrp="1"/>
          </p:cNvSpPr>
          <p:nvPr>
            <p:ph idx="1"/>
          </p:nvPr>
        </p:nvSpPr>
        <p:spPr/>
        <p:txBody>
          <a:bodyPr/>
          <a:lstStyle/>
          <a:p>
            <a:pPr marL="0" indent="0" algn="ctr">
              <a:buNone/>
            </a:pPr>
            <a:r>
              <a:rPr lang="es-CL" cap="all" dirty="0"/>
              <a:t>ESTABLECE NORMAS SOBRE ASOCIACIONES DE FUNCIONARIOS DE LA ADMINISTRACION DEL </a:t>
            </a:r>
            <a:r>
              <a:rPr lang="es-CL" cap="all" dirty="0" smtClean="0"/>
              <a:t>ESTADO.</a:t>
            </a:r>
          </a:p>
          <a:p>
            <a:pPr marL="0" indent="0" algn="ctr">
              <a:buNone/>
            </a:pPr>
            <a:r>
              <a:rPr lang="es-CL" cap="all" dirty="0" smtClean="0"/>
              <a:t>Ley 19.296</a:t>
            </a:r>
            <a:endParaRPr lang="es-CL" cap="all" dirty="0"/>
          </a:p>
          <a:p>
            <a:pPr marL="0" indent="0">
              <a:buNone/>
            </a:pPr>
            <a:r>
              <a:rPr lang="es-CL" dirty="0"/>
              <a:t/>
            </a:r>
            <a:br>
              <a:rPr lang="es-CL" dirty="0"/>
            </a:br>
            <a:endParaRPr lang="es-CL" dirty="0"/>
          </a:p>
        </p:txBody>
      </p:sp>
    </p:spTree>
    <p:extLst>
      <p:ext uri="{BB962C8B-B14F-4D97-AF65-F5344CB8AC3E}">
        <p14:creationId xmlns:p14="http://schemas.microsoft.com/office/powerpoint/2010/main" val="4107656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
            </a:r>
            <a:br>
              <a:rPr lang="es-CL" dirty="0" smtClean="0"/>
            </a:br>
            <a:r>
              <a:rPr lang="es-CL" b="1" dirty="0" smtClean="0"/>
              <a:t>DERECHO A CONSTITUIR ASOCIACIONES DE FUNCIONARIOS</a:t>
            </a:r>
            <a:endParaRPr lang="es-CL" b="1" dirty="0"/>
          </a:p>
        </p:txBody>
      </p:sp>
      <p:sp>
        <p:nvSpPr>
          <p:cNvPr id="3" name="2 Marcador de contenido"/>
          <p:cNvSpPr>
            <a:spLocks noGrp="1"/>
          </p:cNvSpPr>
          <p:nvPr>
            <p:ph idx="1"/>
          </p:nvPr>
        </p:nvSpPr>
        <p:spPr/>
        <p:txBody>
          <a:bodyPr>
            <a:normAutofit/>
          </a:bodyPr>
          <a:lstStyle/>
          <a:p>
            <a:endParaRPr lang="es-CL" dirty="0" smtClean="0"/>
          </a:p>
          <a:p>
            <a:r>
              <a:rPr lang="es-CL" dirty="0" smtClean="0"/>
              <a:t>Trabajadores </a:t>
            </a:r>
            <a:r>
              <a:rPr lang="es-CL" dirty="0"/>
              <a:t>de la </a:t>
            </a:r>
            <a:r>
              <a:rPr lang="es-CL" dirty="0" smtClean="0"/>
              <a:t>administración </a:t>
            </a:r>
            <a:r>
              <a:rPr lang="es-CL" dirty="0"/>
              <a:t>del </a:t>
            </a:r>
            <a:r>
              <a:rPr lang="es-CL" dirty="0" smtClean="0"/>
              <a:t>Estado.</a:t>
            </a:r>
          </a:p>
          <a:p>
            <a:r>
              <a:rPr lang="es-CL" dirty="0" smtClean="0"/>
              <a:t>Trabajadores de las municipalidades.</a:t>
            </a:r>
          </a:p>
          <a:p>
            <a:r>
              <a:rPr lang="es-CL" dirty="0" smtClean="0"/>
              <a:t>Trabajadores del </a:t>
            </a:r>
            <a:r>
              <a:rPr lang="es-CL" dirty="0"/>
              <a:t>Congreso </a:t>
            </a:r>
            <a:r>
              <a:rPr lang="es-CL" dirty="0" smtClean="0"/>
              <a:t>Nacional. </a:t>
            </a:r>
          </a:p>
          <a:p>
            <a:r>
              <a:rPr lang="es-CL" dirty="0" smtClean="0"/>
              <a:t>Miembros del Poder Judicial actualmente en ejercicio o jubilados.</a:t>
            </a:r>
            <a:r>
              <a:rPr lang="es-CL" dirty="0"/>
              <a:t/>
            </a:r>
            <a:br>
              <a:rPr lang="es-CL" dirty="0"/>
            </a:br>
            <a:endParaRPr lang="es-CL" dirty="0"/>
          </a:p>
        </p:txBody>
      </p:sp>
    </p:spTree>
    <p:extLst>
      <p:ext uri="{BB962C8B-B14F-4D97-AF65-F5344CB8AC3E}">
        <p14:creationId xmlns:p14="http://schemas.microsoft.com/office/powerpoint/2010/main" val="20200750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EXCEPCIONES:</a:t>
            </a:r>
            <a:endParaRPr lang="es-CL" dirty="0"/>
          </a:p>
        </p:txBody>
      </p:sp>
      <p:sp>
        <p:nvSpPr>
          <p:cNvPr id="3" name="2 Marcador de contenido"/>
          <p:cNvSpPr>
            <a:spLocks noGrp="1"/>
          </p:cNvSpPr>
          <p:nvPr>
            <p:ph idx="1"/>
          </p:nvPr>
        </p:nvSpPr>
        <p:spPr/>
        <p:txBody>
          <a:bodyPr>
            <a:normAutofit fontScale="92500" lnSpcReduction="10000"/>
          </a:bodyPr>
          <a:lstStyle/>
          <a:p>
            <a:r>
              <a:rPr lang="es-CL" dirty="0" smtClean="0"/>
              <a:t>Miembros de las Fuerzas Armadas.</a:t>
            </a:r>
          </a:p>
          <a:p>
            <a:r>
              <a:rPr lang="es-CL" dirty="0" smtClean="0"/>
              <a:t>Miembros de las Fuerzas </a:t>
            </a:r>
            <a:r>
              <a:rPr lang="es-CL" dirty="0"/>
              <a:t>de Orden y Seguridad </a:t>
            </a:r>
            <a:r>
              <a:rPr lang="es-CL" dirty="0" smtClean="0"/>
              <a:t>Pública.</a:t>
            </a:r>
          </a:p>
          <a:p>
            <a:r>
              <a:rPr lang="es-CL" dirty="0" smtClean="0"/>
              <a:t>Funcionarios </a:t>
            </a:r>
            <a:r>
              <a:rPr lang="es-CL" dirty="0"/>
              <a:t>de las empresas del Estado dependientes </a:t>
            </a:r>
            <a:r>
              <a:rPr lang="es-CL" dirty="0" smtClean="0"/>
              <a:t>del </a:t>
            </a:r>
            <a:r>
              <a:rPr lang="es-CL" dirty="0"/>
              <a:t>Ministerio de Defensa Nacional o que se relacionen </a:t>
            </a:r>
            <a:r>
              <a:rPr lang="es-CL" dirty="0" smtClean="0"/>
              <a:t> con </a:t>
            </a:r>
            <a:r>
              <a:rPr lang="es-CL" dirty="0"/>
              <a:t>el Gobierno a través de </a:t>
            </a:r>
            <a:r>
              <a:rPr lang="es-CL" dirty="0" smtClean="0"/>
              <a:t>éste.</a:t>
            </a:r>
          </a:p>
          <a:p>
            <a:r>
              <a:rPr lang="es-CL" dirty="0" smtClean="0"/>
              <a:t>Trabajadores de </a:t>
            </a:r>
            <a:r>
              <a:rPr lang="es-CL" dirty="0"/>
              <a:t>las empresas del Estado que, de acuerdo con la ley</a:t>
            </a:r>
            <a:r>
              <a:rPr lang="es-CL" dirty="0" smtClean="0"/>
              <a:t>, puedan </a:t>
            </a:r>
            <a:r>
              <a:rPr lang="es-CL" dirty="0"/>
              <a:t>constituir sindicatos.</a:t>
            </a:r>
            <a:br>
              <a:rPr lang="es-CL" dirty="0"/>
            </a:br>
            <a:endParaRPr lang="es-CL" dirty="0"/>
          </a:p>
        </p:txBody>
      </p:sp>
    </p:spTree>
    <p:extLst>
      <p:ext uri="{BB962C8B-B14F-4D97-AF65-F5344CB8AC3E}">
        <p14:creationId xmlns:p14="http://schemas.microsoft.com/office/powerpoint/2010/main" val="3732107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FINALIDADES DE LA ASOCIACIÓN DE FUNCIONARIOS</a:t>
            </a:r>
            <a:endParaRPr lang="es-CL" dirty="0"/>
          </a:p>
        </p:txBody>
      </p:sp>
      <p:sp>
        <p:nvSpPr>
          <p:cNvPr id="3" name="2 Marcador de contenido"/>
          <p:cNvSpPr>
            <a:spLocks noGrp="1"/>
          </p:cNvSpPr>
          <p:nvPr>
            <p:ph idx="1"/>
          </p:nvPr>
        </p:nvSpPr>
        <p:spPr/>
        <p:txBody>
          <a:bodyPr/>
          <a:lstStyle/>
          <a:p>
            <a:r>
              <a:rPr lang="es-CL" dirty="0" smtClean="0"/>
              <a:t>ARTÍCULO SÉPTIMO LEY 19.296  QUE </a:t>
            </a:r>
            <a:r>
              <a:rPr lang="es-CL" cap="all" dirty="0" smtClean="0"/>
              <a:t>ESTABLECE </a:t>
            </a:r>
            <a:r>
              <a:rPr lang="es-CL" cap="all" dirty="0"/>
              <a:t>NORMAS SOBRE ASOCIACIONES DE FUNCIONARIOS DE LA ADMINISTRACION DEL ESTADO.</a:t>
            </a:r>
          </a:p>
          <a:p>
            <a:endParaRPr lang="es-CL" dirty="0"/>
          </a:p>
        </p:txBody>
      </p:sp>
    </p:spTree>
    <p:extLst>
      <p:ext uri="{BB962C8B-B14F-4D97-AF65-F5344CB8AC3E}">
        <p14:creationId xmlns:p14="http://schemas.microsoft.com/office/powerpoint/2010/main" val="26498812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143000"/>
          </a:xfrm>
        </p:spPr>
        <p:txBody>
          <a:bodyPr/>
          <a:lstStyle/>
          <a:p>
            <a:endParaRPr lang="es-CL" dirty="0"/>
          </a:p>
        </p:txBody>
      </p:sp>
      <p:sp>
        <p:nvSpPr>
          <p:cNvPr id="3" name="2 Marcador de contenido"/>
          <p:cNvSpPr>
            <a:spLocks noGrp="1"/>
          </p:cNvSpPr>
          <p:nvPr>
            <p:ph idx="1"/>
          </p:nvPr>
        </p:nvSpPr>
        <p:spPr/>
        <p:txBody>
          <a:bodyPr/>
          <a:lstStyle/>
          <a:p>
            <a:r>
              <a:rPr lang="es-CL" dirty="0" smtClean="0"/>
              <a:t>La ley no reconoce mecanismos de presión para que los trabajadores del estado canalicen sus peticiones a la autoridad.</a:t>
            </a:r>
          </a:p>
          <a:p>
            <a:r>
              <a:rPr lang="es-CL" dirty="0" smtClean="0"/>
              <a:t>Es necesario regular los mecanismos a través de los cuales las asociaciones van a expresarse.</a:t>
            </a:r>
            <a:endParaRPr lang="es-CL" dirty="0"/>
          </a:p>
        </p:txBody>
      </p:sp>
    </p:spTree>
    <p:extLst>
      <p:ext uri="{BB962C8B-B14F-4D97-AF65-F5344CB8AC3E}">
        <p14:creationId xmlns:p14="http://schemas.microsoft.com/office/powerpoint/2010/main" val="3321443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Factor  que dificulta la modernización.</a:t>
            </a:r>
            <a:endParaRPr lang="es-CL" b="1" dirty="0"/>
          </a:p>
        </p:txBody>
      </p:sp>
      <p:sp>
        <p:nvSpPr>
          <p:cNvPr id="3" name="2 Marcador de contenido"/>
          <p:cNvSpPr>
            <a:spLocks noGrp="1"/>
          </p:cNvSpPr>
          <p:nvPr>
            <p:ph idx="1"/>
          </p:nvPr>
        </p:nvSpPr>
        <p:spPr/>
        <p:txBody>
          <a:bodyPr/>
          <a:lstStyle/>
          <a:p>
            <a:pPr marL="0" indent="0">
              <a:buNone/>
            </a:pPr>
            <a:r>
              <a:rPr lang="es-CL" b="1" u="sng" dirty="0" smtClean="0"/>
              <a:t>Relatividad de los problemas que enfrentan las Municipalidades</a:t>
            </a:r>
            <a:r>
              <a:rPr lang="es-CL" dirty="0" smtClean="0"/>
              <a:t>.</a:t>
            </a:r>
          </a:p>
          <a:p>
            <a:r>
              <a:rPr lang="es-CL" dirty="0" smtClean="0"/>
              <a:t>Municipios que tiene posibilidad para decidir entre distintas alternativas de solución.</a:t>
            </a:r>
          </a:p>
          <a:p>
            <a:r>
              <a:rPr lang="es-CL" dirty="0" smtClean="0"/>
              <a:t>Municipios con escasos recursos, con escasa capacidad de maniobra. Cumplen tareas de urgencia.</a:t>
            </a:r>
            <a:endParaRPr lang="es-CL" dirty="0"/>
          </a:p>
        </p:txBody>
      </p:sp>
    </p:spTree>
    <p:extLst>
      <p:ext uri="{BB962C8B-B14F-4D97-AF65-F5344CB8AC3E}">
        <p14:creationId xmlns:p14="http://schemas.microsoft.com/office/powerpoint/2010/main" val="15462102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RESUMEN</a:t>
            </a:r>
            <a:endParaRPr lang="es-CL" b="1" dirty="0"/>
          </a:p>
        </p:txBody>
      </p:sp>
      <p:sp>
        <p:nvSpPr>
          <p:cNvPr id="3" name="2 Marcador de contenido"/>
          <p:cNvSpPr>
            <a:spLocks noGrp="1"/>
          </p:cNvSpPr>
          <p:nvPr>
            <p:ph idx="1"/>
          </p:nvPr>
        </p:nvSpPr>
        <p:spPr/>
        <p:txBody>
          <a:bodyPr>
            <a:normAutofit fontScale="92500" lnSpcReduction="20000"/>
          </a:bodyPr>
          <a:lstStyle/>
          <a:p>
            <a:r>
              <a:rPr lang="es-CL" b="1" dirty="0"/>
              <a:t>Necesidad  de revisar el sistema de capacitación funcionaria</a:t>
            </a:r>
            <a:r>
              <a:rPr lang="es-CL" dirty="0"/>
              <a:t>.</a:t>
            </a:r>
          </a:p>
          <a:p>
            <a:r>
              <a:rPr lang="es-CL" b="1" dirty="0"/>
              <a:t>Necesidad de revisar materias relativas a la probidad administrativa</a:t>
            </a:r>
            <a:r>
              <a:rPr lang="es-CL" dirty="0" smtClean="0"/>
              <a:t>.</a:t>
            </a:r>
          </a:p>
          <a:p>
            <a:r>
              <a:rPr lang="es-CL" b="1" dirty="0"/>
              <a:t>Necesidad de revisar normas relativas a la relación laboral</a:t>
            </a:r>
            <a:r>
              <a:rPr lang="es-CL" dirty="0" smtClean="0"/>
              <a:t>.</a:t>
            </a:r>
          </a:p>
          <a:p>
            <a:pPr marL="514350" indent="-514350">
              <a:buFont typeface="+mj-lt"/>
              <a:buAutoNum type="alphaLcParenR"/>
            </a:pPr>
            <a:r>
              <a:rPr lang="es-CL" dirty="0" smtClean="0"/>
              <a:t>Contratos a Honorarios.</a:t>
            </a:r>
          </a:p>
          <a:p>
            <a:pPr marL="514350" indent="-514350">
              <a:buFont typeface="+mj-lt"/>
              <a:buAutoNum type="alphaLcParenR"/>
            </a:pPr>
            <a:r>
              <a:rPr lang="es-CL" dirty="0" smtClean="0"/>
              <a:t>Aplicación de normas del Código del Trabajo a Funcionarios Municipales.</a:t>
            </a:r>
          </a:p>
          <a:p>
            <a:r>
              <a:rPr lang="es-CL" b="1" dirty="0" smtClean="0"/>
              <a:t>Derecho a Constituir Asociaciones Funcionarias.</a:t>
            </a:r>
          </a:p>
          <a:p>
            <a:endParaRPr lang="es-CL" dirty="0" smtClean="0"/>
          </a:p>
          <a:p>
            <a:pPr marL="514350" indent="-514350">
              <a:buFont typeface="+mj-lt"/>
              <a:buAutoNum type="alphaLcParenR"/>
            </a:pPr>
            <a:endParaRPr lang="es-CL" dirty="0"/>
          </a:p>
          <a:p>
            <a:endParaRPr lang="es-CL" dirty="0"/>
          </a:p>
        </p:txBody>
      </p:sp>
    </p:spTree>
    <p:extLst>
      <p:ext uri="{BB962C8B-B14F-4D97-AF65-F5344CB8AC3E}">
        <p14:creationId xmlns:p14="http://schemas.microsoft.com/office/powerpoint/2010/main" val="986961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MODERNIZACIÓN MUNICIPAL</a:t>
            </a:r>
            <a:endParaRPr lang="es-CL" b="1" dirty="0"/>
          </a:p>
        </p:txBody>
      </p:sp>
      <p:sp>
        <p:nvSpPr>
          <p:cNvPr id="3" name="2 Marcador de contenido"/>
          <p:cNvSpPr>
            <a:spLocks noGrp="1"/>
          </p:cNvSpPr>
          <p:nvPr>
            <p:ph idx="1"/>
          </p:nvPr>
        </p:nvSpPr>
        <p:spPr/>
        <p:txBody>
          <a:bodyPr/>
          <a:lstStyle/>
          <a:p>
            <a:pPr marL="514350" indent="-514350">
              <a:buFont typeface="+mj-lt"/>
              <a:buAutoNum type="arabicPeriod"/>
            </a:pPr>
            <a:r>
              <a:rPr lang="es-CL" u="sng" dirty="0" smtClean="0"/>
              <a:t>En la forma de financiamiento</a:t>
            </a:r>
            <a:r>
              <a:rPr lang="es-CL" dirty="0" smtClean="0"/>
              <a:t>.-</a:t>
            </a:r>
          </a:p>
          <a:p>
            <a:r>
              <a:rPr lang="es-CL" dirty="0" smtClean="0"/>
              <a:t>Nuevas formas de recaudación de recursos.</a:t>
            </a:r>
          </a:p>
          <a:p>
            <a:r>
              <a:rPr lang="es-CL" dirty="0" smtClean="0"/>
              <a:t>Rediseño de financiamiento de servicios traspasados.</a:t>
            </a:r>
          </a:p>
          <a:p>
            <a:r>
              <a:rPr lang="es-CL" dirty="0" smtClean="0"/>
              <a:t>Rediseño del Fondo común municipal.</a:t>
            </a:r>
          </a:p>
          <a:p>
            <a:r>
              <a:rPr lang="es-CL" dirty="0" smtClean="0"/>
              <a:t>Financiamiento para cualquier nueva función que se entregue a los municipios.</a:t>
            </a:r>
          </a:p>
          <a:p>
            <a:pPr marL="0" indent="0">
              <a:buNone/>
            </a:pPr>
            <a:r>
              <a:rPr lang="es-CL" dirty="0" smtClean="0"/>
              <a:t> </a:t>
            </a:r>
            <a:endParaRPr lang="es-CL" dirty="0"/>
          </a:p>
        </p:txBody>
      </p:sp>
    </p:spTree>
    <p:extLst>
      <p:ext uri="{BB962C8B-B14F-4D97-AF65-F5344CB8AC3E}">
        <p14:creationId xmlns:p14="http://schemas.microsoft.com/office/powerpoint/2010/main" val="2946769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CL" dirty="0" smtClean="0"/>
              <a:t>2. </a:t>
            </a:r>
            <a:r>
              <a:rPr lang="es-CL" u="sng" dirty="0" smtClean="0"/>
              <a:t>Participación ciudadana</a:t>
            </a:r>
            <a:r>
              <a:rPr lang="es-CL" dirty="0" smtClean="0"/>
              <a:t>.-</a:t>
            </a:r>
          </a:p>
          <a:p>
            <a:r>
              <a:rPr lang="es-CL" dirty="0" smtClean="0"/>
              <a:t>Generar mecanismos para el logro de grados crecientes de participación ciudadana en los municipios.</a:t>
            </a:r>
          </a:p>
          <a:p>
            <a:r>
              <a:rPr lang="es-CL" dirty="0" smtClean="0"/>
              <a:t>Aumento en el número de integrantes del Consejo Municipal.</a:t>
            </a:r>
          </a:p>
          <a:p>
            <a:pPr marL="0" indent="0">
              <a:buNone/>
            </a:pPr>
            <a:endParaRPr lang="es-CL" dirty="0"/>
          </a:p>
        </p:txBody>
      </p:sp>
    </p:spTree>
    <p:extLst>
      <p:ext uri="{BB962C8B-B14F-4D97-AF65-F5344CB8AC3E}">
        <p14:creationId xmlns:p14="http://schemas.microsoft.com/office/powerpoint/2010/main" val="2370278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fontScale="90000"/>
          </a:bodyPr>
          <a:lstStyle/>
          <a:p>
            <a:pPr algn="just"/>
            <a:r>
              <a:rPr lang="es-CL" b="1" dirty="0" smtClean="0"/>
              <a:t/>
            </a:r>
            <a:br>
              <a:rPr lang="es-CL" b="1" dirty="0" smtClean="0"/>
            </a:br>
            <a:r>
              <a:rPr lang="es-CL" b="1" dirty="0" smtClean="0"/>
              <a:t/>
            </a:r>
            <a:br>
              <a:rPr lang="es-CL" b="1" dirty="0" smtClean="0"/>
            </a:br>
            <a:r>
              <a:rPr lang="es-CL" b="1" dirty="0" smtClean="0"/>
              <a:t/>
            </a:r>
            <a:br>
              <a:rPr lang="es-CL" b="1" dirty="0" smtClean="0"/>
            </a:br>
            <a:r>
              <a:rPr lang="es-CL" b="1" dirty="0" smtClean="0"/>
              <a:t/>
            </a:r>
            <a:br>
              <a:rPr lang="es-CL" b="1" dirty="0" smtClean="0"/>
            </a:br>
            <a:r>
              <a:rPr lang="es-CL" b="1" dirty="0" smtClean="0"/>
              <a:t/>
            </a:r>
            <a:br>
              <a:rPr lang="es-CL" b="1" dirty="0" smtClean="0"/>
            </a:br>
            <a:r>
              <a:rPr lang="es-CL" b="1" dirty="0"/>
              <a:t/>
            </a:r>
            <a:br>
              <a:rPr lang="es-CL" b="1" dirty="0"/>
            </a:br>
            <a:r>
              <a:rPr lang="es-CL" b="1" dirty="0" smtClean="0"/>
              <a:t/>
            </a:r>
            <a:br>
              <a:rPr lang="es-CL" b="1" dirty="0" smtClean="0"/>
            </a:br>
            <a:r>
              <a:rPr lang="es-CL" b="1" dirty="0" smtClean="0"/>
              <a:t>Frente a este escenario surge la pregunta: ¿cual será el rol que juega en el proceso de modernización y cual será el que deberá asumir en la nueva estructura institucional el trabajador?</a:t>
            </a:r>
            <a:endParaRPr lang="es-CL" sz="4000" b="1" dirty="0"/>
          </a:p>
        </p:txBody>
      </p:sp>
    </p:spTree>
    <p:extLst>
      <p:ext uri="{BB962C8B-B14F-4D97-AF65-F5344CB8AC3E}">
        <p14:creationId xmlns:p14="http://schemas.microsoft.com/office/powerpoint/2010/main" val="3515420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MATERIAS  A REVISAR EN EL ESTATUTO</a:t>
            </a:r>
            <a:endParaRPr lang="es-CL" b="1" dirty="0"/>
          </a:p>
        </p:txBody>
      </p:sp>
      <p:sp>
        <p:nvSpPr>
          <p:cNvPr id="3" name="2 Marcador de contenido"/>
          <p:cNvSpPr>
            <a:spLocks noGrp="1"/>
          </p:cNvSpPr>
          <p:nvPr>
            <p:ph idx="1"/>
          </p:nvPr>
        </p:nvSpPr>
        <p:spPr/>
        <p:txBody>
          <a:bodyPr>
            <a:normAutofit/>
          </a:bodyPr>
          <a:lstStyle/>
          <a:p>
            <a:pPr marL="514350" indent="-514350">
              <a:buAutoNum type="arabicPeriod"/>
            </a:pPr>
            <a:r>
              <a:rPr lang="es-CL" b="1" u="sng" dirty="0" smtClean="0"/>
              <a:t>Necesidad  de revisar el sistema de capacitación funcionaria</a:t>
            </a:r>
            <a:r>
              <a:rPr lang="es-CL" dirty="0" smtClean="0"/>
              <a:t>.</a:t>
            </a:r>
          </a:p>
          <a:p>
            <a:r>
              <a:rPr lang="es-CL" dirty="0" smtClean="0"/>
              <a:t>El estatuto considera en el párrafo 2º, artículo 22 y siguientes la capacitación de los funcionarios municipales.</a:t>
            </a:r>
          </a:p>
          <a:p>
            <a:pPr marL="0" indent="0" algn="just">
              <a:buNone/>
            </a:pPr>
            <a:r>
              <a:rPr lang="es-CL" sz="2000" dirty="0"/>
              <a:t>Artículo 22.- Se entenderá por capacitación el conjunto de actividades permanentes, organizadas y sistemáticas destinadas a que los funcionarios desarrollen, complementen, perfeccionen o actualicen los conocimientos y destrezas necesarios para el eficiente desempeño de sus cargos o aptitudes funcionarias. </a:t>
            </a:r>
          </a:p>
        </p:txBody>
      </p:sp>
    </p:spTree>
    <p:extLst>
      <p:ext uri="{BB962C8B-B14F-4D97-AF65-F5344CB8AC3E}">
        <p14:creationId xmlns:p14="http://schemas.microsoft.com/office/powerpoint/2010/main" val="91999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70000" lnSpcReduction="20000"/>
          </a:bodyPr>
          <a:lstStyle/>
          <a:p>
            <a:pPr marL="0" indent="0">
              <a:buNone/>
            </a:pPr>
            <a:r>
              <a:rPr lang="es-CL" sz="4600" b="1" dirty="0" smtClean="0"/>
              <a:t>TIPOS DE CAPACITACIÓN CON ORDEN PREFERENTE:</a:t>
            </a:r>
          </a:p>
          <a:p>
            <a:pPr marL="0" indent="0">
              <a:buNone/>
            </a:pPr>
            <a:r>
              <a:rPr lang="es-CL" dirty="0"/>
              <a:t> </a:t>
            </a:r>
            <a:endParaRPr lang="es-CL" dirty="0" smtClean="0"/>
          </a:p>
          <a:p>
            <a:pPr marL="0" indent="0">
              <a:buNone/>
            </a:pPr>
            <a:r>
              <a:rPr lang="es-CL" dirty="0" smtClean="0"/>
              <a:t>a) </a:t>
            </a:r>
            <a:r>
              <a:rPr lang="es-CL" b="1" u="sng" dirty="0" smtClean="0"/>
              <a:t>Capacitación </a:t>
            </a:r>
            <a:r>
              <a:rPr lang="es-CL" b="1" u="sng" dirty="0"/>
              <a:t>para el </a:t>
            </a:r>
            <a:r>
              <a:rPr lang="es-CL" b="1" u="sng" dirty="0" smtClean="0"/>
              <a:t>ascenso</a:t>
            </a:r>
            <a:r>
              <a:rPr lang="es-CL" b="1" dirty="0" smtClean="0"/>
              <a:t>.- H</a:t>
            </a:r>
            <a:r>
              <a:rPr lang="es-CL" dirty="0" smtClean="0"/>
              <a:t>abilita </a:t>
            </a:r>
            <a:r>
              <a:rPr lang="es-CL" dirty="0"/>
              <a:t>a los funcionarios para asumir cargos superiores. </a:t>
            </a:r>
            <a:endParaRPr lang="es-CL" dirty="0" smtClean="0"/>
          </a:p>
          <a:p>
            <a:r>
              <a:rPr lang="es-CL" dirty="0" smtClean="0"/>
              <a:t>La </a:t>
            </a:r>
            <a:r>
              <a:rPr lang="es-CL" dirty="0"/>
              <a:t>selección de los postulantes se hará estrictamente de acuerdo al escalafón. </a:t>
            </a:r>
            <a:endParaRPr lang="es-CL" dirty="0" smtClean="0"/>
          </a:p>
          <a:p>
            <a:r>
              <a:rPr lang="es-CL" dirty="0" smtClean="0"/>
              <a:t>Es voluntaria.</a:t>
            </a:r>
          </a:p>
          <a:p>
            <a:r>
              <a:rPr lang="es-CL" dirty="0" smtClean="0"/>
              <a:t>La </a:t>
            </a:r>
            <a:r>
              <a:rPr lang="es-CL" dirty="0"/>
              <a:t>negativa a participar en los respectivos cursos no influirá en la calificación del funcionario</a:t>
            </a:r>
            <a:r>
              <a:rPr lang="es-CL" dirty="0" smtClean="0"/>
              <a:t>;</a:t>
            </a:r>
          </a:p>
          <a:p>
            <a:pPr marL="0" indent="0">
              <a:buNone/>
            </a:pPr>
            <a:r>
              <a:rPr lang="es-CL" dirty="0"/>
              <a:t> </a:t>
            </a:r>
            <a:r>
              <a:rPr lang="es-CL" dirty="0" smtClean="0"/>
              <a:t>b</a:t>
            </a:r>
            <a:r>
              <a:rPr lang="es-CL" dirty="0"/>
              <a:t>) </a:t>
            </a:r>
            <a:r>
              <a:rPr lang="es-CL" b="1" u="sng" dirty="0" smtClean="0"/>
              <a:t>Capacitación </a:t>
            </a:r>
            <a:r>
              <a:rPr lang="es-CL" b="1" u="sng" dirty="0"/>
              <a:t>de </a:t>
            </a:r>
            <a:r>
              <a:rPr lang="es-CL" b="1" u="sng" dirty="0" smtClean="0"/>
              <a:t>perfeccionamiento</a:t>
            </a:r>
            <a:r>
              <a:rPr lang="es-CL" dirty="0" smtClean="0"/>
              <a:t>.-  Tiene </a:t>
            </a:r>
            <a:r>
              <a:rPr lang="es-CL" dirty="0"/>
              <a:t>por objeto mejorar el desempeño del funcionario en el cargo que </a:t>
            </a:r>
            <a:r>
              <a:rPr lang="es-CL" dirty="0" smtClean="0"/>
              <a:t>ocupa y</a:t>
            </a:r>
            <a:r>
              <a:rPr lang="es-CL" dirty="0"/>
              <a:t/>
            </a:r>
            <a:br>
              <a:rPr lang="es-CL" dirty="0"/>
            </a:br>
            <a:r>
              <a:rPr lang="es-CL" dirty="0"/>
              <a:t> </a:t>
            </a:r>
            <a:endParaRPr lang="es-CL" dirty="0" smtClean="0"/>
          </a:p>
          <a:p>
            <a:pPr marL="0" indent="0">
              <a:buNone/>
            </a:pPr>
            <a:r>
              <a:rPr lang="es-CL" dirty="0" smtClean="0"/>
              <a:t>c</a:t>
            </a:r>
            <a:r>
              <a:rPr lang="es-CL" dirty="0"/>
              <a:t>) </a:t>
            </a:r>
            <a:r>
              <a:rPr lang="es-CL" b="1" u="sng" dirty="0" smtClean="0"/>
              <a:t>Capacitación voluntaria</a:t>
            </a:r>
            <a:r>
              <a:rPr lang="es-CL" dirty="0" smtClean="0"/>
              <a:t>.-  Aquella de interés para la municipalidad, y que no está ligada a un cargo determinado ni es habilitante para el ascenso. </a:t>
            </a:r>
            <a:r>
              <a:rPr lang="es-CL" sz="2300" dirty="0" smtClean="0"/>
              <a:t>(Art. 23)</a:t>
            </a:r>
            <a:endParaRPr lang="es-CL" sz="2300" dirty="0"/>
          </a:p>
        </p:txBody>
      </p:sp>
    </p:spTree>
    <p:extLst>
      <p:ext uri="{BB962C8B-B14F-4D97-AF65-F5344CB8AC3E}">
        <p14:creationId xmlns:p14="http://schemas.microsoft.com/office/powerpoint/2010/main" val="38302953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1667</Words>
  <Application>Microsoft Office PowerPoint</Application>
  <PresentationFormat>Presentación en pantalla (4:3)</PresentationFormat>
  <Paragraphs>143</Paragraphs>
  <Slides>40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40</vt:i4>
      </vt:variant>
    </vt:vector>
  </HeadingPairs>
  <TitlesOfParts>
    <vt:vector size="43" baseType="lpstr">
      <vt:lpstr>Arial</vt:lpstr>
      <vt:lpstr>Calibri</vt:lpstr>
      <vt:lpstr>Tema de Office</vt:lpstr>
      <vt:lpstr>UN ESTATUTO ADMINISTRATIVO ACORDE A LA MODERNIZACIÓN MUNICIPAL</vt:lpstr>
      <vt:lpstr>CON EL TÍTULO AFIRMAMOS DOS COSAS:</vt:lpstr>
      <vt:lpstr>¿Porque existe necesidad de modernizar la Municipalidad? </vt:lpstr>
      <vt:lpstr>Factor  que dificulta la modernización.</vt:lpstr>
      <vt:lpstr>MODERNIZACIÓN MUNICIPAL</vt:lpstr>
      <vt:lpstr>Presentación de PowerPoint</vt:lpstr>
      <vt:lpstr>       Frente a este escenario surge la pregunta: ¿cual será el rol que juega en el proceso de modernización y cual será el que deberá asumir en la nueva estructura institucional el trabajador?</vt:lpstr>
      <vt:lpstr>MATERIAS  A REVISAR EN EL ESTATUTO</vt:lpstr>
      <vt:lpstr>Presentación de PowerPoint</vt:lpstr>
      <vt:lpstr>   ¿   ¿Qué ocurre con aquellas que siendo voluntarias no son de interés municipal?   Municipalidad  NO LAS CONSIDERA CAPACITACIÓN.  Artículo 24.- Los estudios de educación básica, media o superior y los cursos de post-grado conducentes a la obtención de un grado académico, no se considerarán actividades de capacitación y de responsabilidad de la municipalidad.</vt:lpstr>
      <vt:lpstr>¿PORQUÉ?</vt:lpstr>
      <vt:lpstr>Presentación de PowerPoint</vt:lpstr>
      <vt:lpstr>Presentación de PowerPoint</vt:lpstr>
      <vt:lpstr>Presentación de PowerPoint</vt:lpstr>
      <vt:lpstr>Presentación de PowerPoint</vt:lpstr>
      <vt:lpstr>En esta materia debería considerar  el nuevo Estatuto</vt:lpstr>
      <vt:lpstr>Presentación de PowerPoint</vt:lpstr>
      <vt:lpstr>TIPOS DE CONTRATOS </vt:lpstr>
      <vt:lpstr>A QUIEN SE APLICA EL ESTATUTO </vt:lpstr>
      <vt:lpstr> CONTRATOS A LOS QUE SE APLICAN LAS NORMAS DEL CÓDIGO DEL TRABAJO  </vt:lpstr>
      <vt:lpstr>CONTRATOS A HONORARIOS</vt:lpstr>
      <vt:lpstr>Presentación de PowerPoint</vt:lpstr>
      <vt:lpstr>Presentación de PowerPoint</vt:lpstr>
      <vt:lpstr>CONTRATOS A HONORARIOS</vt:lpstr>
      <vt:lpstr>       APLICACIÓN DEL CÓDIGO DEL TRABAJO  A FUNCIONARIOS MUNICIPALES  En esta materia es la jurisprudencia de los tribunales la que ha resuelto por la vía jurisdiccional ciertas materias.</vt:lpstr>
      <vt:lpstr> APLICACIÓN DEL PRINCIPIO DE REALIDAD EN LOS CONTRATOS A HONORARIOS</vt:lpstr>
      <vt:lpstr>Considerando noveno: (Rol 35.145 Cuarta Sala Corte Suprema 4 de Enero de 2017). </vt:lpstr>
      <vt:lpstr>Presentación de PowerPoint</vt:lpstr>
      <vt:lpstr>Presentación de PowerPoint</vt:lpstr>
      <vt:lpstr>       APLICACIÓN DEL PROCEDIMIENTO DE TUTELA LABORAL</vt:lpstr>
      <vt:lpstr> Considerando Octavo: (Rol N°6.417-2016. Cuarta sal Corte Suprema. 16 de Agosto de 2016) </vt:lpstr>
      <vt:lpstr>Porqué esta conclusión:</vt:lpstr>
      <vt:lpstr>Presentación de PowerPoint</vt:lpstr>
      <vt:lpstr>Presentación de PowerPoint</vt:lpstr>
      <vt:lpstr>DERECHOS DE ASOCIACIÓN</vt:lpstr>
      <vt:lpstr> DERECHO A CONSTITUIR ASOCIACIONES DE FUNCIONARIOS</vt:lpstr>
      <vt:lpstr>EXCEPCIONES:</vt:lpstr>
      <vt:lpstr>FINALIDADES DE LA ASOCIACIÓN DE FUNCIONARIOS</vt:lpstr>
      <vt:lpstr>Presentación de PowerPoint</vt:lpstr>
      <vt:lpstr>RESUMEN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ESTATUTO ADMINISTRATIVO ACORDE A LA MODERNIZACIÓN MUNICIPAL</dc:title>
  <dc:creator>qwerty</dc:creator>
  <cp:lastModifiedBy>ASEMUCH</cp:lastModifiedBy>
  <cp:revision>33</cp:revision>
  <dcterms:created xsi:type="dcterms:W3CDTF">2018-07-03T03:52:16Z</dcterms:created>
  <dcterms:modified xsi:type="dcterms:W3CDTF">2018-07-19T03:54:45Z</dcterms:modified>
</cp:coreProperties>
</file>