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74" r:id="rId4"/>
    <p:sldId id="275" r:id="rId5"/>
    <p:sldId id="257" r:id="rId6"/>
    <p:sldId id="258" r:id="rId7"/>
    <p:sldId id="259" r:id="rId8"/>
    <p:sldId id="276" r:id="rId9"/>
    <p:sldId id="261" r:id="rId10"/>
    <p:sldId id="260" r:id="rId11"/>
    <p:sldId id="264" r:id="rId12"/>
    <p:sldId id="263" r:id="rId13"/>
    <p:sldId id="265" r:id="rId14"/>
    <p:sldId id="267" r:id="rId15"/>
    <p:sldId id="282" r:id="rId16"/>
    <p:sldId id="283" r:id="rId17"/>
    <p:sldId id="284" r:id="rId18"/>
    <p:sldId id="266" r:id="rId19"/>
    <p:sldId id="268" r:id="rId20"/>
    <p:sldId id="269" r:id="rId21"/>
    <p:sldId id="272" r:id="rId22"/>
    <p:sldId id="270" r:id="rId23"/>
    <p:sldId id="273" r:id="rId24"/>
    <p:sldId id="271" r:id="rId25"/>
    <p:sldId id="277" r:id="rId26"/>
    <p:sldId id="278" r:id="rId27"/>
    <p:sldId id="279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s\Desktop\3%20EVA%20TAPIA\ASOCIACION%20DE%20FFMM%202017\LOS%20VILOS%20JULIO%202018\SINIM%20A&#209;O%202017.xm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89-47F3-86FB-C8811A45B6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89-47F3-86FB-C8811A45B61B}"/>
              </c:ext>
            </c:extLst>
          </c:dPt>
          <c:dLbls>
            <c:dLbl>
              <c:idx val="0"/>
              <c:layout>
                <c:manualLayout>
                  <c:x val="-0.26650892680354654"/>
                  <c:y val="0.104608612141139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9-47F3-86FB-C8811A45B61B}"/>
                </c:ext>
              </c:extLst>
            </c:dLbl>
            <c:dLbl>
              <c:idx val="1"/>
              <c:layout>
                <c:manualLayout>
                  <c:x val="0.2015123439486016"/>
                  <c:y val="-0.234650345990301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89-47F3-86FB-C8811A45B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Hoja1!$I$15:$I$16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Hoja1!$J$15:$J$16</c:f>
              <c:numCache>
                <c:formatCode>#,##0</c:formatCode>
                <c:ptCount val="2"/>
                <c:pt idx="0">
                  <c:v>18892</c:v>
                </c:pt>
                <c:pt idx="1">
                  <c:v>24281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89-47F3-86FB-C8811A45B6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706306495556294"/>
          <c:y val="0.18710918721386466"/>
          <c:w val="0.15129599573052033"/>
          <c:h val="0.71892055639619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Dotación Funcionari@s Municiales Año 2017 Planta y Contrata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7602799650044E-2"/>
          <c:y val="0.22213509769612133"/>
          <c:w val="0.81104265091863514"/>
          <c:h val="0.723229804607757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tapia.sepulved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6815" y="1363210"/>
            <a:ext cx="8501353" cy="4131579"/>
          </a:xfrm>
        </p:spPr>
        <p:txBody>
          <a:bodyPr>
            <a:normAutofit/>
          </a:bodyPr>
          <a:lstStyle/>
          <a:p>
            <a:pPr algn="ctr"/>
            <a:endParaRPr lang="es-CL" sz="2000" b="1" dirty="0"/>
          </a:p>
          <a:p>
            <a:pPr>
              <a:lnSpc>
                <a:spcPct val="150000"/>
              </a:lnSpc>
            </a:pPr>
            <a:r>
              <a:rPr lang="es-CL" sz="3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“Norma Chilena NCH 3262-12 sobre Sistemas de Gestión de Igualdad de Género y su aplicabilidad en el sector municipal”</a:t>
            </a:r>
            <a:endParaRPr lang="es-MX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Breve Historia en Otras Materias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F817F75-DCA8-4E4C-A261-5C3B8CCDB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061" y="1565637"/>
            <a:ext cx="9877348" cy="50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Breve Historia en Otras Materias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473137"/>
              </p:ext>
            </p:extLst>
          </p:nvPr>
        </p:nvGraphicFramePr>
        <p:xfrm>
          <a:off x="3087149" y="1216405"/>
          <a:ext cx="7768205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B8DBF02-5C2A-468F-810F-4ED39906AED2}"/>
              </a:ext>
            </a:extLst>
          </p:cNvPr>
          <p:cNvSpPr txBox="1"/>
          <p:nvPr/>
        </p:nvSpPr>
        <p:spPr>
          <a:xfrm>
            <a:off x="2449584" y="4272677"/>
            <a:ext cx="9893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En materias de PMG Nivel Central</a:t>
            </a:r>
          </a:p>
          <a:p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</a:p>
          <a:p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			Dimensión Estratégica Transversal (Obligatoria)</a:t>
            </a:r>
          </a:p>
          <a:p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					</a:t>
            </a:r>
          </a:p>
          <a:p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					Incorporación de Equidad de Género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FCD5A99-62BE-405B-938C-3E4CA8B10487}"/>
              </a:ext>
            </a:extLst>
          </p:cNvPr>
          <p:cNvSpPr/>
          <p:nvPr/>
        </p:nvSpPr>
        <p:spPr>
          <a:xfrm>
            <a:off x="5273879" y="4623966"/>
            <a:ext cx="302004" cy="51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27EF132-BB66-4FF5-942D-0D4FEC6BD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584" y="1216287"/>
            <a:ext cx="6979642" cy="2769503"/>
          </a:xfrm>
          <a:prstGeom prst="rect">
            <a:avLst/>
          </a:prstGeom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D196F04D-AA34-4E6C-BC23-F2B8EF6B7CDF}"/>
              </a:ext>
            </a:extLst>
          </p:cNvPr>
          <p:cNvSpPr/>
          <p:nvPr/>
        </p:nvSpPr>
        <p:spPr>
          <a:xfrm>
            <a:off x="8842187" y="5652296"/>
            <a:ext cx="302004" cy="51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03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Breve Historia en Otras Materias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A82B357-10D5-4B30-8178-51A49E240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580" y="1796473"/>
            <a:ext cx="7088930" cy="46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Breve Historia en Otras Materias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C5CFC6F-A381-4381-8C93-01A6DAA58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9" y="2046172"/>
            <a:ext cx="5834536" cy="41993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7D942E-7D6D-4DF0-99D0-C8879A2AB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335" y="1317072"/>
            <a:ext cx="4852464" cy="53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3204594" y="1683663"/>
            <a:ext cx="88755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/>
              <a:t>Es un Sistema de Gestión</a:t>
            </a:r>
          </a:p>
          <a:p>
            <a:endParaRPr lang="es-MX" sz="2800" dirty="0"/>
          </a:p>
          <a:p>
            <a:endParaRPr lang="es-MX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/>
              <a:t>Igualdad de Género y Conciliación de la Vida Laboral, Familiar y Personal</a:t>
            </a:r>
          </a:p>
          <a:p>
            <a:endParaRPr lang="es-MX" sz="2800" dirty="0"/>
          </a:p>
          <a:p>
            <a:endParaRPr lang="es-MX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/>
              <a:t>Aplicable a cualquier organización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029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172748" y="1216405"/>
            <a:ext cx="9286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L" b="1" dirty="0"/>
              <a:t>Proceso de implementación normativo y equipo profesional</a:t>
            </a:r>
          </a:p>
          <a:p>
            <a:pPr fontAlgn="base"/>
            <a:endParaRPr lang="es-CL" dirty="0"/>
          </a:p>
          <a:p>
            <a:pPr algn="just" fontAlgn="base"/>
            <a:r>
              <a:rPr lang="es-CL" dirty="0"/>
              <a:t>El proceso de implementación, en síntesis, considera: diagnósticos, documentación y registros, elaboración de acciones positivas y planes de acción, auditorías y acompañamiento en el cambio cultural (cursos, conversatorios, coaching) con una fuerte arista de trabajo en comunicaciones. Tiene una duración de 4 a 9 meses, dependiendo del tamaño de la organización y de los plazos que se tracen como empresa. El cumplimiento de los requisitos normativos requiere que la organización:</a:t>
            </a:r>
          </a:p>
          <a:p>
            <a:pPr fontAlgn="base"/>
            <a:endParaRPr lang="es-CL" dirty="0"/>
          </a:p>
          <a:p>
            <a:pPr algn="just" fontAlgn="base"/>
            <a:r>
              <a:rPr lang="es-CL" dirty="0"/>
              <a:t>1. Detecte y supere brechas de género en el área de la gestión de personas, generando planes de acción que permitan la igualdad de oportunidades para mujeres y hombres en materia de: compensaciones; participación laboral: en cargos no tradicionales o cargos de jefatura y responsabilidades directivas; procesos de reclutamiento y selección; desarrollo de carrera; acceso a capacitación; infraestructura para fuerza laboral mixta y programas de salud física y mental.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942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172748" y="1216405"/>
            <a:ext cx="90852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L" b="1" dirty="0"/>
              <a:t>Proceso de implementación normativo y equipo profesional</a:t>
            </a:r>
          </a:p>
          <a:p>
            <a:pPr fontAlgn="base"/>
            <a:endParaRPr lang="es-CL" b="1" dirty="0"/>
          </a:p>
          <a:p>
            <a:pPr fontAlgn="base"/>
            <a:endParaRPr lang="es-CL" dirty="0"/>
          </a:p>
          <a:p>
            <a:pPr algn="just" fontAlgn="base"/>
            <a:r>
              <a:rPr lang="es-CL" dirty="0"/>
              <a:t>2. Implemente procedimientos que den cumplimiento a leyes y normativas como base e incorporen un enfoque de género sin sesgos de discriminación.</a:t>
            </a:r>
          </a:p>
          <a:p>
            <a:pPr algn="just" fontAlgn="base"/>
            <a:endParaRPr lang="es-CL" dirty="0"/>
          </a:p>
          <a:p>
            <a:pPr algn="just" fontAlgn="base"/>
            <a:r>
              <a:rPr lang="es-CL" dirty="0"/>
              <a:t>3. Establezca modelos y planes de conciliación que permitan a su personal desarrollarse adecuadamente en el trabajo (espacio público), en su rol familiar (espacio doméstico) y en su vida personal (espacio privado).</a:t>
            </a:r>
          </a:p>
          <a:p>
            <a:pPr algn="just" fontAlgn="base"/>
            <a:endParaRPr lang="es-CL" dirty="0"/>
          </a:p>
          <a:p>
            <a:pPr algn="just" fontAlgn="base"/>
            <a:r>
              <a:rPr lang="es-CL" dirty="0"/>
              <a:t>4. Diseñe e implemente estrategias comunicacionales y de capacitación para la difusión y la promoción del ejercicio de los derechos de maternidad/paternidad, responsabilidades parentales, principios de igualdad y no discriminación, erradicación de prejuicios y estereotipos y la generación de ambiente laboral de respeto.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477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172748" y="1216405"/>
            <a:ext cx="9773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L" b="1" dirty="0"/>
              <a:t>Proceso de implementación normativo y equipo profesional</a:t>
            </a:r>
          </a:p>
          <a:p>
            <a:pPr fontAlgn="base"/>
            <a:endParaRPr lang="es-CL" dirty="0"/>
          </a:p>
          <a:p>
            <a:pPr fontAlgn="base"/>
            <a:endParaRPr lang="es-CL" dirty="0"/>
          </a:p>
          <a:p>
            <a:pPr fontAlgn="base"/>
            <a:endParaRPr lang="es-CL" dirty="0"/>
          </a:p>
          <a:p>
            <a:pPr algn="just" fontAlgn="base"/>
            <a:r>
              <a:rPr lang="es-CL" dirty="0"/>
              <a:t>5. Regule los procesos de prevención, denuncia, investigación, sanción y resguardo de la información en casos de acoso laboral y/o sexual.</a:t>
            </a:r>
          </a:p>
          <a:p>
            <a:pPr algn="just" fontAlgn="base"/>
            <a:endParaRPr lang="es-CL" dirty="0"/>
          </a:p>
          <a:p>
            <a:pPr algn="just" fontAlgn="base"/>
            <a:endParaRPr lang="es-CL" dirty="0"/>
          </a:p>
          <a:p>
            <a:pPr algn="just" fontAlgn="base"/>
            <a:r>
              <a:rPr lang="es-CL" dirty="0"/>
              <a:t>6. Genere programas internos para la educación y toma de conciencia sobre las medidas de prevención, detección y derivación en casos de violencia intrafamiliar (VIF).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52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763283" y="1166760"/>
            <a:ext cx="8875552" cy="557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Punto 4 SISTEMA DE GESTION - GENERALIDADES</a:t>
            </a:r>
          </a:p>
          <a:p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La Organización debe estar </a:t>
            </a:r>
            <a:r>
              <a:rPr lang="es-MX" b="1" dirty="0"/>
              <a:t>comprometida</a:t>
            </a:r>
            <a:r>
              <a:rPr lang="es-MX" dirty="0"/>
              <a:t> en la implementación que promueva beneficios para todas las partes interesadas.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La </a:t>
            </a:r>
            <a:r>
              <a:rPr lang="es-MX" b="1" dirty="0"/>
              <a:t>estrategia</a:t>
            </a:r>
            <a:r>
              <a:rPr lang="es-MX" dirty="0"/>
              <a:t> de igualdad y conciliación implica revisar su cultura, sus procesos de RRHH e </a:t>
            </a:r>
            <a:r>
              <a:rPr lang="es-MX" b="1" dirty="0"/>
              <a:t>integrar buenas prácticas</a:t>
            </a:r>
            <a:r>
              <a:rPr lang="es-MX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Promover desde la </a:t>
            </a:r>
            <a:r>
              <a:rPr lang="es-MX" b="1" dirty="0"/>
              <a:t>Alta Dirección </a:t>
            </a:r>
            <a:r>
              <a:rPr lang="es-MX" dirty="0"/>
              <a:t>la adecuada provisión y disposición de recursos.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/>
              <a:t>Políticas</a:t>
            </a:r>
            <a:r>
              <a:rPr lang="es-MX" dirty="0"/>
              <a:t> de igualdad de Género y Conciliación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Crear </a:t>
            </a:r>
            <a:r>
              <a:rPr lang="es-MX" b="1" dirty="0"/>
              <a:t>procedimientos</a:t>
            </a:r>
          </a:p>
        </p:txBody>
      </p:sp>
    </p:spTree>
    <p:extLst>
      <p:ext uri="{BB962C8B-B14F-4D97-AF65-F5344CB8AC3E}">
        <p14:creationId xmlns:p14="http://schemas.microsoft.com/office/powerpoint/2010/main" val="361564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763283" y="1166760"/>
            <a:ext cx="8875552" cy="461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Punto 5 RESPONSABILIDADES DE LA DIRECCIÓN</a:t>
            </a:r>
          </a:p>
          <a:p>
            <a:endParaRPr lang="es-MX" b="1" u="sng" dirty="0"/>
          </a:p>
          <a:p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Compromiso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Planificación, debe asegurar su conveniencia, adecuación y eficacia, que sus objetivos sean pertinentes a los respectivos niveles de la organización.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Responsabilidad, autoridad y comunicación.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Revisión por la AD. Incluir oportunidades de mejoramiento y necesidades de cambios.</a:t>
            </a:r>
          </a:p>
        </p:txBody>
      </p:sp>
    </p:spTree>
    <p:extLst>
      <p:ext uri="{BB962C8B-B14F-4D97-AF65-F5344CB8AC3E}">
        <p14:creationId xmlns:p14="http://schemas.microsoft.com/office/powerpoint/2010/main" val="265911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3317" y="281030"/>
            <a:ext cx="8501353" cy="2176944"/>
          </a:xfrm>
        </p:spPr>
        <p:txBody>
          <a:bodyPr>
            <a:normAutofit fontScale="92500"/>
          </a:bodyPr>
          <a:lstStyle/>
          <a:p>
            <a:pPr algn="ctr"/>
            <a:r>
              <a:rPr lang="es-CL" sz="2000" b="1" dirty="0"/>
              <a:t>TEMATICA No. 1</a:t>
            </a:r>
          </a:p>
          <a:p>
            <a:pPr algn="ctr"/>
            <a:endParaRPr lang="es-CL" sz="2000" b="1" dirty="0"/>
          </a:p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“Norma Chilena NCH 3262-12 sobre Sistemas de Gestión de Igualdad de Género y su aplicabilidad en el sector municipal”</a:t>
            </a:r>
            <a:endParaRPr lang="es-MX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A1FA81-FA28-4749-A8CB-88D587D94EF2}"/>
              </a:ext>
            </a:extLst>
          </p:cNvPr>
          <p:cNvSpPr txBox="1"/>
          <p:nvPr/>
        </p:nvSpPr>
        <p:spPr>
          <a:xfrm>
            <a:off x="2667699" y="3011648"/>
            <a:ext cx="8959442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ASEMUCH</a:t>
            </a:r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Asuntos de La Mujer.</a:t>
            </a:r>
          </a:p>
          <a:p>
            <a:endParaRPr lang="es-CL" dirty="0"/>
          </a:p>
          <a:p>
            <a:pPr algn="just">
              <a:lnSpc>
                <a:spcPct val="200000"/>
              </a:lnSpc>
            </a:pPr>
            <a:r>
              <a:rPr lang="es-CL" dirty="0"/>
              <a:t>“La Comisión de Asuntos de la Mujer es un medio de interacción de crecimiento social, laboral y psicológico, para dar calidad a la vida personal, familiar, gremial, laboral y profesional de la mujer en el ámbito de los municipios.”</a:t>
            </a:r>
          </a:p>
          <a:p>
            <a:pPr algn="just">
              <a:lnSpc>
                <a:spcPct val="150000"/>
              </a:lnSpc>
            </a:pPr>
            <a:r>
              <a:rPr lang="es-MX" sz="2000" dirty="0"/>
              <a:t> </a:t>
            </a:r>
          </a:p>
          <a:p>
            <a:pPr algn="just">
              <a:lnSpc>
                <a:spcPct val="150000"/>
              </a:lnSpc>
            </a:pPr>
            <a:endParaRPr lang="es-MX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763283" y="1166760"/>
            <a:ext cx="8875552" cy="641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Punto 6 GESTION DE LOS RECURSOS</a:t>
            </a:r>
          </a:p>
          <a:p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Provisión para implementar y mantener el sistema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Personas (Competencia, capacidad y toma de conciencia)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Infraestructura (Espacios laborales e instalaciones acondicionadas)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Ambiente de Trabajo (revisar los prejuicios y estereotipos).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Implementar una comunicación y sensibilización integradora.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Estimular ambientes de trabajo de respeto mutuo,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Garantizar un respeto irrestricto a la dignidad humana, eliminando tratos abusivos, o discriminatorios.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Difundir la importancia de otorgar garantías de igualdad de oportunidades.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Asegurar condiciones de acceso en sectores donde un género esté subrepresentado.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lnSpc>
                <a:spcPct val="15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656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763283" y="1166760"/>
            <a:ext cx="8875552" cy="585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Incluir protocolos en materias de prevención de acoso sexual, acoso laboral y </a:t>
            </a:r>
            <a:r>
              <a:rPr lang="es-MX" dirty="0" err="1"/>
              <a:t>mobbing</a:t>
            </a:r>
            <a:r>
              <a:rPr lang="es-MX" dirty="0"/>
              <a:t>.</a:t>
            </a:r>
          </a:p>
          <a:p>
            <a:pPr lvl="1" algn="just">
              <a:lnSpc>
                <a:spcPct val="150000"/>
              </a:lnSpc>
            </a:pPr>
            <a:endParaRPr lang="es-MX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Implementar programas de salud Integral (Física y mental).</a:t>
            </a:r>
          </a:p>
          <a:p>
            <a:pPr lvl="1" algn="just">
              <a:lnSpc>
                <a:spcPct val="150000"/>
              </a:lnSpc>
            </a:pPr>
            <a:endParaRPr lang="es-MX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Estimular acciones de corresponsabilidad en temas de conciliación de la vida laboral y familiar.</a:t>
            </a:r>
          </a:p>
          <a:p>
            <a:pPr lvl="1" algn="just">
              <a:lnSpc>
                <a:spcPct val="150000"/>
              </a:lnSpc>
            </a:pPr>
            <a:endParaRPr lang="es-MX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Asegurar que se tomen medidas de prevención, detección y derivación de VIF (Violencia Intrafamiliar).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lnSpc>
                <a:spcPct val="15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467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785417"/>
              </p:ext>
            </p:extLst>
          </p:nvPr>
        </p:nvGraphicFramePr>
        <p:xfrm>
          <a:off x="3078759" y="2520586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763283" y="1166760"/>
            <a:ext cx="8875552" cy="10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Punto 7 IMPLEMENTACION</a:t>
            </a:r>
          </a:p>
          <a:p>
            <a:endParaRPr lang="es-MX" dirty="0"/>
          </a:p>
          <a:p>
            <a:pPr>
              <a:lnSpc>
                <a:spcPct val="150000"/>
              </a:lnSpc>
            </a:pPr>
            <a:r>
              <a:rPr lang="es-MX" dirty="0"/>
              <a:t>Requisitos Operacionales y legales del Sistema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027B6B-E33C-4DF6-9F61-6E53F20D4696}"/>
              </a:ext>
            </a:extLst>
          </p:cNvPr>
          <p:cNvSpPr txBox="1"/>
          <p:nvPr/>
        </p:nvSpPr>
        <p:spPr>
          <a:xfrm>
            <a:off x="2818701" y="2520586"/>
            <a:ext cx="82883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Detección de brechas a nivel de gestión administrativa y basada en las personas, debiendo considera a lo menos:</a:t>
            </a:r>
          </a:p>
          <a:p>
            <a:r>
              <a:rPr lang="es-MX" dirty="0"/>
              <a:t>		* sistemas de compensaciones,</a:t>
            </a:r>
          </a:p>
          <a:p>
            <a:r>
              <a:rPr lang="es-MX" dirty="0"/>
              <a:t>		* participación laboral,</a:t>
            </a:r>
          </a:p>
          <a:p>
            <a:r>
              <a:rPr lang="es-MX" dirty="0"/>
              <a:t>		* participación en cargos de jefaturas.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Difusión y promoción de los derechos reconocidos por la Ley a los padres trabajadores, respecto a sus responsabilidades parentales.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Registros para verificar  (evidencia) que se han logrado los objetivos propuestos)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018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078759" y="2520586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7027B6B-E33C-4DF6-9F61-6E53F20D4696}"/>
              </a:ext>
            </a:extLst>
          </p:cNvPr>
          <p:cNvSpPr txBox="1"/>
          <p:nvPr/>
        </p:nvSpPr>
        <p:spPr>
          <a:xfrm>
            <a:off x="2730615" y="1074533"/>
            <a:ext cx="82883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Procedimientos documentados:</a:t>
            </a:r>
          </a:p>
          <a:p>
            <a:endParaRPr lang="es-MX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Reclutamiento y Selección de Personal.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Para la Detección y eliminación de prácticas discriminatorias.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Desarrollo de la Carrera y el acceso a la capacitación, que asegure un desarrollo equitativo entre mujeres y hombres.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Registro Confidencial y tratamiento a los reclamos de situaciones no equitativas o discriminatorias.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Procedimiento que defina medidas para facilitar la conciliación de vida laboral, familiar y personal en la lógica de la corresponsabilidad.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/>
              <a:t> Procedimiento que defina prácticas de la organización para la remuneración y/o compensaciones y/o beneficios basados en criterios de igualdad de género.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191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/>
        </p:nvGraphicFramePr>
        <p:xfrm>
          <a:off x="3263317" y="1216405"/>
          <a:ext cx="7592037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763283" y="1166760"/>
            <a:ext cx="8875552" cy="47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Punto 8 MEDICION, ANALISIS Y MEJORAS</a:t>
            </a:r>
          </a:p>
          <a:p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Seguimiento y Medición (Monitoreo) mediante Indicadores y Auditorias,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Analisis y Evaluación de las acciones que permitan identificar desviaciones,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Mejoramiento </a:t>
            </a:r>
            <a:r>
              <a:rPr lang="es-MX" dirty="0" err="1"/>
              <a:t>Contínuo</a:t>
            </a:r>
            <a:r>
              <a:rPr lang="es-MX" dirty="0"/>
              <a:t> y AC y AP.</a:t>
            </a:r>
          </a:p>
          <a:p>
            <a:pPr>
              <a:lnSpc>
                <a:spcPct val="150000"/>
              </a:lnSpc>
            </a:pPr>
            <a:r>
              <a:rPr lang="es-MX" dirty="0"/>
              <a:t>		*Determinar causales de NC y No Conformidades Potenciales</a:t>
            </a:r>
          </a:p>
          <a:p>
            <a:pPr>
              <a:lnSpc>
                <a:spcPct val="150000"/>
              </a:lnSpc>
            </a:pPr>
            <a:r>
              <a:rPr lang="es-MX" dirty="0"/>
              <a:t>		*Adoptar acciones para la no ocurrencia</a:t>
            </a:r>
          </a:p>
          <a:p>
            <a:pPr>
              <a:lnSpc>
                <a:spcPct val="150000"/>
              </a:lnSpc>
            </a:pPr>
            <a:r>
              <a:rPr lang="es-MX" dirty="0"/>
              <a:t>		* Registrar los resultados de las acciones</a:t>
            </a:r>
          </a:p>
          <a:p>
            <a:pPr>
              <a:lnSpc>
                <a:spcPct val="150000"/>
              </a:lnSpc>
            </a:pPr>
            <a:r>
              <a:rPr lang="es-MX" dirty="0"/>
              <a:t>		* Verificar la eficacia y eficiencia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938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1430324"/>
          </a:xfrm>
        </p:spPr>
        <p:txBody>
          <a:bodyPr>
            <a:noAutofit/>
          </a:bodyPr>
          <a:lstStyle/>
          <a:p>
            <a:pPr algn="ctr"/>
            <a:r>
              <a:rPr lang="es-MX" sz="28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Tips</a:t>
            </a: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Prácticas de Implementación Equidad de Género</a:t>
            </a: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6F8413-6280-47C9-BE46-30AB7F8020BF}"/>
              </a:ext>
            </a:extLst>
          </p:cNvPr>
          <p:cNvSpPr txBox="1"/>
          <p:nvPr/>
        </p:nvSpPr>
        <p:spPr>
          <a:xfrm>
            <a:off x="2684477" y="2055303"/>
            <a:ext cx="8707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Socializar, difundir Acceso de Derecho Sala Cuna (Normalidad y Excepciones) incluyendo traslados y derecho de amamantamiento.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Catastro, Reglamentos, y difusión de beneficios para </a:t>
            </a:r>
            <a:r>
              <a:rPr lang="es-MX" dirty="0" err="1"/>
              <a:t>tod@s</a:t>
            </a:r>
            <a:r>
              <a:rPr lang="es-MX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Implementar Horarios Flexibles.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Potenciar Convenios Educacionales.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Otorgamiento de Becas de Estudios.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Charlas grupo familiar en materias de </a:t>
            </a:r>
            <a:r>
              <a:rPr lang="es-MX" dirty="0" err="1"/>
              <a:t>Bulling</a:t>
            </a:r>
            <a:r>
              <a:rPr lang="es-MX" dirty="0"/>
              <a:t>, Alcohol, Drogas y similares.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Actividades </a:t>
            </a:r>
            <a:r>
              <a:rPr lang="es-MX" dirty="0" err="1"/>
              <a:t>outdoor</a:t>
            </a:r>
            <a:r>
              <a:rPr lang="es-MX" dirty="0"/>
              <a:t> familiares.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3714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1430324"/>
          </a:xfrm>
        </p:spPr>
        <p:txBody>
          <a:bodyPr>
            <a:noAutofit/>
          </a:bodyPr>
          <a:lstStyle/>
          <a:p>
            <a:pPr algn="ctr"/>
            <a:r>
              <a:rPr lang="es-MX" sz="28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Tips</a:t>
            </a: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Practicas de Implementación Equidad de Género</a:t>
            </a: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6F8413-6280-47C9-BE46-30AB7F8020BF}"/>
              </a:ext>
            </a:extLst>
          </p:cNvPr>
          <p:cNvSpPr txBox="1"/>
          <p:nvPr/>
        </p:nvSpPr>
        <p:spPr>
          <a:xfrm>
            <a:off x="2684477" y="2139193"/>
            <a:ext cx="870777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Incorporar en la dotación Mujeres Conductoras.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Incorporar Mujeres como parte de la Dotación de </a:t>
            </a:r>
            <a:r>
              <a:rPr lang="es-MX" dirty="0" err="1"/>
              <a:t>Seg.Ciudadana</a:t>
            </a:r>
            <a:endParaRPr lang="es-MX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Habilitar Espacios de amamantamiento y mudas.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Talleres para concientizar y sensibilizar sobre la equidad de género.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Crear redes de colaboración para padres y madres.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Determinar explícitamente en los procesos los plazos de investigación por situaciones de acosos y similares.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Instaurar temas de género en actividades colectivas (talleres).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/>
              <a:t>Implementar programas de salud integral para </a:t>
            </a:r>
            <a:r>
              <a:rPr lang="es-MX" dirty="0" err="1"/>
              <a:t>tod@s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937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14303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2DE580-4F1B-4847-BB2A-39F537A8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16" y="112508"/>
            <a:ext cx="6972823" cy="46230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C14791-E578-49B9-9E6F-ADA1C6A0D887}"/>
              </a:ext>
            </a:extLst>
          </p:cNvPr>
          <p:cNvSpPr txBox="1"/>
          <p:nvPr/>
        </p:nvSpPr>
        <p:spPr>
          <a:xfrm>
            <a:off x="3565321" y="4756078"/>
            <a:ext cx="733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Eva Tapia Sepúlveda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Ingeniero en Control de Gestión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Magister en Gerencia Pública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Directora </a:t>
            </a:r>
            <a:r>
              <a:rPr lang="es-MX" dirty="0" err="1">
                <a:solidFill>
                  <a:srgbClr val="7030A0"/>
                </a:solidFill>
              </a:rPr>
              <a:t>Asoc</a:t>
            </a:r>
            <a:r>
              <a:rPr lang="es-MX" dirty="0">
                <a:solidFill>
                  <a:srgbClr val="7030A0"/>
                </a:solidFill>
              </a:rPr>
              <a:t>. FFMM de Vitacura</a:t>
            </a:r>
          </a:p>
          <a:p>
            <a:pPr algn="ctr"/>
            <a:endParaRPr lang="es-MX" dirty="0">
              <a:solidFill>
                <a:srgbClr val="7030A0"/>
              </a:solidFill>
            </a:endParaRPr>
          </a:p>
          <a:p>
            <a:pPr algn="ctr"/>
            <a:r>
              <a:rPr lang="es-MX" b="1" dirty="0">
                <a:solidFill>
                  <a:srgbClr val="7030A0"/>
                </a:solidFill>
                <a:hlinkClick r:id="rId4"/>
              </a:rPr>
              <a:t>etapia.sepulveda@gmail.com</a:t>
            </a:r>
            <a:endParaRPr lang="es-MX" b="1" dirty="0">
              <a:solidFill>
                <a:srgbClr val="7030A0"/>
              </a:solidFill>
            </a:endParaRPr>
          </a:p>
          <a:p>
            <a:pPr algn="ctr"/>
            <a:r>
              <a:rPr lang="es-MX" dirty="0">
                <a:solidFill>
                  <a:srgbClr val="7030A0"/>
                </a:solidFill>
              </a:rPr>
              <a:t>9 9 278 86 12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687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1430324"/>
          </a:xfrm>
        </p:spPr>
        <p:txBody>
          <a:bodyPr>
            <a:noAutofit/>
          </a:bodyPr>
          <a:lstStyle/>
          <a:p>
            <a:pPr algn="r"/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  <a:p>
            <a:pPr algn="ctr"/>
            <a:r>
              <a:rPr lang="es-MX" sz="2800" dirty="0">
                <a:latin typeface="Arial Rounded MT Bold" panose="020F0704030504030204" pitchFamily="34" charset="0"/>
              </a:rPr>
              <a:t> Resumen Marco Internacional</a:t>
            </a: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362899" y="1602987"/>
            <a:ext cx="8875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Convención para la Eliminación de la Discriminación contra la Mujer  (1979) que obliga a los Estados para erradicar la discriminación directa o indirecta, en el ámbito Público y Privado.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Plataforma de acción de Beijing,, formulada con motivo de la 4ta. Conferencia Mundial sobre la Mujer (1995) que estableció estrategias fundamentales para garantizar la igualdad sustantiva, el trato equitativo y la transversalización de género.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Chile se ha adherido a los objetivos de Desarrollo del Milenio convenidos en la Declaración de la Asamblea General de las Naciones Unidas (2000) promoviendo la Igualdad de Género y el Empoderamiento de la Mujer.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AAB67C-9E9A-412C-A52D-443FCB59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08" y="5675724"/>
            <a:ext cx="2676220" cy="10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1430324"/>
          </a:xfrm>
        </p:spPr>
        <p:txBody>
          <a:bodyPr>
            <a:noAutofit/>
          </a:bodyPr>
          <a:lstStyle/>
          <a:p>
            <a:pPr algn="r"/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NORMA CHILENA  3262-2012</a:t>
            </a:r>
          </a:p>
          <a:p>
            <a:pPr algn="ctr"/>
            <a:r>
              <a:rPr lang="es-MX" sz="2800" dirty="0">
                <a:latin typeface="Arial Rounded MT Bold" panose="020F0704030504030204" pitchFamily="34" charset="0"/>
              </a:rPr>
              <a:t> Resumen Marco Internacional</a:t>
            </a: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0D5659-0169-4786-915A-D2D69F6DB51B}"/>
              </a:ext>
            </a:extLst>
          </p:cNvPr>
          <p:cNvSpPr txBox="1"/>
          <p:nvPr/>
        </p:nvSpPr>
        <p:spPr>
          <a:xfrm>
            <a:off x="2362899" y="1602987"/>
            <a:ext cx="8875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A nivel Regional la XI Conferencia sobre la Mujer de América Latina y el Caribe ( 2010) Conquistar una mayor autonomía económica e igualdad en la Esfera laboral.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Convenios 100, 111 y 156 de la Org. Internacional del Trabajo (OIT) referidos a Igualdad de Remuneraciones para hombres y Mujeres por trabajos de igual Valor, sobre la discriminación en el empleo y ocupación y sobre trabajadores con responsabilidades familiares.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4D4D5A-E68E-4648-B48D-62986968A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08" y="5675724"/>
            <a:ext cx="2676220" cy="10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rmAutofit/>
          </a:bodyPr>
          <a:lstStyle/>
          <a:p>
            <a:pPr algn="ctr"/>
            <a:r>
              <a:rPr lang="es-CL" sz="2000" b="1" dirty="0"/>
              <a:t>ARICA, Junio 2017</a:t>
            </a:r>
          </a:p>
          <a:p>
            <a:pPr>
              <a:lnSpc>
                <a:spcPct val="150000"/>
              </a:lnSpc>
            </a:pPr>
            <a:endParaRPr lang="es-MX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pic>
        <p:nvPicPr>
          <p:cNvPr id="1026" name="Imagen 2" descr="ASEMUCH 3 22 de junio">
            <a:extLst>
              <a:ext uri="{FF2B5EF4-FFF2-40B4-BE49-F238E27FC236}">
                <a16:creationId xmlns:a16="http://schemas.microsoft.com/office/drawing/2014/main" id="{D5B73224-4AE5-4A7C-AF03-76D2289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17" y="709905"/>
            <a:ext cx="6156763" cy="46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48499" y="5494742"/>
            <a:ext cx="1078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666666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Seminario “Equidad de Género para la administración municipal”, organizado por Asemuch y apoyado por el Servicio Nacional de la Mujer y la Equidad de Género (</a:t>
            </a:r>
            <a:r>
              <a:rPr lang="es-CL" sz="1400" b="1" dirty="0" err="1">
                <a:solidFill>
                  <a:srgbClr val="666666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SernamEG</a:t>
            </a:r>
            <a:r>
              <a:rPr lang="es-CL" sz="1400" b="1" dirty="0">
                <a:solidFill>
                  <a:srgbClr val="666666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6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rmAutofit/>
          </a:bodyPr>
          <a:lstStyle/>
          <a:p>
            <a:pPr algn="ctr"/>
            <a:r>
              <a:rPr lang="es-CL" sz="2000" b="1" dirty="0"/>
              <a:t>DATOS SINIM 2017</a:t>
            </a:r>
          </a:p>
          <a:p>
            <a:pPr>
              <a:lnSpc>
                <a:spcPct val="150000"/>
              </a:lnSpc>
            </a:pPr>
            <a:endParaRPr lang="es-MX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D21C00-66F5-4DCF-861C-83588F9C0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7239"/>
              </p:ext>
            </p:extLst>
          </p:nvPr>
        </p:nvGraphicFramePr>
        <p:xfrm>
          <a:off x="2594689" y="1320043"/>
          <a:ext cx="3149600" cy="6477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79362227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389531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6647181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Dotación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Impacto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468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MUJERES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18.892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43,76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02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HOMBRES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24.281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56,24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869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TOTAL AÑO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43.173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028277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629487"/>
              </p:ext>
            </p:extLst>
          </p:nvPr>
        </p:nvGraphicFramePr>
        <p:xfrm>
          <a:off x="3809999" y="2057399"/>
          <a:ext cx="7045355" cy="45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56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19015"/>
            <a:ext cx="8425852" cy="11934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ACTUALMENTE SE EVIDENCIA LA DESIGUALDAD EN: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8DBF02-5C2A-468F-810F-4ED39906AED2}"/>
              </a:ext>
            </a:extLst>
          </p:cNvPr>
          <p:cNvSpPr txBox="1"/>
          <p:nvPr/>
        </p:nvSpPr>
        <p:spPr>
          <a:xfrm>
            <a:off x="3095538" y="1475280"/>
            <a:ext cx="8539992" cy="164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">
              <a:lnSpc>
                <a:spcPct val="200000"/>
              </a:lnSpc>
              <a:buFont typeface="+mj-lt"/>
              <a:buAutoNum type="alphaUcPeriod"/>
            </a:pPr>
            <a:r>
              <a:rPr lang="es-MX" dirty="0"/>
              <a:t>DEFICIENTE ACCESO A CARGOS DIRECTIVOS</a:t>
            </a:r>
          </a:p>
          <a:p>
            <a:pPr marL="342900" indent="-342900" fontAlgn="b">
              <a:lnSpc>
                <a:spcPct val="200000"/>
              </a:lnSpc>
              <a:buFont typeface="+mj-lt"/>
              <a:buAutoNum type="alphaUcPeriod"/>
            </a:pPr>
            <a:r>
              <a:rPr lang="es-MX" dirty="0"/>
              <a:t>BRECHAS SALARIALES</a:t>
            </a:r>
          </a:p>
          <a:p>
            <a:pPr marL="342900" indent="-342900" fontAlgn="b">
              <a:lnSpc>
                <a:spcPct val="200000"/>
              </a:lnSpc>
              <a:buFont typeface="+mj-lt"/>
              <a:buAutoNum type="alphaUcPeriod"/>
            </a:pPr>
            <a:r>
              <a:rPr lang="es-MX" dirty="0"/>
              <a:t>FALTA DE OPORTUNIDADES DE CAPACITACION Y DESARROLLO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CC1EDE-4D2E-4AD1-AD83-702A6A46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25" y="4575364"/>
            <a:ext cx="5322224" cy="216099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44E82447-9B4E-4E5D-B3BF-DFA13EC7B4C1}"/>
              </a:ext>
            </a:extLst>
          </p:cNvPr>
          <p:cNvSpPr txBox="1">
            <a:spLocks/>
          </p:cNvSpPr>
          <p:nvPr/>
        </p:nvSpPr>
        <p:spPr>
          <a:xfrm>
            <a:off x="2820099" y="3480313"/>
            <a:ext cx="8425852" cy="541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¡ PROXIMO</a:t>
            </a:r>
            <a:r>
              <a:rPr lang="es-MX" sz="4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MX" sz="4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DESAFIO !</a:t>
            </a:r>
          </a:p>
        </p:txBody>
      </p:sp>
    </p:spTree>
    <p:extLst>
      <p:ext uri="{BB962C8B-B14F-4D97-AF65-F5344CB8AC3E}">
        <p14:creationId xmlns:p14="http://schemas.microsoft.com/office/powerpoint/2010/main" val="287914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REVISEMOS NUESTRO ESCENARIO GREMIAL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1BDB1B8-431D-4B93-B471-FD548F039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73713"/>
              </p:ext>
            </p:extLst>
          </p:nvPr>
        </p:nvGraphicFramePr>
        <p:xfrm>
          <a:off x="2863660" y="1305156"/>
          <a:ext cx="3688140" cy="2165985"/>
        </p:xfrm>
        <a:graphic>
          <a:graphicData uri="http://schemas.openxmlformats.org/drawingml/2006/table">
            <a:tbl>
              <a:tblPr/>
              <a:tblGrid>
                <a:gridCol w="1053754">
                  <a:extLst>
                    <a:ext uri="{9D8B030D-6E8A-4147-A177-3AD203B41FA5}">
                      <a16:colId xmlns:a16="http://schemas.microsoft.com/office/drawing/2014/main" val="3171268298"/>
                    </a:ext>
                  </a:extLst>
                </a:gridCol>
                <a:gridCol w="798299">
                  <a:extLst>
                    <a:ext uri="{9D8B030D-6E8A-4147-A177-3AD203B41FA5}">
                      <a16:colId xmlns:a16="http://schemas.microsoft.com/office/drawing/2014/main" val="2846888257"/>
                    </a:ext>
                  </a:extLst>
                </a:gridCol>
                <a:gridCol w="782333">
                  <a:extLst>
                    <a:ext uri="{9D8B030D-6E8A-4147-A177-3AD203B41FA5}">
                      <a16:colId xmlns:a16="http://schemas.microsoft.com/office/drawing/2014/main" val="939308369"/>
                    </a:ext>
                  </a:extLst>
                </a:gridCol>
                <a:gridCol w="1053754">
                  <a:extLst>
                    <a:ext uri="{9D8B030D-6E8A-4147-A177-3AD203B41FA5}">
                      <a16:colId xmlns:a16="http://schemas.microsoft.com/office/drawing/2014/main" val="3630723969"/>
                    </a:ext>
                  </a:extLst>
                </a:gridCol>
              </a:tblGrid>
              <a:tr h="1739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Actual Directorio Nacional Asemuch (2018-2020)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16657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Directores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Impacto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907577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MUJERES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93578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HOMBRES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43996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839885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395323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47389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490864"/>
                  </a:ext>
                </a:extLst>
              </a:tr>
              <a:tr h="1739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effectLst/>
                          <a:latin typeface="Arial" panose="020B0604020202020204" pitchFamily="34" charset="0"/>
                        </a:rPr>
                        <a:t>Proporcionalidad Directores Según Dotación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82963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Directores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Impacto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44036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MUJERES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989895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HOMBRES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342890"/>
                  </a:ext>
                </a:extLst>
              </a:tr>
              <a:tr h="146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3642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D70929D-40D6-44B6-B828-A673BF86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11" y="3821339"/>
            <a:ext cx="4584589" cy="27556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5D2A3BB-0018-4CB8-965E-DF5FB6739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675" y="1305156"/>
            <a:ext cx="5296535" cy="48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8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64B11-ADAF-4C8D-BD9B-C94EE3B1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818" y="281030"/>
            <a:ext cx="8425852" cy="54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Arial Rounded MT Bold" panose="020F0704030504030204" pitchFamily="34" charset="0"/>
              </a:rPr>
              <a:t>Breve Historia en Otras Materias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666F5-75F4-48CA-A339-C50DD5F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" y="112508"/>
            <a:ext cx="3000375" cy="9620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F654C0-53CC-41AE-8173-FD83428E5344}"/>
              </a:ext>
            </a:extLst>
          </p:cNvPr>
          <p:cNvSpPr/>
          <p:nvPr/>
        </p:nvSpPr>
        <p:spPr>
          <a:xfrm>
            <a:off x="1409350" y="5756352"/>
            <a:ext cx="1078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3D2033-B5BB-4C52-A981-435589CE7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184388"/>
              </p:ext>
            </p:extLst>
          </p:nvPr>
        </p:nvGraphicFramePr>
        <p:xfrm>
          <a:off x="3263317" y="2315361"/>
          <a:ext cx="7592037" cy="433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B8DBF02-5C2A-468F-810F-4ED39906AED2}"/>
              </a:ext>
            </a:extLst>
          </p:cNvPr>
          <p:cNvSpPr txBox="1"/>
          <p:nvPr/>
        </p:nvSpPr>
        <p:spPr>
          <a:xfrm>
            <a:off x="3145873" y="3054026"/>
            <a:ext cx="674474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MX" dirty="0"/>
              <a:t>Transparencia – Ley No. 20.285 </a:t>
            </a:r>
          </a:p>
          <a:p>
            <a:pPr marL="342900" indent="-342900">
              <a:buFont typeface="+mj-lt"/>
              <a:buAutoNum type="alphaUcPeriod"/>
            </a:pP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 err="1"/>
              <a:t>Prog</a:t>
            </a:r>
            <a:r>
              <a:rPr lang="es-MX" dirty="0"/>
              <a:t>. De Mejoramiento Gestión – Ley 19.553  </a:t>
            </a:r>
          </a:p>
          <a:p>
            <a:pPr marL="342900" indent="-342900">
              <a:buFont typeface="+mj-lt"/>
              <a:buAutoNum type="alphaUcPeriod"/>
            </a:pP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Conciliación Familia y Trabajo – Ley 21.063 Ley </a:t>
            </a:r>
            <a:r>
              <a:rPr lang="es-MX" dirty="0" err="1"/>
              <a:t>Sanna</a:t>
            </a:r>
            <a:endParaRPr lang="es-MX" dirty="0"/>
          </a:p>
          <a:p>
            <a:pPr marL="342900" indent="-342900">
              <a:buFont typeface="+mj-lt"/>
              <a:buAutoNum type="alphaUcPeriod"/>
            </a:pPr>
            <a:endParaRPr lang="es-MX" dirty="0"/>
          </a:p>
          <a:p>
            <a:pPr marL="342900" indent="-342900">
              <a:buFont typeface="+mj-lt"/>
              <a:buAutoNum type="alphaUcPeriod"/>
            </a:pPr>
            <a:r>
              <a:rPr lang="es-MX" dirty="0"/>
              <a:t>Inclusión – Ley No. 21.015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96556C-685C-44BF-82B4-0F05AAB5FC4B}"/>
              </a:ext>
            </a:extLst>
          </p:cNvPr>
          <p:cNvSpPr txBox="1"/>
          <p:nvPr/>
        </p:nvSpPr>
        <p:spPr>
          <a:xfrm>
            <a:off x="2466363" y="1577130"/>
            <a:ext cx="9387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sz="2400" dirty="0">
                <a:latin typeface="BankGothic Md BT" panose="020B0807020203060204" pitchFamily="34" charset="0"/>
              </a:rPr>
              <a:t>BUENAS PRACTICAS			SE CONVIERTEN EN LEY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20559DD-8353-4149-A92B-9B686502709A}"/>
              </a:ext>
            </a:extLst>
          </p:cNvPr>
          <p:cNvSpPr/>
          <p:nvPr/>
        </p:nvSpPr>
        <p:spPr>
          <a:xfrm>
            <a:off x="6266576" y="1892924"/>
            <a:ext cx="838899" cy="503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53241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1686</Words>
  <Application>Microsoft Office PowerPoint</Application>
  <PresentationFormat>Panorámica</PresentationFormat>
  <Paragraphs>258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Aharoni</vt:lpstr>
      <vt:lpstr>Arial</vt:lpstr>
      <vt:lpstr>Arial Rounded MT Bold</vt:lpstr>
      <vt:lpstr>BankGothic Md BT</vt:lpstr>
      <vt:lpstr>Calibri</vt:lpstr>
      <vt:lpstr>Century Gothic</vt:lpstr>
      <vt:lpstr>Tahoma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Tapia Sepulveda</dc:creator>
  <cp:lastModifiedBy>Eva Tapia Sepulveda</cp:lastModifiedBy>
  <cp:revision>27</cp:revision>
  <cp:lastPrinted>2018-06-28T17:21:12Z</cp:lastPrinted>
  <dcterms:created xsi:type="dcterms:W3CDTF">2018-06-28T13:15:06Z</dcterms:created>
  <dcterms:modified xsi:type="dcterms:W3CDTF">2018-11-26T14:27:40Z</dcterms:modified>
</cp:coreProperties>
</file>