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7" r:id="rId3"/>
    <p:sldId id="266" r:id="rId4"/>
    <p:sldId id="272" r:id="rId5"/>
    <p:sldId id="273" r:id="rId6"/>
    <p:sldId id="274" r:id="rId7"/>
    <p:sldId id="275" r:id="rId8"/>
    <p:sldId id="277" r:id="rId9"/>
    <p:sldId id="278" r:id="rId10"/>
    <p:sldId id="279" r:id="rId11"/>
    <p:sldId id="280" r:id="rId12"/>
    <p:sldId id="281" r:id="rId13"/>
    <p:sldId id="276" r:id="rId14"/>
    <p:sldId id="260" r:id="rId15"/>
  </p:sldIdLst>
  <p:sldSz cx="9144000" cy="6858000" type="screen4x3"/>
  <p:notesSz cx="6858000" cy="9144000"/>
  <p:defaultTextStyle>
    <a:defPPr>
      <a:defRPr lang="es-ES_trad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503"/>
    <a:srgbClr val="B42D94"/>
    <a:srgbClr val="531697"/>
    <a:srgbClr val="531698"/>
    <a:srgbClr val="9A298C"/>
    <a:srgbClr val="84A1E2"/>
    <a:srgbClr val="FCCA00"/>
    <a:srgbClr val="D5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5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594" y="72"/>
      </p:cViewPr>
      <p:guideLst>
        <p:guide orient="horz" pos="2160"/>
        <p:guide pos="28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25CED-6D26-4E4D-B04F-AB1540E163AC}" type="datetimeFigureOut">
              <a:rPr lang="es-MX" smtClean="0"/>
              <a:t>04/07/2018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73476-C94B-4F03-8E5F-E3E7FD4A5AB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206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FB0A-8357-4C91-92E9-6F142A8347EF}" type="datetimeFigureOut">
              <a:rPr lang="es-MX" smtClean="0"/>
              <a:t>04/07/2018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83449-6358-4D57-8904-8789084EEB7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444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38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26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5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723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25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83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830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151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325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95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919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3370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3449-6358-4D57-8904-8789084EEB79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52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11" y="490538"/>
            <a:ext cx="2604079" cy="19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5" y="246197"/>
            <a:ext cx="2398968" cy="2382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75" y="5915024"/>
            <a:ext cx="3770665" cy="6603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8787" y="3280843"/>
            <a:ext cx="6403353" cy="806413"/>
          </a:xfrm>
        </p:spPr>
        <p:txBody>
          <a:bodyPr/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528786" y="4343398"/>
            <a:ext cx="6403353" cy="10858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i="1" kern="1200" dirty="0" smtClean="0">
                <a:solidFill>
                  <a:srgbClr val="D58200"/>
                </a:solidFill>
                <a:latin typeface="+mn-lt"/>
                <a:ea typeface="+mj-ea"/>
                <a:cs typeface="+mj-cs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914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0" y="153526"/>
            <a:ext cx="1376077" cy="13667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91272" y="2973125"/>
            <a:ext cx="6838328" cy="2897588"/>
          </a:xfrm>
        </p:spPr>
        <p:txBody>
          <a:bodyPr numCol="2" spcCol="216000">
            <a:normAutofit/>
          </a:bodyPr>
          <a:lstStyle>
            <a:lvl1pPr algn="l"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a dos columnas texto</a:t>
            </a:r>
            <a:br>
              <a:rPr lang="es-ES_tradnl" dirty="0"/>
            </a:br>
            <a:br>
              <a:rPr lang="es-ES_tradnl" dirty="0"/>
            </a:br>
            <a:r>
              <a:rPr lang="es-ES_tradnl" dirty="0" err="1"/>
              <a:t>Texto</a:t>
            </a:r>
            <a:r>
              <a:rPr lang="es-ES_tradnl" dirty="0"/>
              <a:t> simulado solo para tener una referencia</a:t>
            </a:r>
            <a:br>
              <a:rPr lang="es-ES_tradnl" dirty="0"/>
            </a:br>
            <a:r>
              <a:rPr lang="es-ES_tradnl" dirty="0" err="1"/>
              <a:t>ndjdksnd</a:t>
            </a:r>
            <a:r>
              <a:rPr lang="es-ES_tradnl" dirty="0"/>
              <a:t> </a:t>
            </a:r>
            <a:r>
              <a:rPr lang="es-ES_tradnl" dirty="0" err="1"/>
              <a:t>ckcm</a:t>
            </a:r>
            <a:r>
              <a:rPr lang="es-ES_tradnl" dirty="0"/>
              <a:t>, c   </a:t>
            </a:r>
            <a:r>
              <a:rPr lang="es-ES_tradnl" dirty="0" err="1"/>
              <a:t>cksmdlax</a:t>
            </a:r>
            <a:r>
              <a:rPr lang="es-ES_tradnl" dirty="0"/>
              <a:t>  </a:t>
            </a:r>
            <a:r>
              <a:rPr lang="es-ES_tradnl" dirty="0" err="1"/>
              <a:t>lsslñakdls,x.x</a:t>
            </a:r>
            <a:r>
              <a:rPr lang="es-ES_tradnl" dirty="0"/>
              <a:t> cm, cm m </a:t>
            </a:r>
            <a:r>
              <a:rPr lang="es-ES_tradnl" dirty="0" err="1"/>
              <a:t>c,xz</a:t>
            </a:r>
            <a:r>
              <a:rPr lang="es-ES_tradnl" dirty="0"/>
              <a:t> , </a:t>
            </a:r>
            <a:r>
              <a:rPr lang="es-ES_tradnl" dirty="0" err="1"/>
              <a:t>x,z</a:t>
            </a:r>
            <a:r>
              <a:rPr lang="es-ES_tradnl" dirty="0"/>
              <a:t> c,.</a:t>
            </a:r>
            <a:r>
              <a:rPr lang="es-ES_tradnl" dirty="0" err="1"/>
              <a:t>mlsmls,lc</a:t>
            </a:r>
            <a:r>
              <a:rPr lang="es-ES_tradnl" dirty="0"/>
              <a:t>  </a:t>
            </a:r>
            <a:r>
              <a:rPr lang="es-ES_tradnl" dirty="0" err="1"/>
              <a:t>cbfnigmlf</a:t>
            </a:r>
            <a:r>
              <a:rPr lang="es-ES_tradnl" dirty="0"/>
              <a:t>, </a:t>
            </a:r>
            <a:r>
              <a:rPr lang="es-ES_tradnl" dirty="0" err="1"/>
              <a:t>v,xc</a:t>
            </a:r>
            <a:r>
              <a:rPr lang="es-ES_tradnl" dirty="0"/>
              <a:t> v..</a:t>
            </a:r>
            <a:r>
              <a:rPr lang="es-ES_tradnl" dirty="0" err="1"/>
              <a:t>osodngnurfbm</a:t>
            </a:r>
            <a:r>
              <a:rPr lang="es-ES_tradnl" dirty="0"/>
              <a:t> </a:t>
            </a:r>
            <a:r>
              <a:rPr lang="es-ES_tradnl" dirty="0" err="1"/>
              <a:t>mdmc,x</a:t>
            </a:r>
            <a:r>
              <a:rPr lang="es-ES_tradnl" dirty="0"/>
              <a:t> </a:t>
            </a:r>
            <a:r>
              <a:rPr lang="es-ES_tradnl" dirty="0" err="1"/>
              <a:t>c.x,xz</a:t>
            </a:r>
            <a:br>
              <a:rPr lang="es-ES_tradnl" dirty="0"/>
            </a:br>
            <a:r>
              <a:rPr lang="es-ES_tradnl" dirty="0"/>
              <a:t>c </a:t>
            </a:r>
            <a:r>
              <a:rPr lang="es-ES_tradnl" dirty="0" err="1"/>
              <a:t>dkmfldmfl,ddl,ds,dls</a:t>
            </a:r>
            <a:r>
              <a:rPr lang="es-ES_tradnl" dirty="0"/>
              <a:t> </a:t>
            </a:r>
            <a:r>
              <a:rPr lang="es-ES_tradnl" dirty="0" err="1"/>
              <a:t>sjsnfkasoAKSAMKAMM</a:t>
            </a:r>
            <a:r>
              <a:rPr lang="es-ES_tradnl" dirty="0"/>
              <a:t> XM C CMV  CMX MC , C,C,</a:t>
            </a:r>
            <a:r>
              <a:rPr lang="es-ES_tradnl" dirty="0" err="1"/>
              <a:t>MSLRNDJFKDmdkfk</a:t>
            </a:r>
            <a:r>
              <a:rPr lang="es-ES_tradnl" dirty="0"/>
              <a:t>,-.,</a:t>
            </a:r>
            <a:r>
              <a:rPr lang="es-ES_tradnl" dirty="0" err="1"/>
              <a:t>kvn</a:t>
            </a:r>
            <a:r>
              <a:rPr lang="es-ES_tradnl" dirty="0"/>
              <a:t> </a:t>
            </a:r>
            <a:r>
              <a:rPr lang="es-ES_tradnl" dirty="0" err="1"/>
              <a:t>vj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3278981" y="6300788"/>
            <a:ext cx="258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D58200"/>
                </a:solidFill>
              </a:rPr>
              <a:t>www.ist.cl</a:t>
            </a:r>
          </a:p>
        </p:txBody>
      </p:sp>
      <p:pic>
        <p:nvPicPr>
          <p:cNvPr id="14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77" y="166778"/>
            <a:ext cx="1742646" cy="130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378020" y="2282101"/>
            <a:ext cx="6851580" cy="69102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i="1" kern="1200" dirty="0" smtClean="0">
                <a:solidFill>
                  <a:srgbClr val="D58200"/>
                </a:solidFill>
                <a:latin typeface="+mn-lt"/>
                <a:ea typeface="+mj-ea"/>
                <a:cs typeface="+mj-cs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258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74" y="2431369"/>
            <a:ext cx="2818102" cy="211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9" y="2293950"/>
            <a:ext cx="2092211" cy="20780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3653158"/>
            <a:ext cx="3614737" cy="633090"/>
          </a:xfrm>
          <a:prstGeom prst="rect">
            <a:avLst/>
          </a:prstGeom>
        </p:spPr>
      </p:pic>
      <p:sp>
        <p:nvSpPr>
          <p:cNvPr id="14" name="CuadroTexto 13"/>
          <p:cNvSpPr txBox="1"/>
          <p:nvPr userDrawn="1"/>
        </p:nvSpPr>
        <p:spPr>
          <a:xfrm>
            <a:off x="3278981" y="6300788"/>
            <a:ext cx="258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D58200"/>
                </a:solidFill>
              </a:rPr>
              <a:t>www.ist.cl</a:t>
            </a:r>
          </a:p>
        </p:txBody>
      </p:sp>
    </p:spTree>
    <p:extLst>
      <p:ext uri="{BB962C8B-B14F-4D97-AF65-F5344CB8AC3E}">
        <p14:creationId xmlns:p14="http://schemas.microsoft.com/office/powerpoint/2010/main" val="226351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2057400"/>
            <a:ext cx="4629150" cy="38036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242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27E0-08C9-408F-800E-19AF05328F0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04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ED6EEF-F094-4D91-99C7-B192A03149C6}"/>
              </a:ext>
            </a:extLst>
          </p:cNvPr>
          <p:cNvSpPr txBox="1"/>
          <p:nvPr/>
        </p:nvSpPr>
        <p:spPr>
          <a:xfrm>
            <a:off x="375979" y="2868090"/>
            <a:ext cx="67762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latin typeface="HelvLight" pitchFamily="2" charset="0"/>
              </a:rPr>
              <a:t>Herramientas de comunicación </a:t>
            </a:r>
          </a:p>
          <a:p>
            <a:r>
              <a:rPr lang="es-ES" sz="3600" b="1" dirty="0">
                <a:latin typeface="HelvLight" pitchFamily="2" charset="0"/>
              </a:rPr>
              <a:t>efectiva</a:t>
            </a:r>
          </a:p>
          <a:p>
            <a:r>
              <a:rPr lang="es-ES" sz="2400" b="1" dirty="0">
                <a:solidFill>
                  <a:schemeClr val="accent2"/>
                </a:solidFill>
                <a:latin typeface="HelvLight" pitchFamily="2" charset="0"/>
              </a:rPr>
              <a:t>ASEMUCH</a:t>
            </a:r>
          </a:p>
          <a:p>
            <a:r>
              <a:rPr lang="es-ES" sz="2400" b="1" dirty="0">
                <a:solidFill>
                  <a:schemeClr val="accent2"/>
                </a:solidFill>
                <a:latin typeface="HelvLight" pitchFamily="2" charset="0"/>
              </a:rPr>
              <a:t>Gerencia de cuidado y desarrollo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578BA-499F-471F-B065-5934237FAC79}"/>
              </a:ext>
            </a:extLst>
          </p:cNvPr>
          <p:cNvSpPr/>
          <p:nvPr/>
        </p:nvSpPr>
        <p:spPr>
          <a:xfrm>
            <a:off x="717452" y="2312687"/>
            <a:ext cx="58521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El escuchar es el factor fundamental del lenguaje,</a:t>
            </a:r>
          </a:p>
          <a:p>
            <a:r>
              <a:rPr lang="es-ES" sz="4000" b="1" dirty="0">
                <a:solidFill>
                  <a:srgbClr val="F09503"/>
                </a:solidFill>
              </a:rPr>
              <a:t>hablamos para ser escuchados.</a:t>
            </a:r>
            <a:endParaRPr lang="es-ES" sz="4000" b="1" dirty="0">
              <a:solidFill>
                <a:srgbClr val="F0950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655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578BA-499F-471F-B065-5934237FAC79}"/>
              </a:ext>
            </a:extLst>
          </p:cNvPr>
          <p:cNvSpPr/>
          <p:nvPr/>
        </p:nvSpPr>
        <p:spPr>
          <a:xfrm>
            <a:off x="2489981" y="4760465"/>
            <a:ext cx="80748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El </a:t>
            </a:r>
            <a:r>
              <a:rPr lang="es-ES" sz="4400" b="1" dirty="0">
                <a:solidFill>
                  <a:srgbClr val="F09503"/>
                </a:solidFill>
              </a:rPr>
              <a:t>escuchar</a:t>
            </a:r>
            <a:r>
              <a:rPr lang="es-ES" sz="4000" dirty="0"/>
              <a:t> valida el </a:t>
            </a:r>
            <a:r>
              <a:rPr lang="es-ES" sz="4400" b="1" dirty="0">
                <a:solidFill>
                  <a:srgbClr val="F09503"/>
                </a:solidFill>
              </a:rPr>
              <a:t>hablar</a:t>
            </a:r>
            <a:endParaRPr lang="es-ES" sz="4000" b="1" dirty="0">
              <a:solidFill>
                <a:srgbClr val="F09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1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578BA-499F-471F-B065-5934237FAC79}"/>
              </a:ext>
            </a:extLst>
          </p:cNvPr>
          <p:cNvSpPr/>
          <p:nvPr/>
        </p:nvSpPr>
        <p:spPr>
          <a:xfrm>
            <a:off x="534572" y="2017265"/>
            <a:ext cx="807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F09503"/>
                </a:solidFill>
              </a:rPr>
              <a:t>Brecha</a:t>
            </a:r>
            <a:r>
              <a:rPr lang="es-ES" sz="4000" b="1" dirty="0"/>
              <a:t> </a:t>
            </a:r>
            <a:r>
              <a:rPr lang="es-ES" sz="4000" dirty="0"/>
              <a:t>comunicacional</a:t>
            </a:r>
          </a:p>
        </p:txBody>
      </p:sp>
    </p:spTree>
    <p:extLst>
      <p:ext uri="{BB962C8B-B14F-4D97-AF65-F5344CB8AC3E}">
        <p14:creationId xmlns:p14="http://schemas.microsoft.com/office/powerpoint/2010/main" val="129584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578BA-499F-471F-B065-5934237FAC79}"/>
              </a:ext>
            </a:extLst>
          </p:cNvPr>
          <p:cNvSpPr/>
          <p:nvPr/>
        </p:nvSpPr>
        <p:spPr>
          <a:xfrm>
            <a:off x="534572" y="4690126"/>
            <a:ext cx="807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+mn-lt"/>
              </a:rPr>
              <a:t>Ejercicio sobre la </a:t>
            </a:r>
            <a:r>
              <a:rPr lang="es-ES" sz="4000" b="1" dirty="0">
                <a:solidFill>
                  <a:srgbClr val="F09503"/>
                </a:solidFill>
                <a:latin typeface="+mn-lt"/>
              </a:rPr>
              <a:t>escucha</a:t>
            </a:r>
          </a:p>
        </p:txBody>
      </p:sp>
    </p:spTree>
    <p:extLst>
      <p:ext uri="{BB962C8B-B14F-4D97-AF65-F5344CB8AC3E}">
        <p14:creationId xmlns:p14="http://schemas.microsoft.com/office/powerpoint/2010/main" val="3391411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70B02-5B96-4D6E-8C3A-5EDAA270E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578BA-499F-471F-B065-5934237FAC79}"/>
              </a:ext>
            </a:extLst>
          </p:cNvPr>
          <p:cNvSpPr/>
          <p:nvPr/>
        </p:nvSpPr>
        <p:spPr>
          <a:xfrm>
            <a:off x="534572" y="2551837"/>
            <a:ext cx="80748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222222"/>
                </a:solidFill>
                <a:latin typeface="+mn-lt"/>
              </a:rPr>
              <a:t>Descomposición en porcentajes del impacto de un mensaje: </a:t>
            </a:r>
            <a:r>
              <a:rPr lang="es-ES" sz="3200" b="1" dirty="0">
                <a:solidFill>
                  <a:schemeClr val="accent2"/>
                </a:solidFill>
                <a:latin typeface="+mn-lt"/>
              </a:rPr>
              <a:t>7% es verbal, 38% vocal </a:t>
            </a:r>
            <a:r>
              <a:rPr lang="es-ES" sz="3200" dirty="0">
                <a:solidFill>
                  <a:srgbClr val="222222"/>
                </a:solidFill>
                <a:latin typeface="+mn-lt"/>
              </a:rPr>
              <a:t>(tono, matices y otras características) y un </a:t>
            </a:r>
            <a:r>
              <a:rPr lang="es-ES" sz="3200" b="1" dirty="0">
                <a:solidFill>
                  <a:schemeClr val="accent2"/>
                </a:solidFill>
                <a:latin typeface="+mn-lt"/>
              </a:rPr>
              <a:t>55% señales y gestos</a:t>
            </a:r>
            <a:r>
              <a:rPr lang="es-ES" sz="3200" dirty="0">
                <a:solidFill>
                  <a:srgbClr val="222222"/>
                </a:solidFill>
                <a:latin typeface="+mn-lt"/>
              </a:rPr>
              <a:t>.</a:t>
            </a:r>
          </a:p>
          <a:p>
            <a:r>
              <a:rPr lang="es-ES" sz="2800" dirty="0"/>
              <a:t>(Albert Mehrabian 2003)</a:t>
            </a:r>
            <a:endParaRPr lang="es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79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6256610-8E1C-4081-9E97-8CD3C62AF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985" y="2812790"/>
            <a:ext cx="3326999" cy="3236318"/>
          </a:xfrm>
          <a:prstGeom prst="ellipse">
            <a:avLst/>
          </a:prstGeom>
          <a:solidFill>
            <a:srgbClr val="84A1E2">
              <a:alpha val="75000"/>
            </a:srgb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lIns="91417" tIns="45708" rIns="91417" bIns="45708" anchor="ctr"/>
          <a:lstStyle>
            <a:defPPr>
              <a:defRPr lang="es-ES_trad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defRPr/>
            </a:pPr>
            <a:r>
              <a:rPr lang="es-ES_tradnl" sz="3200" b="1" dirty="0">
                <a:solidFill>
                  <a:schemeClr val="bg1"/>
                </a:solidFill>
                <a:ea typeface="+mn-ea"/>
                <a:cs typeface="MS PGothic" charset="0"/>
              </a:rPr>
              <a:t>Emoción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5EB369-7C20-49DC-9E1D-3E837E68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433" y="2812790"/>
            <a:ext cx="3326289" cy="3236318"/>
          </a:xfrm>
          <a:prstGeom prst="ellipse">
            <a:avLst/>
          </a:prstGeom>
          <a:solidFill>
            <a:srgbClr val="F09503">
              <a:alpha val="75000"/>
            </a:srgb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stA="0" endPos="65000" dist="508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lIns="91417" tIns="45708" rIns="91417" bIns="45708" anchor="ctr"/>
          <a:lstStyle>
            <a:defPPr>
              <a:defRPr lang="es-ES_trad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3200" b="1" dirty="0" err="1">
                <a:solidFill>
                  <a:schemeClr val="bg1"/>
                </a:solidFill>
                <a:ea typeface="+mn-ea"/>
                <a:cs typeface="+mn-cs"/>
              </a:rPr>
              <a:t>Lenguaje</a:t>
            </a:r>
            <a:endParaRPr lang="en-US" sz="32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684932-D224-42FD-9077-D7630C7FA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248" y="794825"/>
            <a:ext cx="3339605" cy="3236318"/>
          </a:xfrm>
          <a:prstGeom prst="ellipse">
            <a:avLst/>
          </a:prstGeom>
          <a:solidFill>
            <a:srgbClr val="FCCA00">
              <a:alpha val="75000"/>
            </a:srgbClr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lIns="91417" tIns="45708" rIns="91417" bIns="45708" anchor="ctr"/>
          <a:lstStyle>
            <a:defPPr>
              <a:defRPr lang="es-ES_trad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3200" b="1" dirty="0" err="1">
                <a:solidFill>
                  <a:schemeClr val="bg1"/>
                </a:solidFill>
                <a:ea typeface="+mn-ea"/>
                <a:cs typeface="+mn-cs"/>
              </a:rPr>
              <a:t>Cuerpo</a:t>
            </a:r>
            <a:endParaRPr lang="en-US" sz="2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9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578BA-499F-471F-B065-5934237FAC79}"/>
              </a:ext>
            </a:extLst>
          </p:cNvPr>
          <p:cNvSpPr/>
          <p:nvPr/>
        </p:nvSpPr>
        <p:spPr>
          <a:xfrm>
            <a:off x="534572" y="2551837"/>
            <a:ext cx="807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2E389-3991-4981-82B1-AF4CD112ECB1}"/>
              </a:ext>
            </a:extLst>
          </p:cNvPr>
          <p:cNvSpPr txBox="1"/>
          <p:nvPr/>
        </p:nvSpPr>
        <p:spPr>
          <a:xfrm>
            <a:off x="1167618" y="3305908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EMISOR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AF059-3E40-45C4-9159-4E2696CC48C7}"/>
              </a:ext>
            </a:extLst>
          </p:cNvPr>
          <p:cNvSpPr txBox="1"/>
          <p:nvPr/>
        </p:nvSpPr>
        <p:spPr>
          <a:xfrm>
            <a:off x="6131169" y="3305908"/>
            <a:ext cx="1962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RECEPTOR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7D866-DC90-4E91-A212-69BF0235ECFE}"/>
              </a:ext>
            </a:extLst>
          </p:cNvPr>
          <p:cNvSpPr txBox="1"/>
          <p:nvPr/>
        </p:nvSpPr>
        <p:spPr>
          <a:xfrm>
            <a:off x="3779520" y="2605707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mensaje</a:t>
            </a:r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0CB45-2F47-4BD1-B03F-1343E9D4CB75}"/>
              </a:ext>
            </a:extLst>
          </p:cNvPr>
          <p:cNvSpPr txBox="1"/>
          <p:nvPr/>
        </p:nvSpPr>
        <p:spPr>
          <a:xfrm>
            <a:off x="3174468" y="4151769"/>
            <a:ext cx="2795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retroalimentación</a:t>
            </a:r>
            <a:endParaRPr lang="es-E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8670F1D-3ABB-48C7-AA21-5DBA39F6C9F2}"/>
              </a:ext>
            </a:extLst>
          </p:cNvPr>
          <p:cNvSpPr/>
          <p:nvPr/>
        </p:nvSpPr>
        <p:spPr>
          <a:xfrm>
            <a:off x="3086686" y="3452101"/>
            <a:ext cx="2827606" cy="292388"/>
          </a:xfrm>
          <a:prstGeom prst="rightArrow">
            <a:avLst/>
          </a:prstGeom>
          <a:solidFill>
            <a:srgbClr val="B42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3F1D0C-A0CB-4067-AE4E-437FC6F8E02A}"/>
              </a:ext>
            </a:extLst>
          </p:cNvPr>
          <p:cNvSpPr/>
          <p:nvPr/>
        </p:nvSpPr>
        <p:spPr>
          <a:xfrm>
            <a:off x="534572" y="2278966"/>
            <a:ext cx="8285871" cy="2926080"/>
          </a:xfrm>
          <a:prstGeom prst="roundRect">
            <a:avLst/>
          </a:prstGeom>
          <a:noFill/>
          <a:ln w="41275" cmpd="sng">
            <a:solidFill>
              <a:srgbClr val="531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531698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35511-5CF0-4D87-99DD-B03937D781A0}"/>
              </a:ext>
            </a:extLst>
          </p:cNvPr>
          <p:cNvSpPr txBox="1"/>
          <p:nvPr/>
        </p:nvSpPr>
        <p:spPr>
          <a:xfrm>
            <a:off x="3735084" y="1574169"/>
            <a:ext cx="1460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contexto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683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3D2D20-5B73-4FEB-892F-B2386A64DB8E}"/>
              </a:ext>
            </a:extLst>
          </p:cNvPr>
          <p:cNvSpPr txBox="1"/>
          <p:nvPr/>
        </p:nvSpPr>
        <p:spPr>
          <a:xfrm>
            <a:off x="1505243" y="3305908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HABLA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1F3447-27B2-4BE6-96E8-82215380B5AE}"/>
              </a:ext>
            </a:extLst>
          </p:cNvPr>
          <p:cNvSpPr txBox="1"/>
          <p:nvPr/>
        </p:nvSpPr>
        <p:spPr>
          <a:xfrm>
            <a:off x="5851921" y="3305907"/>
            <a:ext cx="178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ESCUCHA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1AA48-DFDD-45B8-8F0A-1E194349E866}"/>
              </a:ext>
            </a:extLst>
          </p:cNvPr>
          <p:cNvSpPr txBox="1"/>
          <p:nvPr/>
        </p:nvSpPr>
        <p:spPr>
          <a:xfrm>
            <a:off x="4000319" y="2605707"/>
            <a:ext cx="1552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proponer</a:t>
            </a:r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D6C84-3044-4913-BDC8-C91AD5966A4D}"/>
              </a:ext>
            </a:extLst>
          </p:cNvPr>
          <p:cNvSpPr txBox="1"/>
          <p:nvPr/>
        </p:nvSpPr>
        <p:spPr>
          <a:xfrm>
            <a:off x="4139427" y="4095376"/>
            <a:ext cx="127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indagar</a:t>
            </a:r>
            <a:endParaRPr lang="es-ES" dirty="0"/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792A0871-08A6-4DE8-B583-8369B41E6E1F}"/>
              </a:ext>
            </a:extLst>
          </p:cNvPr>
          <p:cNvSpPr/>
          <p:nvPr/>
        </p:nvSpPr>
        <p:spPr>
          <a:xfrm>
            <a:off x="2243797" y="1594563"/>
            <a:ext cx="4656406" cy="1272754"/>
          </a:xfrm>
          <a:prstGeom prst="curvedDownArrow">
            <a:avLst/>
          </a:prstGeom>
          <a:solidFill>
            <a:srgbClr val="B42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E090BF84-9F19-49E1-AC01-3C25E35F072C}"/>
              </a:ext>
            </a:extLst>
          </p:cNvPr>
          <p:cNvSpPr/>
          <p:nvPr/>
        </p:nvSpPr>
        <p:spPr>
          <a:xfrm rot="10800000">
            <a:off x="2088933" y="4329272"/>
            <a:ext cx="4656406" cy="1272754"/>
          </a:xfrm>
          <a:prstGeom prst="curvedDownArrow">
            <a:avLst/>
          </a:prstGeom>
          <a:solidFill>
            <a:srgbClr val="B42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6E3586E-6A38-480C-9535-C2358145E1DE}"/>
              </a:ext>
            </a:extLst>
          </p:cNvPr>
          <p:cNvCxnSpPr>
            <a:cxnSpLocks/>
          </p:cNvCxnSpPr>
          <p:nvPr/>
        </p:nvCxnSpPr>
        <p:spPr>
          <a:xfrm>
            <a:off x="3071282" y="3651112"/>
            <a:ext cx="929037" cy="730976"/>
          </a:xfrm>
          <a:prstGeom prst="bentConnector3">
            <a:avLst/>
          </a:prstGeom>
          <a:ln w="34925">
            <a:solidFill>
              <a:srgbClr val="B42D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E355903-FA43-448D-B52F-7DB255932FC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87623" y="3015495"/>
            <a:ext cx="783795" cy="487440"/>
          </a:xfrm>
          <a:prstGeom prst="bentConnector2">
            <a:avLst/>
          </a:prstGeom>
          <a:ln w="34925">
            <a:solidFill>
              <a:srgbClr val="B42D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26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578BA-499F-471F-B065-5934237FAC79}"/>
              </a:ext>
            </a:extLst>
          </p:cNvPr>
          <p:cNvSpPr/>
          <p:nvPr/>
        </p:nvSpPr>
        <p:spPr>
          <a:xfrm>
            <a:off x="2926080" y="2859613"/>
            <a:ext cx="80748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+mn-lt"/>
              </a:rPr>
              <a:t>Oír ≠ </a:t>
            </a:r>
            <a:r>
              <a:rPr lang="es-ES" sz="4000" b="1" dirty="0">
                <a:solidFill>
                  <a:srgbClr val="F09503"/>
                </a:solidFill>
                <a:latin typeface="+mn-lt"/>
              </a:rPr>
              <a:t>escuchar</a:t>
            </a:r>
            <a:r>
              <a:rPr lang="es-ES" sz="4000" dirty="0">
                <a:latin typeface="+mn-lt"/>
              </a:rPr>
              <a:t> </a:t>
            </a:r>
          </a:p>
          <a:p>
            <a:endParaRPr lang="es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21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578BA-499F-471F-B065-5934237FAC79}"/>
              </a:ext>
            </a:extLst>
          </p:cNvPr>
          <p:cNvSpPr/>
          <p:nvPr/>
        </p:nvSpPr>
        <p:spPr>
          <a:xfrm>
            <a:off x="436098" y="4392992"/>
            <a:ext cx="80748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F09503"/>
                </a:solidFill>
                <a:latin typeface="+mn-lt"/>
              </a:rPr>
              <a:t>Escuchar</a:t>
            </a:r>
            <a:r>
              <a:rPr lang="es-ES" sz="4000" dirty="0">
                <a:latin typeface="+mn-lt"/>
              </a:rPr>
              <a:t> = oír + interpretar</a:t>
            </a:r>
          </a:p>
          <a:p>
            <a:endParaRPr lang="es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67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578BA-499F-471F-B065-5934237FAC79}"/>
              </a:ext>
            </a:extLst>
          </p:cNvPr>
          <p:cNvSpPr/>
          <p:nvPr/>
        </p:nvSpPr>
        <p:spPr>
          <a:xfrm>
            <a:off x="5303520" y="4547736"/>
            <a:ext cx="34050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Escucha </a:t>
            </a:r>
            <a:r>
              <a:rPr lang="es-ES" sz="4000" b="1" dirty="0">
                <a:solidFill>
                  <a:srgbClr val="F09503"/>
                </a:solidFill>
              </a:rPr>
              <a:t>activa</a:t>
            </a:r>
          </a:p>
          <a:p>
            <a:endParaRPr lang="es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68587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108</Words>
  <Application>Microsoft Office PowerPoint</Application>
  <PresentationFormat>On-screen Show (4:3)</PresentationFormat>
  <Paragraphs>39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HelvLight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Capacidep Ltda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Olga  Delano</dc:creator>
  <cp:lastModifiedBy>Fernando Hormazabal</cp:lastModifiedBy>
  <cp:revision>43</cp:revision>
  <dcterms:created xsi:type="dcterms:W3CDTF">2012-07-18T15:34:15Z</dcterms:created>
  <dcterms:modified xsi:type="dcterms:W3CDTF">2018-07-04T15:58:27Z</dcterms:modified>
</cp:coreProperties>
</file>