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58"/>
  </p:notesMasterIdLst>
  <p:sldIdLst>
    <p:sldId id="256" r:id="rId2"/>
    <p:sldId id="428" r:id="rId3"/>
    <p:sldId id="429" r:id="rId4"/>
    <p:sldId id="418" r:id="rId5"/>
    <p:sldId id="290" r:id="rId6"/>
    <p:sldId id="409" r:id="rId7"/>
    <p:sldId id="410" r:id="rId8"/>
    <p:sldId id="292" r:id="rId9"/>
    <p:sldId id="445" r:id="rId10"/>
    <p:sldId id="446" r:id="rId11"/>
    <p:sldId id="448" r:id="rId12"/>
    <p:sldId id="443" r:id="rId13"/>
    <p:sldId id="447" r:id="rId14"/>
    <p:sldId id="449" r:id="rId15"/>
    <p:sldId id="425" r:id="rId16"/>
    <p:sldId id="294" r:id="rId17"/>
    <p:sldId id="444" r:id="rId18"/>
    <p:sldId id="419" r:id="rId19"/>
    <p:sldId id="408" r:id="rId20"/>
    <p:sldId id="407" r:id="rId21"/>
    <p:sldId id="400" r:id="rId22"/>
    <p:sldId id="401" r:id="rId23"/>
    <p:sldId id="402" r:id="rId24"/>
    <p:sldId id="403" r:id="rId25"/>
    <p:sldId id="404" r:id="rId26"/>
    <p:sldId id="405" r:id="rId27"/>
    <p:sldId id="441" r:id="rId28"/>
    <p:sldId id="430" r:id="rId29"/>
    <p:sldId id="431" r:id="rId30"/>
    <p:sldId id="432" r:id="rId31"/>
    <p:sldId id="433" r:id="rId32"/>
    <p:sldId id="434" r:id="rId33"/>
    <p:sldId id="435" r:id="rId34"/>
    <p:sldId id="436" r:id="rId35"/>
    <p:sldId id="437" r:id="rId36"/>
    <p:sldId id="438" r:id="rId37"/>
    <p:sldId id="421" r:id="rId38"/>
    <p:sldId id="333" r:id="rId39"/>
    <p:sldId id="334" r:id="rId40"/>
    <p:sldId id="335" r:id="rId41"/>
    <p:sldId id="336" r:id="rId42"/>
    <p:sldId id="337" r:id="rId43"/>
    <p:sldId id="339" r:id="rId44"/>
    <p:sldId id="340" r:id="rId45"/>
    <p:sldId id="341" r:id="rId46"/>
    <p:sldId id="342" r:id="rId47"/>
    <p:sldId id="343" r:id="rId48"/>
    <p:sldId id="344" r:id="rId49"/>
    <p:sldId id="424" r:id="rId50"/>
    <p:sldId id="450" r:id="rId51"/>
    <p:sldId id="395" r:id="rId52"/>
    <p:sldId id="388" r:id="rId53"/>
    <p:sldId id="389" r:id="rId54"/>
    <p:sldId id="390" r:id="rId55"/>
    <p:sldId id="391" r:id="rId56"/>
    <p:sldId id="392" r:id="rId5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5" d="100"/>
          <a:sy n="75" d="100"/>
        </p:scale>
        <p:origin x="-540"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315"/>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E9E82-AAA3-4FD8-8B95-96E0E83D0B52}" type="datetimeFigureOut">
              <a:rPr lang="es-CL" smtClean="0"/>
              <a:pPr/>
              <a:t>11-09-2018</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31177-8F35-4D75-BF69-C3D47879E605}" type="slidenum">
              <a:rPr lang="es-CL" smtClean="0"/>
              <a:pPr/>
              <a:t>‹Nº›</a:t>
            </a:fld>
            <a:endParaRPr lang="es-CL"/>
          </a:p>
        </p:txBody>
      </p:sp>
    </p:spTree>
    <p:extLst>
      <p:ext uri="{BB962C8B-B14F-4D97-AF65-F5344CB8AC3E}">
        <p14:creationId xmlns:p14="http://schemas.microsoft.com/office/powerpoint/2010/main" xmlns="" val="52482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0" name="Google Shape;130;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9265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Google Shape;136;p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12907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2" name="Google Shape;142;p1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384011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noFill/>
          <a:extLst>
            <a:ext uri="{91240B29-F687-4F45-9708-019B960494DF}">
              <a14:hiddenLine xmlns:a14="http://schemas.microsoft.com/office/drawing/2010/main" xmlns=""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charset="0"/>
                <a:cs typeface="AR PL SungtiL GB" charset="0"/>
              </a:defRPr>
            </a:lvl9pPr>
          </a:lstStyle>
          <a:p>
            <a:fld id="{317280FA-20BD-4E25-8B9A-C517A8B3B0C4}" type="slidenum">
              <a:rPr lang="en-US" altLang="es-CL">
                <a:solidFill>
                  <a:srgbClr val="000000"/>
                </a:solidFill>
                <a:latin typeface="Times New Roman" panose="02020603050405020304" pitchFamily="18" charset="0"/>
                <a:ea typeface="DejaVu Sans" charset="0"/>
                <a:cs typeface="DejaVu Sans" charset="0"/>
              </a:rPr>
              <a:pPr/>
              <a:t>36</a:t>
            </a:fld>
            <a:endParaRPr lang="en-US" altLang="es-CL">
              <a:solidFill>
                <a:srgbClr val="000000"/>
              </a:solidFill>
              <a:latin typeface="Times New Roman" panose="02020603050405020304" pitchFamily="18" charset="0"/>
              <a:ea typeface="DejaVu Sans" charset="0"/>
              <a:cs typeface="DejaVu Sans" charset="0"/>
            </a:endParaRPr>
          </a:p>
        </p:txBody>
      </p:sp>
      <p:sp>
        <p:nvSpPr>
          <p:cNvPr id="13315" name="Rectangle 1"/>
          <p:cNvSpPr txBox="1">
            <a:spLocks noGrp="1" noRot="1" noChangeAspect="1" noChangeArrowheads="1" noTextEdit="1"/>
          </p:cNvSpPr>
          <p:nvPr>
            <p:ph type="sldImg"/>
          </p:nvPr>
        </p:nvSpPr>
        <p:spPr>
          <a:xfrm>
            <a:off x="217488" y="812800"/>
            <a:ext cx="7124700" cy="400843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3316"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s-CL" altLang="es-CL" smtClean="0"/>
          </a:p>
        </p:txBody>
      </p:sp>
    </p:spTree>
    <p:extLst>
      <p:ext uri="{BB962C8B-B14F-4D97-AF65-F5344CB8AC3E}">
        <p14:creationId xmlns:p14="http://schemas.microsoft.com/office/powerpoint/2010/main" xmlns="" val="4042150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0DBD8B3-79B5-4658-97EE-54CB89A061A1}" type="datetimeFigureOut">
              <a:rPr lang="es-CL" smtClean="0"/>
              <a:pPr/>
              <a:t>11-09-2018</a:t>
            </a:fld>
            <a:endParaRPr lang="es-CL"/>
          </a:p>
        </p:txBody>
      </p:sp>
      <p:sp>
        <p:nvSpPr>
          <p:cNvPr id="5" name="Footer Placeholder 4"/>
          <p:cNvSpPr>
            <a:spLocks noGrp="1"/>
          </p:cNvSpPr>
          <p:nvPr>
            <p:ph type="ftr" sz="quarter" idx="11"/>
          </p:nvPr>
        </p:nvSpPr>
        <p:spPr/>
        <p:txBody>
          <a:bodyPr/>
          <a:lstStyle/>
          <a:p>
            <a:endParaRPr lang="es-C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14D6685-E479-44BB-B62B-A22C48B3BAE6}" type="slidenum">
              <a:rPr lang="es-CL" smtClean="0"/>
              <a:pPr/>
              <a:t>‹Nº›</a:t>
            </a:fld>
            <a:endParaRPr lang="es-CL"/>
          </a:p>
        </p:txBody>
      </p:sp>
    </p:spTree>
    <p:extLst>
      <p:ext uri="{BB962C8B-B14F-4D97-AF65-F5344CB8AC3E}">
        <p14:creationId xmlns:p14="http://schemas.microsoft.com/office/powerpoint/2010/main" xmlns="" val="2556927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DBD8B3-79B5-4658-97EE-54CB89A061A1}" type="datetimeFigureOut">
              <a:rPr lang="es-CL" smtClean="0"/>
              <a:pPr/>
              <a:t>11-09-2018</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14D6685-E479-44BB-B62B-A22C48B3BAE6}" type="slidenum">
              <a:rPr lang="es-CL" smtClean="0"/>
              <a:pPr/>
              <a:t>‹Nº›</a:t>
            </a:fld>
            <a:endParaRPr lang="es-CL"/>
          </a:p>
        </p:txBody>
      </p:sp>
    </p:spTree>
    <p:extLst>
      <p:ext uri="{BB962C8B-B14F-4D97-AF65-F5344CB8AC3E}">
        <p14:creationId xmlns:p14="http://schemas.microsoft.com/office/powerpoint/2010/main" xmlns="" val="2612586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DBD8B3-79B5-4658-97EE-54CB89A061A1}" type="datetimeFigureOut">
              <a:rPr lang="es-CL" smtClean="0"/>
              <a:pPr/>
              <a:t>11-09-2018</a:t>
            </a:fld>
            <a:endParaRPr lang="es-CL"/>
          </a:p>
        </p:txBody>
      </p:sp>
      <p:sp>
        <p:nvSpPr>
          <p:cNvPr id="5" name="Footer Placeholder 4"/>
          <p:cNvSpPr>
            <a:spLocks noGrp="1"/>
          </p:cNvSpPr>
          <p:nvPr>
            <p:ph type="ftr" sz="quarter" idx="11"/>
          </p:nvPr>
        </p:nvSpPr>
        <p:spPr/>
        <p:txBody>
          <a:bodyPr/>
          <a:lstStyle/>
          <a:p>
            <a:endParaRPr lang="es-C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14D6685-E479-44BB-B62B-A22C48B3BAE6}" type="slidenum">
              <a:rPr lang="es-CL" smtClean="0"/>
              <a:pPr/>
              <a:t>‹Nº›</a:t>
            </a:fld>
            <a:endParaRPr lang="es-C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720025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00DBD8B3-79B5-4658-97EE-54CB89A061A1}" type="datetimeFigureOut">
              <a:rPr lang="es-CL" smtClean="0"/>
              <a:pPr/>
              <a:t>11-09-2018</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4D6685-E479-44BB-B62B-A22C48B3BAE6}" type="slidenum">
              <a:rPr lang="es-CL" smtClean="0"/>
              <a:pPr/>
              <a:t>‹Nº›</a:t>
            </a:fld>
            <a:endParaRPr lang="es-CL"/>
          </a:p>
        </p:txBody>
      </p:sp>
    </p:spTree>
    <p:extLst>
      <p:ext uri="{BB962C8B-B14F-4D97-AF65-F5344CB8AC3E}">
        <p14:creationId xmlns:p14="http://schemas.microsoft.com/office/powerpoint/2010/main" xmlns="" val="268404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00DBD8B3-79B5-4658-97EE-54CB89A061A1}" type="datetimeFigureOut">
              <a:rPr lang="es-CL" smtClean="0"/>
              <a:pPr/>
              <a:t>11-09-2018</a:t>
            </a:fld>
            <a:endParaRPr lang="es-CL"/>
          </a:p>
        </p:txBody>
      </p:sp>
      <p:sp>
        <p:nvSpPr>
          <p:cNvPr id="6" name="Footer Placeholder 5"/>
          <p:cNvSpPr>
            <a:spLocks noGrp="1"/>
          </p:cNvSpPr>
          <p:nvPr>
            <p:ph type="ftr" sz="quarter" idx="11"/>
          </p:nvPr>
        </p:nvSpPr>
        <p:spPr/>
        <p:txBody>
          <a:bodyPr/>
          <a:lstStyle/>
          <a:p>
            <a:endParaRPr lang="es-C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4D6685-E479-44BB-B62B-A22C48B3BAE6}" type="slidenum">
              <a:rPr lang="es-CL" smtClean="0"/>
              <a:pPr/>
              <a:t>‹Nº›</a:t>
            </a:fld>
            <a:endParaRPr lang="es-C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179839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00DBD8B3-79B5-4658-97EE-54CB89A061A1}" type="datetimeFigureOut">
              <a:rPr lang="es-CL" smtClean="0"/>
              <a:pPr/>
              <a:t>11-09-2018</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4D6685-E479-44BB-B62B-A22C48B3BAE6}" type="slidenum">
              <a:rPr lang="es-CL" smtClean="0"/>
              <a:pPr/>
              <a:t>‹Nº›</a:t>
            </a:fld>
            <a:endParaRPr lang="es-CL"/>
          </a:p>
        </p:txBody>
      </p:sp>
    </p:spTree>
    <p:extLst>
      <p:ext uri="{BB962C8B-B14F-4D97-AF65-F5344CB8AC3E}">
        <p14:creationId xmlns:p14="http://schemas.microsoft.com/office/powerpoint/2010/main" xmlns="" val="665568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DBD8B3-79B5-4658-97EE-54CB89A061A1}" type="datetimeFigureOut">
              <a:rPr lang="es-CL" smtClean="0"/>
              <a:pPr/>
              <a:t>11-09-2018</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14D6685-E479-44BB-B62B-A22C48B3BAE6}" type="slidenum">
              <a:rPr lang="es-CL" smtClean="0"/>
              <a:pPr/>
              <a:t>‹Nº›</a:t>
            </a:fld>
            <a:endParaRPr lang="es-CL"/>
          </a:p>
        </p:txBody>
      </p:sp>
    </p:spTree>
    <p:extLst>
      <p:ext uri="{BB962C8B-B14F-4D97-AF65-F5344CB8AC3E}">
        <p14:creationId xmlns:p14="http://schemas.microsoft.com/office/powerpoint/2010/main" xmlns="" val="3722195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DBD8B3-79B5-4658-97EE-54CB89A061A1}" type="datetimeFigureOut">
              <a:rPr lang="es-CL" smtClean="0"/>
              <a:pPr/>
              <a:t>11-09-2018</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14D6685-E479-44BB-B62B-A22C48B3BAE6}" type="slidenum">
              <a:rPr lang="es-CL" smtClean="0"/>
              <a:pPr/>
              <a:t>‹Nº›</a:t>
            </a:fld>
            <a:endParaRPr lang="es-CL"/>
          </a:p>
        </p:txBody>
      </p:sp>
    </p:spTree>
    <p:extLst>
      <p:ext uri="{BB962C8B-B14F-4D97-AF65-F5344CB8AC3E}">
        <p14:creationId xmlns:p14="http://schemas.microsoft.com/office/powerpoint/2010/main" xmlns="" val="148240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DBD8B3-79B5-4658-97EE-54CB89A061A1}" type="datetimeFigureOut">
              <a:rPr lang="es-CL" smtClean="0"/>
              <a:pPr/>
              <a:t>11-09-2018</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14D6685-E479-44BB-B62B-A22C48B3BAE6}" type="slidenum">
              <a:rPr lang="es-CL" smtClean="0"/>
              <a:pPr/>
              <a:t>‹Nº›</a:t>
            </a:fld>
            <a:endParaRPr lang="es-CL"/>
          </a:p>
        </p:txBody>
      </p:sp>
    </p:spTree>
    <p:extLst>
      <p:ext uri="{BB962C8B-B14F-4D97-AF65-F5344CB8AC3E}">
        <p14:creationId xmlns:p14="http://schemas.microsoft.com/office/powerpoint/2010/main" xmlns="" val="239807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DBD8B3-79B5-4658-97EE-54CB89A061A1}" type="datetimeFigureOut">
              <a:rPr lang="es-CL" smtClean="0"/>
              <a:pPr/>
              <a:t>11-09-2018</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14D6685-E479-44BB-B62B-A22C48B3BAE6}" type="slidenum">
              <a:rPr lang="es-CL" smtClean="0"/>
              <a:pPr/>
              <a:t>‹Nº›</a:t>
            </a:fld>
            <a:endParaRPr lang="es-CL"/>
          </a:p>
        </p:txBody>
      </p:sp>
    </p:spTree>
    <p:extLst>
      <p:ext uri="{BB962C8B-B14F-4D97-AF65-F5344CB8AC3E}">
        <p14:creationId xmlns:p14="http://schemas.microsoft.com/office/powerpoint/2010/main" xmlns="" val="10110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0DBD8B3-79B5-4658-97EE-54CB89A061A1}" type="datetimeFigureOut">
              <a:rPr lang="es-CL" smtClean="0"/>
              <a:pPr/>
              <a:t>11-09-2018</a:t>
            </a:fld>
            <a:endParaRPr lang="es-CL"/>
          </a:p>
        </p:txBody>
      </p:sp>
      <p:sp>
        <p:nvSpPr>
          <p:cNvPr id="6" name="Footer Placeholder 5"/>
          <p:cNvSpPr>
            <a:spLocks noGrp="1"/>
          </p:cNvSpPr>
          <p:nvPr>
            <p:ph type="ftr" sz="quarter" idx="11"/>
          </p:nvPr>
        </p:nvSpPr>
        <p:spPr/>
        <p:txBody>
          <a:bodyPr/>
          <a:lstStyle/>
          <a:p>
            <a:endParaRPr lang="es-C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14D6685-E479-44BB-B62B-A22C48B3BAE6}" type="slidenum">
              <a:rPr lang="es-CL" smtClean="0"/>
              <a:pPr/>
              <a:t>‹Nº›</a:t>
            </a:fld>
            <a:endParaRPr lang="es-CL"/>
          </a:p>
        </p:txBody>
      </p:sp>
    </p:spTree>
    <p:extLst>
      <p:ext uri="{BB962C8B-B14F-4D97-AF65-F5344CB8AC3E}">
        <p14:creationId xmlns:p14="http://schemas.microsoft.com/office/powerpoint/2010/main" xmlns="" val="262056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0DBD8B3-79B5-4658-97EE-54CB89A061A1}" type="datetimeFigureOut">
              <a:rPr lang="es-CL" smtClean="0"/>
              <a:pPr/>
              <a:t>11-09-2018</a:t>
            </a:fld>
            <a:endParaRPr lang="es-CL"/>
          </a:p>
        </p:txBody>
      </p:sp>
      <p:sp>
        <p:nvSpPr>
          <p:cNvPr id="8" name="Footer Placeholder 7"/>
          <p:cNvSpPr>
            <a:spLocks noGrp="1"/>
          </p:cNvSpPr>
          <p:nvPr>
            <p:ph type="ftr" sz="quarter" idx="11"/>
          </p:nvPr>
        </p:nvSpPr>
        <p:spPr/>
        <p:txBody>
          <a:bodyPr/>
          <a:lstStyle/>
          <a:p>
            <a:endParaRPr lang="es-C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14D6685-E479-44BB-B62B-A22C48B3BAE6}" type="slidenum">
              <a:rPr lang="es-CL" smtClean="0"/>
              <a:pPr/>
              <a:t>‹Nº›</a:t>
            </a:fld>
            <a:endParaRPr lang="es-CL"/>
          </a:p>
        </p:txBody>
      </p:sp>
    </p:spTree>
    <p:extLst>
      <p:ext uri="{BB962C8B-B14F-4D97-AF65-F5344CB8AC3E}">
        <p14:creationId xmlns:p14="http://schemas.microsoft.com/office/powerpoint/2010/main" xmlns="" val="401796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0DBD8B3-79B5-4658-97EE-54CB89A061A1}" type="datetimeFigureOut">
              <a:rPr lang="es-CL" smtClean="0"/>
              <a:pPr/>
              <a:t>11-09-2018</a:t>
            </a:fld>
            <a:endParaRPr lang="es-CL"/>
          </a:p>
        </p:txBody>
      </p:sp>
      <p:sp>
        <p:nvSpPr>
          <p:cNvPr id="4" name="Footer Placeholder 3"/>
          <p:cNvSpPr>
            <a:spLocks noGrp="1"/>
          </p:cNvSpPr>
          <p:nvPr>
            <p:ph type="ftr" sz="quarter" idx="11"/>
          </p:nvPr>
        </p:nvSpPr>
        <p:spPr/>
        <p:txBody>
          <a:bodyPr/>
          <a:lstStyle/>
          <a:p>
            <a:endParaRPr lang="es-C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14D6685-E479-44BB-B62B-A22C48B3BAE6}" type="slidenum">
              <a:rPr lang="es-CL" smtClean="0"/>
              <a:pPr/>
              <a:t>‹Nº›</a:t>
            </a:fld>
            <a:endParaRPr lang="es-CL"/>
          </a:p>
        </p:txBody>
      </p:sp>
    </p:spTree>
    <p:extLst>
      <p:ext uri="{BB962C8B-B14F-4D97-AF65-F5344CB8AC3E}">
        <p14:creationId xmlns:p14="http://schemas.microsoft.com/office/powerpoint/2010/main" xmlns="" val="112905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BD8B3-79B5-4658-97EE-54CB89A061A1}" type="datetimeFigureOut">
              <a:rPr lang="es-CL" smtClean="0"/>
              <a:pPr/>
              <a:t>11-09-2018</a:t>
            </a:fld>
            <a:endParaRPr lang="es-CL"/>
          </a:p>
        </p:txBody>
      </p:sp>
      <p:sp>
        <p:nvSpPr>
          <p:cNvPr id="3" name="Footer Placeholder 2"/>
          <p:cNvSpPr>
            <a:spLocks noGrp="1"/>
          </p:cNvSpPr>
          <p:nvPr>
            <p:ph type="ftr" sz="quarter" idx="11"/>
          </p:nvPr>
        </p:nvSpPr>
        <p:spPr/>
        <p:txBody>
          <a:bodyPr/>
          <a:lstStyle/>
          <a:p>
            <a:endParaRPr lang="es-C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14D6685-E479-44BB-B62B-A22C48B3BAE6}" type="slidenum">
              <a:rPr lang="es-CL" smtClean="0"/>
              <a:pPr/>
              <a:t>‹Nº›</a:t>
            </a:fld>
            <a:endParaRPr lang="es-CL"/>
          </a:p>
        </p:txBody>
      </p:sp>
    </p:spTree>
    <p:extLst>
      <p:ext uri="{BB962C8B-B14F-4D97-AF65-F5344CB8AC3E}">
        <p14:creationId xmlns:p14="http://schemas.microsoft.com/office/powerpoint/2010/main" xmlns="" val="212110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0DBD8B3-79B5-4658-97EE-54CB89A061A1}" type="datetimeFigureOut">
              <a:rPr lang="es-CL" smtClean="0"/>
              <a:pPr/>
              <a:t>11-09-2018</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14D6685-E479-44BB-B62B-A22C48B3BAE6}" type="slidenum">
              <a:rPr lang="es-CL" smtClean="0"/>
              <a:pPr/>
              <a:t>‹Nº›</a:t>
            </a:fld>
            <a:endParaRPr lang="es-CL"/>
          </a:p>
        </p:txBody>
      </p:sp>
    </p:spTree>
    <p:extLst>
      <p:ext uri="{BB962C8B-B14F-4D97-AF65-F5344CB8AC3E}">
        <p14:creationId xmlns:p14="http://schemas.microsoft.com/office/powerpoint/2010/main" xmlns="" val="326043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0DBD8B3-79B5-4658-97EE-54CB89A061A1}" type="datetimeFigureOut">
              <a:rPr lang="es-CL" smtClean="0"/>
              <a:pPr/>
              <a:t>11-09-2018</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4D6685-E479-44BB-B62B-A22C48B3BAE6}" type="slidenum">
              <a:rPr lang="es-CL" smtClean="0"/>
              <a:pPr/>
              <a:t>‹Nº›</a:t>
            </a:fld>
            <a:endParaRPr lang="es-CL"/>
          </a:p>
        </p:txBody>
      </p:sp>
    </p:spTree>
    <p:extLst>
      <p:ext uri="{BB962C8B-B14F-4D97-AF65-F5344CB8AC3E}">
        <p14:creationId xmlns:p14="http://schemas.microsoft.com/office/powerpoint/2010/main" xmlns="" val="281000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0DBD8B3-79B5-4658-97EE-54CB89A061A1}" type="datetimeFigureOut">
              <a:rPr lang="es-CL" smtClean="0"/>
              <a:pPr/>
              <a:t>11-09-2018</a:t>
            </a:fld>
            <a:endParaRPr lang="es-C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14D6685-E479-44BB-B62B-A22C48B3BAE6}" type="slidenum">
              <a:rPr lang="es-CL" smtClean="0"/>
              <a:pPr/>
              <a:t>‹Nº›</a:t>
            </a:fld>
            <a:endParaRPr lang="es-CL"/>
          </a:p>
        </p:txBody>
      </p:sp>
    </p:spTree>
    <p:extLst>
      <p:ext uri="{BB962C8B-B14F-4D97-AF65-F5344CB8AC3E}">
        <p14:creationId xmlns:p14="http://schemas.microsoft.com/office/powerpoint/2010/main" xmlns="" val="2525167919"/>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99933" y="1234440"/>
            <a:ext cx="8915399" cy="2262781"/>
          </a:xfrm>
        </p:spPr>
        <p:txBody>
          <a:bodyPr/>
          <a:lstStyle/>
          <a:p>
            <a:pPr algn="ctr"/>
            <a:r>
              <a:rPr lang="es-CL" i="1" dirty="0" smtClean="0"/>
              <a:t>Nueva hoja de </a:t>
            </a:r>
            <a:r>
              <a:rPr lang="es-CL" i="1" dirty="0"/>
              <a:t>r</a:t>
            </a:r>
            <a:r>
              <a:rPr lang="es-CL" i="1" dirty="0" smtClean="0"/>
              <a:t>uta </a:t>
            </a:r>
            <a:br>
              <a:rPr lang="es-CL" i="1" dirty="0" smtClean="0"/>
            </a:br>
            <a:r>
              <a:rPr lang="es-CL" i="1" dirty="0" smtClean="0"/>
              <a:t>ASEMUCH 2018 -2020</a:t>
            </a:r>
            <a:endParaRPr lang="es-CL" i="1" dirty="0"/>
          </a:p>
        </p:txBody>
      </p:sp>
      <p:sp>
        <p:nvSpPr>
          <p:cNvPr id="3" name="Subtítulo 2"/>
          <p:cNvSpPr>
            <a:spLocks noGrp="1"/>
          </p:cNvSpPr>
          <p:nvPr>
            <p:ph type="subTitle" idx="1"/>
          </p:nvPr>
        </p:nvSpPr>
        <p:spPr/>
        <p:txBody>
          <a:bodyPr>
            <a:normAutofit lnSpcReduction="10000"/>
          </a:bodyPr>
          <a:lstStyle/>
          <a:p>
            <a:pPr algn="ctr"/>
            <a:r>
              <a:rPr lang="es-CL" dirty="0" smtClean="0">
                <a:solidFill>
                  <a:schemeClr val="tx1"/>
                </a:solidFill>
              </a:rPr>
              <a:t>Elaborada por Comisión Capacitación y Formación Gremial ASEMUCH</a:t>
            </a:r>
          </a:p>
          <a:p>
            <a:pPr algn="ctr"/>
            <a:r>
              <a:rPr lang="es-CL" dirty="0" smtClean="0">
                <a:solidFill>
                  <a:schemeClr val="tx1"/>
                </a:solidFill>
              </a:rPr>
              <a:t>Fuente: </a:t>
            </a:r>
            <a:r>
              <a:rPr lang="es-CL" dirty="0" err="1" smtClean="0">
                <a:solidFill>
                  <a:schemeClr val="tx1"/>
                </a:solidFill>
              </a:rPr>
              <a:t>Precongreso</a:t>
            </a:r>
            <a:r>
              <a:rPr lang="es-CL" dirty="0" smtClean="0">
                <a:solidFill>
                  <a:schemeClr val="tx1"/>
                </a:solidFill>
              </a:rPr>
              <a:t> El Tabo Mayo 2017 y Congreso Los Vilos Julio 2018.</a:t>
            </a:r>
          </a:p>
          <a:p>
            <a:pPr algn="ctr"/>
            <a:r>
              <a:rPr lang="es-CL" dirty="0" smtClean="0">
                <a:solidFill>
                  <a:schemeClr val="tx1"/>
                </a:solidFill>
              </a:rPr>
              <a:t>Santa Cruz</a:t>
            </a:r>
            <a:r>
              <a:rPr lang="es-CL" dirty="0" smtClean="0">
                <a:solidFill>
                  <a:schemeClr val="tx1"/>
                </a:solidFill>
              </a:rPr>
              <a:t>, 11 septiembre </a:t>
            </a:r>
            <a:r>
              <a:rPr lang="es-CL" dirty="0" smtClean="0">
                <a:solidFill>
                  <a:schemeClr val="tx1"/>
                </a:solidFill>
              </a:rPr>
              <a:t>2018.</a:t>
            </a:r>
            <a:endParaRPr lang="es-CL"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1138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003645" y="512350"/>
            <a:ext cx="8911687" cy="1280890"/>
          </a:xfrm>
        </p:spPr>
        <p:txBody>
          <a:bodyPr>
            <a:normAutofit fontScale="90000"/>
          </a:bodyPr>
          <a:lstStyle/>
          <a:p>
            <a:r>
              <a:rPr lang="es-CL" sz="2800" dirty="0" smtClean="0"/>
              <a:t>2b. </a:t>
            </a:r>
            <a:r>
              <a:rPr lang="es-CL" sz="2800" dirty="0"/>
              <a:t>¿Como </a:t>
            </a:r>
            <a:r>
              <a:rPr lang="es-CL" sz="2800" dirty="0" smtClean="0"/>
              <a:t>hacemos para que las iniciativas de las Comisiones estén siempre conectadas con el sentir, con las demandas de las y los asociados?</a:t>
            </a:r>
            <a:r>
              <a:rPr lang="es-CL" sz="2800" dirty="0" smtClean="0">
                <a:solidFill>
                  <a:schemeClr val="tx1"/>
                </a:solidFill>
              </a:rPr>
              <a:t> </a:t>
            </a:r>
            <a:br>
              <a:rPr lang="es-CL" sz="2800" dirty="0" smtClean="0">
                <a:solidFill>
                  <a:schemeClr val="tx1"/>
                </a:solidFill>
              </a:rPr>
            </a:br>
            <a:r>
              <a:rPr lang="es-CL" sz="2800" dirty="0" smtClean="0">
                <a:solidFill>
                  <a:schemeClr val="tx1"/>
                </a:solidFill>
              </a:rPr>
              <a:t/>
            </a:r>
            <a:br>
              <a:rPr lang="es-CL" sz="2800" dirty="0" smtClean="0">
                <a:solidFill>
                  <a:schemeClr val="tx1"/>
                </a:solidFill>
              </a:rPr>
            </a:br>
            <a:r>
              <a:rPr lang="es-CL" sz="2200" dirty="0" smtClean="0">
                <a:solidFill>
                  <a:schemeClr val="tx1"/>
                </a:solidFill>
              </a:rPr>
              <a:t>1)  </a:t>
            </a:r>
            <a:r>
              <a:rPr lang="es-CL" sz="2200" dirty="0" err="1" smtClean="0">
                <a:solidFill>
                  <a:schemeClr val="tx1"/>
                </a:solidFill>
              </a:rPr>
              <a:t>Mejorarando</a:t>
            </a:r>
            <a:r>
              <a:rPr lang="es-CL" sz="2200" dirty="0" smtClean="0">
                <a:solidFill>
                  <a:schemeClr val="tx1"/>
                </a:solidFill>
              </a:rPr>
              <a:t> y actualizando Comunicaciones y Plataforma digital ASEMUCH </a:t>
            </a:r>
            <a:r>
              <a:rPr lang="es-CL" sz="2800" dirty="0" smtClean="0"/>
              <a:t/>
            </a:r>
            <a:br>
              <a:rPr lang="es-CL" sz="2800" dirty="0" smtClean="0"/>
            </a:br>
            <a:endParaRPr lang="es-ES" sz="2800" dirty="0"/>
          </a:p>
        </p:txBody>
      </p:sp>
      <p:sp>
        <p:nvSpPr>
          <p:cNvPr id="4" name="CuadroTexto 3"/>
          <p:cNvSpPr txBox="1"/>
          <p:nvPr/>
        </p:nvSpPr>
        <p:spPr>
          <a:xfrm>
            <a:off x="11635940" y="1905000"/>
            <a:ext cx="461665" cy="3507820"/>
          </a:xfrm>
          <a:prstGeom prst="rect">
            <a:avLst/>
          </a:prstGeom>
          <a:noFill/>
        </p:spPr>
        <p:txBody>
          <a:bodyPr vert="vert270" wrap="square" rtlCol="0" anchor="b" anchorCtr="0">
            <a:spAutoFit/>
          </a:bodyPr>
          <a:lstStyle/>
          <a:p>
            <a:pPr lvl="0">
              <a:defRPr/>
            </a:pPr>
            <a:r>
              <a:rPr lang="es-CL" dirty="0" smtClean="0"/>
              <a:t>I. Participación </a:t>
            </a:r>
            <a:r>
              <a:rPr lang="es-CL" dirty="0"/>
              <a:t>y Organización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Marcador de contenido 2"/>
          <p:cNvSpPr>
            <a:spLocks noGrp="1"/>
          </p:cNvSpPr>
          <p:nvPr>
            <p:ph idx="1"/>
          </p:nvPr>
        </p:nvSpPr>
        <p:spPr>
          <a:xfrm>
            <a:off x="2055812" y="2806700"/>
            <a:ext cx="8915400" cy="3777622"/>
          </a:xfrm>
        </p:spPr>
        <p:txBody>
          <a:bodyPr>
            <a:normAutofit/>
          </a:bodyPr>
          <a:lstStyle/>
          <a:p>
            <a:pPr algn="just">
              <a:spcBef>
                <a:spcPts val="360"/>
              </a:spcBef>
              <a:buSzPts val="1800"/>
              <a:buFont typeface="Arial" panose="020B0604020202020204" pitchFamily="34" charset="0"/>
              <a:buChar char="•"/>
            </a:pPr>
            <a:r>
              <a:rPr lang="es-CL" dirty="0" smtClean="0">
                <a:solidFill>
                  <a:schemeClr val="tx1"/>
                </a:solidFill>
                <a:ea typeface="Calibri"/>
                <a:cs typeface="Calibri"/>
                <a:sym typeface="Calibri"/>
              </a:rPr>
              <a:t>Es </a:t>
            </a:r>
            <a:r>
              <a:rPr lang="es-CL" dirty="0">
                <a:solidFill>
                  <a:schemeClr val="tx1"/>
                </a:solidFill>
                <a:ea typeface="Calibri"/>
                <a:cs typeface="Calibri"/>
                <a:sym typeface="Calibri"/>
              </a:rPr>
              <a:t>necesario que se apliquen todas las tecnologías de punta para lograr una comunicación efectiva;</a:t>
            </a:r>
            <a:endParaRPr lang="es-CL" dirty="0">
              <a:solidFill>
                <a:schemeClr val="tx1"/>
              </a:solidFill>
            </a:endParaRPr>
          </a:p>
          <a:p>
            <a:pPr algn="just">
              <a:spcBef>
                <a:spcPts val="360"/>
              </a:spcBef>
              <a:buSzPts val="1800"/>
              <a:buFont typeface="Arial" panose="020B0604020202020204" pitchFamily="34" charset="0"/>
              <a:buChar char="•"/>
            </a:pPr>
            <a:endParaRPr lang="es-CL" dirty="0">
              <a:solidFill>
                <a:schemeClr val="tx1"/>
              </a:solidFill>
              <a:ea typeface="Calibri"/>
              <a:cs typeface="Calibri"/>
              <a:sym typeface="Calibri"/>
            </a:endParaRPr>
          </a:p>
          <a:p>
            <a:pPr algn="just">
              <a:spcBef>
                <a:spcPts val="360"/>
              </a:spcBef>
              <a:buSzPts val="1800"/>
              <a:buFont typeface="Arial" panose="020B0604020202020204" pitchFamily="34" charset="0"/>
              <a:buChar char="•"/>
            </a:pPr>
            <a:r>
              <a:rPr lang="es-CL" dirty="0">
                <a:solidFill>
                  <a:schemeClr val="tx1"/>
                </a:solidFill>
                <a:ea typeface="Calibri"/>
                <a:cs typeface="Calibri"/>
                <a:sym typeface="Calibri"/>
              </a:rPr>
              <a:t>Se debe resguardar lo que se comunica a través de la transparencia de quienes comunican y lo que comunican y se insiste en que la comunicación debe ser, vertical, lenguaje común, relato único y retroalimentada.</a:t>
            </a:r>
            <a:endParaRPr lang="es-CL" dirty="0">
              <a:solidFill>
                <a:schemeClr val="tx1"/>
              </a:solidFill>
            </a:endParaRPr>
          </a:p>
          <a:p>
            <a:pPr algn="just">
              <a:spcBef>
                <a:spcPts val="360"/>
              </a:spcBef>
              <a:buSzPts val="1800"/>
              <a:buFont typeface="Arial" panose="020B0604020202020204" pitchFamily="34" charset="0"/>
              <a:buChar char="•"/>
            </a:pPr>
            <a:endParaRPr lang="es-CL" dirty="0">
              <a:solidFill>
                <a:schemeClr val="tx1"/>
              </a:solidFill>
              <a:ea typeface="Calibri"/>
              <a:cs typeface="Calibri"/>
              <a:sym typeface="Calibri"/>
            </a:endParaRPr>
          </a:p>
          <a:p>
            <a:pPr algn="just">
              <a:spcBef>
                <a:spcPts val="360"/>
              </a:spcBef>
              <a:buSzPts val="1800"/>
              <a:buFont typeface="Arial" panose="020B0604020202020204" pitchFamily="34" charset="0"/>
              <a:buChar char="•"/>
            </a:pPr>
            <a:r>
              <a:rPr lang="es-CL" dirty="0">
                <a:solidFill>
                  <a:schemeClr val="tx1"/>
                </a:solidFill>
                <a:ea typeface="Calibri"/>
                <a:cs typeface="Calibri"/>
                <a:sym typeface="Calibri"/>
              </a:rPr>
              <a:t>Se deben tener las precauciones necesarias para que la información no sea manipulada de acuerdo a intereses y para ello se debe ser transparente.</a:t>
            </a:r>
            <a:endParaRPr lang="es-CL" dirty="0">
              <a:solidFill>
                <a:schemeClr val="tx1"/>
              </a:solidFill>
            </a:endParaRPr>
          </a:p>
          <a:p>
            <a:endParaRPr lang="es-CL" dirty="0"/>
          </a:p>
        </p:txBody>
      </p:sp>
    </p:spTree>
    <p:extLst>
      <p:ext uri="{BB962C8B-B14F-4D97-AF65-F5344CB8AC3E}">
        <p14:creationId xmlns:p14="http://schemas.microsoft.com/office/powerpoint/2010/main" xmlns="" val="3467267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003645" y="512350"/>
            <a:ext cx="8911687" cy="1280890"/>
          </a:xfrm>
        </p:spPr>
        <p:txBody>
          <a:bodyPr>
            <a:normAutofit fontScale="90000"/>
          </a:bodyPr>
          <a:lstStyle/>
          <a:p>
            <a:r>
              <a:rPr lang="es-CL" sz="2800" dirty="0" smtClean="0"/>
              <a:t>2b. </a:t>
            </a:r>
            <a:r>
              <a:rPr lang="es-CL" sz="2800" dirty="0"/>
              <a:t>¿Como </a:t>
            </a:r>
            <a:r>
              <a:rPr lang="es-CL" sz="2800" dirty="0" smtClean="0"/>
              <a:t>hacemos para que las iniciativas de las Comisiones estén siempre conectadas con el sentir, con las demandas de las y los asociados?</a:t>
            </a:r>
            <a:br>
              <a:rPr lang="es-CL" sz="2800" dirty="0" smtClean="0"/>
            </a:br>
            <a:r>
              <a:rPr lang="es-CL" sz="2800" dirty="0" smtClean="0"/>
              <a:t/>
            </a:r>
            <a:br>
              <a:rPr lang="es-CL" sz="2800" dirty="0" smtClean="0"/>
            </a:br>
            <a:r>
              <a:rPr lang="es-CL" sz="2200" dirty="0" smtClean="0"/>
              <a:t>2) Creando Centro de Estudios de Formación Gremial</a:t>
            </a:r>
            <a:endParaRPr lang="es-ES" sz="2200" dirty="0"/>
          </a:p>
        </p:txBody>
      </p:sp>
      <p:sp>
        <p:nvSpPr>
          <p:cNvPr id="4" name="CuadroTexto 3"/>
          <p:cNvSpPr txBox="1"/>
          <p:nvPr/>
        </p:nvSpPr>
        <p:spPr>
          <a:xfrm>
            <a:off x="11635940" y="1905000"/>
            <a:ext cx="461665" cy="3507820"/>
          </a:xfrm>
          <a:prstGeom prst="rect">
            <a:avLst/>
          </a:prstGeom>
          <a:noFill/>
        </p:spPr>
        <p:txBody>
          <a:bodyPr vert="vert270" wrap="square" rtlCol="0" anchor="b" anchorCtr="0">
            <a:spAutoFit/>
          </a:bodyPr>
          <a:lstStyle/>
          <a:p>
            <a:pPr lvl="0">
              <a:defRPr/>
            </a:pPr>
            <a:r>
              <a:rPr lang="es-CL" dirty="0" smtClean="0"/>
              <a:t>I. Participación </a:t>
            </a:r>
            <a:r>
              <a:rPr lang="es-CL" dirty="0"/>
              <a:t>y Organización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Google Shape;91;p14"/>
          <p:cNvSpPr txBox="1">
            <a:spLocks noGrp="1"/>
          </p:cNvSpPr>
          <p:nvPr>
            <p:ph idx="1"/>
          </p:nvPr>
        </p:nvSpPr>
        <p:spPr>
          <a:xfrm>
            <a:off x="2055812" y="2184400"/>
            <a:ext cx="8915400" cy="3777622"/>
          </a:xfrm>
          <a:prstGeom prst="rect">
            <a:avLst/>
          </a:prstGeom>
          <a:noFill/>
          <a:ln>
            <a:noFill/>
          </a:ln>
        </p:spPr>
        <p:txBody>
          <a:bodyPr spcFirstLastPara="1" vert="horz" wrap="square" lIns="91425" tIns="45700" rIns="91425" bIns="45700" rtlCol="0" anchor="t" anchorCtr="0">
            <a:noAutofit/>
          </a:bodyPr>
          <a:lstStyle/>
          <a:p>
            <a:pPr marL="342900" indent="-342900" algn="just">
              <a:spcBef>
                <a:spcPts val="360"/>
              </a:spcBef>
              <a:buClr>
                <a:srgbClr val="888888"/>
              </a:buClr>
              <a:buSzPts val="1800"/>
            </a:pPr>
            <a:endParaRPr sz="1800" dirty="0">
              <a:solidFill>
                <a:srgbClr val="888888"/>
              </a:solidFill>
              <a:latin typeface="Calibri"/>
              <a:ea typeface="Calibri"/>
              <a:cs typeface="Calibri"/>
              <a:sym typeface="Calibri"/>
            </a:endParaRPr>
          </a:p>
          <a:p>
            <a:pPr marL="285750" indent="-285750" algn="just">
              <a:spcBef>
                <a:spcPts val="360"/>
              </a:spcBef>
              <a:buSzPts val="1800"/>
              <a:buFont typeface="Arial" panose="020B0604020202020204" pitchFamily="34" charset="0"/>
              <a:buChar char="•"/>
            </a:pPr>
            <a:r>
              <a:rPr lang="es-CL" sz="1600" dirty="0">
                <a:solidFill>
                  <a:schemeClr val="tx1"/>
                </a:solidFill>
                <a:latin typeface="Calibri"/>
                <a:ea typeface="Calibri"/>
                <a:cs typeface="Calibri"/>
                <a:sym typeface="Calibri"/>
              </a:rPr>
              <a:t>E</a:t>
            </a:r>
            <a:r>
              <a:rPr lang="es-CL" sz="1600" dirty="0" smtClean="0">
                <a:solidFill>
                  <a:schemeClr val="tx1"/>
                </a:solidFill>
                <a:latin typeface="Calibri"/>
                <a:ea typeface="Calibri"/>
                <a:cs typeface="Calibri"/>
                <a:sym typeface="Calibri"/>
              </a:rPr>
              <a:t>l </a:t>
            </a:r>
            <a:r>
              <a:rPr lang="es-CL" sz="1600" dirty="0">
                <a:solidFill>
                  <a:schemeClr val="tx1"/>
                </a:solidFill>
                <a:latin typeface="Calibri"/>
                <a:ea typeface="Calibri"/>
                <a:cs typeface="Calibri"/>
                <a:sym typeface="Calibri"/>
              </a:rPr>
              <a:t>Centro de Estudios</a:t>
            </a:r>
            <a:r>
              <a:rPr lang="es-CL" sz="1600" dirty="0" smtClean="0">
                <a:solidFill>
                  <a:schemeClr val="tx1"/>
                </a:solidFill>
                <a:latin typeface="Calibri"/>
                <a:ea typeface="Calibri"/>
                <a:cs typeface="Calibri"/>
                <a:sym typeface="Calibri"/>
              </a:rPr>
              <a:t>, debe crearse a partir de las </a:t>
            </a:r>
            <a:r>
              <a:rPr lang="es-CL" sz="1600" dirty="0">
                <a:solidFill>
                  <a:schemeClr val="tx1"/>
                </a:solidFill>
                <a:latin typeface="Calibri"/>
                <a:ea typeface="Calibri"/>
                <a:cs typeface="Calibri"/>
                <a:sym typeface="Calibri"/>
              </a:rPr>
              <a:t>capacidades y potencialidades profesionales que existen en los </a:t>
            </a:r>
            <a:r>
              <a:rPr lang="es-CL" sz="1600" dirty="0" smtClean="0">
                <a:solidFill>
                  <a:schemeClr val="tx1"/>
                </a:solidFill>
                <a:latin typeface="Calibri"/>
                <a:ea typeface="Calibri"/>
                <a:cs typeface="Calibri"/>
                <a:sym typeface="Calibri"/>
              </a:rPr>
              <a:t>Municipios</a:t>
            </a:r>
          </a:p>
          <a:p>
            <a:pPr marL="285750" indent="-285750" algn="just">
              <a:spcBef>
                <a:spcPts val="360"/>
              </a:spcBef>
              <a:buSzPts val="1800"/>
              <a:buFont typeface="Arial" panose="020B0604020202020204" pitchFamily="34" charset="0"/>
              <a:buChar char="•"/>
            </a:pPr>
            <a:endParaRPr lang="es-CL" sz="1600" dirty="0" smtClean="0">
              <a:solidFill>
                <a:schemeClr val="tx1"/>
              </a:solidFill>
              <a:latin typeface="Calibri"/>
              <a:ea typeface="Calibri"/>
              <a:cs typeface="Calibri"/>
              <a:sym typeface="Calibri"/>
            </a:endParaRPr>
          </a:p>
          <a:p>
            <a:pPr marL="285750" indent="-285750" algn="just">
              <a:spcBef>
                <a:spcPts val="360"/>
              </a:spcBef>
              <a:buSzPts val="1800"/>
              <a:buFont typeface="Arial" panose="020B0604020202020204" pitchFamily="34" charset="0"/>
              <a:buChar char="•"/>
            </a:pPr>
            <a:endParaRPr lang="es-CL" sz="1600" dirty="0" smtClean="0">
              <a:solidFill>
                <a:schemeClr val="tx1"/>
              </a:solidFill>
              <a:latin typeface="Calibri"/>
              <a:ea typeface="Calibri"/>
              <a:cs typeface="Calibri"/>
              <a:sym typeface="Calibri"/>
            </a:endParaRPr>
          </a:p>
          <a:p>
            <a:pPr marL="285750" indent="-285750" algn="just">
              <a:spcBef>
                <a:spcPts val="0"/>
              </a:spcBef>
              <a:buSzPts val="1800"/>
              <a:buFont typeface="Arial" panose="020B0604020202020204" pitchFamily="34" charset="0"/>
              <a:buChar char="•"/>
            </a:pPr>
            <a:r>
              <a:rPr lang="es-CL" sz="1600" dirty="0">
                <a:solidFill>
                  <a:schemeClr val="tx1"/>
                </a:solidFill>
                <a:ea typeface="Calibri"/>
                <a:cs typeface="Calibri"/>
                <a:sym typeface="Calibri"/>
              </a:rPr>
              <a:t>El Centro de Estudios por una cuestión de recursos, debe ser creado en etapas, en primera instancia en forma centralizada, luego de forma </a:t>
            </a:r>
            <a:r>
              <a:rPr lang="es-CL" sz="1600" dirty="0" err="1">
                <a:solidFill>
                  <a:schemeClr val="tx1"/>
                </a:solidFill>
                <a:ea typeface="Calibri"/>
                <a:cs typeface="Calibri"/>
                <a:sym typeface="Calibri"/>
              </a:rPr>
              <a:t>bi</a:t>
            </a:r>
            <a:r>
              <a:rPr lang="es-CL" sz="1600" dirty="0">
                <a:solidFill>
                  <a:schemeClr val="tx1"/>
                </a:solidFill>
                <a:ea typeface="Calibri"/>
                <a:cs typeface="Calibri"/>
                <a:sym typeface="Calibri"/>
              </a:rPr>
              <a:t>-regional y posteriormente regional, para terminar con capacitaciones provinciales y </a:t>
            </a:r>
            <a:r>
              <a:rPr lang="es-CL" sz="1600" dirty="0" smtClean="0">
                <a:solidFill>
                  <a:schemeClr val="tx1"/>
                </a:solidFill>
                <a:ea typeface="Calibri"/>
                <a:cs typeface="Calibri"/>
                <a:sym typeface="Calibri"/>
              </a:rPr>
              <a:t>comunales</a:t>
            </a:r>
          </a:p>
          <a:p>
            <a:pPr marL="285750" indent="-285750" algn="just">
              <a:spcBef>
                <a:spcPts val="0"/>
              </a:spcBef>
              <a:buSzPts val="1800"/>
              <a:buFont typeface="Arial" panose="020B0604020202020204" pitchFamily="34" charset="0"/>
              <a:buChar char="•"/>
            </a:pPr>
            <a:endParaRPr lang="es-CL" sz="1600" dirty="0">
              <a:solidFill>
                <a:schemeClr val="tx1"/>
              </a:solidFill>
            </a:endParaRPr>
          </a:p>
          <a:p>
            <a:pPr marL="342900" indent="-342900" algn="just">
              <a:spcBef>
                <a:spcPts val="360"/>
              </a:spcBef>
              <a:buSzPts val="1800"/>
              <a:buFont typeface="Arial" panose="020B0604020202020204" pitchFamily="34" charset="0"/>
              <a:buChar char="•"/>
            </a:pPr>
            <a:endParaRPr lang="es-CL" sz="1600" dirty="0">
              <a:solidFill>
                <a:schemeClr val="tx1"/>
              </a:solidFill>
              <a:ea typeface="Calibri"/>
              <a:cs typeface="Calibri"/>
              <a:sym typeface="Calibri"/>
            </a:endParaRPr>
          </a:p>
          <a:p>
            <a:pPr marL="285750" indent="-285750" algn="just">
              <a:spcBef>
                <a:spcPts val="360"/>
              </a:spcBef>
              <a:buSzPts val="1800"/>
              <a:buFont typeface="Arial" panose="020B0604020202020204" pitchFamily="34" charset="0"/>
              <a:buChar char="•"/>
            </a:pPr>
            <a:r>
              <a:rPr lang="es-CL" sz="1600" dirty="0">
                <a:solidFill>
                  <a:schemeClr val="tx1"/>
                </a:solidFill>
                <a:ea typeface="Calibri"/>
                <a:cs typeface="Calibri"/>
                <a:sym typeface="Calibri"/>
              </a:rPr>
              <a:t>Como una cuestión más de funcionamiento, se sugiere ocupar todas las herramientas que provee el Internet, E-</a:t>
            </a:r>
            <a:r>
              <a:rPr lang="es-CL" sz="1600" dirty="0" err="1">
                <a:solidFill>
                  <a:schemeClr val="tx1"/>
                </a:solidFill>
                <a:ea typeface="Calibri"/>
                <a:cs typeface="Calibri"/>
                <a:sym typeface="Calibri"/>
              </a:rPr>
              <a:t>Learning</a:t>
            </a:r>
            <a:r>
              <a:rPr lang="es-CL" sz="1600" dirty="0">
                <a:solidFill>
                  <a:schemeClr val="tx1"/>
                </a:solidFill>
                <a:ea typeface="Calibri"/>
                <a:cs typeface="Calibri"/>
                <a:sym typeface="Calibri"/>
              </a:rPr>
              <a:t>, convenios con </a:t>
            </a:r>
            <a:r>
              <a:rPr lang="es-CL" sz="1600" dirty="0" err="1">
                <a:solidFill>
                  <a:schemeClr val="tx1"/>
                </a:solidFill>
                <a:ea typeface="Calibri"/>
                <a:cs typeface="Calibri"/>
                <a:sym typeface="Calibri"/>
              </a:rPr>
              <a:t>ONGs</a:t>
            </a:r>
            <a:r>
              <a:rPr lang="es-CL" sz="1600" dirty="0">
                <a:solidFill>
                  <a:schemeClr val="tx1"/>
                </a:solidFill>
                <a:ea typeface="Calibri"/>
                <a:cs typeface="Calibri"/>
                <a:sym typeface="Calibri"/>
              </a:rPr>
              <a:t>, y por sobretodo aprovechar las ofertas que hace la CUT, para formación de dirigentes </a:t>
            </a:r>
            <a:r>
              <a:rPr lang="es-CL" sz="1600" dirty="0" smtClean="0">
                <a:solidFill>
                  <a:schemeClr val="tx1"/>
                </a:solidFill>
                <a:ea typeface="Calibri"/>
                <a:cs typeface="Calibri"/>
                <a:sym typeface="Calibri"/>
              </a:rPr>
              <a:t>sindicales</a:t>
            </a:r>
          </a:p>
          <a:p>
            <a:pPr algn="just">
              <a:spcBef>
                <a:spcPts val="360"/>
              </a:spcBef>
              <a:buClr>
                <a:srgbClr val="888888"/>
              </a:buClr>
              <a:buSzPts val="1800"/>
            </a:pPr>
            <a:endParaRPr lang="es-CL" sz="1800" dirty="0">
              <a:solidFill>
                <a:srgbClr val="888888"/>
              </a:solidFill>
              <a:ea typeface="Calibri"/>
              <a:cs typeface="Calibri"/>
              <a:sym typeface="Calibri"/>
            </a:endParaRPr>
          </a:p>
          <a:p>
            <a:pPr marL="342900" indent="-342900" algn="just">
              <a:spcBef>
                <a:spcPts val="360"/>
              </a:spcBef>
              <a:buClr>
                <a:srgbClr val="888888"/>
              </a:buClr>
              <a:buSzPts val="1800"/>
              <a:buAutoNum type="arabicPeriod" startAt="3"/>
            </a:pPr>
            <a:endParaRPr sz="18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xmlns="" val="3467267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003645" y="512350"/>
            <a:ext cx="8911687" cy="783050"/>
          </a:xfrm>
        </p:spPr>
        <p:txBody>
          <a:bodyPr>
            <a:normAutofit/>
          </a:bodyPr>
          <a:lstStyle/>
          <a:p>
            <a:r>
              <a:rPr lang="es-CL" sz="2800" dirty="0" smtClean="0"/>
              <a:t>2c. ¿Cómo evitamos que se </a:t>
            </a:r>
            <a:r>
              <a:rPr lang="es-CL" sz="2800" dirty="0" err="1" smtClean="0"/>
              <a:t>cupularicen</a:t>
            </a:r>
            <a:r>
              <a:rPr lang="es-CL" sz="2800" dirty="0" smtClean="0"/>
              <a:t>?</a:t>
            </a:r>
            <a:endParaRPr lang="es-ES" sz="2800" dirty="0"/>
          </a:p>
        </p:txBody>
      </p:sp>
      <p:sp>
        <p:nvSpPr>
          <p:cNvPr id="4" name="CuadroTexto 3"/>
          <p:cNvSpPr txBox="1"/>
          <p:nvPr/>
        </p:nvSpPr>
        <p:spPr>
          <a:xfrm>
            <a:off x="11635940" y="1905000"/>
            <a:ext cx="461665" cy="3507820"/>
          </a:xfrm>
          <a:prstGeom prst="rect">
            <a:avLst/>
          </a:prstGeom>
          <a:noFill/>
        </p:spPr>
        <p:txBody>
          <a:bodyPr vert="vert270" wrap="square" rtlCol="0" anchor="b" anchorCtr="0">
            <a:spAutoFit/>
          </a:bodyPr>
          <a:lstStyle/>
          <a:p>
            <a:pPr lvl="0">
              <a:defRPr/>
            </a:pPr>
            <a:r>
              <a:rPr lang="es-CL" dirty="0" smtClean="0"/>
              <a:t>I. Participación </a:t>
            </a:r>
            <a:r>
              <a:rPr lang="es-CL" dirty="0"/>
              <a:t>y Organización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Google Shape;121;p19"/>
          <p:cNvSpPr txBox="1">
            <a:spLocks noGrp="1"/>
          </p:cNvSpPr>
          <p:nvPr>
            <p:ph idx="1"/>
          </p:nvPr>
        </p:nvSpPr>
        <p:spPr>
          <a:xfrm>
            <a:off x="1992312" y="1892300"/>
            <a:ext cx="8915400" cy="3777622"/>
          </a:xfrm>
          <a:prstGeom prst="rect">
            <a:avLst/>
          </a:prstGeom>
          <a:noFill/>
          <a:ln>
            <a:noFill/>
          </a:ln>
        </p:spPr>
        <p:txBody>
          <a:bodyPr spcFirstLastPara="1" vert="horz" wrap="square" lIns="91425" tIns="45700" rIns="91425" bIns="45700" rtlCol="0" anchor="t" anchorCtr="0">
            <a:noAutofit/>
          </a:bodyPr>
          <a:lstStyle/>
          <a:p>
            <a:pPr algn="l">
              <a:spcBef>
                <a:spcPts val="360"/>
              </a:spcBef>
              <a:buClr>
                <a:srgbClr val="888888"/>
              </a:buClr>
              <a:buSzPts val="1800"/>
            </a:pPr>
            <a:endParaRPr sz="1800" b="1" i="1" dirty="0">
              <a:solidFill>
                <a:srgbClr val="888888"/>
              </a:solidFill>
              <a:latin typeface="Calibri"/>
              <a:ea typeface="Calibri"/>
              <a:cs typeface="Calibri"/>
              <a:sym typeface="Calibri"/>
            </a:endParaRPr>
          </a:p>
          <a:p>
            <a:pPr marL="285750" indent="-285750" algn="just">
              <a:spcBef>
                <a:spcPts val="360"/>
              </a:spcBef>
              <a:buSzPts val="1800"/>
              <a:buFont typeface="Arial" panose="020B0604020202020204" pitchFamily="34" charset="0"/>
              <a:buChar char="•"/>
            </a:pPr>
            <a:r>
              <a:rPr lang="es-CL" sz="1800" dirty="0" smtClean="0">
                <a:solidFill>
                  <a:schemeClr val="tx1"/>
                </a:solidFill>
                <a:latin typeface="Calibri"/>
                <a:ea typeface="Calibri"/>
                <a:cs typeface="Calibri"/>
                <a:sym typeface="Calibri"/>
              </a:rPr>
              <a:t>Debe </a:t>
            </a:r>
            <a:r>
              <a:rPr lang="es-CL" sz="1800" dirty="0">
                <a:solidFill>
                  <a:schemeClr val="tx1"/>
                </a:solidFill>
                <a:latin typeface="Calibri"/>
                <a:ea typeface="Calibri"/>
                <a:cs typeface="Calibri"/>
                <a:sym typeface="Calibri"/>
              </a:rPr>
              <a:t>existir la participación en las negociaciones a través de consultas en línea y/o correos.</a:t>
            </a:r>
            <a:endParaRPr dirty="0">
              <a:solidFill>
                <a:schemeClr val="tx1"/>
              </a:solidFill>
            </a:endParaRPr>
          </a:p>
          <a:p>
            <a:pPr marL="400050" indent="-285750" algn="just">
              <a:spcBef>
                <a:spcPts val="360"/>
              </a:spcBef>
              <a:buSzPts val="1800"/>
              <a:buFont typeface="Arial" panose="020B0604020202020204" pitchFamily="34" charset="0"/>
              <a:buChar char="•"/>
            </a:pPr>
            <a:endParaRPr sz="1800" dirty="0">
              <a:solidFill>
                <a:schemeClr val="tx1"/>
              </a:solidFill>
              <a:latin typeface="Calibri"/>
              <a:ea typeface="Calibri"/>
              <a:cs typeface="Calibri"/>
              <a:sym typeface="Calibri"/>
            </a:endParaRPr>
          </a:p>
          <a:p>
            <a:pPr marL="285750" indent="-285750" algn="just">
              <a:spcBef>
                <a:spcPts val="360"/>
              </a:spcBef>
              <a:buSzPts val="1800"/>
              <a:buFont typeface="Arial" panose="020B0604020202020204" pitchFamily="34" charset="0"/>
              <a:buChar char="•"/>
            </a:pPr>
            <a:r>
              <a:rPr lang="es-CL" sz="1800" dirty="0">
                <a:solidFill>
                  <a:schemeClr val="tx1"/>
                </a:solidFill>
                <a:latin typeface="Calibri"/>
                <a:ea typeface="Calibri"/>
                <a:cs typeface="Calibri"/>
                <a:sym typeface="Calibri"/>
              </a:rPr>
              <a:t>La participación toma muchas formas, pero de acuerdo a los tiempos, es necesario ocupar los adelantos tecnológicos y junto con ello los resguardos necesarios, para una adecuada transparencia.</a:t>
            </a:r>
            <a:endParaRPr dirty="0">
              <a:solidFill>
                <a:schemeClr val="tx1"/>
              </a:solidFill>
            </a:endParaRPr>
          </a:p>
          <a:p>
            <a:pPr marL="400050" indent="-285750" algn="just">
              <a:spcBef>
                <a:spcPts val="360"/>
              </a:spcBef>
              <a:buSzPts val="1800"/>
              <a:buFont typeface="Arial" panose="020B0604020202020204" pitchFamily="34" charset="0"/>
              <a:buChar char="•"/>
            </a:pPr>
            <a:endParaRPr sz="1800" dirty="0">
              <a:solidFill>
                <a:schemeClr val="tx1"/>
              </a:solidFill>
              <a:latin typeface="Calibri"/>
              <a:ea typeface="Calibri"/>
              <a:cs typeface="Calibri"/>
              <a:sym typeface="Calibri"/>
            </a:endParaRPr>
          </a:p>
          <a:p>
            <a:pPr marL="285750" indent="-285750" algn="just">
              <a:spcBef>
                <a:spcPts val="360"/>
              </a:spcBef>
              <a:buSzPts val="1800"/>
              <a:buFont typeface="Arial" panose="020B0604020202020204" pitchFamily="34" charset="0"/>
              <a:buChar char="•"/>
            </a:pPr>
            <a:r>
              <a:rPr lang="es-CL" sz="1800" dirty="0">
                <a:solidFill>
                  <a:schemeClr val="tx1"/>
                </a:solidFill>
                <a:latin typeface="Calibri"/>
                <a:ea typeface="Calibri"/>
                <a:cs typeface="Calibri"/>
                <a:sym typeface="Calibri"/>
              </a:rPr>
              <a:t>Por lo que se hace estrictamente necesario un reglamento claro y transparente de cómo será la participación y su validez en el proceso de negociación</a:t>
            </a:r>
            <a:endParaRPr dirty="0">
              <a:solidFill>
                <a:schemeClr val="tx1"/>
              </a:solidFill>
            </a:endParaRPr>
          </a:p>
          <a:p>
            <a:pPr marL="342900" indent="-342900" algn="l">
              <a:spcBef>
                <a:spcPts val="360"/>
              </a:spcBef>
              <a:buClr>
                <a:srgbClr val="888888"/>
              </a:buClr>
              <a:buSzPts val="1800"/>
            </a:pPr>
            <a:endParaRPr sz="1800" dirty="0">
              <a:solidFill>
                <a:srgbClr val="888888"/>
              </a:solidFill>
              <a:latin typeface="Calibri"/>
              <a:ea typeface="Calibri"/>
              <a:cs typeface="Calibri"/>
              <a:sym typeface="Calibri"/>
            </a:endParaRPr>
          </a:p>
          <a:p>
            <a:pPr marL="342900" indent="-241300" algn="l">
              <a:spcBef>
                <a:spcPts val="320"/>
              </a:spcBef>
              <a:buClr>
                <a:srgbClr val="888888"/>
              </a:buClr>
              <a:buSzPts val="1600"/>
            </a:pPr>
            <a:endParaRPr sz="1600" dirty="0">
              <a:solidFill>
                <a:srgbClr val="888888"/>
              </a:solidFill>
              <a:latin typeface="Calibri"/>
              <a:ea typeface="Calibri"/>
              <a:cs typeface="Calibri"/>
              <a:sym typeface="Calibri"/>
            </a:endParaRPr>
          </a:p>
          <a:p>
            <a:pPr marL="342900" indent="-241300" algn="l">
              <a:spcBef>
                <a:spcPts val="320"/>
              </a:spcBef>
              <a:buClr>
                <a:srgbClr val="888888"/>
              </a:buClr>
              <a:buSzPts val="1600"/>
            </a:pPr>
            <a:endParaRPr sz="1600" dirty="0">
              <a:solidFill>
                <a:srgbClr val="888888"/>
              </a:solidFill>
              <a:latin typeface="Calibri"/>
              <a:ea typeface="Calibri"/>
              <a:cs typeface="Calibri"/>
              <a:sym typeface="Calibri"/>
            </a:endParaRPr>
          </a:p>
          <a:p>
            <a:pPr marL="342900" indent="-342900" algn="l">
              <a:spcBef>
                <a:spcPts val="320"/>
              </a:spcBef>
              <a:buClr>
                <a:srgbClr val="888888"/>
              </a:buClr>
              <a:buSzPts val="1600"/>
            </a:pPr>
            <a:endParaRPr sz="1600" dirty="0">
              <a:solidFill>
                <a:srgbClr val="888888"/>
              </a:solidFill>
              <a:latin typeface="Calibri"/>
              <a:ea typeface="Calibri"/>
              <a:cs typeface="Calibri"/>
              <a:sym typeface="Calibri"/>
            </a:endParaRPr>
          </a:p>
        </p:txBody>
      </p:sp>
      <p:sp>
        <p:nvSpPr>
          <p:cNvPr id="8" name="7 Rectángulo"/>
          <p:cNvSpPr/>
          <p:nvPr/>
        </p:nvSpPr>
        <p:spPr>
          <a:xfrm>
            <a:off x="2044700" y="998835"/>
            <a:ext cx="8305800" cy="830997"/>
          </a:xfrm>
          <a:prstGeom prst="rect">
            <a:avLst/>
          </a:prstGeom>
        </p:spPr>
        <p:txBody>
          <a:bodyPr wrap="square">
            <a:spAutoFit/>
          </a:bodyPr>
          <a:lstStyle/>
          <a:p>
            <a:r>
              <a:rPr lang="es-CL" sz="2400" dirty="0" smtClean="0">
                <a:ea typeface="Calibri"/>
                <a:cs typeface="Calibri"/>
                <a:sym typeface="Calibri"/>
              </a:rPr>
              <a:t>Creando instancias participación efectiva en las negociaciones de la Directiva de ASEMUCH,  a través de encuestas en línea.</a:t>
            </a:r>
            <a:endParaRPr lang="es-ES" sz="2400" dirty="0"/>
          </a:p>
        </p:txBody>
      </p:sp>
    </p:spTree>
    <p:extLst>
      <p:ext uri="{BB962C8B-B14F-4D97-AF65-F5344CB8AC3E}">
        <p14:creationId xmlns:p14="http://schemas.microsoft.com/office/powerpoint/2010/main" xmlns="" val="3467267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003645" y="512350"/>
            <a:ext cx="8911687" cy="783050"/>
          </a:xfrm>
        </p:spPr>
        <p:txBody>
          <a:bodyPr>
            <a:normAutofit/>
          </a:bodyPr>
          <a:lstStyle/>
          <a:p>
            <a:r>
              <a:rPr lang="es-CL" sz="2800" dirty="0" smtClean="0"/>
              <a:t>2c. ¿Cómo evitamos que se </a:t>
            </a:r>
            <a:r>
              <a:rPr lang="es-CL" sz="2800" dirty="0" err="1" smtClean="0"/>
              <a:t>cupularicen</a:t>
            </a:r>
            <a:r>
              <a:rPr lang="es-CL" sz="2800" dirty="0" smtClean="0"/>
              <a:t>?</a:t>
            </a:r>
            <a:endParaRPr lang="es-ES" sz="2800" dirty="0"/>
          </a:p>
        </p:txBody>
      </p:sp>
      <p:sp>
        <p:nvSpPr>
          <p:cNvPr id="4" name="CuadroTexto 3"/>
          <p:cNvSpPr txBox="1"/>
          <p:nvPr/>
        </p:nvSpPr>
        <p:spPr>
          <a:xfrm>
            <a:off x="11635940" y="1905000"/>
            <a:ext cx="461665" cy="3507820"/>
          </a:xfrm>
          <a:prstGeom prst="rect">
            <a:avLst/>
          </a:prstGeom>
          <a:noFill/>
        </p:spPr>
        <p:txBody>
          <a:bodyPr vert="vert270" wrap="square" rtlCol="0" anchor="b" anchorCtr="0">
            <a:spAutoFit/>
          </a:bodyPr>
          <a:lstStyle/>
          <a:p>
            <a:pPr lvl="0">
              <a:defRPr/>
            </a:pPr>
            <a:r>
              <a:rPr lang="es-CL" dirty="0" smtClean="0"/>
              <a:t>I. Participación </a:t>
            </a:r>
            <a:r>
              <a:rPr lang="es-CL" dirty="0"/>
              <a:t>y Organización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Google Shape;127;p20"/>
          <p:cNvSpPr txBox="1">
            <a:spLocks noGrp="1"/>
          </p:cNvSpPr>
          <p:nvPr>
            <p:ph idx="1"/>
          </p:nvPr>
        </p:nvSpPr>
        <p:spPr>
          <a:xfrm>
            <a:off x="2017712" y="1574800"/>
            <a:ext cx="8915400" cy="4191000"/>
          </a:xfrm>
          <a:prstGeom prst="rect">
            <a:avLst/>
          </a:prstGeom>
          <a:noFill/>
          <a:ln>
            <a:noFill/>
          </a:ln>
        </p:spPr>
        <p:txBody>
          <a:bodyPr spcFirstLastPara="1" vert="horz" wrap="square" lIns="91425" tIns="45700" rIns="91425" bIns="45700" rtlCol="0" anchor="t" anchorCtr="0">
            <a:noAutofit/>
          </a:bodyPr>
          <a:lstStyle/>
          <a:p>
            <a:pPr marL="342900" indent="-228600" algn="l">
              <a:spcBef>
                <a:spcPts val="360"/>
              </a:spcBef>
              <a:buClr>
                <a:srgbClr val="888888"/>
              </a:buClr>
              <a:buSzPts val="1800"/>
            </a:pPr>
            <a:endParaRPr sz="1800" dirty="0">
              <a:solidFill>
                <a:srgbClr val="888888"/>
              </a:solidFill>
              <a:latin typeface="Calibri"/>
              <a:ea typeface="Calibri"/>
              <a:cs typeface="Calibri"/>
              <a:sym typeface="Calibri"/>
            </a:endParaRPr>
          </a:p>
          <a:p>
            <a:pPr marL="342900" indent="-342900" algn="l">
              <a:spcBef>
                <a:spcPts val="360"/>
              </a:spcBef>
              <a:buSzPts val="1800"/>
              <a:buFont typeface="Arial" panose="020B0604020202020204" pitchFamily="34" charset="0"/>
              <a:buChar char="•"/>
            </a:pPr>
            <a:r>
              <a:rPr lang="es-CL" sz="1800" dirty="0">
                <a:solidFill>
                  <a:schemeClr val="tx1"/>
                </a:solidFill>
                <a:latin typeface="Calibri"/>
                <a:ea typeface="Calibri"/>
                <a:cs typeface="Calibri"/>
                <a:sym typeface="Calibri"/>
              </a:rPr>
              <a:t>Tener el padrón de las asociaciones actualizado</a:t>
            </a:r>
            <a:endParaRPr dirty="0">
              <a:solidFill>
                <a:schemeClr val="tx1"/>
              </a:solidFill>
            </a:endParaRPr>
          </a:p>
          <a:p>
            <a:pPr marL="285750" indent="-285750" algn="l">
              <a:spcBef>
                <a:spcPts val="360"/>
              </a:spcBef>
              <a:buSzPts val="1800"/>
              <a:buFont typeface="Arial" panose="020B0604020202020204" pitchFamily="34" charset="0"/>
              <a:buChar char="•"/>
            </a:pPr>
            <a:endParaRPr sz="1800" dirty="0">
              <a:solidFill>
                <a:schemeClr val="tx1"/>
              </a:solidFill>
              <a:latin typeface="Calibri"/>
              <a:ea typeface="Calibri"/>
              <a:cs typeface="Calibri"/>
              <a:sym typeface="Calibri"/>
            </a:endParaRPr>
          </a:p>
          <a:p>
            <a:pPr marL="342900" indent="-342900" algn="just">
              <a:spcBef>
                <a:spcPts val="360"/>
              </a:spcBef>
              <a:buSzPts val="1800"/>
              <a:buFont typeface="Arial" panose="020B0604020202020204" pitchFamily="34" charset="0"/>
              <a:buChar char="•"/>
            </a:pPr>
            <a:r>
              <a:rPr lang="es-CL" sz="1800" dirty="0">
                <a:solidFill>
                  <a:schemeClr val="tx1"/>
                </a:solidFill>
                <a:latin typeface="Calibri"/>
                <a:ea typeface="Calibri"/>
                <a:cs typeface="Calibri"/>
                <a:sym typeface="Calibri"/>
              </a:rPr>
              <a:t>Tener claridad de la situación reglamentaria de las asociaciones que conforman ASEMUCH para establecer el derecho a votar, para lo cual se pide que los dirigentes sean más responsables para tener sus cuotas al día;</a:t>
            </a:r>
            <a:endParaRPr dirty="0">
              <a:solidFill>
                <a:schemeClr val="tx1"/>
              </a:solidFill>
            </a:endParaRPr>
          </a:p>
          <a:p>
            <a:pPr marL="400050" indent="-285750" algn="just">
              <a:spcBef>
                <a:spcPts val="360"/>
              </a:spcBef>
              <a:buSzPts val="1800"/>
              <a:buFont typeface="Arial" panose="020B0604020202020204" pitchFamily="34" charset="0"/>
              <a:buChar char="•"/>
            </a:pPr>
            <a:endParaRPr sz="1800" dirty="0">
              <a:solidFill>
                <a:schemeClr val="tx1"/>
              </a:solidFill>
              <a:latin typeface="Calibri"/>
              <a:ea typeface="Calibri"/>
              <a:cs typeface="Calibri"/>
              <a:sym typeface="Calibri"/>
            </a:endParaRPr>
          </a:p>
          <a:p>
            <a:pPr marL="342900" indent="-342900" algn="just">
              <a:spcBef>
                <a:spcPts val="360"/>
              </a:spcBef>
              <a:buSzPts val="1800"/>
              <a:buFont typeface="Arial" panose="020B0604020202020204" pitchFamily="34" charset="0"/>
              <a:buChar char="•"/>
            </a:pPr>
            <a:r>
              <a:rPr lang="es-CL" sz="1800" dirty="0">
                <a:solidFill>
                  <a:schemeClr val="tx1"/>
                </a:solidFill>
                <a:latin typeface="Calibri"/>
                <a:ea typeface="Calibri"/>
                <a:cs typeface="Calibri"/>
                <a:sym typeface="Calibri"/>
              </a:rPr>
              <a:t>El padrón debe ser público y de acceso libre en cuanto a la información reglamentaria.</a:t>
            </a:r>
            <a:endParaRPr dirty="0">
              <a:solidFill>
                <a:schemeClr val="tx1"/>
              </a:solidFill>
            </a:endParaRPr>
          </a:p>
          <a:p>
            <a:pPr marL="400050" indent="-285750" algn="just">
              <a:spcBef>
                <a:spcPts val="360"/>
              </a:spcBef>
              <a:buSzPts val="1800"/>
              <a:buFont typeface="Arial" panose="020B0604020202020204" pitchFamily="34" charset="0"/>
              <a:buChar char="•"/>
            </a:pPr>
            <a:endParaRPr sz="1800" dirty="0">
              <a:solidFill>
                <a:schemeClr val="tx1"/>
              </a:solidFill>
              <a:latin typeface="Calibri"/>
              <a:ea typeface="Calibri"/>
              <a:cs typeface="Calibri"/>
              <a:sym typeface="Calibri"/>
            </a:endParaRPr>
          </a:p>
          <a:p>
            <a:pPr marL="342900" indent="-342900" algn="just">
              <a:spcBef>
                <a:spcPts val="360"/>
              </a:spcBef>
              <a:buSzPts val="1800"/>
              <a:buFont typeface="Arial" panose="020B0604020202020204" pitchFamily="34" charset="0"/>
              <a:buChar char="•"/>
            </a:pPr>
            <a:r>
              <a:rPr lang="es-CL" sz="1800" dirty="0">
                <a:solidFill>
                  <a:schemeClr val="tx1"/>
                </a:solidFill>
                <a:latin typeface="Calibri"/>
                <a:ea typeface="Calibri"/>
                <a:cs typeface="Calibri"/>
                <a:sym typeface="Calibri"/>
              </a:rPr>
              <a:t>Cada </a:t>
            </a:r>
            <a:r>
              <a:rPr lang="es-CL" sz="1800" dirty="0" smtClean="0">
                <a:solidFill>
                  <a:schemeClr val="tx1"/>
                </a:solidFill>
                <a:latin typeface="Calibri"/>
                <a:ea typeface="Calibri"/>
                <a:cs typeface="Calibri"/>
                <a:sym typeface="Calibri"/>
              </a:rPr>
              <a:t>vez que una decisión sea </a:t>
            </a:r>
            <a:r>
              <a:rPr lang="es-CL" sz="1800" dirty="0">
                <a:solidFill>
                  <a:schemeClr val="tx1"/>
                </a:solidFill>
                <a:latin typeface="Calibri"/>
                <a:ea typeface="Calibri"/>
                <a:cs typeface="Calibri"/>
                <a:sym typeface="Calibri"/>
              </a:rPr>
              <a:t>sometida al escrutinio de las Asociaciones de Base debe entregarse en un cuadro simple los resultados de la votación, pero con el requisito que debe publicarse qué posición tomo cada Asociación, lo que votó y los números de socios que representan.</a:t>
            </a:r>
            <a:endParaRPr dirty="0">
              <a:solidFill>
                <a:schemeClr val="tx1"/>
              </a:solidFill>
            </a:endParaRPr>
          </a:p>
          <a:p>
            <a:pPr algn="l">
              <a:spcBef>
                <a:spcPts val="320"/>
              </a:spcBef>
              <a:buClr>
                <a:srgbClr val="888888"/>
              </a:buClr>
              <a:buSzPts val="1600"/>
            </a:pPr>
            <a:endParaRPr sz="1600" dirty="0">
              <a:solidFill>
                <a:srgbClr val="888888"/>
              </a:solidFill>
              <a:latin typeface="Calibri"/>
              <a:ea typeface="Calibri"/>
              <a:cs typeface="Calibri"/>
              <a:sym typeface="Calibri"/>
            </a:endParaRPr>
          </a:p>
          <a:p>
            <a:pPr algn="l">
              <a:spcBef>
                <a:spcPts val="320"/>
              </a:spcBef>
              <a:buClr>
                <a:srgbClr val="888888"/>
              </a:buClr>
              <a:buSzPts val="1600"/>
            </a:pPr>
            <a:endParaRPr sz="1600" dirty="0">
              <a:solidFill>
                <a:srgbClr val="888888"/>
              </a:solidFill>
              <a:latin typeface="Calibri"/>
              <a:ea typeface="Calibri"/>
              <a:cs typeface="Calibri"/>
              <a:sym typeface="Calibri"/>
            </a:endParaRPr>
          </a:p>
        </p:txBody>
      </p:sp>
      <p:sp>
        <p:nvSpPr>
          <p:cNvPr id="9" name="8 Rectángulo"/>
          <p:cNvSpPr/>
          <p:nvPr/>
        </p:nvSpPr>
        <p:spPr>
          <a:xfrm>
            <a:off x="2044700" y="998835"/>
            <a:ext cx="8305800" cy="830997"/>
          </a:xfrm>
          <a:prstGeom prst="rect">
            <a:avLst/>
          </a:prstGeom>
        </p:spPr>
        <p:txBody>
          <a:bodyPr wrap="square">
            <a:spAutoFit/>
          </a:bodyPr>
          <a:lstStyle/>
          <a:p>
            <a:r>
              <a:rPr lang="es-CL" sz="2400" dirty="0" smtClean="0">
                <a:ea typeface="Calibri"/>
                <a:cs typeface="Calibri"/>
                <a:sym typeface="Calibri"/>
              </a:rPr>
              <a:t>Creando instancias participación efectiva en las negociaciones de la Directiva de ASEMUCH,  a través de encuestas en línea.</a:t>
            </a:r>
            <a:endParaRPr lang="es-ES" sz="2400" dirty="0"/>
          </a:p>
        </p:txBody>
      </p:sp>
    </p:spTree>
    <p:extLst>
      <p:ext uri="{BB962C8B-B14F-4D97-AF65-F5344CB8AC3E}">
        <p14:creationId xmlns:p14="http://schemas.microsoft.com/office/powerpoint/2010/main" xmlns="" val="3467267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003645" y="512350"/>
            <a:ext cx="8911687" cy="783050"/>
          </a:xfrm>
        </p:spPr>
        <p:txBody>
          <a:bodyPr>
            <a:normAutofit fontScale="90000"/>
          </a:bodyPr>
          <a:lstStyle/>
          <a:p>
            <a:r>
              <a:rPr lang="es-CL" sz="2800" dirty="0" smtClean="0"/>
              <a:t>2d. ¿Cómo evitamos que terminen muriendo por inanición?</a:t>
            </a:r>
            <a:br>
              <a:rPr lang="es-CL" sz="2800" dirty="0" smtClean="0"/>
            </a:br>
            <a:r>
              <a:rPr lang="es-CL" sz="2800" dirty="0" smtClean="0"/>
              <a:t/>
            </a:r>
            <a:br>
              <a:rPr lang="es-CL" sz="2800" dirty="0" smtClean="0"/>
            </a:br>
            <a:r>
              <a:rPr lang="en-US" altLang="es-CL" sz="2400" dirty="0" smtClean="0"/>
              <a:t> Con </a:t>
            </a:r>
            <a:r>
              <a:rPr lang="en-US" altLang="es-CL" sz="2400" dirty="0" err="1" smtClean="0"/>
              <a:t>otras</a:t>
            </a:r>
            <a:r>
              <a:rPr lang="en-US" altLang="es-CL" sz="2400" dirty="0" smtClean="0"/>
              <a:t> </a:t>
            </a:r>
            <a:r>
              <a:rPr lang="en-US" altLang="es-CL" sz="2400" dirty="0" err="1" smtClean="0"/>
              <a:t>propuestas</a:t>
            </a:r>
            <a:r>
              <a:rPr lang="en-US" altLang="es-CL" sz="2400" dirty="0" smtClean="0"/>
              <a:t> de </a:t>
            </a:r>
            <a:r>
              <a:rPr lang="en-US" altLang="es-CL" sz="2400" dirty="0" err="1" smtClean="0"/>
              <a:t>mejoramiento</a:t>
            </a:r>
            <a:r>
              <a:rPr lang="en-US" altLang="es-CL" sz="2400" dirty="0" smtClean="0"/>
              <a:t> en el </a:t>
            </a:r>
            <a:r>
              <a:rPr lang="en-US" altLang="es-CL" sz="2400" dirty="0" err="1" smtClean="0"/>
              <a:t>funcionamiento</a:t>
            </a:r>
            <a:r>
              <a:rPr lang="en-US" altLang="es-CL" sz="2400" dirty="0" smtClean="0"/>
              <a:t> actual de </a:t>
            </a:r>
            <a:r>
              <a:rPr lang="en-US" altLang="es-CL" sz="2400" dirty="0" smtClean="0">
                <a:solidFill>
                  <a:schemeClr val="tx1"/>
                </a:solidFill>
              </a:rPr>
              <a:t>ASEMUCH, tales </a:t>
            </a:r>
            <a:r>
              <a:rPr lang="en-US" altLang="es-CL" sz="2400" dirty="0" err="1" smtClean="0">
                <a:solidFill>
                  <a:schemeClr val="tx1"/>
                </a:solidFill>
              </a:rPr>
              <a:t>como</a:t>
            </a:r>
            <a:r>
              <a:rPr lang="en-US" altLang="es-CL" sz="2400" dirty="0" smtClean="0">
                <a:solidFill>
                  <a:schemeClr val="tx1"/>
                </a:solidFill>
              </a:rPr>
              <a:t>:</a:t>
            </a:r>
            <a:endParaRPr lang="es-ES" sz="2800" dirty="0"/>
          </a:p>
        </p:txBody>
      </p:sp>
      <p:sp>
        <p:nvSpPr>
          <p:cNvPr id="4" name="CuadroTexto 3"/>
          <p:cNvSpPr txBox="1"/>
          <p:nvPr/>
        </p:nvSpPr>
        <p:spPr>
          <a:xfrm>
            <a:off x="11635940" y="1905000"/>
            <a:ext cx="461665" cy="3507820"/>
          </a:xfrm>
          <a:prstGeom prst="rect">
            <a:avLst/>
          </a:prstGeom>
          <a:noFill/>
        </p:spPr>
        <p:txBody>
          <a:bodyPr vert="vert270" wrap="square" rtlCol="0" anchor="b" anchorCtr="0">
            <a:spAutoFit/>
          </a:bodyPr>
          <a:lstStyle/>
          <a:p>
            <a:pPr lvl="0">
              <a:defRPr/>
            </a:pPr>
            <a:r>
              <a:rPr lang="es-CL" dirty="0" smtClean="0"/>
              <a:t>I. Participación </a:t>
            </a:r>
            <a:r>
              <a:rPr lang="es-CL" dirty="0"/>
              <a:t>y Organización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 Box 2"/>
          <p:cNvSpPr txBox="1">
            <a:spLocks noGrp="1" noChangeArrowheads="1"/>
          </p:cNvSpPr>
          <p:nvPr>
            <p:ph idx="1"/>
          </p:nvPr>
        </p:nvSpPr>
        <p:spPr bwMode="auto">
          <a:xfrm>
            <a:off x="1662112" y="2082800"/>
            <a:ext cx="8915400" cy="377762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ormAutofit/>
          </a:bodyPr>
          <a:lstStyle>
            <a:lvl1pPr marL="342900"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AR PL SungtiL GB" charset="0"/>
                <a:cs typeface="AR PL SungtiL GB" charset="0"/>
              </a:defRPr>
            </a:lvl9pPr>
          </a:lstStyle>
          <a:p>
            <a:pPr marL="858837" lvl="2" indent="-285750">
              <a:spcBef>
                <a:spcPts val="1000"/>
              </a:spcBef>
              <a:buClr>
                <a:schemeClr val="accent1"/>
              </a:buClr>
              <a:buSzPct val="80000"/>
              <a:buFont typeface="Arial" panose="020B0604020202020204" pitchFamily="34" charset="0"/>
              <a:buChar char="•"/>
              <a:defRPr/>
            </a:pPr>
            <a:r>
              <a:rPr lang="en-US" altLang="es-CL" sz="2000" dirty="0" err="1" smtClean="0">
                <a:solidFill>
                  <a:schemeClr val="tx1"/>
                </a:solidFill>
                <a:latin typeface="+mn-lt"/>
              </a:rPr>
              <a:t>Exigir</a:t>
            </a:r>
            <a:r>
              <a:rPr lang="en-US" altLang="es-CL" sz="2000" dirty="0" smtClean="0">
                <a:solidFill>
                  <a:schemeClr val="tx1"/>
                </a:solidFill>
                <a:latin typeface="+mn-lt"/>
              </a:rPr>
              <a:t> </a:t>
            </a:r>
            <a:r>
              <a:rPr lang="en-US" altLang="es-CL" sz="2000" dirty="0" err="1" smtClean="0">
                <a:solidFill>
                  <a:schemeClr val="tx1"/>
                </a:solidFill>
                <a:latin typeface="+mn-lt"/>
              </a:rPr>
              <a:t>cumplimiento</a:t>
            </a:r>
            <a:r>
              <a:rPr lang="en-US" altLang="es-CL" sz="2000" dirty="0" smtClean="0">
                <a:solidFill>
                  <a:schemeClr val="tx1"/>
                </a:solidFill>
                <a:latin typeface="+mn-lt"/>
              </a:rPr>
              <a:t> </a:t>
            </a:r>
            <a:r>
              <a:rPr lang="en-US" altLang="es-CL" sz="2000" dirty="0" err="1" smtClean="0">
                <a:solidFill>
                  <a:schemeClr val="tx1"/>
                </a:solidFill>
                <a:latin typeface="+mn-lt"/>
              </a:rPr>
              <a:t>estatutario</a:t>
            </a:r>
            <a:r>
              <a:rPr lang="en-US" altLang="es-CL" sz="2000" dirty="0" smtClean="0">
                <a:solidFill>
                  <a:schemeClr val="tx1"/>
                </a:solidFill>
                <a:latin typeface="+mn-lt"/>
              </a:rPr>
              <a:t> de las </a:t>
            </a:r>
            <a:r>
              <a:rPr lang="en-US" altLang="es-CL" sz="2000" dirty="0" err="1" smtClean="0">
                <a:solidFill>
                  <a:schemeClr val="tx1"/>
                </a:solidFill>
                <a:latin typeface="+mn-lt"/>
              </a:rPr>
              <a:t>Asambleas</a:t>
            </a:r>
            <a:r>
              <a:rPr lang="en-US" altLang="es-CL" sz="2000" dirty="0" smtClean="0">
                <a:solidFill>
                  <a:schemeClr val="tx1"/>
                </a:solidFill>
                <a:latin typeface="+mn-lt"/>
              </a:rPr>
              <a:t> </a:t>
            </a:r>
            <a:r>
              <a:rPr lang="en-US" altLang="es-CL" sz="2000" dirty="0" err="1" smtClean="0">
                <a:solidFill>
                  <a:schemeClr val="tx1"/>
                </a:solidFill>
                <a:latin typeface="+mn-lt"/>
              </a:rPr>
              <a:t>Nacionales</a:t>
            </a:r>
            <a:r>
              <a:rPr lang="en-US" altLang="es-CL" sz="2000" dirty="0" smtClean="0">
                <a:solidFill>
                  <a:schemeClr val="tx1"/>
                </a:solidFill>
                <a:latin typeface="+mn-lt"/>
              </a:rPr>
              <a:t> y de los </a:t>
            </a:r>
            <a:r>
              <a:rPr lang="en-US" altLang="es-CL" sz="2000" dirty="0" err="1" smtClean="0">
                <a:solidFill>
                  <a:schemeClr val="tx1"/>
                </a:solidFill>
                <a:latin typeface="+mn-lt"/>
              </a:rPr>
              <a:t>Consejos</a:t>
            </a:r>
            <a:r>
              <a:rPr lang="en-US" altLang="es-CL" sz="2000" dirty="0" smtClean="0">
                <a:solidFill>
                  <a:schemeClr val="tx1"/>
                </a:solidFill>
                <a:latin typeface="+mn-lt"/>
              </a:rPr>
              <a:t> de </a:t>
            </a:r>
            <a:r>
              <a:rPr lang="en-US" altLang="es-CL" sz="2000" dirty="0" err="1" smtClean="0">
                <a:solidFill>
                  <a:schemeClr val="tx1"/>
                </a:solidFill>
                <a:latin typeface="+mn-lt"/>
              </a:rPr>
              <a:t>Presidentes</a:t>
            </a:r>
            <a:r>
              <a:rPr lang="en-US" altLang="es-CL" sz="2000" dirty="0" smtClean="0">
                <a:solidFill>
                  <a:schemeClr val="tx1"/>
                </a:solidFill>
                <a:latin typeface="+mn-lt"/>
              </a:rPr>
              <a:t>.</a:t>
            </a:r>
          </a:p>
          <a:p>
            <a:pPr marL="858837" lvl="2" indent="-285750">
              <a:spcBef>
                <a:spcPts val="1000"/>
              </a:spcBef>
              <a:buClr>
                <a:schemeClr val="accent1"/>
              </a:buClr>
              <a:buSzPct val="80000"/>
              <a:buFont typeface="Arial" panose="020B0604020202020204" pitchFamily="34" charset="0"/>
              <a:buChar char="•"/>
              <a:defRPr/>
            </a:pPr>
            <a:r>
              <a:rPr lang="en-US" altLang="es-CL" sz="2000" dirty="0" err="1" smtClean="0">
                <a:solidFill>
                  <a:schemeClr val="tx1"/>
                </a:solidFill>
                <a:latin typeface="+mn-lt"/>
              </a:rPr>
              <a:t>Modificar</a:t>
            </a:r>
            <a:r>
              <a:rPr lang="en-US" altLang="es-CL" sz="2000" dirty="0" smtClean="0">
                <a:solidFill>
                  <a:schemeClr val="tx1"/>
                </a:solidFill>
                <a:latin typeface="+mn-lt"/>
              </a:rPr>
              <a:t> el </a:t>
            </a:r>
            <a:r>
              <a:rPr lang="en-US" altLang="es-CL" sz="2000" dirty="0" err="1" smtClean="0">
                <a:solidFill>
                  <a:schemeClr val="tx1"/>
                </a:solidFill>
                <a:latin typeface="+mn-lt"/>
              </a:rPr>
              <a:t>Reglamento</a:t>
            </a:r>
            <a:r>
              <a:rPr lang="en-US" altLang="es-CL" sz="2000" dirty="0" smtClean="0">
                <a:solidFill>
                  <a:schemeClr val="tx1"/>
                </a:solidFill>
                <a:latin typeface="+mn-lt"/>
              </a:rPr>
              <a:t> de </a:t>
            </a:r>
            <a:r>
              <a:rPr lang="en-US" altLang="es-CL" sz="2000" dirty="0" err="1" smtClean="0">
                <a:solidFill>
                  <a:schemeClr val="tx1"/>
                </a:solidFill>
                <a:latin typeface="+mn-lt"/>
              </a:rPr>
              <a:t>funcionamiento</a:t>
            </a:r>
            <a:r>
              <a:rPr lang="en-US" altLang="es-CL" sz="2000" dirty="0" smtClean="0">
                <a:solidFill>
                  <a:schemeClr val="tx1"/>
                </a:solidFill>
                <a:latin typeface="+mn-lt"/>
              </a:rPr>
              <a:t> de las </a:t>
            </a:r>
            <a:r>
              <a:rPr lang="en-US" altLang="es-CL" sz="2000" dirty="0" err="1" smtClean="0">
                <a:solidFill>
                  <a:schemeClr val="tx1"/>
                </a:solidFill>
                <a:latin typeface="+mn-lt"/>
              </a:rPr>
              <a:t>Asambleas</a:t>
            </a:r>
            <a:r>
              <a:rPr lang="en-US" altLang="es-CL" sz="2000" dirty="0" smtClean="0">
                <a:solidFill>
                  <a:schemeClr val="tx1"/>
                </a:solidFill>
                <a:latin typeface="+mn-lt"/>
              </a:rPr>
              <a:t> </a:t>
            </a:r>
            <a:r>
              <a:rPr lang="en-US" altLang="es-CL" sz="2000" dirty="0" err="1" smtClean="0">
                <a:solidFill>
                  <a:schemeClr val="tx1"/>
                </a:solidFill>
                <a:latin typeface="+mn-lt"/>
              </a:rPr>
              <a:t>Nacionales</a:t>
            </a:r>
            <a:r>
              <a:rPr lang="en-US" altLang="es-CL" sz="2000" dirty="0" smtClean="0">
                <a:solidFill>
                  <a:schemeClr val="tx1"/>
                </a:solidFill>
                <a:latin typeface="+mn-lt"/>
              </a:rPr>
              <a:t>.</a:t>
            </a:r>
          </a:p>
          <a:p>
            <a:pPr marL="858837" lvl="2" indent="-285750">
              <a:spcBef>
                <a:spcPts val="1000"/>
              </a:spcBef>
              <a:buClr>
                <a:schemeClr val="accent1"/>
              </a:buClr>
              <a:buSzPct val="80000"/>
              <a:buFont typeface="Arial" panose="020B0604020202020204" pitchFamily="34" charset="0"/>
              <a:buChar char="•"/>
              <a:defRPr/>
            </a:pPr>
            <a:r>
              <a:rPr lang="en-US" altLang="es-CL" sz="2000" dirty="0" err="1" smtClean="0">
                <a:solidFill>
                  <a:schemeClr val="tx1"/>
                </a:solidFill>
                <a:latin typeface="+mn-lt"/>
              </a:rPr>
              <a:t>Proponer</a:t>
            </a:r>
            <a:r>
              <a:rPr lang="en-US" altLang="es-CL" sz="2000" dirty="0" smtClean="0">
                <a:solidFill>
                  <a:schemeClr val="tx1"/>
                </a:solidFill>
                <a:latin typeface="+mn-lt"/>
              </a:rPr>
              <a:t> que las </a:t>
            </a:r>
            <a:r>
              <a:rPr lang="en-US" altLang="es-CL" sz="2000" dirty="0" err="1" smtClean="0">
                <a:solidFill>
                  <a:schemeClr val="tx1"/>
                </a:solidFill>
                <a:latin typeface="+mn-lt"/>
              </a:rPr>
              <a:t>asambleas</a:t>
            </a:r>
            <a:r>
              <a:rPr lang="en-US" altLang="es-CL" sz="2000" dirty="0" smtClean="0">
                <a:solidFill>
                  <a:schemeClr val="tx1"/>
                </a:solidFill>
                <a:latin typeface="+mn-lt"/>
              </a:rPr>
              <a:t> </a:t>
            </a:r>
            <a:r>
              <a:rPr lang="en-US" altLang="es-CL" sz="2000" dirty="0" err="1" smtClean="0">
                <a:solidFill>
                  <a:schemeClr val="tx1"/>
                </a:solidFill>
                <a:latin typeface="+mn-lt"/>
              </a:rPr>
              <a:t>duren</a:t>
            </a:r>
            <a:r>
              <a:rPr lang="en-US" altLang="es-CL" sz="2000" dirty="0" smtClean="0">
                <a:solidFill>
                  <a:schemeClr val="tx1"/>
                </a:solidFill>
                <a:latin typeface="+mn-lt"/>
              </a:rPr>
              <a:t> al </a:t>
            </a:r>
            <a:r>
              <a:rPr lang="en-US" altLang="es-CL" sz="2000" dirty="0" err="1" smtClean="0">
                <a:solidFill>
                  <a:schemeClr val="tx1"/>
                </a:solidFill>
                <a:latin typeface="+mn-lt"/>
              </a:rPr>
              <a:t>menos</a:t>
            </a:r>
            <a:r>
              <a:rPr lang="en-US" altLang="es-CL" sz="2000" dirty="0" smtClean="0">
                <a:solidFill>
                  <a:schemeClr val="tx1"/>
                </a:solidFill>
                <a:latin typeface="+mn-lt"/>
              </a:rPr>
              <a:t> 2 </a:t>
            </a:r>
            <a:r>
              <a:rPr lang="en-US" altLang="es-CL" sz="2000" dirty="0" err="1" smtClean="0">
                <a:solidFill>
                  <a:schemeClr val="tx1"/>
                </a:solidFill>
                <a:latin typeface="+mn-lt"/>
              </a:rPr>
              <a:t>días</a:t>
            </a:r>
            <a:r>
              <a:rPr lang="en-US" altLang="es-CL" sz="2000" dirty="0" smtClean="0">
                <a:solidFill>
                  <a:schemeClr val="tx1"/>
                </a:solidFill>
                <a:latin typeface="+mn-lt"/>
              </a:rPr>
              <a:t>, para que en </a:t>
            </a:r>
            <a:r>
              <a:rPr lang="en-US" altLang="es-CL" sz="2000" dirty="0" err="1" smtClean="0">
                <a:solidFill>
                  <a:schemeClr val="tx1"/>
                </a:solidFill>
                <a:latin typeface="+mn-lt"/>
              </a:rPr>
              <a:t>ellas</a:t>
            </a:r>
            <a:r>
              <a:rPr lang="en-US" altLang="es-CL" sz="2000" dirty="0" smtClean="0">
                <a:solidFill>
                  <a:schemeClr val="tx1"/>
                </a:solidFill>
                <a:latin typeface="+mn-lt"/>
              </a:rPr>
              <a:t> las </a:t>
            </a:r>
            <a:r>
              <a:rPr lang="en-US" altLang="es-CL" sz="2000" dirty="0" err="1" smtClean="0">
                <a:solidFill>
                  <a:schemeClr val="tx1"/>
                </a:solidFill>
                <a:latin typeface="+mn-lt"/>
              </a:rPr>
              <a:t>distintas</a:t>
            </a:r>
            <a:r>
              <a:rPr lang="en-US" altLang="es-CL" sz="2000" dirty="0" smtClean="0">
                <a:solidFill>
                  <a:schemeClr val="tx1"/>
                </a:solidFill>
                <a:latin typeface="+mn-lt"/>
              </a:rPr>
              <a:t> </a:t>
            </a:r>
            <a:r>
              <a:rPr lang="en-US" altLang="es-CL" sz="2000" dirty="0" err="1" smtClean="0">
                <a:solidFill>
                  <a:schemeClr val="tx1"/>
                </a:solidFill>
                <a:latin typeface="+mn-lt"/>
              </a:rPr>
              <a:t>comisiones</a:t>
            </a:r>
            <a:r>
              <a:rPr lang="en-US" altLang="es-CL" sz="2000" dirty="0" smtClean="0">
                <a:solidFill>
                  <a:schemeClr val="tx1"/>
                </a:solidFill>
                <a:latin typeface="+mn-lt"/>
              </a:rPr>
              <a:t> </a:t>
            </a:r>
            <a:r>
              <a:rPr lang="en-US" altLang="es-CL" sz="2000" dirty="0" err="1" smtClean="0">
                <a:solidFill>
                  <a:schemeClr val="tx1"/>
                </a:solidFill>
                <a:latin typeface="+mn-lt"/>
              </a:rPr>
              <a:t>entreguen</a:t>
            </a:r>
            <a:r>
              <a:rPr lang="en-US" altLang="es-CL" sz="2000" dirty="0" smtClean="0">
                <a:solidFill>
                  <a:schemeClr val="tx1"/>
                </a:solidFill>
                <a:latin typeface="+mn-lt"/>
              </a:rPr>
              <a:t> </a:t>
            </a:r>
            <a:r>
              <a:rPr lang="en-US" altLang="es-CL" sz="2000" dirty="0" err="1" smtClean="0">
                <a:solidFill>
                  <a:schemeClr val="tx1"/>
                </a:solidFill>
                <a:latin typeface="+mn-lt"/>
              </a:rPr>
              <a:t>una</a:t>
            </a:r>
            <a:r>
              <a:rPr lang="en-US" altLang="es-CL" sz="2000" dirty="0" smtClean="0">
                <a:solidFill>
                  <a:schemeClr val="tx1"/>
                </a:solidFill>
                <a:latin typeface="+mn-lt"/>
              </a:rPr>
              <a:t> </a:t>
            </a:r>
            <a:r>
              <a:rPr lang="en-US" altLang="es-CL" sz="2000" dirty="0" err="1" smtClean="0">
                <a:solidFill>
                  <a:schemeClr val="tx1"/>
                </a:solidFill>
                <a:latin typeface="+mn-lt"/>
              </a:rPr>
              <a:t>cuenta</a:t>
            </a:r>
            <a:r>
              <a:rPr lang="en-US" altLang="es-CL" sz="2000" dirty="0" smtClean="0">
                <a:solidFill>
                  <a:schemeClr val="tx1"/>
                </a:solidFill>
                <a:latin typeface="+mn-lt"/>
              </a:rPr>
              <a:t> </a:t>
            </a:r>
            <a:r>
              <a:rPr lang="en-US" altLang="es-CL" sz="2000" dirty="0" err="1" smtClean="0">
                <a:solidFill>
                  <a:schemeClr val="tx1"/>
                </a:solidFill>
                <a:latin typeface="+mn-lt"/>
              </a:rPr>
              <a:t>anual</a:t>
            </a:r>
            <a:r>
              <a:rPr lang="en-US" altLang="es-CL" sz="2000" dirty="0" smtClean="0">
                <a:solidFill>
                  <a:schemeClr val="tx1"/>
                </a:solidFill>
                <a:latin typeface="+mn-lt"/>
              </a:rPr>
              <a:t> de la </a:t>
            </a:r>
            <a:r>
              <a:rPr lang="en-US" altLang="es-CL" sz="2000" dirty="0" err="1" smtClean="0">
                <a:solidFill>
                  <a:schemeClr val="tx1"/>
                </a:solidFill>
                <a:latin typeface="+mn-lt"/>
              </a:rPr>
              <a:t>gestión</a:t>
            </a:r>
            <a:r>
              <a:rPr lang="en-US" altLang="es-CL" sz="2000" dirty="0" smtClean="0">
                <a:solidFill>
                  <a:schemeClr val="tx1"/>
                </a:solidFill>
                <a:latin typeface="+mn-lt"/>
              </a:rPr>
              <a:t> </a:t>
            </a:r>
            <a:r>
              <a:rPr lang="en-US" altLang="es-CL" sz="2000" dirty="0" err="1" smtClean="0">
                <a:solidFill>
                  <a:schemeClr val="tx1"/>
                </a:solidFill>
                <a:latin typeface="+mn-lt"/>
              </a:rPr>
              <a:t>realizada</a:t>
            </a:r>
            <a:r>
              <a:rPr lang="en-US" altLang="es-CL" sz="2000" dirty="0" smtClean="0">
                <a:solidFill>
                  <a:schemeClr val="tx1"/>
                </a:solidFill>
                <a:latin typeface="+mn-lt"/>
              </a:rPr>
              <a:t>.</a:t>
            </a:r>
          </a:p>
          <a:p>
            <a:pPr marL="858837" lvl="2" indent="-285750">
              <a:spcBef>
                <a:spcPts val="1000"/>
              </a:spcBef>
              <a:buClr>
                <a:schemeClr val="accent1"/>
              </a:buClr>
              <a:buSzPct val="80000"/>
              <a:buFont typeface="Arial" panose="020B0604020202020204" pitchFamily="34" charset="0"/>
              <a:buChar char="•"/>
              <a:defRPr/>
            </a:pPr>
            <a:r>
              <a:rPr lang="en-US" altLang="es-CL" sz="2000" dirty="0" err="1" smtClean="0">
                <a:solidFill>
                  <a:schemeClr val="tx1"/>
                </a:solidFill>
                <a:latin typeface="+mn-lt"/>
              </a:rPr>
              <a:t>Pedir</a:t>
            </a:r>
            <a:r>
              <a:rPr lang="en-US" altLang="es-CL" sz="2000" dirty="0" smtClean="0">
                <a:solidFill>
                  <a:schemeClr val="tx1"/>
                </a:solidFill>
                <a:latin typeface="+mn-lt"/>
              </a:rPr>
              <a:t> que las </a:t>
            </a:r>
            <a:r>
              <a:rPr lang="en-US" altLang="es-CL" sz="2000" dirty="0" err="1" smtClean="0">
                <a:solidFill>
                  <a:schemeClr val="tx1"/>
                </a:solidFill>
                <a:latin typeface="+mn-lt"/>
              </a:rPr>
              <a:t>comisiones</a:t>
            </a:r>
            <a:r>
              <a:rPr lang="en-US" altLang="es-CL" sz="2000" dirty="0" smtClean="0">
                <a:solidFill>
                  <a:schemeClr val="tx1"/>
                </a:solidFill>
                <a:latin typeface="+mn-lt"/>
              </a:rPr>
              <a:t> </a:t>
            </a:r>
            <a:r>
              <a:rPr lang="en-US" altLang="es-CL" sz="2000" dirty="0" err="1" smtClean="0">
                <a:solidFill>
                  <a:schemeClr val="tx1"/>
                </a:solidFill>
                <a:latin typeface="+mn-lt"/>
              </a:rPr>
              <a:t>informen</a:t>
            </a:r>
            <a:r>
              <a:rPr lang="en-US" altLang="es-CL" sz="2000" dirty="0" smtClean="0">
                <a:solidFill>
                  <a:schemeClr val="tx1"/>
                </a:solidFill>
                <a:latin typeface="+mn-lt"/>
              </a:rPr>
              <a:t> en la </a:t>
            </a:r>
            <a:r>
              <a:rPr lang="en-US" altLang="es-CL" sz="2000" dirty="0" err="1" smtClean="0">
                <a:solidFill>
                  <a:schemeClr val="tx1"/>
                </a:solidFill>
                <a:latin typeface="+mn-lt"/>
              </a:rPr>
              <a:t>pagina</a:t>
            </a:r>
            <a:r>
              <a:rPr lang="en-US" altLang="es-CL" sz="2000" dirty="0" smtClean="0">
                <a:solidFill>
                  <a:schemeClr val="tx1"/>
                </a:solidFill>
                <a:latin typeface="+mn-lt"/>
              </a:rPr>
              <a:t> web los </a:t>
            </a:r>
            <a:r>
              <a:rPr lang="en-US" altLang="es-CL" sz="2000" dirty="0" err="1" smtClean="0">
                <a:solidFill>
                  <a:schemeClr val="tx1"/>
                </a:solidFill>
                <a:latin typeface="+mn-lt"/>
              </a:rPr>
              <a:t>avances</a:t>
            </a:r>
            <a:r>
              <a:rPr lang="en-US" altLang="es-CL" sz="2000" dirty="0" smtClean="0">
                <a:solidFill>
                  <a:schemeClr val="tx1"/>
                </a:solidFill>
                <a:latin typeface="+mn-lt"/>
              </a:rPr>
              <a:t> </a:t>
            </a:r>
            <a:r>
              <a:rPr lang="en-US" altLang="es-CL" sz="2000" dirty="0" err="1" smtClean="0">
                <a:solidFill>
                  <a:schemeClr val="tx1"/>
                </a:solidFill>
                <a:latin typeface="+mn-lt"/>
              </a:rPr>
              <a:t>mensuales</a:t>
            </a:r>
            <a:r>
              <a:rPr lang="en-US" altLang="es-CL" sz="2000" dirty="0" smtClean="0">
                <a:solidFill>
                  <a:schemeClr val="tx1"/>
                </a:solidFill>
                <a:latin typeface="+mn-lt"/>
              </a:rPr>
              <a:t>.</a:t>
            </a:r>
          </a:p>
          <a:p>
            <a:pPr marL="857250" lvl="2" indent="-285750" algn="just">
              <a:spcBef>
                <a:spcPts val="360"/>
              </a:spcBef>
              <a:buClr>
                <a:schemeClr val="accent1"/>
              </a:buClr>
              <a:buSzPts val="1800"/>
              <a:buFont typeface="Arial" panose="020B0604020202020204" pitchFamily="34" charset="0"/>
              <a:buChar char="•"/>
            </a:pPr>
            <a:r>
              <a:rPr lang="es-CL" sz="2000" dirty="0" smtClean="0">
                <a:solidFill>
                  <a:schemeClr val="tx1"/>
                </a:solidFill>
                <a:latin typeface="+mn-lt"/>
                <a:ea typeface="Calibri"/>
                <a:cs typeface="Calibri"/>
                <a:sym typeface="Calibri"/>
              </a:rPr>
              <a:t>Crear y certificar Organismo Técnico de Capacitación OTEC </a:t>
            </a:r>
            <a:endParaRPr lang="es-CL" sz="2000" dirty="0">
              <a:solidFill>
                <a:schemeClr val="tx1"/>
              </a:solidFill>
              <a:latin typeface="+mn-lt"/>
              <a:ea typeface="Calibri"/>
              <a:cs typeface="Calibri"/>
              <a:sym typeface="Calibri"/>
            </a:endParaRPr>
          </a:p>
          <a:p>
            <a:pPr lvl="2" indent="-342900" algn="just">
              <a:spcBef>
                <a:spcPts val="360"/>
              </a:spcBef>
              <a:buClr>
                <a:schemeClr val="accent1"/>
              </a:buClr>
              <a:buSzPts val="1800"/>
              <a:buFont typeface="Arial" panose="020B0604020202020204" pitchFamily="34" charset="0"/>
              <a:buChar char="•"/>
            </a:pPr>
            <a:r>
              <a:rPr lang="es-CL" sz="2000" dirty="0" smtClean="0">
                <a:solidFill>
                  <a:schemeClr val="tx1"/>
                </a:solidFill>
                <a:latin typeface="+mn-lt"/>
                <a:ea typeface="Calibri"/>
                <a:cs typeface="Calibri"/>
                <a:sym typeface="Calibri"/>
              </a:rPr>
              <a:t>Gestionar liberación del </a:t>
            </a:r>
            <a:r>
              <a:rPr lang="es-CL" sz="2000" dirty="0">
                <a:solidFill>
                  <a:schemeClr val="tx1"/>
                </a:solidFill>
                <a:latin typeface="+mn-lt"/>
                <a:ea typeface="Calibri"/>
                <a:cs typeface="Calibri"/>
                <a:sym typeface="Calibri"/>
              </a:rPr>
              <a:t>código SENCE para los funcionarios municipales como lo hacen con los </a:t>
            </a:r>
            <a:r>
              <a:rPr lang="es-CL" sz="2000" dirty="0" smtClean="0">
                <a:solidFill>
                  <a:schemeClr val="tx1"/>
                </a:solidFill>
                <a:latin typeface="+mn-lt"/>
                <a:ea typeface="Calibri"/>
                <a:cs typeface="Calibri"/>
                <a:sym typeface="Calibri"/>
              </a:rPr>
              <a:t>trabajadores  privados</a:t>
            </a:r>
          </a:p>
          <a:p>
            <a:pPr lvl="2" indent="-342900" algn="just">
              <a:spcBef>
                <a:spcPts val="360"/>
              </a:spcBef>
              <a:buClr>
                <a:schemeClr val="accent1"/>
              </a:buClr>
              <a:buSzPts val="1800"/>
              <a:buFont typeface="Arial" panose="020B0604020202020204" pitchFamily="34" charset="0"/>
              <a:buChar char="•"/>
            </a:pPr>
            <a:r>
              <a:rPr lang="es-ES_tradnl" sz="2000" dirty="0" smtClean="0">
                <a:solidFill>
                  <a:schemeClr val="tx1"/>
                </a:solidFill>
                <a:latin typeface="+mn-lt"/>
                <a:sym typeface="Calibri"/>
              </a:rPr>
              <a:t>Gestionar recursos para Evaluar y Certificar Competencias Laborales</a:t>
            </a:r>
            <a:endParaRPr lang="es-CL" sz="2000" dirty="0">
              <a:solidFill>
                <a:schemeClr val="tx1"/>
              </a:solidFill>
              <a:latin typeface="+mn-lt"/>
            </a:endParaRPr>
          </a:p>
          <a:p>
            <a:pPr marL="573087" lvl="2">
              <a:spcBef>
                <a:spcPts val="1000"/>
              </a:spcBef>
              <a:buClr>
                <a:srgbClr val="8AD0D6"/>
              </a:buClr>
              <a:buSzPct val="80000"/>
              <a:defRPr/>
            </a:pPr>
            <a:endParaRPr lang="en-US" altLang="es-CL" sz="2000" b="1" dirty="0" smtClean="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3467267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3625" y="443262"/>
            <a:ext cx="8911687" cy="1280890"/>
          </a:xfrm>
        </p:spPr>
        <p:txBody>
          <a:bodyPr>
            <a:normAutofit/>
          </a:bodyPr>
          <a:lstStyle/>
          <a:p>
            <a:r>
              <a:rPr lang="es-CL" sz="2800" dirty="0" smtClean="0"/>
              <a:t>3- </a:t>
            </a:r>
            <a:r>
              <a:rPr lang="es-CL" sz="2800" dirty="0"/>
              <a:t>¿Qué modificaciones requiere nuestro Estatuto Gremial para actualizar y revitalizar la ASEMUCH?</a:t>
            </a:r>
          </a:p>
        </p:txBody>
      </p:sp>
      <p:sp>
        <p:nvSpPr>
          <p:cNvPr id="3" name="Marcador de contenido 2"/>
          <p:cNvSpPr>
            <a:spLocks noGrp="1"/>
          </p:cNvSpPr>
          <p:nvPr>
            <p:ph idx="1"/>
          </p:nvPr>
        </p:nvSpPr>
        <p:spPr>
          <a:xfrm>
            <a:off x="1811972" y="1969008"/>
            <a:ext cx="8915400" cy="3777622"/>
          </a:xfrm>
        </p:spPr>
        <p:txBody>
          <a:bodyPr>
            <a:normAutofit/>
          </a:bodyPr>
          <a:lstStyle/>
          <a:p>
            <a:pPr marL="0" indent="0" algn="just">
              <a:buNone/>
              <a:defRPr/>
            </a:pPr>
            <a:endParaRPr lang="en-US" altLang="es-CL" b="1" dirty="0">
              <a:latin typeface="Century Gothic" panose="020B0502020202020204" pitchFamily="34" charset="0"/>
            </a:endParaRPr>
          </a:p>
          <a:p>
            <a:pPr marL="287337" indent="-285750" algn="just">
              <a:buSzPct val="80000"/>
              <a:buFont typeface="Arial" panose="020B0604020202020204" pitchFamily="34" charset="0"/>
              <a:buChar char="•"/>
              <a:defRPr/>
            </a:pPr>
            <a:r>
              <a:rPr lang="en-US" altLang="es-CL" sz="2000" dirty="0" err="1">
                <a:solidFill>
                  <a:schemeClr val="tx1"/>
                </a:solidFill>
                <a:latin typeface="Calibri" panose="020F0502020204030204" pitchFamily="34" charset="0"/>
                <a:cs typeface="Calibri" panose="020F0502020204030204" pitchFamily="34" charset="0"/>
              </a:rPr>
              <a:t>Conformar</a:t>
            </a:r>
            <a:r>
              <a:rPr lang="en-US" altLang="es-CL" sz="2000" dirty="0">
                <a:solidFill>
                  <a:schemeClr val="tx1"/>
                </a:solidFill>
                <a:latin typeface="Calibri" panose="020F0502020204030204" pitchFamily="34" charset="0"/>
                <a:cs typeface="Calibri" panose="020F0502020204030204" pitchFamily="34" charset="0"/>
              </a:rPr>
              <a:t> </a:t>
            </a:r>
            <a:r>
              <a:rPr lang="en-US" altLang="es-CL" sz="2000" dirty="0" err="1">
                <a:solidFill>
                  <a:schemeClr val="tx1"/>
                </a:solidFill>
                <a:latin typeface="Calibri" panose="020F0502020204030204" pitchFamily="34" charset="0"/>
                <a:cs typeface="Calibri" panose="020F0502020204030204" pitchFamily="34" charset="0"/>
              </a:rPr>
              <a:t>comisión</a:t>
            </a:r>
            <a:r>
              <a:rPr lang="en-US" altLang="es-CL" sz="2000" dirty="0">
                <a:solidFill>
                  <a:schemeClr val="tx1"/>
                </a:solidFill>
                <a:latin typeface="Calibri" panose="020F0502020204030204" pitchFamily="34" charset="0"/>
                <a:cs typeface="Calibri" panose="020F0502020204030204" pitchFamily="34" charset="0"/>
              </a:rPr>
              <a:t> que </a:t>
            </a:r>
            <a:r>
              <a:rPr lang="en-US" altLang="es-CL" sz="2000" dirty="0" err="1">
                <a:solidFill>
                  <a:schemeClr val="tx1"/>
                </a:solidFill>
                <a:latin typeface="Calibri" panose="020F0502020204030204" pitchFamily="34" charset="0"/>
                <a:cs typeface="Calibri" panose="020F0502020204030204" pitchFamily="34" charset="0"/>
              </a:rPr>
              <a:t>proponga</a:t>
            </a:r>
            <a:r>
              <a:rPr lang="en-US" altLang="es-CL" sz="2000" dirty="0">
                <a:solidFill>
                  <a:schemeClr val="tx1"/>
                </a:solidFill>
                <a:latin typeface="Calibri" panose="020F0502020204030204" pitchFamily="34" charset="0"/>
                <a:cs typeface="Calibri" panose="020F0502020204030204" pitchFamily="34" charset="0"/>
              </a:rPr>
              <a:t> </a:t>
            </a:r>
            <a:r>
              <a:rPr lang="en-US" altLang="es-CL" sz="2000" dirty="0" err="1">
                <a:solidFill>
                  <a:schemeClr val="tx1"/>
                </a:solidFill>
                <a:latin typeface="Calibri" panose="020F0502020204030204" pitchFamily="34" charset="0"/>
                <a:cs typeface="Calibri" panose="020F0502020204030204" pitchFamily="34" charset="0"/>
              </a:rPr>
              <a:t>una</a:t>
            </a:r>
            <a:r>
              <a:rPr lang="en-US" altLang="es-CL" sz="2000" dirty="0">
                <a:solidFill>
                  <a:schemeClr val="tx1"/>
                </a:solidFill>
                <a:latin typeface="Calibri" panose="020F0502020204030204" pitchFamily="34" charset="0"/>
                <a:cs typeface="Calibri" panose="020F0502020204030204" pitchFamily="34" charset="0"/>
              </a:rPr>
              <a:t> </a:t>
            </a:r>
            <a:r>
              <a:rPr lang="en-US" altLang="es-CL" sz="2000" dirty="0" err="1">
                <a:solidFill>
                  <a:schemeClr val="tx1"/>
                </a:solidFill>
                <a:latin typeface="Calibri" panose="020F0502020204030204" pitchFamily="34" charset="0"/>
                <a:cs typeface="Calibri" panose="020F0502020204030204" pitchFamily="34" charset="0"/>
              </a:rPr>
              <a:t>modificación</a:t>
            </a:r>
            <a:r>
              <a:rPr lang="en-US" altLang="es-CL" sz="2000" dirty="0">
                <a:solidFill>
                  <a:schemeClr val="tx1"/>
                </a:solidFill>
                <a:latin typeface="Calibri" panose="020F0502020204030204" pitchFamily="34" charset="0"/>
                <a:cs typeface="Calibri" panose="020F0502020204030204" pitchFamily="34" charset="0"/>
              </a:rPr>
              <a:t> </a:t>
            </a:r>
            <a:r>
              <a:rPr lang="en-US" altLang="es-CL" sz="2000" dirty="0" err="1">
                <a:solidFill>
                  <a:schemeClr val="tx1"/>
                </a:solidFill>
                <a:latin typeface="Calibri" panose="020F0502020204030204" pitchFamily="34" charset="0"/>
                <a:cs typeface="Calibri" panose="020F0502020204030204" pitchFamily="34" charset="0"/>
              </a:rPr>
              <a:t>estatuaria</a:t>
            </a:r>
            <a:r>
              <a:rPr lang="en-US" altLang="es-CL" sz="2000" dirty="0">
                <a:solidFill>
                  <a:schemeClr val="tx1"/>
                </a:solidFill>
                <a:latin typeface="Calibri" panose="020F0502020204030204" pitchFamily="34" charset="0"/>
                <a:cs typeface="Calibri" panose="020F0502020204030204" pitchFamily="34" charset="0"/>
              </a:rPr>
              <a:t>, </a:t>
            </a:r>
            <a:r>
              <a:rPr lang="en-US" altLang="es-CL" sz="2000" dirty="0" err="1">
                <a:solidFill>
                  <a:schemeClr val="tx1"/>
                </a:solidFill>
                <a:latin typeface="Calibri" panose="020F0502020204030204" pitchFamily="34" charset="0"/>
                <a:cs typeface="Calibri" panose="020F0502020204030204" pitchFamily="34" charset="0"/>
              </a:rPr>
              <a:t>independiente</a:t>
            </a:r>
            <a:r>
              <a:rPr lang="en-US" altLang="es-CL" sz="2000" dirty="0">
                <a:solidFill>
                  <a:schemeClr val="tx1"/>
                </a:solidFill>
                <a:latin typeface="Calibri" panose="020F0502020204030204" pitchFamily="34" charset="0"/>
                <a:cs typeface="Calibri" panose="020F0502020204030204" pitchFamily="34" charset="0"/>
              </a:rPr>
              <a:t> del </a:t>
            </a:r>
            <a:r>
              <a:rPr lang="en-US" altLang="es-CL" sz="2000" dirty="0" err="1">
                <a:solidFill>
                  <a:schemeClr val="tx1"/>
                </a:solidFill>
                <a:latin typeface="Calibri" panose="020F0502020204030204" pitchFamily="34" charset="0"/>
                <a:cs typeface="Calibri" panose="020F0502020204030204" pitchFamily="34" charset="0"/>
              </a:rPr>
              <a:t>directorio</a:t>
            </a:r>
            <a:r>
              <a:rPr lang="en-US" altLang="es-CL" sz="2000" dirty="0">
                <a:solidFill>
                  <a:schemeClr val="tx1"/>
                </a:solidFill>
                <a:latin typeface="Calibri" panose="020F0502020204030204" pitchFamily="34" charset="0"/>
                <a:cs typeface="Calibri" panose="020F0502020204030204" pitchFamily="34" charset="0"/>
              </a:rPr>
              <a:t>.</a:t>
            </a:r>
          </a:p>
          <a:p>
            <a:pPr marL="287337" indent="-285750" algn="just">
              <a:buSzPct val="80000"/>
              <a:buFont typeface="Arial" panose="020B0604020202020204" pitchFamily="34" charset="0"/>
              <a:buChar char="•"/>
              <a:defRPr/>
            </a:pPr>
            <a:r>
              <a:rPr lang="en-US" altLang="es-CL" sz="2000" dirty="0" err="1">
                <a:solidFill>
                  <a:schemeClr val="tx1"/>
                </a:solidFill>
                <a:latin typeface="Calibri" panose="020F0502020204030204" pitchFamily="34" charset="0"/>
                <a:cs typeface="Calibri" panose="020F0502020204030204" pitchFamily="34" charset="0"/>
              </a:rPr>
              <a:t>Reforma</a:t>
            </a:r>
            <a:r>
              <a:rPr lang="en-US" altLang="es-CL" sz="2000" dirty="0">
                <a:solidFill>
                  <a:schemeClr val="tx1"/>
                </a:solidFill>
                <a:latin typeface="Calibri" panose="020F0502020204030204" pitchFamily="34" charset="0"/>
                <a:cs typeface="Calibri" panose="020F0502020204030204" pitchFamily="34" charset="0"/>
              </a:rPr>
              <a:t> </a:t>
            </a:r>
            <a:r>
              <a:rPr lang="en-US" altLang="es-CL" sz="2000" dirty="0" err="1">
                <a:solidFill>
                  <a:schemeClr val="tx1"/>
                </a:solidFill>
                <a:latin typeface="Calibri" panose="020F0502020204030204" pitchFamily="34" charset="0"/>
                <a:cs typeface="Calibri" panose="020F0502020204030204" pitchFamily="34" charset="0"/>
              </a:rPr>
              <a:t>estatutaria</a:t>
            </a:r>
            <a:r>
              <a:rPr lang="en-US" altLang="es-CL" sz="2000" dirty="0">
                <a:solidFill>
                  <a:schemeClr val="tx1"/>
                </a:solidFill>
                <a:latin typeface="Calibri" panose="020F0502020204030204" pitchFamily="34" charset="0"/>
                <a:cs typeface="Calibri" panose="020F0502020204030204" pitchFamily="34" charset="0"/>
              </a:rPr>
              <a:t> </a:t>
            </a:r>
            <a:r>
              <a:rPr lang="en-US" altLang="es-CL" sz="2000" dirty="0" err="1">
                <a:solidFill>
                  <a:schemeClr val="tx1"/>
                </a:solidFill>
                <a:latin typeface="Calibri" panose="020F0502020204030204" pitchFamily="34" charset="0"/>
                <a:cs typeface="Calibri" panose="020F0502020204030204" pitchFamily="34" charset="0"/>
              </a:rPr>
              <a:t>debe</a:t>
            </a:r>
            <a:r>
              <a:rPr lang="en-US" altLang="es-CL" sz="2000" dirty="0">
                <a:solidFill>
                  <a:schemeClr val="tx1"/>
                </a:solidFill>
                <a:latin typeface="Calibri" panose="020F0502020204030204" pitchFamily="34" charset="0"/>
                <a:cs typeface="Calibri" panose="020F0502020204030204" pitchFamily="34" charset="0"/>
              </a:rPr>
              <a:t> </a:t>
            </a:r>
            <a:r>
              <a:rPr lang="en-US" altLang="es-CL" sz="2000" dirty="0" err="1">
                <a:solidFill>
                  <a:schemeClr val="tx1"/>
                </a:solidFill>
                <a:latin typeface="Calibri" panose="020F0502020204030204" pitchFamily="34" charset="0"/>
                <a:cs typeface="Calibri" panose="020F0502020204030204" pitchFamily="34" charset="0"/>
              </a:rPr>
              <a:t>recoger</a:t>
            </a:r>
            <a:r>
              <a:rPr lang="en-US" altLang="es-CL" sz="2000" dirty="0">
                <a:solidFill>
                  <a:schemeClr val="tx1"/>
                </a:solidFill>
                <a:latin typeface="Calibri" panose="020F0502020204030204" pitchFamily="34" charset="0"/>
                <a:cs typeface="Calibri" panose="020F0502020204030204" pitchFamily="34" charset="0"/>
              </a:rPr>
              <a:t> el </a:t>
            </a:r>
            <a:r>
              <a:rPr lang="en-US" altLang="es-CL" sz="2000" dirty="0" err="1">
                <a:solidFill>
                  <a:schemeClr val="tx1"/>
                </a:solidFill>
                <a:latin typeface="Calibri" panose="020F0502020204030204" pitchFamily="34" charset="0"/>
                <a:cs typeface="Calibri" panose="020F0502020204030204" pitchFamily="34" charset="0"/>
              </a:rPr>
              <a:t>mandato</a:t>
            </a:r>
            <a:r>
              <a:rPr lang="en-US" altLang="es-CL" sz="2000" dirty="0">
                <a:solidFill>
                  <a:schemeClr val="tx1"/>
                </a:solidFill>
                <a:latin typeface="Calibri" panose="020F0502020204030204" pitchFamily="34" charset="0"/>
                <a:cs typeface="Calibri" panose="020F0502020204030204" pitchFamily="34" charset="0"/>
              </a:rPr>
              <a:t> de las bases.</a:t>
            </a:r>
          </a:p>
          <a:p>
            <a:pPr marL="287337" indent="-285750" algn="just">
              <a:buSzPct val="80000"/>
              <a:buFont typeface="Arial" panose="020B0604020202020204" pitchFamily="34" charset="0"/>
              <a:buChar char="•"/>
              <a:defRPr/>
            </a:pPr>
            <a:r>
              <a:rPr lang="en-US" altLang="es-CL" sz="2000" dirty="0" err="1">
                <a:solidFill>
                  <a:schemeClr val="tx1"/>
                </a:solidFill>
                <a:latin typeface="Calibri" panose="020F0502020204030204" pitchFamily="34" charset="0"/>
                <a:cs typeface="Calibri" panose="020F0502020204030204" pitchFamily="34" charset="0"/>
              </a:rPr>
              <a:t>Debe</a:t>
            </a:r>
            <a:r>
              <a:rPr lang="en-US" altLang="es-CL" sz="2000" dirty="0">
                <a:solidFill>
                  <a:schemeClr val="tx1"/>
                </a:solidFill>
                <a:latin typeface="Calibri" panose="020F0502020204030204" pitchFamily="34" charset="0"/>
                <a:cs typeface="Calibri" panose="020F0502020204030204" pitchFamily="34" charset="0"/>
              </a:rPr>
              <a:t> </a:t>
            </a:r>
            <a:r>
              <a:rPr lang="en-US" altLang="es-CL" sz="2000" dirty="0" err="1">
                <a:solidFill>
                  <a:schemeClr val="tx1"/>
                </a:solidFill>
                <a:latin typeface="Calibri" panose="020F0502020204030204" pitchFamily="34" charset="0"/>
                <a:cs typeface="Calibri" panose="020F0502020204030204" pitchFamily="34" charset="0"/>
              </a:rPr>
              <a:t>estudiar</a:t>
            </a:r>
            <a:r>
              <a:rPr lang="en-US" altLang="es-CL" sz="2000" dirty="0">
                <a:solidFill>
                  <a:schemeClr val="tx1"/>
                </a:solidFill>
                <a:latin typeface="Calibri" panose="020F0502020204030204" pitchFamily="34" charset="0"/>
                <a:cs typeface="Calibri" panose="020F0502020204030204" pitchFamily="34" charset="0"/>
              </a:rPr>
              <a:t> la </a:t>
            </a:r>
            <a:r>
              <a:rPr lang="en-US" altLang="es-CL" sz="2000" dirty="0" err="1">
                <a:solidFill>
                  <a:schemeClr val="tx1"/>
                </a:solidFill>
                <a:latin typeface="Calibri" panose="020F0502020204030204" pitchFamily="34" charset="0"/>
                <a:cs typeface="Calibri" panose="020F0502020204030204" pitchFamily="34" charset="0"/>
              </a:rPr>
              <a:t>posibilidad</a:t>
            </a:r>
            <a:r>
              <a:rPr lang="en-US" altLang="es-CL" sz="2000" dirty="0">
                <a:solidFill>
                  <a:schemeClr val="tx1"/>
                </a:solidFill>
                <a:latin typeface="Calibri" panose="020F0502020204030204" pitchFamily="34" charset="0"/>
                <a:cs typeface="Calibri" panose="020F0502020204030204" pitchFamily="34" charset="0"/>
              </a:rPr>
              <a:t> de </a:t>
            </a:r>
            <a:r>
              <a:rPr lang="en-US" altLang="es-CL" sz="2000" dirty="0" err="1">
                <a:solidFill>
                  <a:schemeClr val="tx1"/>
                </a:solidFill>
                <a:latin typeface="Calibri" panose="020F0502020204030204" pitchFamily="34" charset="0"/>
                <a:cs typeface="Calibri" panose="020F0502020204030204" pitchFamily="34" charset="0"/>
              </a:rPr>
              <a:t>establecer</a:t>
            </a:r>
            <a:r>
              <a:rPr lang="en-US" altLang="es-CL" sz="2000" dirty="0">
                <a:solidFill>
                  <a:schemeClr val="tx1"/>
                </a:solidFill>
                <a:latin typeface="Calibri" panose="020F0502020204030204" pitchFamily="34" charset="0"/>
                <a:cs typeface="Calibri" panose="020F0502020204030204" pitchFamily="34" charset="0"/>
              </a:rPr>
              <a:t> </a:t>
            </a:r>
            <a:r>
              <a:rPr lang="en-US" altLang="es-CL" sz="2000" dirty="0" err="1">
                <a:solidFill>
                  <a:schemeClr val="tx1"/>
                </a:solidFill>
                <a:latin typeface="Calibri" panose="020F0502020204030204" pitchFamily="34" charset="0"/>
                <a:cs typeface="Calibri" panose="020F0502020204030204" pitchFamily="34" charset="0"/>
              </a:rPr>
              <a:t>sanciones</a:t>
            </a:r>
            <a:r>
              <a:rPr lang="en-US" altLang="es-CL" sz="2000" dirty="0">
                <a:solidFill>
                  <a:schemeClr val="tx1"/>
                </a:solidFill>
                <a:latin typeface="Calibri" panose="020F0502020204030204" pitchFamily="34" charset="0"/>
                <a:cs typeface="Calibri" panose="020F0502020204030204" pitchFamily="34" charset="0"/>
              </a:rPr>
              <a:t> a </a:t>
            </a:r>
            <a:r>
              <a:rPr lang="en-US" altLang="es-CL" sz="2000" dirty="0" err="1">
                <a:solidFill>
                  <a:schemeClr val="tx1"/>
                </a:solidFill>
                <a:latin typeface="Calibri" panose="020F0502020204030204" pitchFamily="34" charset="0"/>
                <a:cs typeface="Calibri" panose="020F0502020204030204" pitchFamily="34" charset="0"/>
              </a:rPr>
              <a:t>los</a:t>
            </a:r>
            <a:r>
              <a:rPr lang="en-US" altLang="es-CL" sz="2000" dirty="0">
                <a:solidFill>
                  <a:schemeClr val="tx1"/>
                </a:solidFill>
                <a:latin typeface="Calibri" panose="020F0502020204030204" pitchFamily="34" charset="0"/>
                <a:cs typeface="Calibri" panose="020F0502020204030204" pitchFamily="34" charset="0"/>
              </a:rPr>
              <a:t> </a:t>
            </a:r>
            <a:r>
              <a:rPr lang="en-US" altLang="es-CL" sz="2000" dirty="0" err="1">
                <a:solidFill>
                  <a:schemeClr val="tx1"/>
                </a:solidFill>
                <a:latin typeface="Calibri" panose="020F0502020204030204" pitchFamily="34" charset="0"/>
                <a:cs typeface="Calibri" panose="020F0502020204030204" pitchFamily="34" charset="0"/>
              </a:rPr>
              <a:t>directores</a:t>
            </a:r>
            <a:r>
              <a:rPr lang="en-US" altLang="es-CL" sz="2000" dirty="0">
                <a:solidFill>
                  <a:schemeClr val="tx1"/>
                </a:solidFill>
                <a:latin typeface="Calibri" panose="020F0502020204030204" pitchFamily="34" charset="0"/>
                <a:cs typeface="Calibri" panose="020F0502020204030204" pitchFamily="34" charset="0"/>
              </a:rPr>
              <a:t>.</a:t>
            </a:r>
          </a:p>
          <a:p>
            <a:pPr algn="just">
              <a:buFont typeface="Arial" panose="020B0604020202020204" pitchFamily="34" charset="0"/>
              <a:buChar char="•"/>
            </a:pPr>
            <a:r>
              <a:rPr lang="es-CL" sz="2000" dirty="0">
                <a:solidFill>
                  <a:schemeClr val="tx1"/>
                </a:solidFill>
              </a:rPr>
              <a:t>Separación  de la </a:t>
            </a:r>
            <a:r>
              <a:rPr lang="es-CL" sz="2000" dirty="0" smtClean="0">
                <a:solidFill>
                  <a:schemeClr val="tx1"/>
                </a:solidFill>
              </a:rPr>
              <a:t>votación en </a:t>
            </a:r>
            <a:r>
              <a:rPr lang="es-CL" sz="2000" dirty="0">
                <a:solidFill>
                  <a:schemeClr val="tx1"/>
                </a:solidFill>
              </a:rPr>
              <a:t>A</a:t>
            </a:r>
            <a:r>
              <a:rPr lang="es-CL" sz="2000" dirty="0" smtClean="0">
                <a:solidFill>
                  <a:schemeClr val="tx1"/>
                </a:solidFill>
              </a:rPr>
              <a:t>samblea Ordinaria </a:t>
            </a:r>
            <a:r>
              <a:rPr lang="es-CL" sz="2000" dirty="0">
                <a:solidFill>
                  <a:schemeClr val="tx1"/>
                </a:solidFill>
              </a:rPr>
              <a:t>de la cuenta financiera y administrativa, </a:t>
            </a:r>
            <a:r>
              <a:rPr lang="es-CL" sz="2000" dirty="0" smtClean="0">
                <a:solidFill>
                  <a:schemeClr val="tx1"/>
                </a:solidFill>
              </a:rPr>
              <a:t>en sendas </a:t>
            </a:r>
            <a:r>
              <a:rPr lang="es-CL" sz="2000" dirty="0">
                <a:solidFill>
                  <a:schemeClr val="tx1"/>
                </a:solidFill>
              </a:rPr>
              <a:t>votaciones secretas.</a:t>
            </a:r>
          </a:p>
          <a:p>
            <a:pPr algn="just">
              <a:buFont typeface="Arial" panose="020B0604020202020204" pitchFamily="34" charset="0"/>
              <a:buChar char="•"/>
            </a:pPr>
            <a:r>
              <a:rPr lang="es-CL" sz="2000" dirty="0">
                <a:solidFill>
                  <a:schemeClr val="tx1"/>
                </a:solidFill>
              </a:rPr>
              <a:t>Buscar mecanismos que garanticen la cuota de género. </a:t>
            </a:r>
            <a:endParaRPr lang="es-ES" sz="2000" dirty="0">
              <a:solidFill>
                <a:schemeClr val="tx1"/>
              </a:solidFill>
            </a:endParaRPr>
          </a:p>
          <a:p>
            <a:endParaRPr lang="es-CL" dirty="0"/>
          </a:p>
        </p:txBody>
      </p:sp>
      <p:sp>
        <p:nvSpPr>
          <p:cNvPr id="4" name="CuadroTexto 3"/>
          <p:cNvSpPr txBox="1"/>
          <p:nvPr/>
        </p:nvSpPr>
        <p:spPr>
          <a:xfrm>
            <a:off x="11319499" y="1749552"/>
            <a:ext cx="461665" cy="3507820"/>
          </a:xfrm>
          <a:prstGeom prst="rect">
            <a:avLst/>
          </a:prstGeom>
          <a:noFill/>
        </p:spPr>
        <p:txBody>
          <a:bodyPr vert="vert270" wrap="square" rtlCol="0" anchor="b" anchorCtr="0">
            <a:spAutoFit/>
          </a:bodyPr>
          <a:lstStyle/>
          <a:p>
            <a:pPr lvl="0">
              <a:defRPr/>
            </a:pPr>
            <a:r>
              <a:rPr lang="es-CL" dirty="0" smtClean="0"/>
              <a:t>I. Participación </a:t>
            </a:r>
            <a:r>
              <a:rPr lang="es-CL" dirty="0"/>
              <a:t>y Organización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87943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037080" y="502190"/>
            <a:ext cx="8694835" cy="1280890"/>
          </a:xfrm>
        </p:spPr>
        <p:txBody>
          <a:bodyPr>
            <a:normAutofit/>
          </a:bodyPr>
          <a:lstStyle/>
          <a:p>
            <a:r>
              <a:rPr lang="es-CL" sz="2800" dirty="0" smtClean="0"/>
              <a:t>4 </a:t>
            </a:r>
            <a:r>
              <a:rPr lang="es-CL" sz="2800" dirty="0"/>
              <a:t>¿Cuales son los vehículos de participación que el </a:t>
            </a:r>
            <a:r>
              <a:rPr lang="es-CL" sz="2800" dirty="0" smtClean="0">
                <a:solidFill>
                  <a:schemeClr val="tx1"/>
                </a:solidFill>
              </a:rPr>
              <a:t>Directorio Nacional </a:t>
            </a:r>
            <a:r>
              <a:rPr lang="es-CL" sz="2800" dirty="0"/>
              <a:t>debe impulsar y sistematizar?</a:t>
            </a:r>
            <a:endParaRPr lang="es-ES" sz="2800" dirty="0"/>
          </a:p>
        </p:txBody>
      </p:sp>
      <p:sp>
        <p:nvSpPr>
          <p:cNvPr id="2" name="1 Marcador de contenido"/>
          <p:cNvSpPr>
            <a:spLocks noGrp="1"/>
          </p:cNvSpPr>
          <p:nvPr>
            <p:ph idx="1"/>
          </p:nvPr>
        </p:nvSpPr>
        <p:spPr>
          <a:xfrm>
            <a:off x="2037080" y="2123440"/>
            <a:ext cx="8915400" cy="3777622"/>
          </a:xfrm>
        </p:spPr>
        <p:txBody>
          <a:bodyPr/>
          <a:lstStyle/>
          <a:p>
            <a:pPr algn="just">
              <a:buFont typeface="Arial" panose="020B0604020202020204" pitchFamily="34" charset="0"/>
              <a:buChar char="•"/>
            </a:pPr>
            <a:r>
              <a:rPr lang="es-CL" dirty="0" smtClean="0"/>
              <a:t>Mantener permanentemente informados a los dirigentes respecto a negociaciones y/o acciones emprendidas por mandato de las bases.</a:t>
            </a:r>
          </a:p>
          <a:p>
            <a:pPr algn="just">
              <a:buFont typeface="Arial" panose="020B0604020202020204" pitchFamily="34" charset="0"/>
              <a:buChar char="•"/>
            </a:pPr>
            <a:endParaRPr lang="es-CL" dirty="0" smtClean="0"/>
          </a:p>
          <a:p>
            <a:pPr algn="just">
              <a:buFont typeface="Arial" panose="020B0604020202020204" pitchFamily="34" charset="0"/>
              <a:buChar char="•"/>
            </a:pPr>
            <a:r>
              <a:rPr lang="es-ES" dirty="0"/>
              <a:t>Visitas periódicas de Dirigentes Nacionales a las Asociaciones de Base</a:t>
            </a:r>
            <a:r>
              <a:rPr lang="es-ES" dirty="0" smtClean="0"/>
              <a:t>.</a:t>
            </a:r>
          </a:p>
          <a:p>
            <a:pPr algn="just">
              <a:buFont typeface="Arial" panose="020B0604020202020204" pitchFamily="34" charset="0"/>
              <a:buChar char="•"/>
            </a:pPr>
            <a:endParaRPr lang="es-ES" dirty="0" smtClean="0"/>
          </a:p>
          <a:p>
            <a:pPr algn="just">
              <a:buFont typeface="Arial" panose="020B0604020202020204" pitchFamily="34" charset="0"/>
              <a:buChar char="•"/>
            </a:pPr>
            <a:r>
              <a:rPr lang="es-ES" dirty="0"/>
              <a:t>Realización anual de Olimpiadas Nacionales de  FFMM, incorporando deporte, cultura y recreación.</a:t>
            </a:r>
            <a:endParaRPr lang="es-CL" dirty="0"/>
          </a:p>
          <a:p>
            <a:pPr algn="just"/>
            <a:endParaRPr lang="es-CL" dirty="0"/>
          </a:p>
          <a:p>
            <a:pPr algn="just"/>
            <a:endParaRPr lang="es-ES" dirty="0"/>
          </a:p>
        </p:txBody>
      </p:sp>
      <p:sp>
        <p:nvSpPr>
          <p:cNvPr id="4" name="CuadroTexto 3"/>
          <p:cNvSpPr txBox="1"/>
          <p:nvPr/>
        </p:nvSpPr>
        <p:spPr>
          <a:xfrm>
            <a:off x="11389975" y="1142635"/>
            <a:ext cx="461665" cy="3507820"/>
          </a:xfrm>
          <a:prstGeom prst="rect">
            <a:avLst/>
          </a:prstGeom>
          <a:noFill/>
        </p:spPr>
        <p:txBody>
          <a:bodyPr vert="vert270" wrap="square" rtlCol="0" anchor="b" anchorCtr="0">
            <a:spAutoFit/>
          </a:bodyPr>
          <a:lstStyle/>
          <a:p>
            <a:pPr lvl="0">
              <a:defRPr/>
            </a:pPr>
            <a:r>
              <a:rPr lang="es-CL" dirty="0" smtClean="0"/>
              <a:t>I. Participación </a:t>
            </a:r>
            <a:r>
              <a:rPr lang="es-CL" dirty="0"/>
              <a:t>y Organización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8107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037080" y="502190"/>
            <a:ext cx="8694835" cy="1280890"/>
          </a:xfrm>
        </p:spPr>
        <p:txBody>
          <a:bodyPr>
            <a:normAutofit/>
          </a:bodyPr>
          <a:lstStyle/>
          <a:p>
            <a:r>
              <a:rPr lang="es-CL" sz="2800" dirty="0" smtClean="0"/>
              <a:t>4 </a:t>
            </a:r>
            <a:r>
              <a:rPr lang="es-CL" sz="2800" dirty="0"/>
              <a:t>¿Cuales son los vehículos de participación que el </a:t>
            </a:r>
            <a:r>
              <a:rPr lang="es-CL" sz="2800" dirty="0" smtClean="0">
                <a:solidFill>
                  <a:schemeClr val="tx1"/>
                </a:solidFill>
              </a:rPr>
              <a:t>Directorio Nacional </a:t>
            </a:r>
            <a:r>
              <a:rPr lang="es-CL" sz="2800" dirty="0"/>
              <a:t>debe impulsar y sistematizar?</a:t>
            </a:r>
            <a:endParaRPr lang="es-ES" sz="2800" dirty="0"/>
          </a:p>
        </p:txBody>
      </p:sp>
      <p:sp>
        <p:nvSpPr>
          <p:cNvPr id="4" name="CuadroTexto 3"/>
          <p:cNvSpPr txBox="1"/>
          <p:nvPr/>
        </p:nvSpPr>
        <p:spPr>
          <a:xfrm>
            <a:off x="11389975" y="1142635"/>
            <a:ext cx="461665" cy="3507820"/>
          </a:xfrm>
          <a:prstGeom prst="rect">
            <a:avLst/>
          </a:prstGeom>
          <a:noFill/>
        </p:spPr>
        <p:txBody>
          <a:bodyPr vert="vert270" wrap="square" rtlCol="0" anchor="b" anchorCtr="0">
            <a:spAutoFit/>
          </a:bodyPr>
          <a:lstStyle/>
          <a:p>
            <a:pPr lvl="0">
              <a:defRPr/>
            </a:pPr>
            <a:r>
              <a:rPr lang="es-CL" dirty="0" smtClean="0"/>
              <a:t>I. Participación </a:t>
            </a:r>
            <a:r>
              <a:rPr lang="es-CL" dirty="0"/>
              <a:t>y Organización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 Box 2"/>
          <p:cNvSpPr txBox="1">
            <a:spLocks noGrp="1" noChangeArrowheads="1"/>
          </p:cNvSpPr>
          <p:nvPr>
            <p:ph idx="1"/>
          </p:nvPr>
        </p:nvSpPr>
        <p:spPr bwMode="auto">
          <a:xfrm>
            <a:off x="2068512" y="2057400"/>
            <a:ext cx="8915400" cy="377762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ormAutofit lnSpcReduction="10000"/>
          </a:bodyPr>
          <a:lstStyle>
            <a:lvl1pPr marL="342900"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AR PL SungtiL GB"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AR PL SungtiL GB"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AR PL SungtiL GB"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AR PL SungtiL GB"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AR PL SungtiL GB"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AR PL SungtiL GB"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AR PL SungtiL GB"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AR PL SungtiL GB"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rgbClr val="000000"/>
                </a:solidFill>
                <a:latin typeface="Arial" panose="020B0604020202020204" pitchFamily="34" charset="0"/>
                <a:ea typeface="AR PL SungtiL GB" charset="0"/>
                <a:cs typeface="AR PL SungtiL GB" charset="0"/>
              </a:defRPr>
            </a:lvl9pPr>
          </a:lstStyle>
          <a:p>
            <a:pPr marL="344487" indent="-342900" eaLnBrk="1" hangingPunct="1">
              <a:spcBef>
                <a:spcPts val="1000"/>
              </a:spcBef>
              <a:buClr>
                <a:schemeClr val="accent1"/>
              </a:buClr>
              <a:buSzPct val="80000"/>
              <a:buFont typeface="Arial" panose="020B0604020202020204" pitchFamily="34" charset="0"/>
              <a:buChar char="•"/>
              <a:defRPr/>
            </a:pPr>
            <a:r>
              <a:rPr lang="en-US" altLang="es-CL" sz="2000" dirty="0" err="1" smtClean="0">
                <a:solidFill>
                  <a:schemeClr val="tx1"/>
                </a:solidFill>
                <a:latin typeface="Calibri" panose="020F0502020204030204" pitchFamily="34" charset="0"/>
                <a:cs typeface="Calibri" panose="020F0502020204030204" pitchFamily="34" charset="0"/>
              </a:rPr>
              <a:t>Fomento</a:t>
            </a:r>
            <a:r>
              <a:rPr lang="en-US" altLang="es-CL" sz="2000" dirty="0" smtClean="0">
                <a:solidFill>
                  <a:schemeClr val="tx1"/>
                </a:solidFill>
                <a:latin typeface="Calibri" panose="020F0502020204030204" pitchFamily="34" charset="0"/>
                <a:cs typeface="Calibri" panose="020F0502020204030204" pitchFamily="34" charset="0"/>
              </a:rPr>
              <a:t> de la </a:t>
            </a:r>
            <a:r>
              <a:rPr lang="en-US" altLang="es-CL" sz="2000" dirty="0" err="1" smtClean="0">
                <a:solidFill>
                  <a:schemeClr val="tx1"/>
                </a:solidFill>
                <a:latin typeface="Calibri" panose="020F0502020204030204" pitchFamily="34" charset="0"/>
                <a:cs typeface="Calibri" panose="020F0502020204030204" pitchFamily="34" charset="0"/>
              </a:rPr>
              <a:t>integración</a:t>
            </a:r>
            <a:r>
              <a:rPr lang="en-US" altLang="es-CL" sz="2000" dirty="0" smtClean="0">
                <a:solidFill>
                  <a:schemeClr val="tx1"/>
                </a:solidFill>
                <a:latin typeface="Calibri" panose="020F0502020204030204" pitchFamily="34" charset="0"/>
                <a:cs typeface="Calibri" panose="020F0502020204030204" pitchFamily="34" charset="0"/>
              </a:rPr>
              <a:t> con </a:t>
            </a:r>
            <a:r>
              <a:rPr lang="en-US" altLang="es-CL" sz="2000" dirty="0" err="1" smtClean="0">
                <a:solidFill>
                  <a:schemeClr val="tx1"/>
                </a:solidFill>
                <a:latin typeface="Calibri" panose="020F0502020204030204" pitchFamily="34" charset="0"/>
                <a:cs typeface="Calibri" panose="020F0502020204030204" pitchFamily="34" charset="0"/>
              </a:rPr>
              <a:t>otros</a:t>
            </a:r>
            <a:r>
              <a:rPr lang="en-US" altLang="es-CL" sz="2000" dirty="0" smtClean="0">
                <a:solidFill>
                  <a:schemeClr val="tx1"/>
                </a:solidFill>
                <a:latin typeface="Calibri" panose="020F0502020204030204" pitchFamily="34" charset="0"/>
                <a:cs typeface="Calibri" panose="020F0502020204030204" pitchFamily="34" charset="0"/>
              </a:rPr>
              <a:t> </a:t>
            </a:r>
            <a:r>
              <a:rPr lang="en-US" altLang="es-CL" sz="2000" dirty="0" err="1" smtClean="0">
                <a:solidFill>
                  <a:schemeClr val="tx1"/>
                </a:solidFill>
                <a:latin typeface="Calibri" panose="020F0502020204030204" pitchFamily="34" charset="0"/>
                <a:cs typeface="Calibri" panose="020F0502020204030204" pitchFamily="34" charset="0"/>
              </a:rPr>
              <a:t>gremios</a:t>
            </a:r>
            <a:r>
              <a:rPr lang="en-US" altLang="es-CL" sz="2000" dirty="0" smtClean="0">
                <a:solidFill>
                  <a:schemeClr val="tx1"/>
                </a:solidFill>
                <a:latin typeface="Calibri" panose="020F0502020204030204" pitchFamily="34" charset="0"/>
                <a:cs typeface="Calibri" panose="020F0502020204030204" pitchFamily="34" charset="0"/>
              </a:rPr>
              <a:t> de la base </a:t>
            </a:r>
            <a:r>
              <a:rPr lang="en-US" altLang="es-CL" sz="2000" dirty="0" err="1" smtClean="0">
                <a:solidFill>
                  <a:schemeClr val="tx1"/>
                </a:solidFill>
                <a:latin typeface="Calibri" panose="020F0502020204030204" pitchFamily="34" charset="0"/>
                <a:cs typeface="Calibri" panose="020F0502020204030204" pitchFamily="34" charset="0"/>
              </a:rPr>
              <a:t>reposicionando</a:t>
            </a:r>
            <a:r>
              <a:rPr lang="en-US" altLang="es-CL" sz="2000" dirty="0" smtClean="0">
                <a:solidFill>
                  <a:schemeClr val="tx1"/>
                </a:solidFill>
                <a:latin typeface="Calibri" panose="020F0502020204030204" pitchFamily="34" charset="0"/>
                <a:cs typeface="Calibri" panose="020F0502020204030204" pitchFamily="34" charset="0"/>
              </a:rPr>
              <a:t> a ASEMUCH en la mesa del sector </a:t>
            </a:r>
            <a:r>
              <a:rPr lang="en-US" altLang="es-CL" sz="2000" dirty="0" err="1" smtClean="0">
                <a:solidFill>
                  <a:schemeClr val="tx1"/>
                </a:solidFill>
                <a:latin typeface="Calibri" panose="020F0502020204030204" pitchFamily="34" charset="0"/>
                <a:cs typeface="Calibri" panose="020F0502020204030204" pitchFamily="34" charset="0"/>
              </a:rPr>
              <a:t>publico</a:t>
            </a:r>
            <a:r>
              <a:rPr lang="en-US" altLang="es-CL" sz="2000" dirty="0" smtClean="0">
                <a:solidFill>
                  <a:schemeClr val="tx1"/>
                </a:solidFill>
                <a:latin typeface="Calibri" panose="020F0502020204030204" pitchFamily="34" charset="0"/>
                <a:cs typeface="Calibri" panose="020F0502020204030204" pitchFamily="34" charset="0"/>
              </a:rPr>
              <a:t> .</a:t>
            </a:r>
          </a:p>
          <a:p>
            <a:pPr marL="344487" indent="-342900" eaLnBrk="1" hangingPunct="1">
              <a:spcBef>
                <a:spcPts val="1000"/>
              </a:spcBef>
              <a:buClr>
                <a:schemeClr val="accent1"/>
              </a:buClr>
              <a:buFont typeface="Arial" panose="020B0604020202020204" pitchFamily="34" charset="0"/>
              <a:buChar char="•"/>
              <a:defRPr/>
            </a:pPr>
            <a:endParaRPr lang="en-US" altLang="es-CL" sz="2000" dirty="0" smtClean="0">
              <a:solidFill>
                <a:schemeClr val="tx1"/>
              </a:solidFill>
              <a:latin typeface="Calibri" panose="020F0502020204030204" pitchFamily="34" charset="0"/>
              <a:cs typeface="Calibri" panose="020F0502020204030204" pitchFamily="34" charset="0"/>
            </a:endParaRPr>
          </a:p>
          <a:p>
            <a:pPr marL="344487" indent="-342900" eaLnBrk="1" hangingPunct="1">
              <a:spcBef>
                <a:spcPts val="1000"/>
              </a:spcBef>
              <a:buClr>
                <a:schemeClr val="accent1"/>
              </a:buClr>
              <a:buSzPct val="80000"/>
              <a:buFont typeface="Arial" panose="020B0604020202020204" pitchFamily="34" charset="0"/>
              <a:buChar char="•"/>
              <a:defRPr/>
            </a:pPr>
            <a:r>
              <a:rPr lang="en-US" altLang="es-CL" sz="2000" dirty="0" err="1" smtClean="0">
                <a:solidFill>
                  <a:schemeClr val="tx1"/>
                </a:solidFill>
                <a:latin typeface="Calibri" panose="020F0502020204030204" pitchFamily="34" charset="0"/>
                <a:cs typeface="Calibri" panose="020F0502020204030204" pitchFamily="34" charset="0"/>
              </a:rPr>
              <a:t>Trabajar</a:t>
            </a:r>
            <a:r>
              <a:rPr lang="en-US" altLang="es-CL" sz="2000" dirty="0" smtClean="0">
                <a:solidFill>
                  <a:schemeClr val="tx1"/>
                </a:solidFill>
                <a:latin typeface="Calibri" panose="020F0502020204030204" pitchFamily="34" charset="0"/>
                <a:cs typeface="Calibri" panose="020F0502020204030204" pitchFamily="34" charset="0"/>
              </a:rPr>
              <a:t> </a:t>
            </a:r>
            <a:r>
              <a:rPr lang="en-US" altLang="es-CL" sz="2000" dirty="0" err="1" smtClean="0">
                <a:solidFill>
                  <a:schemeClr val="tx1"/>
                </a:solidFill>
                <a:latin typeface="Calibri" panose="020F0502020204030204" pitchFamily="34" charset="0"/>
                <a:cs typeface="Calibri" panose="020F0502020204030204" pitchFamily="34" charset="0"/>
              </a:rPr>
              <a:t>por</a:t>
            </a:r>
            <a:r>
              <a:rPr lang="en-US" altLang="es-CL" sz="2000" dirty="0" smtClean="0">
                <a:solidFill>
                  <a:schemeClr val="tx1"/>
                </a:solidFill>
                <a:latin typeface="Calibri" panose="020F0502020204030204" pitchFamily="34" charset="0"/>
                <a:cs typeface="Calibri" panose="020F0502020204030204" pitchFamily="34" charset="0"/>
              </a:rPr>
              <a:t> </a:t>
            </a:r>
            <a:r>
              <a:rPr lang="en-US" altLang="es-CL" sz="2000" dirty="0" err="1" smtClean="0">
                <a:solidFill>
                  <a:schemeClr val="tx1"/>
                </a:solidFill>
                <a:latin typeface="Calibri" panose="020F0502020204030204" pitchFamily="34" charset="0"/>
                <a:cs typeface="Calibri" panose="020F0502020204030204" pitchFamily="34" charset="0"/>
              </a:rPr>
              <a:t>visibilizar</a:t>
            </a:r>
            <a:r>
              <a:rPr lang="en-US" altLang="es-CL" sz="2000" dirty="0" smtClean="0">
                <a:solidFill>
                  <a:schemeClr val="tx1"/>
                </a:solidFill>
                <a:latin typeface="Calibri" panose="020F0502020204030204" pitchFamily="34" charset="0"/>
                <a:cs typeface="Calibri" panose="020F0502020204030204" pitchFamily="34" charset="0"/>
              </a:rPr>
              <a:t> a la </a:t>
            </a:r>
            <a:r>
              <a:rPr lang="en-US" altLang="es-CL" sz="2000" dirty="0" err="1" smtClean="0">
                <a:solidFill>
                  <a:schemeClr val="tx1"/>
                </a:solidFill>
                <a:latin typeface="Calibri" panose="020F0502020204030204" pitchFamily="34" charset="0"/>
                <a:cs typeface="Calibri" panose="020F0502020204030204" pitchFamily="34" charset="0"/>
              </a:rPr>
              <a:t>Confederación</a:t>
            </a:r>
            <a:r>
              <a:rPr lang="en-US" altLang="es-CL" sz="2000" dirty="0" smtClean="0">
                <a:solidFill>
                  <a:schemeClr val="tx1"/>
                </a:solidFill>
                <a:latin typeface="Calibri" panose="020F0502020204030204" pitchFamily="34" charset="0"/>
                <a:cs typeface="Calibri" panose="020F0502020204030204" pitchFamily="34" charset="0"/>
              </a:rPr>
              <a:t>, de </a:t>
            </a:r>
            <a:r>
              <a:rPr lang="en-US" altLang="es-CL" sz="2000" dirty="0" err="1" smtClean="0">
                <a:solidFill>
                  <a:schemeClr val="tx1"/>
                </a:solidFill>
                <a:latin typeface="Calibri" panose="020F0502020204030204" pitchFamily="34" charset="0"/>
                <a:cs typeface="Calibri" panose="020F0502020204030204" pitchFamily="34" charset="0"/>
              </a:rPr>
              <a:t>modo</a:t>
            </a:r>
            <a:r>
              <a:rPr lang="en-US" altLang="es-CL" sz="2000" dirty="0" smtClean="0">
                <a:solidFill>
                  <a:schemeClr val="tx1"/>
                </a:solidFill>
                <a:latin typeface="Calibri" panose="020F0502020204030204" pitchFamily="34" charset="0"/>
                <a:cs typeface="Calibri" panose="020F0502020204030204" pitchFamily="34" charset="0"/>
              </a:rPr>
              <a:t> de </a:t>
            </a:r>
            <a:r>
              <a:rPr lang="en-US" altLang="es-CL" sz="2000" dirty="0" err="1" smtClean="0">
                <a:solidFill>
                  <a:schemeClr val="tx1"/>
                </a:solidFill>
                <a:latin typeface="Calibri" panose="020F0502020204030204" pitchFamily="34" charset="0"/>
                <a:cs typeface="Calibri" panose="020F0502020204030204" pitchFamily="34" charset="0"/>
              </a:rPr>
              <a:t>obtener</a:t>
            </a:r>
            <a:r>
              <a:rPr lang="en-US" altLang="es-CL" sz="2000" dirty="0" smtClean="0">
                <a:solidFill>
                  <a:schemeClr val="tx1"/>
                </a:solidFill>
                <a:latin typeface="Calibri" panose="020F0502020204030204" pitchFamily="34" charset="0"/>
                <a:cs typeface="Calibri" panose="020F0502020204030204" pitchFamily="34" charset="0"/>
              </a:rPr>
              <a:t> </a:t>
            </a:r>
            <a:r>
              <a:rPr lang="en-US" altLang="es-CL" sz="2000" dirty="0" err="1" smtClean="0">
                <a:solidFill>
                  <a:schemeClr val="tx1"/>
                </a:solidFill>
                <a:latin typeface="Calibri" panose="020F0502020204030204" pitchFamily="34" charset="0"/>
                <a:cs typeface="Calibri" panose="020F0502020204030204" pitchFamily="34" charset="0"/>
              </a:rPr>
              <a:t>reconocimiento</a:t>
            </a:r>
            <a:r>
              <a:rPr lang="en-US" altLang="es-CL" sz="2000" dirty="0" smtClean="0">
                <a:solidFill>
                  <a:schemeClr val="tx1"/>
                </a:solidFill>
                <a:latin typeface="Calibri" panose="020F0502020204030204" pitchFamily="34" charset="0"/>
                <a:cs typeface="Calibri" panose="020F0502020204030204" pitchFamily="34" charset="0"/>
              </a:rPr>
              <a:t> de la </a:t>
            </a:r>
            <a:r>
              <a:rPr lang="en-US" altLang="es-CL" sz="2000" dirty="0" err="1" smtClean="0">
                <a:solidFill>
                  <a:schemeClr val="tx1"/>
                </a:solidFill>
                <a:latin typeface="Calibri" panose="020F0502020204030204" pitchFamily="34" charset="0"/>
                <a:cs typeface="Calibri" panose="020F0502020204030204" pitchFamily="34" charset="0"/>
              </a:rPr>
              <a:t>ciudadanía</a:t>
            </a:r>
            <a:r>
              <a:rPr lang="en-US" altLang="es-CL" sz="2000" dirty="0" smtClean="0">
                <a:solidFill>
                  <a:schemeClr val="tx1"/>
                </a:solidFill>
                <a:latin typeface="Calibri" panose="020F0502020204030204" pitchFamily="34" charset="0"/>
                <a:cs typeface="Calibri" panose="020F0502020204030204" pitchFamily="34" charset="0"/>
              </a:rPr>
              <a:t> y </a:t>
            </a:r>
            <a:r>
              <a:rPr lang="en-US" altLang="es-CL" sz="2000" dirty="0" err="1" smtClean="0">
                <a:solidFill>
                  <a:schemeClr val="tx1"/>
                </a:solidFill>
                <a:latin typeface="Calibri" panose="020F0502020204030204" pitchFamily="34" charset="0"/>
                <a:cs typeface="Calibri" panose="020F0502020204030204" pitchFamily="34" charset="0"/>
              </a:rPr>
              <a:t>así</a:t>
            </a:r>
            <a:r>
              <a:rPr lang="en-US" altLang="es-CL" sz="2000" dirty="0" smtClean="0">
                <a:solidFill>
                  <a:schemeClr val="tx1"/>
                </a:solidFill>
                <a:latin typeface="Calibri" panose="020F0502020204030204" pitchFamily="34" charset="0"/>
                <a:cs typeface="Calibri" panose="020F0502020204030204" pitchFamily="34" charset="0"/>
              </a:rPr>
              <a:t> </a:t>
            </a:r>
            <a:r>
              <a:rPr lang="en-US" altLang="es-CL" sz="2000" dirty="0" err="1" smtClean="0">
                <a:solidFill>
                  <a:schemeClr val="tx1"/>
                </a:solidFill>
                <a:latin typeface="Calibri" panose="020F0502020204030204" pitchFamily="34" charset="0"/>
                <a:cs typeface="Calibri" panose="020F0502020204030204" pitchFamily="34" charset="0"/>
              </a:rPr>
              <a:t>generar</a:t>
            </a:r>
            <a:r>
              <a:rPr lang="en-US" altLang="es-CL" sz="2000" dirty="0" smtClean="0">
                <a:solidFill>
                  <a:schemeClr val="tx1"/>
                </a:solidFill>
                <a:latin typeface="Calibri" panose="020F0502020204030204" pitchFamily="34" charset="0"/>
                <a:cs typeface="Calibri" panose="020F0502020204030204" pitchFamily="34" charset="0"/>
              </a:rPr>
              <a:t> </a:t>
            </a:r>
            <a:r>
              <a:rPr lang="en-US" altLang="es-CL" sz="2000" dirty="0" err="1" smtClean="0">
                <a:solidFill>
                  <a:schemeClr val="tx1"/>
                </a:solidFill>
                <a:latin typeface="Calibri" panose="020F0502020204030204" pitchFamily="34" charset="0"/>
                <a:cs typeface="Calibri" panose="020F0502020204030204" pitchFamily="34" charset="0"/>
              </a:rPr>
              <a:t>empatía</a:t>
            </a:r>
            <a:r>
              <a:rPr lang="en-US" altLang="es-CL" sz="2000" dirty="0" smtClean="0">
                <a:solidFill>
                  <a:schemeClr val="tx1"/>
                </a:solidFill>
                <a:latin typeface="Calibri" panose="020F0502020204030204" pitchFamily="34" charset="0"/>
                <a:cs typeface="Calibri" panose="020F0502020204030204" pitchFamily="34" charset="0"/>
              </a:rPr>
              <a:t> ante </a:t>
            </a:r>
            <a:r>
              <a:rPr lang="en-US" altLang="es-CL" sz="2000" dirty="0" err="1" smtClean="0">
                <a:solidFill>
                  <a:schemeClr val="tx1"/>
                </a:solidFill>
                <a:latin typeface="Calibri" panose="020F0502020204030204" pitchFamily="34" charset="0"/>
                <a:cs typeface="Calibri" panose="020F0502020204030204" pitchFamily="34" charset="0"/>
              </a:rPr>
              <a:t>nuestras</a:t>
            </a:r>
            <a:r>
              <a:rPr lang="en-US" altLang="es-CL" sz="2000" dirty="0" smtClean="0">
                <a:solidFill>
                  <a:schemeClr val="tx1"/>
                </a:solidFill>
                <a:latin typeface="Calibri" panose="020F0502020204030204" pitchFamily="34" charset="0"/>
                <a:cs typeface="Calibri" panose="020F0502020204030204" pitchFamily="34" charset="0"/>
              </a:rPr>
              <a:t> </a:t>
            </a:r>
            <a:r>
              <a:rPr lang="en-US" altLang="es-CL" sz="2000" dirty="0" err="1" smtClean="0">
                <a:solidFill>
                  <a:schemeClr val="tx1"/>
                </a:solidFill>
                <a:latin typeface="Calibri" panose="020F0502020204030204" pitchFamily="34" charset="0"/>
                <a:cs typeface="Calibri" panose="020F0502020204030204" pitchFamily="34" charset="0"/>
              </a:rPr>
              <a:t>demandas</a:t>
            </a:r>
            <a:r>
              <a:rPr lang="en-US" altLang="es-CL" sz="2000" dirty="0" smtClean="0">
                <a:solidFill>
                  <a:schemeClr val="tx1"/>
                </a:solidFill>
                <a:latin typeface="Calibri" panose="020F0502020204030204" pitchFamily="34" charset="0"/>
                <a:cs typeface="Calibri" panose="020F0502020204030204" pitchFamily="34" charset="0"/>
              </a:rPr>
              <a:t>.</a:t>
            </a:r>
          </a:p>
          <a:p>
            <a:pPr marL="344487" indent="-342900" eaLnBrk="1" hangingPunct="1">
              <a:spcBef>
                <a:spcPts val="1000"/>
              </a:spcBef>
              <a:buClr>
                <a:schemeClr val="accent1"/>
              </a:buClr>
              <a:buSzPct val="80000"/>
              <a:buFont typeface="Arial" panose="020B0604020202020204" pitchFamily="34" charset="0"/>
              <a:buChar char="•"/>
              <a:defRPr/>
            </a:pPr>
            <a:endParaRPr lang="en-US" altLang="es-CL" sz="2000" dirty="0" smtClean="0">
              <a:solidFill>
                <a:schemeClr val="tx1"/>
              </a:solidFill>
              <a:latin typeface="Calibri" panose="020F0502020204030204" pitchFamily="34" charset="0"/>
              <a:cs typeface="Calibri" panose="020F0502020204030204" pitchFamily="34" charset="0"/>
            </a:endParaRPr>
          </a:p>
          <a:p>
            <a:pPr marL="344487" indent="-342900" eaLnBrk="1" hangingPunct="1">
              <a:spcBef>
                <a:spcPts val="1000"/>
              </a:spcBef>
              <a:buClr>
                <a:schemeClr val="accent1"/>
              </a:buClr>
              <a:buSzPct val="80000"/>
              <a:buFont typeface="Arial" panose="020B0604020202020204" pitchFamily="34" charset="0"/>
              <a:buChar char="•"/>
              <a:defRPr/>
            </a:pPr>
            <a:r>
              <a:rPr lang="en-US" altLang="es-CL" sz="2000" dirty="0" err="1" smtClean="0">
                <a:solidFill>
                  <a:schemeClr val="tx1"/>
                </a:solidFill>
                <a:latin typeface="Calibri" panose="020F0502020204030204" pitchFamily="34" charset="0"/>
                <a:cs typeface="Calibri" panose="020F0502020204030204" pitchFamily="34" charset="0"/>
              </a:rPr>
              <a:t>Participación</a:t>
            </a:r>
            <a:r>
              <a:rPr lang="en-US" altLang="es-CL" sz="2000" dirty="0" smtClean="0">
                <a:solidFill>
                  <a:schemeClr val="tx1"/>
                </a:solidFill>
                <a:latin typeface="Calibri" panose="020F0502020204030204" pitchFamily="34" charset="0"/>
                <a:cs typeface="Calibri" panose="020F0502020204030204" pitchFamily="34" charset="0"/>
              </a:rPr>
              <a:t> y </a:t>
            </a:r>
            <a:r>
              <a:rPr lang="en-US" altLang="es-CL" sz="2000" dirty="0" err="1" smtClean="0">
                <a:solidFill>
                  <a:schemeClr val="tx1"/>
                </a:solidFill>
                <a:latin typeface="Calibri" panose="020F0502020204030204" pitchFamily="34" charset="0"/>
                <a:cs typeface="Calibri" panose="020F0502020204030204" pitchFamily="34" charset="0"/>
              </a:rPr>
              <a:t>formación</a:t>
            </a:r>
            <a:r>
              <a:rPr lang="en-US" altLang="es-CL" sz="2000" dirty="0" smtClean="0">
                <a:solidFill>
                  <a:schemeClr val="tx1"/>
                </a:solidFill>
                <a:latin typeface="Calibri" panose="020F0502020204030204" pitchFamily="34" charset="0"/>
                <a:cs typeface="Calibri" panose="020F0502020204030204" pitchFamily="34" charset="0"/>
              </a:rPr>
              <a:t> de mesas </a:t>
            </a:r>
            <a:r>
              <a:rPr lang="en-US" altLang="es-CL" sz="2000" dirty="0" err="1" smtClean="0">
                <a:solidFill>
                  <a:schemeClr val="tx1"/>
                </a:solidFill>
                <a:latin typeface="Calibri" panose="020F0502020204030204" pitchFamily="34" charset="0"/>
                <a:cs typeface="Calibri" panose="020F0502020204030204" pitchFamily="34" charset="0"/>
              </a:rPr>
              <a:t>regionales</a:t>
            </a:r>
            <a:r>
              <a:rPr lang="en-US" altLang="es-CL" sz="2000" dirty="0" smtClean="0">
                <a:solidFill>
                  <a:schemeClr val="tx1"/>
                </a:solidFill>
                <a:latin typeface="Calibri" panose="020F0502020204030204" pitchFamily="34" charset="0"/>
                <a:cs typeface="Calibri" panose="020F0502020204030204" pitchFamily="34" charset="0"/>
              </a:rPr>
              <a:t> y </a:t>
            </a:r>
            <a:r>
              <a:rPr lang="en-US" altLang="es-CL" sz="2000" dirty="0" err="1" smtClean="0">
                <a:solidFill>
                  <a:schemeClr val="tx1"/>
                </a:solidFill>
                <a:latin typeface="Calibri" panose="020F0502020204030204" pitchFamily="34" charset="0"/>
                <a:cs typeface="Calibri" panose="020F0502020204030204" pitchFamily="34" charset="0"/>
              </a:rPr>
              <a:t>comunales</a:t>
            </a:r>
            <a:r>
              <a:rPr lang="en-US" altLang="es-CL" sz="2000" dirty="0" smtClean="0">
                <a:solidFill>
                  <a:schemeClr val="tx1"/>
                </a:solidFill>
                <a:latin typeface="Calibri" panose="020F0502020204030204" pitchFamily="34" charset="0"/>
                <a:cs typeface="Calibri" panose="020F0502020204030204" pitchFamily="34" charset="0"/>
              </a:rPr>
              <a:t> de la CUT, </a:t>
            </a:r>
            <a:r>
              <a:rPr lang="en-US" altLang="es-CL" sz="2000" dirty="0" err="1" smtClean="0">
                <a:solidFill>
                  <a:schemeClr val="tx1"/>
                </a:solidFill>
                <a:latin typeface="Calibri" panose="020F0502020204030204" pitchFamily="34" charset="0"/>
                <a:cs typeface="Calibri" panose="020F0502020204030204" pitchFamily="34" charset="0"/>
              </a:rPr>
              <a:t>en</a:t>
            </a:r>
            <a:r>
              <a:rPr lang="en-US" altLang="es-CL" sz="2000" dirty="0" smtClean="0">
                <a:solidFill>
                  <a:schemeClr val="tx1"/>
                </a:solidFill>
                <a:latin typeface="Calibri" panose="020F0502020204030204" pitchFamily="34" charset="0"/>
                <a:cs typeface="Calibri" panose="020F0502020204030204" pitchFamily="34" charset="0"/>
              </a:rPr>
              <a:t> que </a:t>
            </a:r>
            <a:r>
              <a:rPr lang="en-US" altLang="es-CL" sz="2000" dirty="0" err="1" smtClean="0">
                <a:solidFill>
                  <a:schemeClr val="tx1"/>
                </a:solidFill>
                <a:latin typeface="Calibri" panose="020F0502020204030204" pitchFamily="34" charset="0"/>
                <a:cs typeface="Calibri" panose="020F0502020204030204" pitchFamily="34" charset="0"/>
              </a:rPr>
              <a:t>participen</a:t>
            </a:r>
            <a:r>
              <a:rPr lang="en-US" altLang="es-CL" sz="2000" dirty="0" smtClean="0">
                <a:solidFill>
                  <a:schemeClr val="tx1"/>
                </a:solidFill>
                <a:latin typeface="Calibri" panose="020F0502020204030204" pitchFamily="34" charset="0"/>
                <a:cs typeface="Calibri" panose="020F0502020204030204" pitchFamily="34" charset="0"/>
              </a:rPr>
              <a:t> las </a:t>
            </a:r>
            <a:r>
              <a:rPr lang="en-US" altLang="es-CL" sz="2000" dirty="0" err="1" smtClean="0">
                <a:solidFill>
                  <a:schemeClr val="tx1"/>
                </a:solidFill>
                <a:latin typeface="Calibri" panose="020F0502020204030204" pitchFamily="34" charset="0"/>
                <a:cs typeface="Calibri" panose="020F0502020204030204" pitchFamily="34" charset="0"/>
              </a:rPr>
              <a:t>asociaciones</a:t>
            </a:r>
            <a:r>
              <a:rPr lang="en-US" altLang="es-CL" sz="2000" dirty="0" smtClean="0">
                <a:solidFill>
                  <a:schemeClr val="tx1"/>
                </a:solidFill>
                <a:latin typeface="Calibri" panose="020F0502020204030204" pitchFamily="34" charset="0"/>
                <a:cs typeface="Calibri" panose="020F0502020204030204" pitchFamily="34" charset="0"/>
              </a:rPr>
              <a:t> </a:t>
            </a:r>
            <a:r>
              <a:rPr lang="en-US" altLang="es-CL" sz="2000" dirty="0" err="1" smtClean="0">
                <a:solidFill>
                  <a:schemeClr val="tx1"/>
                </a:solidFill>
                <a:latin typeface="Calibri" panose="020F0502020204030204" pitchFamily="34" charset="0"/>
                <a:cs typeface="Calibri" panose="020F0502020204030204" pitchFamily="34" charset="0"/>
              </a:rPr>
              <a:t>comunales</a:t>
            </a:r>
            <a:r>
              <a:rPr lang="en-US" altLang="es-CL" sz="2000" dirty="0" smtClean="0">
                <a:solidFill>
                  <a:schemeClr val="tx1"/>
                </a:solidFill>
                <a:latin typeface="Calibri" panose="020F0502020204030204" pitchFamily="34" charset="0"/>
                <a:cs typeface="Calibri" panose="020F0502020204030204" pitchFamily="34" charset="0"/>
              </a:rPr>
              <a:t>.</a:t>
            </a:r>
          </a:p>
          <a:p>
            <a:pPr marL="344487" indent="-342900" eaLnBrk="1" hangingPunct="1">
              <a:spcBef>
                <a:spcPts val="1000"/>
              </a:spcBef>
              <a:buClr>
                <a:schemeClr val="accent1"/>
              </a:buClr>
              <a:buSzPct val="80000"/>
              <a:buFont typeface="Arial" panose="020B0604020202020204" pitchFamily="34" charset="0"/>
              <a:buChar char="•"/>
              <a:defRPr/>
            </a:pPr>
            <a:endParaRPr lang="en-US" altLang="es-CL" sz="2000" dirty="0" smtClean="0">
              <a:solidFill>
                <a:schemeClr val="tx1"/>
              </a:solidFill>
              <a:latin typeface="Calibri" panose="020F0502020204030204" pitchFamily="34" charset="0"/>
              <a:cs typeface="Calibri" panose="020F0502020204030204" pitchFamily="34" charset="0"/>
            </a:endParaRPr>
          </a:p>
          <a:p>
            <a:pPr marL="344487" indent="-342900" eaLnBrk="1" hangingPunct="1">
              <a:spcBef>
                <a:spcPts val="1000"/>
              </a:spcBef>
              <a:buClr>
                <a:schemeClr val="accent1"/>
              </a:buClr>
              <a:buSzPct val="80000"/>
              <a:buFont typeface="Arial" panose="020B0604020202020204" pitchFamily="34" charset="0"/>
              <a:buChar char="•"/>
              <a:defRPr/>
            </a:pPr>
            <a:r>
              <a:rPr lang="en-US" altLang="es-CL" sz="2000" dirty="0" err="1" smtClean="0">
                <a:solidFill>
                  <a:schemeClr val="tx1"/>
                </a:solidFill>
                <a:latin typeface="Calibri" panose="020F0502020204030204" pitchFamily="34" charset="0"/>
                <a:cs typeface="Calibri" panose="020F0502020204030204" pitchFamily="34" charset="0"/>
              </a:rPr>
              <a:t>Participar</a:t>
            </a:r>
            <a:r>
              <a:rPr lang="en-US" altLang="es-CL" sz="2000" dirty="0" smtClean="0">
                <a:solidFill>
                  <a:schemeClr val="tx1"/>
                </a:solidFill>
                <a:latin typeface="Calibri" panose="020F0502020204030204" pitchFamily="34" charset="0"/>
                <a:cs typeface="Calibri" panose="020F0502020204030204" pitchFamily="34" charset="0"/>
              </a:rPr>
              <a:t> </a:t>
            </a:r>
            <a:r>
              <a:rPr lang="en-US" altLang="es-CL" sz="2000" dirty="0" err="1" smtClean="0">
                <a:solidFill>
                  <a:schemeClr val="tx1"/>
                </a:solidFill>
                <a:latin typeface="Calibri" panose="020F0502020204030204" pitchFamily="34" charset="0"/>
                <a:cs typeface="Calibri" panose="020F0502020204030204" pitchFamily="34" charset="0"/>
              </a:rPr>
              <a:t>activa</a:t>
            </a:r>
            <a:r>
              <a:rPr lang="en-US" altLang="es-CL" sz="2000" dirty="0" smtClean="0">
                <a:solidFill>
                  <a:schemeClr val="tx1"/>
                </a:solidFill>
                <a:latin typeface="Calibri" panose="020F0502020204030204" pitchFamily="34" charset="0"/>
                <a:cs typeface="Calibri" panose="020F0502020204030204" pitchFamily="34" charset="0"/>
              </a:rPr>
              <a:t> y </a:t>
            </a:r>
            <a:r>
              <a:rPr lang="en-US" altLang="es-CL" sz="2000" dirty="0" err="1" smtClean="0">
                <a:solidFill>
                  <a:schemeClr val="tx1"/>
                </a:solidFill>
                <a:latin typeface="Calibri" panose="020F0502020204030204" pitchFamily="34" charset="0"/>
                <a:cs typeface="Calibri" panose="020F0502020204030204" pitchFamily="34" charset="0"/>
              </a:rPr>
              <a:t>democráticamente</a:t>
            </a:r>
            <a:r>
              <a:rPr lang="en-US" altLang="es-CL" sz="2000" dirty="0" smtClean="0">
                <a:solidFill>
                  <a:schemeClr val="tx1"/>
                </a:solidFill>
                <a:latin typeface="Calibri" panose="020F0502020204030204" pitchFamily="34" charset="0"/>
                <a:cs typeface="Calibri" panose="020F0502020204030204" pitchFamily="34" charset="0"/>
              </a:rPr>
              <a:t> </a:t>
            </a:r>
            <a:r>
              <a:rPr lang="en-US" altLang="es-CL" sz="2000" dirty="0" err="1" smtClean="0">
                <a:solidFill>
                  <a:schemeClr val="tx1"/>
                </a:solidFill>
                <a:latin typeface="Calibri" panose="020F0502020204030204" pitchFamily="34" charset="0"/>
                <a:cs typeface="Calibri" panose="020F0502020204030204" pitchFamily="34" charset="0"/>
              </a:rPr>
              <a:t>en</a:t>
            </a:r>
            <a:r>
              <a:rPr lang="en-US" altLang="es-CL" sz="2000" dirty="0" smtClean="0">
                <a:solidFill>
                  <a:schemeClr val="tx1"/>
                </a:solidFill>
                <a:latin typeface="Calibri" panose="020F0502020204030204" pitchFamily="34" charset="0"/>
                <a:cs typeface="Calibri" panose="020F0502020204030204" pitchFamily="34" charset="0"/>
              </a:rPr>
              <a:t> la CUT.</a:t>
            </a:r>
          </a:p>
          <a:p>
            <a:pPr eaLnBrk="1" hangingPunct="1">
              <a:spcBef>
                <a:spcPts val="1000"/>
              </a:spcBef>
              <a:defRPr/>
            </a:pPr>
            <a:endParaRPr lang="en-US" altLang="es-CL" sz="2000" dirty="0" smtClean="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2288107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Ejes fundamentales </a:t>
            </a:r>
            <a:r>
              <a:rPr lang="es-CL" dirty="0" smtClean="0">
                <a:solidFill>
                  <a:schemeClr val="tx1"/>
                </a:solidFill>
              </a:rPr>
              <a:t>ASEMUCH</a:t>
            </a:r>
            <a:r>
              <a:rPr lang="es-CL" dirty="0" smtClean="0"/>
              <a:t> </a:t>
            </a:r>
            <a:r>
              <a:rPr lang="es-CL" dirty="0"/>
              <a:t>2018 -2020</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xmlns="" val="1465889345"/>
              </p:ext>
            </p:extLst>
          </p:nvPr>
        </p:nvGraphicFramePr>
        <p:xfrm>
          <a:off x="2589213" y="2133600"/>
          <a:ext cx="8915400" cy="3657600"/>
        </p:xfrm>
        <a:graphic>
          <a:graphicData uri="http://schemas.openxmlformats.org/drawingml/2006/table">
            <a:tbl>
              <a:tblPr firstRow="1" bandRow="1">
                <a:tableStyleId>{5C22544A-7EE6-4342-B048-85BDC9FD1C3A}</a:tableStyleId>
              </a:tblPr>
              <a:tblGrid>
                <a:gridCol w="89154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400" b="0" dirty="0" smtClean="0">
                          <a:solidFill>
                            <a:schemeClr val="tx1"/>
                          </a:solidFill>
                        </a:rPr>
                        <a:t>I. Participación y Organización</a:t>
                      </a:r>
                    </a:p>
                    <a:p>
                      <a:endParaRPr lang="es-CL" sz="2400" dirty="0"/>
                    </a:p>
                  </a:txBody>
                  <a:tcPr marL="77525" marR="77525">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bg1"/>
                          </a:solidFill>
                        </a:rPr>
                        <a:t>II. Capacitación y Formación Sindical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L" sz="2400" dirty="0"/>
                    </a:p>
                  </a:txBody>
                  <a:tcPr marL="77525" marR="77525">
                    <a:solidFill>
                      <a:schemeClr val="accent1"/>
                    </a:solidFill>
                  </a:tcPr>
                </a:tc>
              </a:tr>
              <a:tr h="370840">
                <a:tc>
                  <a:txBody>
                    <a:bodyPr/>
                    <a:lstStyle/>
                    <a:p>
                      <a:endParaRPr lang="es-CL" sz="24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s-CL" sz="2400" dirty="0" smtClean="0"/>
                        <a:t>III. </a:t>
                      </a:r>
                      <a:r>
                        <a:rPr lang="es-CL" sz="2400" kern="1200" dirty="0" smtClean="0">
                          <a:solidFill>
                            <a:schemeClr val="dk1"/>
                          </a:solidFill>
                          <a:effectLst/>
                          <a:latin typeface="+mn-lt"/>
                          <a:ea typeface="+mn-ea"/>
                          <a:cs typeface="+mn-cs"/>
                        </a:rPr>
                        <a:t>Modernización y Pliego</a:t>
                      </a:r>
                      <a:endParaRPr lang="es-CL" sz="2400" dirty="0" smtClean="0"/>
                    </a:p>
                    <a:p>
                      <a:endParaRPr lang="es-CL" sz="2400" dirty="0"/>
                    </a:p>
                  </a:txBody>
                  <a:tcPr marL="77525" marR="77525">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400" dirty="0" smtClean="0"/>
                        <a:t>IV Defensa de los Derechos fundamentales</a:t>
                      </a:r>
                    </a:p>
                    <a:p>
                      <a:endParaRPr lang="es-CL" sz="2400" dirty="0"/>
                    </a:p>
                  </a:txBody>
                  <a:tcPr marL="77525" marR="77525">
                    <a:noFill/>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93596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a:t>Fortalecer las capacidades de los dirigentes de bases en materias de liderazgo </a:t>
            </a:r>
            <a:br>
              <a:rPr lang="es-CL" dirty="0"/>
            </a:br>
            <a:endParaRPr lang="es-CL" dirty="0"/>
          </a:p>
        </p:txBody>
      </p:sp>
      <p:sp>
        <p:nvSpPr>
          <p:cNvPr id="3" name="Marcador de contenido 2"/>
          <p:cNvSpPr>
            <a:spLocks noGrp="1"/>
          </p:cNvSpPr>
          <p:nvPr>
            <p:ph idx="1"/>
          </p:nvPr>
        </p:nvSpPr>
        <p:spPr>
          <a:xfrm>
            <a:off x="2589212" y="2357120"/>
            <a:ext cx="8099108" cy="3554102"/>
          </a:xfrm>
        </p:spPr>
        <p:txBody>
          <a:bodyPr/>
          <a:lstStyle/>
          <a:p>
            <a:pPr>
              <a:buFont typeface="Arial" panose="020B0604020202020204" pitchFamily="34" charset="0"/>
              <a:buChar char="•"/>
            </a:pPr>
            <a:r>
              <a:rPr lang="es-CL" sz="2400" dirty="0" smtClean="0">
                <a:solidFill>
                  <a:schemeClr val="tx1"/>
                </a:solidFill>
              </a:rPr>
              <a:t>Cognitiva</a:t>
            </a:r>
          </a:p>
          <a:p>
            <a:pPr>
              <a:buFont typeface="Arial" panose="020B0604020202020204" pitchFamily="34" charset="0"/>
              <a:buChar char="•"/>
            </a:pPr>
            <a:endParaRPr lang="es-CL" sz="2400" dirty="0">
              <a:solidFill>
                <a:schemeClr val="tx1"/>
              </a:solidFill>
            </a:endParaRPr>
          </a:p>
          <a:p>
            <a:pPr>
              <a:buFont typeface="Arial" panose="020B0604020202020204" pitchFamily="34" charset="0"/>
              <a:buChar char="•"/>
            </a:pPr>
            <a:r>
              <a:rPr lang="es-CL" sz="2400" dirty="0">
                <a:solidFill>
                  <a:schemeClr val="tx1"/>
                </a:solidFill>
              </a:rPr>
              <a:t> </a:t>
            </a:r>
            <a:r>
              <a:rPr lang="es-CL" sz="2400" dirty="0" smtClean="0">
                <a:solidFill>
                  <a:schemeClr val="tx1"/>
                </a:solidFill>
              </a:rPr>
              <a:t>Corporal </a:t>
            </a:r>
          </a:p>
          <a:p>
            <a:pPr>
              <a:buFont typeface="Arial" panose="020B0604020202020204" pitchFamily="34" charset="0"/>
              <a:buChar char="•"/>
            </a:pPr>
            <a:endParaRPr lang="es-CL" sz="2400" dirty="0" smtClean="0">
              <a:solidFill>
                <a:schemeClr val="tx1"/>
              </a:solidFill>
            </a:endParaRPr>
          </a:p>
          <a:p>
            <a:pPr>
              <a:buFont typeface="Arial" panose="020B0604020202020204" pitchFamily="34" charset="0"/>
              <a:buChar char="•"/>
            </a:pPr>
            <a:r>
              <a:rPr lang="es-CL" sz="2400" dirty="0" smtClean="0">
                <a:solidFill>
                  <a:schemeClr val="tx1"/>
                </a:solidFill>
              </a:rPr>
              <a:t>Emocional </a:t>
            </a:r>
            <a:endParaRPr lang="es-CL" sz="2400" dirty="0">
              <a:solidFill>
                <a:schemeClr val="tx1"/>
              </a:solidFill>
            </a:endParaRPr>
          </a:p>
          <a:p>
            <a:endParaRPr lang="es-CL" dirty="0"/>
          </a:p>
        </p:txBody>
      </p:sp>
      <p:sp>
        <p:nvSpPr>
          <p:cNvPr id="4" name="CuadroTexto 3"/>
          <p:cNvSpPr txBox="1"/>
          <p:nvPr/>
        </p:nvSpPr>
        <p:spPr>
          <a:xfrm>
            <a:off x="11412279" y="1757680"/>
            <a:ext cx="461665" cy="3982719"/>
          </a:xfrm>
          <a:prstGeom prst="rect">
            <a:avLst/>
          </a:prstGeom>
          <a:noFill/>
        </p:spPr>
        <p:txBody>
          <a:bodyPr vert="vert270" wrap="square" rtlCol="0" anchor="b" anchorCtr="0">
            <a:spAutoFit/>
          </a:bodyPr>
          <a:lstStyle/>
          <a:p>
            <a:pPr>
              <a:defRPr/>
            </a:pPr>
            <a:r>
              <a:rPr lang="es-CL" dirty="0" smtClean="0"/>
              <a:t>II. </a:t>
            </a:r>
            <a:r>
              <a:rPr lang="es-CL" dirty="0"/>
              <a:t>Capacitación y Formación </a:t>
            </a:r>
            <a:r>
              <a:rPr lang="es-CL" dirty="0" smtClean="0"/>
              <a:t>Sindical</a:t>
            </a:r>
            <a:endParaRPr lang="es-C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8552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p:cNvPicPr>
          <p:nvPr>
            <p:ph idx="1"/>
          </p:nvPr>
        </p:nvPicPr>
        <p:blipFill rotWithShape="1">
          <a:blip r:embed="rId2"/>
          <a:srcRect l="16646" t="24170" r="39530" b="18731"/>
          <a:stretch/>
        </p:blipFill>
        <p:spPr bwMode="auto">
          <a:xfrm>
            <a:off x="1775520" y="116632"/>
            <a:ext cx="8712968" cy="6336704"/>
          </a:xfrm>
          <a:prstGeom prst="rect">
            <a:avLst/>
          </a:prstGeom>
          <a:ln>
            <a:noFill/>
          </a:ln>
          <a:extLst>
            <a:ext uri="{53640926-AAD7-44D8-BBD7-CCE9431645EC}">
              <a14:shadowObscured xmlns:a14="http://schemas.microsoft.com/office/drawing/2010/main" xmln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768409" y="188641"/>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21410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66240" y="1652933"/>
            <a:ext cx="5242560" cy="369332"/>
          </a:xfrm>
          <a:prstGeom prst="rect">
            <a:avLst/>
          </a:prstGeom>
          <a:noFill/>
        </p:spPr>
        <p:txBody>
          <a:bodyPr wrap="square" rtlCol="0">
            <a:spAutoFit/>
          </a:bodyPr>
          <a:lstStyle/>
          <a:p>
            <a:r>
              <a:rPr lang="es-CL" dirty="0">
                <a:latin typeface="Arial Black" pitchFamily="34" charset="0"/>
              </a:rPr>
              <a:t>OBJETIVO ESTRATEGICO</a:t>
            </a:r>
            <a:endParaRPr lang="es-CL" dirty="0"/>
          </a:p>
        </p:txBody>
      </p:sp>
      <p:sp>
        <p:nvSpPr>
          <p:cNvPr id="5" name="CuadroTexto 4"/>
          <p:cNvSpPr txBox="1"/>
          <p:nvPr/>
        </p:nvSpPr>
        <p:spPr>
          <a:xfrm>
            <a:off x="1666240" y="4072374"/>
            <a:ext cx="5242560" cy="369332"/>
          </a:xfrm>
          <a:prstGeom prst="rect">
            <a:avLst/>
          </a:prstGeom>
          <a:noFill/>
        </p:spPr>
        <p:txBody>
          <a:bodyPr wrap="square" rtlCol="0">
            <a:spAutoFit/>
          </a:bodyPr>
          <a:lstStyle/>
          <a:p>
            <a:r>
              <a:rPr lang="es-CL" dirty="0" smtClean="0">
                <a:latin typeface="Arial Black" panose="020B0A04020102020204" pitchFamily="34" charset="0"/>
              </a:rPr>
              <a:t>OBJETIVO ESPECIFICO</a:t>
            </a:r>
            <a:endParaRPr lang="es-CL" dirty="0">
              <a:latin typeface="Arial Black" panose="020B0A04020102020204" pitchFamily="34" charset="0"/>
            </a:endParaRPr>
          </a:p>
        </p:txBody>
      </p:sp>
      <p:sp>
        <p:nvSpPr>
          <p:cNvPr id="6" name="2 Marcador de contenido"/>
          <p:cNvSpPr txBox="1">
            <a:spLocks/>
          </p:cNvSpPr>
          <p:nvPr/>
        </p:nvSpPr>
        <p:spPr>
          <a:xfrm>
            <a:off x="1777296" y="4591577"/>
            <a:ext cx="8435280" cy="1612775"/>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CL" dirty="0"/>
              <a:t>P</a:t>
            </a:r>
            <a:r>
              <a:rPr lang="es-CL" dirty="0" smtClean="0"/>
              <a:t>roponer temas y formatos en materias de capacitación </a:t>
            </a:r>
            <a:endParaRPr lang="es-CL" dirty="0"/>
          </a:p>
        </p:txBody>
      </p:sp>
      <p:sp>
        <p:nvSpPr>
          <p:cNvPr id="7" name="2 Marcador de contenido"/>
          <p:cNvSpPr txBox="1">
            <a:spLocks/>
          </p:cNvSpPr>
          <p:nvPr/>
        </p:nvSpPr>
        <p:spPr>
          <a:xfrm>
            <a:off x="1666240" y="2237719"/>
            <a:ext cx="8229600" cy="1684784"/>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dirty="0" smtClean="0">
                <a:latin typeface="Calibri" panose="020F0502020204030204" pitchFamily="34" charset="0"/>
                <a:cs typeface="Calibri" panose="020F0502020204030204" pitchFamily="34" charset="0"/>
              </a:rPr>
              <a:t>Formulación de capacitaciones y </a:t>
            </a:r>
            <a:r>
              <a:rPr lang="es-CL" dirty="0" err="1" smtClean="0">
                <a:latin typeface="Calibri" panose="020F0502020204030204" pitchFamily="34" charset="0"/>
                <a:cs typeface="Calibri" panose="020F0502020204030204" pitchFamily="34" charset="0"/>
              </a:rPr>
              <a:t>formacion</a:t>
            </a:r>
            <a:r>
              <a:rPr lang="es-CL" dirty="0" smtClean="0">
                <a:latin typeface="Calibri" panose="020F0502020204030204" pitchFamily="34" charset="0"/>
                <a:cs typeface="Calibri" panose="020F0502020204030204" pitchFamily="34" charset="0"/>
              </a:rPr>
              <a:t> sindical </a:t>
            </a:r>
            <a:endParaRPr lang="es-CL" dirty="0">
              <a:latin typeface="Calibri" panose="020F0502020204030204" pitchFamily="34" charset="0"/>
              <a:cs typeface="Calibri" panose="020F0502020204030204" pitchFamily="34" charset="0"/>
            </a:endParaRPr>
          </a:p>
        </p:txBody>
      </p:sp>
      <p:sp>
        <p:nvSpPr>
          <p:cNvPr id="8" name="CuadroTexto 7"/>
          <p:cNvSpPr txBox="1"/>
          <p:nvPr/>
        </p:nvSpPr>
        <p:spPr>
          <a:xfrm>
            <a:off x="11412279" y="1757680"/>
            <a:ext cx="461665" cy="3982719"/>
          </a:xfrm>
          <a:prstGeom prst="rect">
            <a:avLst/>
          </a:prstGeom>
          <a:noFill/>
        </p:spPr>
        <p:txBody>
          <a:bodyPr vert="vert270" wrap="square" rtlCol="0" anchor="b" anchorCtr="0">
            <a:spAutoFit/>
          </a:bodyPr>
          <a:lstStyle/>
          <a:p>
            <a:pPr>
              <a:defRPr/>
            </a:pPr>
            <a:r>
              <a:rPr lang="es-CL" dirty="0" smtClean="0"/>
              <a:t> II.  </a:t>
            </a:r>
            <a:r>
              <a:rPr lang="es-CL" dirty="0"/>
              <a:t>Capacitación y Formación </a:t>
            </a:r>
            <a:r>
              <a:rPr lang="es-CL" dirty="0" smtClean="0"/>
              <a:t>Sindical</a:t>
            </a:r>
            <a:endParaRPr lang="es-CL" dirty="0"/>
          </a:p>
        </p:txBody>
      </p:sp>
      <p:sp>
        <p:nvSpPr>
          <p:cNvPr id="9" name="Título 1"/>
          <p:cNvSpPr txBox="1">
            <a:spLocks/>
          </p:cNvSpPr>
          <p:nvPr/>
        </p:nvSpPr>
        <p:spPr>
          <a:xfrm>
            <a:off x="1777296" y="252961"/>
            <a:ext cx="8911687" cy="1280890"/>
          </a:xfrm>
          <a:prstGeom prst="rect">
            <a:avLst/>
          </a:prstGeom>
        </p:spPr>
        <p:txBody>
          <a:bodyPr>
            <a:normAutofit fontScale="9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L" dirty="0" smtClean="0"/>
              <a:t>Fortalecer las capacidades de los dirigentes de bases en materias de liderazgo </a:t>
            </a:r>
            <a:br>
              <a:rPr lang="es-CL" dirty="0" smtClean="0"/>
            </a:br>
            <a:endParaRPr lang="es-CL"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7296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03512" y="274638"/>
            <a:ext cx="8712968" cy="1084262"/>
          </a:xfrm>
        </p:spPr>
        <p:txBody>
          <a:bodyPr>
            <a:normAutofit fontScale="90000"/>
          </a:bodyPr>
          <a:lstStyle/>
          <a:p>
            <a:pPr algn="just"/>
            <a:r>
              <a:rPr lang="es-CL" dirty="0"/>
              <a:t/>
            </a:r>
            <a:br>
              <a:rPr lang="es-CL" dirty="0"/>
            </a:br>
            <a:r>
              <a:rPr lang="es-CL" sz="3100" dirty="0">
                <a:solidFill>
                  <a:schemeClr val="tx1"/>
                </a:solidFill>
              </a:rPr>
              <a:t>1.- ¿QUE TEMAS DEBE IMPULSAR </a:t>
            </a:r>
            <a:r>
              <a:rPr lang="es-CL" sz="3100" dirty="0" smtClean="0">
                <a:solidFill>
                  <a:schemeClr val="tx1"/>
                </a:solidFill>
              </a:rPr>
              <a:t>ASEMUCH EN MATERIAS DE CAPACITACIÓN </a:t>
            </a:r>
            <a:r>
              <a:rPr lang="es-CL" sz="3100" dirty="0">
                <a:solidFill>
                  <a:schemeClr val="tx1"/>
                </a:solidFill>
              </a:rPr>
              <a:t>?</a:t>
            </a:r>
            <a:r>
              <a:rPr lang="es-CL" dirty="0" smtClean="0">
                <a:solidFill>
                  <a:srgbClr val="FF0000"/>
                </a:solidFill>
              </a:rPr>
              <a:t/>
            </a:r>
            <a:br>
              <a:rPr lang="es-CL" dirty="0" smtClean="0">
                <a:solidFill>
                  <a:srgbClr val="FF0000"/>
                </a:solidFill>
              </a:rPr>
            </a:br>
            <a:endParaRPr lang="es-CL" dirty="0">
              <a:solidFill>
                <a:srgbClr val="FF0000"/>
              </a:solidFill>
            </a:endParaRPr>
          </a:p>
        </p:txBody>
      </p:sp>
      <p:sp>
        <p:nvSpPr>
          <p:cNvPr id="3" name="2 Marcador de contenido"/>
          <p:cNvSpPr>
            <a:spLocks noGrp="1"/>
          </p:cNvSpPr>
          <p:nvPr>
            <p:ph idx="1"/>
          </p:nvPr>
        </p:nvSpPr>
        <p:spPr>
          <a:xfrm>
            <a:off x="1968500" y="1611661"/>
            <a:ext cx="8435280" cy="4857403"/>
          </a:xfrm>
        </p:spPr>
        <p:txBody>
          <a:bodyPr>
            <a:normAutofit/>
          </a:bodyPr>
          <a:lstStyle/>
          <a:p>
            <a:endParaRPr lang="es-CL" sz="2400" b="1" dirty="0"/>
          </a:p>
          <a:p>
            <a:pPr>
              <a:buFont typeface="Arial" panose="020B0604020202020204" pitchFamily="34" charset="0"/>
              <a:buChar char="•"/>
            </a:pPr>
            <a:r>
              <a:rPr lang="es-CL" sz="2400" b="1" dirty="0"/>
              <a:t>E</a:t>
            </a:r>
            <a:r>
              <a:rPr lang="es-CL" sz="2400" b="1" dirty="0" smtClean="0"/>
              <a:t>statuto </a:t>
            </a:r>
            <a:r>
              <a:rPr lang="es-CL" sz="2400" b="1" dirty="0"/>
              <a:t>A</a:t>
            </a:r>
            <a:r>
              <a:rPr lang="es-CL" sz="2400" b="1" dirty="0" smtClean="0"/>
              <a:t>dministrativo   </a:t>
            </a:r>
            <a:r>
              <a:rPr lang="es-CL" sz="2400" dirty="0" smtClean="0"/>
              <a:t>(  </a:t>
            </a:r>
            <a:r>
              <a:rPr lang="es-CL" sz="2400" dirty="0"/>
              <a:t>Carrera funcionaria , Reglamentos internos ,Presupuesto Municipal, Sumarios Administrativos , Capacitación . )</a:t>
            </a:r>
            <a:r>
              <a:rPr lang="es-CL" sz="2400" b="1" dirty="0"/>
              <a:t> </a:t>
            </a:r>
            <a:r>
              <a:rPr lang="es-CL" sz="2400" dirty="0"/>
              <a:t>Impulsar la modernidad del Estatuto Administrativo de los FFMM.</a:t>
            </a:r>
          </a:p>
          <a:p>
            <a:pPr>
              <a:buFont typeface="Arial" panose="020B0604020202020204" pitchFamily="34" charset="0"/>
              <a:buChar char="•"/>
            </a:pPr>
            <a:endParaRPr lang="es-CL" sz="2400" dirty="0"/>
          </a:p>
          <a:p>
            <a:pPr>
              <a:buFont typeface="Arial" panose="020B0604020202020204" pitchFamily="34" charset="0"/>
              <a:buChar char="•"/>
            </a:pPr>
            <a:r>
              <a:rPr lang="es-CL" sz="2400" dirty="0" smtClean="0"/>
              <a:t>Certificación de competencias v/s titulo  educación superior .</a:t>
            </a:r>
          </a:p>
          <a:p>
            <a:pPr>
              <a:buFont typeface="Arial" panose="020B0604020202020204" pitchFamily="34" charset="0"/>
              <a:buChar char="•"/>
            </a:pPr>
            <a:endParaRPr lang="es-CL" sz="2400" b="1" dirty="0"/>
          </a:p>
          <a:p>
            <a:pPr>
              <a:buFont typeface="Arial" panose="020B0604020202020204" pitchFamily="34" charset="0"/>
              <a:buChar char="•"/>
            </a:pPr>
            <a:r>
              <a:rPr lang="es-CL" sz="2400" dirty="0"/>
              <a:t>F</a:t>
            </a:r>
            <a:r>
              <a:rPr lang="es-CL" sz="2400" dirty="0" smtClean="0"/>
              <a:t>ortalecer las capacidades de los dirigentes de bases en materias de liderazgo. </a:t>
            </a:r>
          </a:p>
          <a:p>
            <a:pPr marL="0" indent="0">
              <a:buNone/>
            </a:pPr>
            <a:endParaRPr lang="es-CL" sz="2400" dirty="0"/>
          </a:p>
        </p:txBody>
      </p:sp>
      <p:sp>
        <p:nvSpPr>
          <p:cNvPr id="5" name="CuadroTexto 4"/>
          <p:cNvSpPr txBox="1"/>
          <p:nvPr/>
        </p:nvSpPr>
        <p:spPr>
          <a:xfrm>
            <a:off x="11412279" y="1757680"/>
            <a:ext cx="461665" cy="3982719"/>
          </a:xfrm>
          <a:prstGeom prst="rect">
            <a:avLst/>
          </a:prstGeom>
          <a:noFill/>
        </p:spPr>
        <p:txBody>
          <a:bodyPr vert="vert270" wrap="square" rtlCol="0" anchor="b" anchorCtr="0">
            <a:spAutoFit/>
          </a:bodyPr>
          <a:lstStyle/>
          <a:p>
            <a:pPr>
              <a:defRPr/>
            </a:pPr>
            <a:r>
              <a:rPr lang="es-CL" dirty="0" smtClean="0"/>
              <a:t>II.  </a:t>
            </a:r>
            <a:r>
              <a:rPr lang="es-CL" dirty="0"/>
              <a:t>Capacitación y Formación </a:t>
            </a:r>
            <a:r>
              <a:rPr lang="es-CL" dirty="0" smtClean="0"/>
              <a:t>Sindical</a:t>
            </a:r>
            <a:endParaRPr lang="es-CL"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88849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0496" y="1554480"/>
            <a:ext cx="8229600" cy="4698978"/>
          </a:xfrm>
        </p:spPr>
        <p:txBody>
          <a:bodyPr>
            <a:normAutofit fontScale="92500" lnSpcReduction="20000"/>
          </a:bodyPr>
          <a:lstStyle/>
          <a:p>
            <a:endParaRPr lang="es-CL" dirty="0"/>
          </a:p>
          <a:p>
            <a:pPr>
              <a:buFont typeface="Arial" panose="020B0604020202020204" pitchFamily="34" charset="0"/>
              <a:buChar char="•"/>
            </a:pPr>
            <a:r>
              <a:rPr lang="es-CL" sz="2600" dirty="0" smtClean="0"/>
              <a:t>Charlas con Expertos ( </a:t>
            </a:r>
            <a:r>
              <a:rPr lang="es-CL" sz="2600" dirty="0" err="1" smtClean="0"/>
              <a:t>Focus</a:t>
            </a:r>
            <a:r>
              <a:rPr lang="es-CL" sz="2600" dirty="0" smtClean="0"/>
              <a:t>  </a:t>
            </a:r>
            <a:r>
              <a:rPr lang="es-CL" sz="2600" dirty="0" err="1" smtClean="0"/>
              <a:t>group</a:t>
            </a:r>
            <a:r>
              <a:rPr lang="es-CL" sz="2600" dirty="0" smtClean="0"/>
              <a:t> )</a:t>
            </a:r>
          </a:p>
          <a:p>
            <a:pPr>
              <a:buFont typeface="Arial" panose="020B0604020202020204" pitchFamily="34" charset="0"/>
              <a:buChar char="•"/>
            </a:pPr>
            <a:endParaRPr lang="es-CL" sz="2600" dirty="0" smtClean="0"/>
          </a:p>
          <a:p>
            <a:pPr>
              <a:buFont typeface="Arial" panose="020B0604020202020204" pitchFamily="34" charset="0"/>
              <a:buChar char="•"/>
            </a:pPr>
            <a:r>
              <a:rPr lang="es-CL" sz="2600" dirty="0" smtClean="0"/>
              <a:t>Plataforma virtual </a:t>
            </a:r>
          </a:p>
          <a:p>
            <a:pPr>
              <a:buFont typeface="Arial" panose="020B0604020202020204" pitchFamily="34" charset="0"/>
              <a:buChar char="•"/>
            </a:pPr>
            <a:endParaRPr lang="es-CL" sz="2600" dirty="0" smtClean="0"/>
          </a:p>
          <a:p>
            <a:pPr>
              <a:buFont typeface="Arial" panose="020B0604020202020204" pitchFamily="34" charset="0"/>
              <a:buChar char="•"/>
            </a:pPr>
            <a:r>
              <a:rPr lang="es-CL" sz="2600" dirty="0" smtClean="0"/>
              <a:t>Talleres presenciales</a:t>
            </a:r>
          </a:p>
          <a:p>
            <a:pPr>
              <a:buFont typeface="Arial" panose="020B0604020202020204" pitchFamily="34" charset="0"/>
              <a:buChar char="•"/>
            </a:pPr>
            <a:endParaRPr lang="es-CL" sz="2600" dirty="0" smtClean="0"/>
          </a:p>
          <a:p>
            <a:pPr>
              <a:buFont typeface="Arial" panose="020B0604020202020204" pitchFamily="34" charset="0"/>
              <a:buChar char="•"/>
            </a:pPr>
            <a:r>
              <a:rPr lang="es-CL" sz="2600" dirty="0" smtClean="0"/>
              <a:t>Foros  , Página ASEMUCH</a:t>
            </a:r>
          </a:p>
          <a:p>
            <a:pPr>
              <a:buFont typeface="Arial" panose="020B0604020202020204" pitchFamily="34" charset="0"/>
              <a:buChar char="•"/>
            </a:pPr>
            <a:endParaRPr lang="es-CL" sz="2600" dirty="0" smtClean="0"/>
          </a:p>
          <a:p>
            <a:pPr>
              <a:buFont typeface="Arial" panose="020B0604020202020204" pitchFamily="34" charset="0"/>
              <a:buChar char="•"/>
            </a:pPr>
            <a:r>
              <a:rPr lang="es-CL" sz="2600" dirty="0" smtClean="0"/>
              <a:t>Escuela Sindical con Malla Curricular </a:t>
            </a:r>
          </a:p>
          <a:p>
            <a:pPr marL="0" indent="0">
              <a:buNone/>
            </a:pPr>
            <a:r>
              <a:rPr lang="es-CL" sz="2600" dirty="0" smtClean="0"/>
              <a:t> </a:t>
            </a:r>
          </a:p>
          <a:p>
            <a:pPr>
              <a:buFont typeface="Wingdings" pitchFamily="2" charset="2"/>
              <a:buChar char="Ø"/>
            </a:pPr>
            <a:endParaRPr lang="es-CL" dirty="0" smtClean="0"/>
          </a:p>
          <a:p>
            <a:pPr marL="0" indent="0">
              <a:buNone/>
            </a:pPr>
            <a:endParaRPr lang="es-CL" dirty="0" smtClean="0"/>
          </a:p>
          <a:p>
            <a:pPr marL="0" indent="0">
              <a:buNone/>
            </a:pPr>
            <a:endParaRPr lang="es-CL" dirty="0"/>
          </a:p>
        </p:txBody>
      </p:sp>
      <p:sp>
        <p:nvSpPr>
          <p:cNvPr id="4" name="CuadroTexto 3"/>
          <p:cNvSpPr txBox="1"/>
          <p:nvPr/>
        </p:nvSpPr>
        <p:spPr>
          <a:xfrm>
            <a:off x="11229399" y="1798320"/>
            <a:ext cx="461665" cy="3982719"/>
          </a:xfrm>
          <a:prstGeom prst="rect">
            <a:avLst/>
          </a:prstGeom>
          <a:noFill/>
        </p:spPr>
        <p:txBody>
          <a:bodyPr vert="vert270" wrap="square" rtlCol="0" anchor="b" anchorCtr="0">
            <a:spAutoFit/>
          </a:bodyPr>
          <a:lstStyle/>
          <a:p>
            <a:pPr>
              <a:defRPr/>
            </a:pPr>
            <a:r>
              <a:rPr lang="es-CL" dirty="0" smtClean="0"/>
              <a:t>II. </a:t>
            </a:r>
            <a:r>
              <a:rPr lang="es-CL" dirty="0"/>
              <a:t>Capacitación y Formación </a:t>
            </a:r>
            <a:r>
              <a:rPr lang="es-CL" dirty="0" smtClean="0"/>
              <a:t>Sindical</a:t>
            </a:r>
            <a:endParaRPr lang="es-CL" dirty="0"/>
          </a:p>
        </p:txBody>
      </p:sp>
      <p:sp>
        <p:nvSpPr>
          <p:cNvPr id="2" name="CuadroTexto 1"/>
          <p:cNvSpPr txBox="1"/>
          <p:nvPr/>
        </p:nvSpPr>
        <p:spPr>
          <a:xfrm>
            <a:off x="2235200" y="741680"/>
            <a:ext cx="7974896" cy="954107"/>
          </a:xfrm>
          <a:prstGeom prst="rect">
            <a:avLst/>
          </a:prstGeom>
          <a:noFill/>
        </p:spPr>
        <p:txBody>
          <a:bodyPr wrap="square" rtlCol="0">
            <a:spAutoFit/>
          </a:bodyPr>
          <a:lstStyle/>
          <a:p>
            <a:pPr algn="just"/>
            <a:r>
              <a:rPr lang="es-CL" sz="2800" dirty="0" smtClean="0">
                <a:latin typeface="+mj-lt"/>
              </a:rPr>
              <a:t>2. </a:t>
            </a:r>
            <a:r>
              <a:rPr lang="es-CL" sz="2800" dirty="0">
                <a:latin typeface="+mj-lt"/>
              </a:rPr>
              <a:t>¿</a:t>
            </a:r>
            <a:r>
              <a:rPr lang="es-CL" sz="2800" dirty="0" smtClean="0">
                <a:latin typeface="+mj-lt"/>
              </a:rPr>
              <a:t>CUALES </a:t>
            </a:r>
            <a:r>
              <a:rPr lang="es-CL" sz="2800" dirty="0">
                <a:latin typeface="+mj-lt"/>
              </a:rPr>
              <a:t>SON LOS FORMATOS EN QUE DEBEMOS TRABAJAR LA CAPACITACIÓN ?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98097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75520" y="640080"/>
            <a:ext cx="8640960" cy="5885264"/>
          </a:xfrm>
        </p:spPr>
        <p:txBody>
          <a:bodyPr>
            <a:normAutofit lnSpcReduction="10000"/>
          </a:bodyPr>
          <a:lstStyle/>
          <a:p>
            <a:pPr marL="0" indent="0" algn="just">
              <a:buNone/>
            </a:pPr>
            <a:r>
              <a:rPr lang="es-CL" sz="2800" dirty="0" smtClean="0">
                <a:solidFill>
                  <a:schemeClr val="tx1"/>
                </a:solidFill>
                <a:latin typeface="+mj-lt"/>
              </a:rPr>
              <a:t>3.A  </a:t>
            </a:r>
            <a:r>
              <a:rPr lang="es-CL" sz="2800" dirty="0">
                <a:solidFill>
                  <a:schemeClr val="tx1"/>
                </a:solidFill>
                <a:latin typeface="+mj-lt"/>
              </a:rPr>
              <a:t>¿ E</a:t>
            </a:r>
            <a:r>
              <a:rPr lang="es-CL" sz="2800" dirty="0" smtClean="0">
                <a:solidFill>
                  <a:schemeClr val="tx1"/>
                </a:solidFill>
                <a:latin typeface="+mj-lt"/>
              </a:rPr>
              <a:t>N </a:t>
            </a:r>
            <a:r>
              <a:rPr lang="es-CL" sz="2800" dirty="0">
                <a:solidFill>
                  <a:schemeClr val="tx1"/>
                </a:solidFill>
                <a:latin typeface="+mj-lt"/>
              </a:rPr>
              <a:t>QUE ÁMBITO DEBE IMPARTIRSE LA FORMACIÓN SINDICAL ? </a:t>
            </a:r>
          </a:p>
          <a:p>
            <a:pPr>
              <a:buFont typeface="Arial" panose="020B0604020202020204" pitchFamily="34" charset="0"/>
              <a:buChar char="•"/>
            </a:pPr>
            <a:r>
              <a:rPr lang="es-CL" sz="2400" dirty="0"/>
              <a:t>  Nivel Regional </a:t>
            </a:r>
          </a:p>
          <a:p>
            <a:pPr marL="0" indent="0">
              <a:buNone/>
            </a:pPr>
            <a:endParaRPr lang="es-CL" sz="2400" dirty="0"/>
          </a:p>
          <a:p>
            <a:pPr marL="0" indent="0" algn="just">
              <a:buNone/>
            </a:pPr>
            <a:r>
              <a:rPr lang="es-CL" sz="2800" dirty="0" smtClean="0">
                <a:solidFill>
                  <a:schemeClr val="tx1"/>
                </a:solidFill>
                <a:latin typeface="+mj-lt"/>
              </a:rPr>
              <a:t>3.B </a:t>
            </a:r>
            <a:r>
              <a:rPr lang="es-CL" sz="2800" dirty="0">
                <a:solidFill>
                  <a:schemeClr val="tx1"/>
                </a:solidFill>
                <a:latin typeface="+mj-lt"/>
              </a:rPr>
              <a:t>¿A QUIENES LES CORRESPONDE RESPONSABILIZARSE EN CADA NIVEL </a:t>
            </a:r>
            <a:r>
              <a:rPr lang="es-CL" sz="2800" dirty="0" smtClean="0">
                <a:solidFill>
                  <a:schemeClr val="tx1"/>
                </a:solidFill>
                <a:latin typeface="+mj-lt"/>
              </a:rPr>
              <a:t>?</a:t>
            </a:r>
          </a:p>
          <a:p>
            <a:pPr>
              <a:buFont typeface="Arial" panose="020B0604020202020204" pitchFamily="34" charset="0"/>
              <a:buChar char="•"/>
            </a:pPr>
            <a:r>
              <a:rPr lang="es-CL" sz="2400" b="1" dirty="0" smtClean="0"/>
              <a:t> </a:t>
            </a:r>
            <a:r>
              <a:rPr lang="es-CL" sz="2400" dirty="0"/>
              <a:t>Dirigentes  Locales de cada Comuna</a:t>
            </a:r>
          </a:p>
          <a:p>
            <a:pPr>
              <a:buFont typeface="Arial" panose="020B0604020202020204" pitchFamily="34" charset="0"/>
              <a:buChar char="•"/>
            </a:pPr>
            <a:r>
              <a:rPr lang="es-CL" sz="2400" dirty="0"/>
              <a:t>Dirigentes de Federación a Nivel Regional </a:t>
            </a:r>
          </a:p>
          <a:p>
            <a:pPr>
              <a:buFont typeface="Arial" panose="020B0604020202020204" pitchFamily="34" charset="0"/>
              <a:buChar char="•"/>
            </a:pPr>
            <a:r>
              <a:rPr lang="es-CL" sz="2400" dirty="0"/>
              <a:t>Dirigentes Nacionales </a:t>
            </a:r>
          </a:p>
          <a:p>
            <a:pPr marL="0" indent="0">
              <a:buNone/>
            </a:pPr>
            <a:endParaRPr lang="es-CL" sz="2400" dirty="0"/>
          </a:p>
          <a:p>
            <a:pPr marL="0" indent="0" algn="just">
              <a:buNone/>
            </a:pPr>
            <a:r>
              <a:rPr lang="es-CL" sz="2800" dirty="0" smtClean="0">
                <a:solidFill>
                  <a:schemeClr val="tx1"/>
                </a:solidFill>
                <a:latin typeface="+mj-lt"/>
              </a:rPr>
              <a:t>3.C </a:t>
            </a:r>
            <a:r>
              <a:rPr lang="es-CL" sz="2800" dirty="0">
                <a:solidFill>
                  <a:schemeClr val="tx1"/>
                </a:solidFill>
                <a:latin typeface="+mj-lt"/>
              </a:rPr>
              <a:t>¿CUAL ES EL ROL </a:t>
            </a:r>
            <a:r>
              <a:rPr lang="es-CL" sz="2800" dirty="0" smtClean="0">
                <a:solidFill>
                  <a:schemeClr val="tx1"/>
                </a:solidFill>
                <a:latin typeface="+mj-lt"/>
              </a:rPr>
              <a:t>DEL DIRECTORIO NACIONAL </a:t>
            </a:r>
            <a:r>
              <a:rPr lang="es-CL" sz="2800" dirty="0">
                <a:solidFill>
                  <a:schemeClr val="tx1"/>
                </a:solidFill>
                <a:latin typeface="+mj-lt"/>
              </a:rPr>
              <a:t>EN CADA NIVEL </a:t>
            </a:r>
            <a:r>
              <a:rPr lang="es-CL" sz="2800" dirty="0" smtClean="0">
                <a:solidFill>
                  <a:schemeClr val="tx1"/>
                </a:solidFill>
                <a:latin typeface="+mj-lt"/>
              </a:rPr>
              <a:t>?</a:t>
            </a:r>
          </a:p>
          <a:p>
            <a:pPr>
              <a:buFont typeface="Arial" panose="020B0604020202020204" pitchFamily="34" charset="0"/>
              <a:buChar char="•"/>
            </a:pPr>
            <a:r>
              <a:rPr lang="es-CL" sz="2400" b="1" dirty="0" smtClean="0"/>
              <a:t> </a:t>
            </a:r>
            <a:r>
              <a:rPr lang="es-CL" sz="2400" dirty="0"/>
              <a:t>Participar , Coordinar , Orientar </a:t>
            </a:r>
          </a:p>
        </p:txBody>
      </p:sp>
      <p:sp>
        <p:nvSpPr>
          <p:cNvPr id="4" name="CuadroTexto 3"/>
          <p:cNvSpPr txBox="1"/>
          <p:nvPr/>
        </p:nvSpPr>
        <p:spPr>
          <a:xfrm>
            <a:off x="11412279" y="1757680"/>
            <a:ext cx="461665" cy="3982719"/>
          </a:xfrm>
          <a:prstGeom prst="rect">
            <a:avLst/>
          </a:prstGeom>
          <a:noFill/>
        </p:spPr>
        <p:txBody>
          <a:bodyPr vert="vert270" wrap="square" rtlCol="0" anchor="b" anchorCtr="0">
            <a:spAutoFit/>
          </a:bodyPr>
          <a:lstStyle/>
          <a:p>
            <a:pPr>
              <a:defRPr/>
            </a:pPr>
            <a:r>
              <a:rPr lang="es-CL" dirty="0" smtClean="0"/>
              <a:t>II.  </a:t>
            </a:r>
            <a:r>
              <a:rPr lang="es-CL" dirty="0"/>
              <a:t>Capacitación y Formación </a:t>
            </a:r>
            <a:r>
              <a:rPr lang="es-CL" dirty="0" smtClean="0"/>
              <a:t>Sindical</a:t>
            </a:r>
            <a:endParaRPr lang="es-C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26381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548681"/>
            <a:ext cx="8229600" cy="5577483"/>
          </a:xfrm>
        </p:spPr>
        <p:txBody>
          <a:bodyPr>
            <a:normAutofit/>
          </a:bodyPr>
          <a:lstStyle/>
          <a:p>
            <a:pPr algn="just"/>
            <a:r>
              <a:rPr lang="es-CL" sz="2800" dirty="0">
                <a:solidFill>
                  <a:schemeClr val="tx1"/>
                </a:solidFill>
                <a:latin typeface="+mj-lt"/>
              </a:rPr>
              <a:t>4.- ¿CON QUE PERIODICIDAD MÍNIMA DEBIERAN IMPULSARSE ACTIVIDADES DE FORMACIÓN SINDICAL ?</a:t>
            </a:r>
          </a:p>
          <a:p>
            <a:pPr marL="0" indent="0">
              <a:buNone/>
            </a:pPr>
            <a:endParaRPr lang="es-CL" b="1" dirty="0" smtClean="0"/>
          </a:p>
          <a:p>
            <a:pPr marL="0" indent="0">
              <a:buNone/>
            </a:pPr>
            <a:endParaRPr lang="es-CL" b="1" dirty="0"/>
          </a:p>
          <a:p>
            <a:pPr>
              <a:buFont typeface="Arial" panose="020B0604020202020204" pitchFamily="34" charset="0"/>
              <a:buChar char="•"/>
            </a:pPr>
            <a:r>
              <a:rPr lang="es-CL" sz="2400" dirty="0" smtClean="0"/>
              <a:t>Anual </a:t>
            </a:r>
            <a:endParaRPr lang="es-CL" sz="2400" dirty="0"/>
          </a:p>
          <a:p>
            <a:pPr>
              <a:buFont typeface="Arial" panose="020B0604020202020204" pitchFamily="34" charset="0"/>
              <a:buChar char="•"/>
            </a:pPr>
            <a:r>
              <a:rPr lang="es-CL" sz="2400" dirty="0"/>
              <a:t>Semestral</a:t>
            </a:r>
          </a:p>
          <a:p>
            <a:pPr>
              <a:buFont typeface="Arial" panose="020B0604020202020204" pitchFamily="34" charset="0"/>
              <a:buChar char="•"/>
            </a:pPr>
            <a:r>
              <a:rPr lang="es-CL" sz="2400" dirty="0"/>
              <a:t>Trimestral</a:t>
            </a:r>
          </a:p>
          <a:p>
            <a:pPr>
              <a:buFont typeface="Wingdings" pitchFamily="2" charset="2"/>
              <a:buChar char="Ø"/>
            </a:pPr>
            <a:endParaRPr lang="es-CL" dirty="0"/>
          </a:p>
          <a:p>
            <a:pPr>
              <a:buFont typeface="Wingdings" pitchFamily="2" charset="2"/>
              <a:buChar char="Ø"/>
            </a:pPr>
            <a:endParaRPr lang="es-CL" dirty="0"/>
          </a:p>
          <a:p>
            <a:pPr>
              <a:buFont typeface="Wingdings" pitchFamily="2" charset="2"/>
              <a:buChar char="Ø"/>
            </a:pPr>
            <a:endParaRPr lang="es-CL" dirty="0"/>
          </a:p>
          <a:p>
            <a:pPr>
              <a:buFont typeface="Wingdings" pitchFamily="2" charset="2"/>
              <a:buChar char="Ø"/>
            </a:pPr>
            <a:endParaRPr lang="es-CL" dirty="0"/>
          </a:p>
          <a:p>
            <a:pPr>
              <a:buFont typeface="Wingdings" pitchFamily="2" charset="2"/>
              <a:buChar char="Ø"/>
            </a:pPr>
            <a:endParaRPr lang="es-CL" dirty="0"/>
          </a:p>
          <a:p>
            <a:pPr>
              <a:buFont typeface="Wingdings" pitchFamily="2" charset="2"/>
              <a:buChar char="Ø"/>
            </a:pPr>
            <a:endParaRPr lang="es-CL" b="1" dirty="0"/>
          </a:p>
          <a:p>
            <a:pPr marL="0" indent="0">
              <a:buNone/>
            </a:pPr>
            <a:endParaRPr lang="es-CL" dirty="0"/>
          </a:p>
        </p:txBody>
      </p:sp>
      <p:sp>
        <p:nvSpPr>
          <p:cNvPr id="4" name="3 Pentágono"/>
          <p:cNvSpPr/>
          <p:nvPr/>
        </p:nvSpPr>
        <p:spPr>
          <a:xfrm>
            <a:off x="2567608" y="4389094"/>
            <a:ext cx="3456384" cy="1296144"/>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rgbClr val="FFFF00"/>
                </a:solidFill>
                <a:latin typeface="Arial Black" pitchFamily="34" charset="0"/>
              </a:rPr>
              <a:t>PRESENCIAL</a:t>
            </a:r>
          </a:p>
        </p:txBody>
      </p:sp>
      <p:sp>
        <p:nvSpPr>
          <p:cNvPr id="5" name="4 Pentágono"/>
          <p:cNvSpPr/>
          <p:nvPr/>
        </p:nvSpPr>
        <p:spPr>
          <a:xfrm>
            <a:off x="6456040" y="4345745"/>
            <a:ext cx="3456384" cy="1296144"/>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rgbClr val="FFFF00"/>
                </a:solidFill>
                <a:latin typeface="Arial Black" pitchFamily="34" charset="0"/>
              </a:rPr>
              <a:t>E-LEARNING</a:t>
            </a:r>
          </a:p>
        </p:txBody>
      </p:sp>
      <p:sp>
        <p:nvSpPr>
          <p:cNvPr id="6" name="CuadroTexto 5"/>
          <p:cNvSpPr txBox="1"/>
          <p:nvPr/>
        </p:nvSpPr>
        <p:spPr>
          <a:xfrm>
            <a:off x="11412279" y="1757680"/>
            <a:ext cx="461665" cy="3982719"/>
          </a:xfrm>
          <a:prstGeom prst="rect">
            <a:avLst/>
          </a:prstGeom>
          <a:noFill/>
        </p:spPr>
        <p:txBody>
          <a:bodyPr vert="vert270" wrap="square" rtlCol="0" anchor="b" anchorCtr="0">
            <a:spAutoFit/>
          </a:bodyPr>
          <a:lstStyle/>
          <a:p>
            <a:pPr>
              <a:defRPr/>
            </a:pPr>
            <a:r>
              <a:rPr lang="es-CL" dirty="0" smtClean="0"/>
              <a:t>II.  </a:t>
            </a:r>
            <a:r>
              <a:rPr lang="es-CL" dirty="0"/>
              <a:t>Capacitación y Formación </a:t>
            </a:r>
            <a:r>
              <a:rPr lang="es-CL" dirty="0" smtClean="0"/>
              <a:t>Sindical</a:t>
            </a:r>
            <a:endParaRPr lang="es-CL"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77368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89212" y="2133600"/>
            <a:ext cx="8546148" cy="3777622"/>
          </a:xfrm>
        </p:spPr>
        <p:txBody>
          <a:bodyPr>
            <a:normAutofit/>
          </a:bodyPr>
          <a:lstStyle/>
          <a:p>
            <a:pPr algn="just">
              <a:buFont typeface="Arial" panose="020B0604020202020204" pitchFamily="34" charset="0"/>
              <a:buChar char="•"/>
            </a:pPr>
            <a:r>
              <a:rPr lang="es-CL" sz="2000" dirty="0" smtClean="0">
                <a:solidFill>
                  <a:schemeClr val="tx1"/>
                </a:solidFill>
              </a:rPr>
              <a:t>Actualizar Estatuto Administrativo FF.MM</a:t>
            </a:r>
          </a:p>
          <a:p>
            <a:pPr algn="just">
              <a:buFont typeface="Arial" panose="020B0604020202020204" pitchFamily="34" charset="0"/>
              <a:buChar char="•"/>
            </a:pPr>
            <a:r>
              <a:rPr lang="es-CL" sz="2000" dirty="0" smtClean="0">
                <a:solidFill>
                  <a:schemeClr val="tx1"/>
                </a:solidFill>
              </a:rPr>
              <a:t>Introducción al conocimiento y uso del lenguaje digital</a:t>
            </a:r>
          </a:p>
          <a:p>
            <a:pPr algn="just">
              <a:buFont typeface="Arial" panose="020B0604020202020204" pitchFamily="34" charset="0"/>
              <a:buChar char="•"/>
            </a:pPr>
            <a:r>
              <a:rPr lang="es-CL" sz="2000" dirty="0" smtClean="0">
                <a:solidFill>
                  <a:schemeClr val="tx1"/>
                </a:solidFill>
              </a:rPr>
              <a:t>Poner en práctica la VISION y la MISIÓN Institucional de ASEMUCH </a:t>
            </a:r>
          </a:p>
          <a:p>
            <a:pPr algn="just">
              <a:buFont typeface="Arial" panose="020B0604020202020204" pitchFamily="34" charset="0"/>
              <a:buChar char="•"/>
            </a:pPr>
            <a:r>
              <a:rPr lang="es-CL" sz="2000" dirty="0" smtClean="0">
                <a:solidFill>
                  <a:schemeClr val="tx1"/>
                </a:solidFill>
              </a:rPr>
              <a:t>Fortalecer capacidades y competencias de todos los dirigentes de ASEMUCH</a:t>
            </a:r>
          </a:p>
          <a:p>
            <a:pPr algn="just">
              <a:buFont typeface="Arial" panose="020B0604020202020204" pitchFamily="34" charset="0"/>
              <a:buChar char="•"/>
            </a:pPr>
            <a:r>
              <a:rPr lang="es-CL" sz="2000" dirty="0" smtClean="0">
                <a:solidFill>
                  <a:schemeClr val="tx1"/>
                </a:solidFill>
              </a:rPr>
              <a:t>Facilitar la multiculturalidad  (integración) como un desafio permanente.</a:t>
            </a:r>
          </a:p>
          <a:p>
            <a:pPr marL="0" indent="0">
              <a:buNone/>
            </a:pPr>
            <a:endParaRPr lang="es-CL" dirty="0" smtClean="0"/>
          </a:p>
          <a:p>
            <a:endParaRPr lang="es-CL" dirty="0"/>
          </a:p>
        </p:txBody>
      </p:sp>
      <p:sp>
        <p:nvSpPr>
          <p:cNvPr id="4" name="CuadroTexto 3"/>
          <p:cNvSpPr txBox="1"/>
          <p:nvPr/>
        </p:nvSpPr>
        <p:spPr>
          <a:xfrm>
            <a:off x="11412279" y="1757680"/>
            <a:ext cx="461665" cy="3982719"/>
          </a:xfrm>
          <a:prstGeom prst="rect">
            <a:avLst/>
          </a:prstGeom>
          <a:noFill/>
        </p:spPr>
        <p:txBody>
          <a:bodyPr vert="vert270" wrap="square" rtlCol="0" anchor="b" anchorCtr="0">
            <a:spAutoFit/>
          </a:bodyPr>
          <a:lstStyle/>
          <a:p>
            <a:pPr>
              <a:defRPr/>
            </a:pPr>
            <a:r>
              <a:rPr lang="es-CL" dirty="0" smtClean="0"/>
              <a:t> II </a:t>
            </a:r>
            <a:r>
              <a:rPr lang="es-CL" dirty="0"/>
              <a:t>Capacitación y Formación </a:t>
            </a:r>
            <a:r>
              <a:rPr lang="es-CL" dirty="0" smtClean="0"/>
              <a:t>Sindical</a:t>
            </a:r>
            <a:endParaRPr lang="es-CL" dirty="0"/>
          </a:p>
        </p:txBody>
      </p:sp>
      <p:sp>
        <p:nvSpPr>
          <p:cNvPr id="5" name="Título 4"/>
          <p:cNvSpPr>
            <a:spLocks noGrp="1"/>
          </p:cNvSpPr>
          <p:nvPr>
            <p:ph type="title"/>
          </p:nvPr>
        </p:nvSpPr>
        <p:spPr/>
        <p:txBody>
          <a:bodyPr/>
          <a:lstStyle/>
          <a:p>
            <a:r>
              <a:rPr lang="es-CL" dirty="0" smtClean="0"/>
              <a:t>Sugerencias y Desafíos</a:t>
            </a:r>
            <a:endParaRPr lang="es-CL"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8345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194560" y="2248535"/>
            <a:ext cx="8229600" cy="4525963"/>
          </a:xfrm>
        </p:spPr>
        <p:txBody>
          <a:bodyPr>
            <a:normAutofit/>
          </a:bodyPr>
          <a:lstStyle/>
          <a:p>
            <a:pPr algn="just">
              <a:buFont typeface="Wingdings" pitchFamily="2" charset="2"/>
              <a:buChar char="ü"/>
            </a:pPr>
            <a:r>
              <a:rPr lang="es-CL" dirty="0" smtClean="0"/>
              <a:t> </a:t>
            </a:r>
            <a:r>
              <a:rPr lang="es-CL" dirty="0"/>
              <a:t>La capacitación del Funcionario Municipal en las materias que nosotros hemos visto, son vitales para cumplir la misión de cada Municipio, en beneficio de la comunidad y la protección de nuestra fuente laboral . </a:t>
            </a:r>
          </a:p>
          <a:p>
            <a:pPr marL="0" indent="0" algn="just">
              <a:buNone/>
            </a:pPr>
            <a:endParaRPr lang="es-CL" dirty="0"/>
          </a:p>
          <a:p>
            <a:pPr algn="just">
              <a:buFont typeface="Wingdings" pitchFamily="2" charset="2"/>
              <a:buChar char="ü"/>
            </a:pPr>
            <a:r>
              <a:rPr lang="es-CL" dirty="0"/>
              <a:t>En nuestro Rol de dirigentes es relevante el conocimiento para fortalecer los derechos y deberes de cada socio .</a:t>
            </a:r>
          </a:p>
          <a:p>
            <a:pPr marL="0" indent="0" algn="just">
              <a:buNone/>
            </a:pPr>
            <a:endParaRPr lang="es-CL" dirty="0"/>
          </a:p>
          <a:p>
            <a:pPr algn="just">
              <a:buFont typeface="Wingdings" pitchFamily="2" charset="2"/>
              <a:buChar char="ü"/>
            </a:pPr>
            <a:r>
              <a:rPr lang="es-CL" dirty="0"/>
              <a:t> Es de vital importancia que </a:t>
            </a:r>
            <a:r>
              <a:rPr lang="es-CL" dirty="0" smtClean="0">
                <a:solidFill>
                  <a:schemeClr val="tx1"/>
                </a:solidFill>
              </a:rPr>
              <a:t>en</a:t>
            </a:r>
            <a:r>
              <a:rPr lang="es-CL" dirty="0" smtClean="0"/>
              <a:t> el </a:t>
            </a:r>
            <a:r>
              <a:rPr lang="es-CL" dirty="0"/>
              <a:t>Directorio Nacional asuman las responsabilidades que en ellos se han delegado por sus bases, actuando como cuerpo colegiado.</a:t>
            </a:r>
          </a:p>
          <a:p>
            <a:pPr marL="0" indent="0" algn="just">
              <a:buNone/>
            </a:pPr>
            <a:r>
              <a:rPr lang="es-CL" sz="2400" dirty="0"/>
              <a:t>   </a:t>
            </a:r>
          </a:p>
        </p:txBody>
      </p:sp>
      <p:sp>
        <p:nvSpPr>
          <p:cNvPr id="4" name="CuadroTexto 3"/>
          <p:cNvSpPr txBox="1"/>
          <p:nvPr/>
        </p:nvSpPr>
        <p:spPr>
          <a:xfrm>
            <a:off x="11412279" y="1757680"/>
            <a:ext cx="461665" cy="3982719"/>
          </a:xfrm>
          <a:prstGeom prst="rect">
            <a:avLst/>
          </a:prstGeom>
          <a:noFill/>
        </p:spPr>
        <p:txBody>
          <a:bodyPr vert="vert270" wrap="square" rtlCol="0" anchor="b" anchorCtr="0">
            <a:spAutoFit/>
          </a:bodyPr>
          <a:lstStyle/>
          <a:p>
            <a:pPr>
              <a:defRPr/>
            </a:pPr>
            <a:r>
              <a:rPr lang="es-CL" dirty="0" smtClean="0"/>
              <a:t> II </a:t>
            </a:r>
            <a:r>
              <a:rPr lang="es-CL" dirty="0"/>
              <a:t>Capacitación y Formación </a:t>
            </a:r>
            <a:r>
              <a:rPr lang="es-CL" dirty="0" smtClean="0"/>
              <a:t>Sindical</a:t>
            </a:r>
            <a:endParaRPr lang="es-CL" dirty="0"/>
          </a:p>
        </p:txBody>
      </p:sp>
      <p:sp>
        <p:nvSpPr>
          <p:cNvPr id="5" name="CuadroTexto 4"/>
          <p:cNvSpPr txBox="1"/>
          <p:nvPr/>
        </p:nvSpPr>
        <p:spPr>
          <a:xfrm>
            <a:off x="2468880" y="508000"/>
            <a:ext cx="7955280" cy="1077218"/>
          </a:xfrm>
          <a:prstGeom prst="rect">
            <a:avLst/>
          </a:prstGeom>
          <a:noFill/>
        </p:spPr>
        <p:txBody>
          <a:bodyPr wrap="square" rtlCol="0">
            <a:spAutoFit/>
          </a:bodyPr>
          <a:lstStyle/>
          <a:p>
            <a:r>
              <a:rPr lang="es-CL" sz="3200" dirty="0" smtClean="0">
                <a:latin typeface="+mj-lt"/>
              </a:rPr>
              <a:t>Conclusiones: Capacitación y Formación Sindical </a:t>
            </a:r>
            <a:endParaRPr lang="es-CL" sz="3200" dirty="0">
              <a:latin typeface="+mj-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13734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Ejes fundamentales </a:t>
            </a:r>
            <a:r>
              <a:rPr lang="es-CL" dirty="0" err="1"/>
              <a:t>Asemuch</a:t>
            </a:r>
            <a:r>
              <a:rPr lang="es-CL" dirty="0"/>
              <a:t> 2018 -2020</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xmlns="" val="2746213402"/>
              </p:ext>
            </p:extLst>
          </p:nvPr>
        </p:nvGraphicFramePr>
        <p:xfrm>
          <a:off x="2589213" y="2133600"/>
          <a:ext cx="8915400" cy="3121660"/>
        </p:xfrm>
        <a:graphic>
          <a:graphicData uri="http://schemas.openxmlformats.org/drawingml/2006/table">
            <a:tbl>
              <a:tblPr firstRow="1" bandRow="1">
                <a:tableStyleId>{5C22544A-7EE6-4342-B048-85BDC9FD1C3A}</a:tableStyleId>
              </a:tblPr>
              <a:tblGrid>
                <a:gridCol w="89154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400" b="0" dirty="0" smtClean="0">
                          <a:solidFill>
                            <a:schemeClr val="tx1"/>
                          </a:solidFill>
                        </a:rPr>
                        <a:t>I. Participación y Organización</a:t>
                      </a:r>
                    </a:p>
                    <a:p>
                      <a:endParaRPr lang="es-CL" sz="2400" dirty="0"/>
                    </a:p>
                  </a:txBody>
                  <a:tcPr marL="77525" marR="77525">
                    <a:solidFill>
                      <a:schemeClr val="bg2"/>
                    </a:solidFill>
                  </a:tcPr>
                </a:tc>
              </a:tr>
              <a:tr h="6756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L" sz="2400" dirty="0" smtClean="0">
                          <a:solidFill>
                            <a:schemeClr val="tx1"/>
                          </a:solidFill>
                        </a:rPr>
                        <a:t>II Capacitación y Formación Sindical</a:t>
                      </a:r>
                    </a:p>
                    <a:p>
                      <a:endParaRPr lang="es-CL" sz="2400" dirty="0"/>
                    </a:p>
                  </a:txBody>
                  <a:tcPr marL="77525" marR="77525">
                    <a:noFill/>
                  </a:tcPr>
                </a:tc>
              </a:tr>
              <a:tr h="652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bg1"/>
                          </a:solidFill>
                        </a:rPr>
                        <a:t>III. Modernización y Pliego</a:t>
                      </a:r>
                      <a:endParaRPr lang="es-CL" sz="2000" dirty="0" smtClean="0">
                        <a:solidFill>
                          <a:schemeClr val="bg1"/>
                        </a:solidFill>
                      </a:endParaRPr>
                    </a:p>
                  </a:txBody>
                  <a:tcPr marL="77525" marR="77525">
                    <a:solidFill>
                      <a:schemeClr val="accent1">
                        <a:lumMod val="75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400" dirty="0" smtClean="0"/>
                        <a:t>IV Defensa de los Derechos Fundamentales</a:t>
                      </a:r>
                    </a:p>
                    <a:p>
                      <a:endParaRPr lang="es-CL" sz="2400" dirty="0"/>
                    </a:p>
                  </a:txBody>
                  <a:tcPr marL="77525" marR="77525">
                    <a:noFill/>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8248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4561" y="624110"/>
            <a:ext cx="9310052" cy="1280890"/>
          </a:xfrm>
        </p:spPr>
        <p:txBody>
          <a:bodyPr>
            <a:normAutofit/>
          </a:bodyPr>
          <a:lstStyle/>
          <a:p>
            <a:r>
              <a:rPr lang="es-CL" sz="3200" dirty="0" smtClean="0"/>
              <a:t>2.1. Oportunidades de la Modernización de las Municipalidades</a:t>
            </a:r>
            <a:endParaRPr lang="es-CL" sz="3200" dirty="0"/>
          </a:p>
        </p:txBody>
      </p:sp>
      <p:sp>
        <p:nvSpPr>
          <p:cNvPr id="3" name="2 Marcador de contenido"/>
          <p:cNvSpPr>
            <a:spLocks noGrp="1"/>
          </p:cNvSpPr>
          <p:nvPr>
            <p:ph idx="1"/>
          </p:nvPr>
        </p:nvSpPr>
        <p:spPr>
          <a:xfrm>
            <a:off x="2082800" y="2133600"/>
            <a:ext cx="8879840" cy="3777622"/>
          </a:xfrm>
        </p:spPr>
        <p:txBody>
          <a:bodyPr/>
          <a:lstStyle/>
          <a:p>
            <a:pPr>
              <a:buFont typeface="Arial" panose="020B0604020202020204" pitchFamily="34" charset="0"/>
              <a:buChar char="•"/>
            </a:pPr>
            <a:r>
              <a:rPr lang="es-CL" sz="2400" dirty="0" smtClean="0">
                <a:solidFill>
                  <a:schemeClr val="tx1"/>
                </a:solidFill>
              </a:rPr>
              <a:t>Mejorar o fortalecer la ley 20.922</a:t>
            </a:r>
          </a:p>
          <a:p>
            <a:pPr>
              <a:buFont typeface="Arial" panose="020B0604020202020204" pitchFamily="34" charset="0"/>
              <a:buChar char="•"/>
            </a:pPr>
            <a:r>
              <a:rPr lang="es-CL" sz="2400" dirty="0" smtClean="0">
                <a:solidFill>
                  <a:schemeClr val="tx1"/>
                </a:solidFill>
              </a:rPr>
              <a:t>Análisis estructural de plantas</a:t>
            </a:r>
          </a:p>
          <a:p>
            <a:pPr>
              <a:buFont typeface="Arial" panose="020B0604020202020204" pitchFamily="34" charset="0"/>
              <a:buChar char="•"/>
            </a:pPr>
            <a:r>
              <a:rPr lang="es-CL" sz="2400" dirty="0" smtClean="0">
                <a:solidFill>
                  <a:schemeClr val="tx1"/>
                </a:solidFill>
              </a:rPr>
              <a:t>Voluntad del alcalde (negociación)</a:t>
            </a:r>
          </a:p>
          <a:p>
            <a:pPr>
              <a:buFont typeface="Arial" panose="020B0604020202020204" pitchFamily="34" charset="0"/>
              <a:buChar char="•"/>
            </a:pPr>
            <a:r>
              <a:rPr lang="es-CL" sz="2400" dirty="0" smtClean="0">
                <a:solidFill>
                  <a:schemeClr val="tx1"/>
                </a:solidFill>
              </a:rPr>
              <a:t>Liderazgo de las asociaciones (Escuela Sindical)</a:t>
            </a:r>
          </a:p>
          <a:p>
            <a:pPr>
              <a:buFont typeface="Arial" panose="020B0604020202020204" pitchFamily="34" charset="0"/>
              <a:buChar char="•"/>
            </a:pPr>
            <a:r>
              <a:rPr lang="es-CL" sz="2400" dirty="0" smtClean="0">
                <a:solidFill>
                  <a:schemeClr val="tx1"/>
                </a:solidFill>
              </a:rPr>
              <a:t>Nueva Ley de rentas</a:t>
            </a:r>
          </a:p>
          <a:p>
            <a:pPr marL="0" indent="0">
              <a:buNone/>
            </a:pPr>
            <a:endParaRPr lang="es-CL" sz="2400" dirty="0" smtClean="0"/>
          </a:p>
          <a:p>
            <a:endParaRPr lang="es-CL" dirty="0"/>
          </a:p>
        </p:txBody>
      </p:sp>
      <p:sp>
        <p:nvSpPr>
          <p:cNvPr id="4" name="CuadroTexto 3"/>
          <p:cNvSpPr txBox="1"/>
          <p:nvPr/>
        </p:nvSpPr>
        <p:spPr>
          <a:xfrm>
            <a:off x="11273779" y="1981199"/>
            <a:ext cx="461665" cy="3121751"/>
          </a:xfrm>
          <a:prstGeom prst="rect">
            <a:avLst/>
          </a:prstGeom>
          <a:noFill/>
        </p:spPr>
        <p:txBody>
          <a:bodyPr vert="vert270" wrap="square" rtlCol="0" anchor="b" anchorCtr="0">
            <a:spAutoFit/>
          </a:bodyPr>
          <a:lstStyle/>
          <a:p>
            <a:pPr lvl="0">
              <a:defRPr/>
            </a:pPr>
            <a:r>
              <a:rPr lang="es-CL" dirty="0" smtClean="0"/>
              <a:t>III.  Modernización y Pliego</a:t>
            </a:r>
            <a:endParaRPr lang="es-C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2815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2.2  Amenazas </a:t>
            </a:r>
            <a:r>
              <a:rPr lang="es-CL" dirty="0"/>
              <a:t>de la Modernización de las Municipalidades</a:t>
            </a:r>
            <a:r>
              <a:rPr lang="es-CL" dirty="0" smtClean="0"/>
              <a:t/>
            </a:r>
            <a:br>
              <a:rPr lang="es-CL" dirty="0" smtClean="0"/>
            </a:br>
            <a:endParaRPr lang="es-CL" dirty="0"/>
          </a:p>
        </p:txBody>
      </p:sp>
      <p:sp>
        <p:nvSpPr>
          <p:cNvPr id="3" name="2 Marcador de contenido"/>
          <p:cNvSpPr>
            <a:spLocks noGrp="1"/>
          </p:cNvSpPr>
          <p:nvPr>
            <p:ph idx="1"/>
          </p:nvPr>
        </p:nvSpPr>
        <p:spPr>
          <a:xfrm>
            <a:off x="2336800" y="2133600"/>
            <a:ext cx="7589520" cy="3777622"/>
          </a:xfrm>
        </p:spPr>
        <p:txBody>
          <a:bodyPr>
            <a:normAutofit/>
          </a:bodyPr>
          <a:lstStyle/>
          <a:p>
            <a:pPr>
              <a:buFont typeface="Arial" panose="020B0604020202020204" pitchFamily="34" charset="0"/>
              <a:buChar char="•"/>
            </a:pPr>
            <a:r>
              <a:rPr lang="es-CL" sz="2400" dirty="0" smtClean="0">
                <a:solidFill>
                  <a:schemeClr val="tx1"/>
                </a:solidFill>
              </a:rPr>
              <a:t>Ingresos propios insuficientes</a:t>
            </a:r>
          </a:p>
          <a:p>
            <a:pPr>
              <a:buFont typeface="Arial" panose="020B0604020202020204" pitchFamily="34" charset="0"/>
              <a:buChar char="•"/>
            </a:pPr>
            <a:r>
              <a:rPr lang="es-CL" sz="2400" dirty="0" smtClean="0">
                <a:solidFill>
                  <a:schemeClr val="tx1"/>
                </a:solidFill>
              </a:rPr>
              <a:t>Falta de cobros por concepto de patentes comerciales</a:t>
            </a:r>
          </a:p>
          <a:p>
            <a:pPr>
              <a:buFont typeface="Arial" panose="020B0604020202020204" pitchFamily="34" charset="0"/>
              <a:buChar char="•"/>
            </a:pPr>
            <a:r>
              <a:rPr lang="es-CL" sz="2400" dirty="0" smtClean="0">
                <a:solidFill>
                  <a:schemeClr val="tx1"/>
                </a:solidFill>
              </a:rPr>
              <a:t>Mala infraestructura</a:t>
            </a:r>
          </a:p>
          <a:p>
            <a:pPr>
              <a:buFont typeface="Arial" panose="020B0604020202020204" pitchFamily="34" charset="0"/>
              <a:buChar char="•"/>
            </a:pPr>
            <a:r>
              <a:rPr lang="es-CL" sz="2400" dirty="0" smtClean="0">
                <a:solidFill>
                  <a:schemeClr val="tx1"/>
                </a:solidFill>
              </a:rPr>
              <a:t>Falta de voluntad directiva( alcaldes, directores)</a:t>
            </a:r>
          </a:p>
          <a:p>
            <a:pPr>
              <a:buFont typeface="Arial" panose="020B0604020202020204" pitchFamily="34" charset="0"/>
              <a:buChar char="•"/>
            </a:pPr>
            <a:r>
              <a:rPr lang="es-CL" sz="2400" dirty="0" smtClean="0">
                <a:solidFill>
                  <a:schemeClr val="tx1"/>
                </a:solidFill>
              </a:rPr>
              <a:t>Contratación cargos directivos vía Alta </a:t>
            </a:r>
            <a:r>
              <a:rPr lang="es-CL" sz="2400" dirty="0">
                <a:solidFill>
                  <a:schemeClr val="tx1"/>
                </a:solidFill>
              </a:rPr>
              <a:t>D</a:t>
            </a:r>
            <a:r>
              <a:rPr lang="es-CL" sz="2400" dirty="0" smtClean="0">
                <a:solidFill>
                  <a:schemeClr val="tx1"/>
                </a:solidFill>
              </a:rPr>
              <a:t>irección </a:t>
            </a:r>
            <a:r>
              <a:rPr lang="es-CL" sz="2400" dirty="0">
                <a:solidFill>
                  <a:schemeClr val="tx1"/>
                </a:solidFill>
              </a:rPr>
              <a:t>P</a:t>
            </a:r>
            <a:r>
              <a:rPr lang="es-CL" sz="2400" dirty="0" smtClean="0">
                <a:solidFill>
                  <a:schemeClr val="tx1"/>
                </a:solidFill>
              </a:rPr>
              <a:t>ublica, amenaza  de la carrera funcionaria</a:t>
            </a:r>
            <a:r>
              <a:rPr lang="es-CL" dirty="0" smtClean="0">
                <a:solidFill>
                  <a:schemeClr val="tx1"/>
                </a:solidFill>
              </a:rPr>
              <a:t>.</a:t>
            </a:r>
          </a:p>
          <a:p>
            <a:pPr lvl="0">
              <a:buClr>
                <a:srgbClr val="A53010"/>
              </a:buClr>
              <a:buFont typeface="Arial" panose="020B0604020202020204" pitchFamily="34" charset="0"/>
              <a:buChar char="•"/>
            </a:pPr>
            <a:r>
              <a:rPr lang="es-CL" sz="2400" dirty="0">
                <a:solidFill>
                  <a:schemeClr val="tx1"/>
                </a:solidFill>
              </a:rPr>
              <a:t>Ingreso personal Código del Trabajo, asimilado a </a:t>
            </a:r>
            <a:r>
              <a:rPr lang="es-CL" sz="2400" dirty="0" smtClean="0">
                <a:solidFill>
                  <a:schemeClr val="tx1"/>
                </a:solidFill>
              </a:rPr>
              <a:t>grado (derivados del proceso de </a:t>
            </a:r>
            <a:r>
              <a:rPr lang="es-CL" sz="2400" dirty="0" err="1" smtClean="0">
                <a:solidFill>
                  <a:schemeClr val="tx1"/>
                </a:solidFill>
              </a:rPr>
              <a:t>Desmunicipalización</a:t>
            </a:r>
            <a:r>
              <a:rPr lang="es-CL" sz="2400" dirty="0" smtClean="0">
                <a:solidFill>
                  <a:schemeClr val="tx1"/>
                </a:solidFill>
              </a:rPr>
              <a:t>)</a:t>
            </a:r>
            <a:endParaRPr lang="es-CL" sz="2400" dirty="0">
              <a:solidFill>
                <a:schemeClr val="tx1"/>
              </a:solidFill>
            </a:endParaRPr>
          </a:p>
          <a:p>
            <a:pPr>
              <a:buFont typeface="Arial" panose="020B0604020202020204" pitchFamily="34" charset="0"/>
              <a:buChar char="•"/>
            </a:pPr>
            <a:endParaRPr lang="es-CL" dirty="0" smtClean="0"/>
          </a:p>
          <a:p>
            <a:pPr>
              <a:buFont typeface="Arial" panose="020B0604020202020204" pitchFamily="34" charset="0"/>
              <a:buChar char="•"/>
            </a:pPr>
            <a:endParaRPr lang="es-CL" dirty="0"/>
          </a:p>
        </p:txBody>
      </p:sp>
      <p:sp>
        <p:nvSpPr>
          <p:cNvPr id="4" name="CuadroTexto 3"/>
          <p:cNvSpPr txBox="1"/>
          <p:nvPr/>
        </p:nvSpPr>
        <p:spPr>
          <a:xfrm>
            <a:off x="11273779" y="1981199"/>
            <a:ext cx="461665" cy="3121751"/>
          </a:xfrm>
          <a:prstGeom prst="rect">
            <a:avLst/>
          </a:prstGeom>
          <a:noFill/>
        </p:spPr>
        <p:txBody>
          <a:bodyPr vert="vert270" wrap="square" rtlCol="0" anchor="b" anchorCtr="0">
            <a:spAutoFit/>
          </a:bodyPr>
          <a:lstStyle/>
          <a:p>
            <a:pPr lvl="0">
              <a:defRPr/>
            </a:pPr>
            <a:r>
              <a:rPr lang="es-CL" dirty="0" smtClean="0"/>
              <a:t>III.  Modernización y Pliego</a:t>
            </a:r>
            <a:endParaRPr lang="es-C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50924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p:cNvPicPr>
          <p:nvPr>
            <p:ph idx="1"/>
          </p:nvPr>
        </p:nvPicPr>
        <p:blipFill rotWithShape="1">
          <a:blip r:embed="rId2"/>
          <a:srcRect l="15967" t="21450" r="36813" b="18127"/>
          <a:stretch/>
        </p:blipFill>
        <p:spPr bwMode="auto">
          <a:xfrm>
            <a:off x="1703512" y="188640"/>
            <a:ext cx="8784976" cy="6264696"/>
          </a:xfrm>
          <a:prstGeom prst="rect">
            <a:avLst/>
          </a:prstGeom>
          <a:ln>
            <a:noFill/>
          </a:ln>
          <a:extLst>
            <a:ext uri="{53640926-AAD7-44D8-BBD7-CCE9431645EC}">
              <a14:shadowObscured xmlns:a14="http://schemas.microsoft.com/office/drawing/2010/main" xmln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40417" y="260649"/>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79430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3200" dirty="0" smtClean="0"/>
              <a:t>3 ¿Qué tipo de modernización municipal debe alentar </a:t>
            </a:r>
            <a:r>
              <a:rPr lang="es-CL" sz="3200" dirty="0" smtClean="0">
                <a:solidFill>
                  <a:schemeClr val="tx1"/>
                </a:solidFill>
              </a:rPr>
              <a:t>ASEMUCH?</a:t>
            </a:r>
            <a:endParaRPr lang="es-CL" sz="3200" dirty="0">
              <a:solidFill>
                <a:schemeClr val="tx1"/>
              </a:solidFill>
            </a:endParaRPr>
          </a:p>
        </p:txBody>
      </p:sp>
      <p:sp>
        <p:nvSpPr>
          <p:cNvPr id="3" name="2 Marcador de contenido"/>
          <p:cNvSpPr>
            <a:spLocks noGrp="1"/>
          </p:cNvSpPr>
          <p:nvPr>
            <p:ph idx="1"/>
          </p:nvPr>
        </p:nvSpPr>
        <p:spPr>
          <a:xfrm>
            <a:off x="2589211" y="2407920"/>
            <a:ext cx="8139749" cy="3777622"/>
          </a:xfrm>
        </p:spPr>
        <p:txBody>
          <a:bodyPr>
            <a:normAutofit fontScale="92500"/>
          </a:bodyPr>
          <a:lstStyle/>
          <a:p>
            <a:pPr>
              <a:buFont typeface="Arial" panose="020B0604020202020204" pitchFamily="34" charset="0"/>
              <a:buChar char="•"/>
            </a:pPr>
            <a:r>
              <a:rPr lang="es-CL" sz="2400" dirty="0" smtClean="0">
                <a:solidFill>
                  <a:schemeClr val="tx1"/>
                </a:solidFill>
              </a:rPr>
              <a:t>Valorización del empleo municipal (no a la externalización)</a:t>
            </a:r>
          </a:p>
          <a:p>
            <a:pPr>
              <a:buFont typeface="Arial" panose="020B0604020202020204" pitchFamily="34" charset="0"/>
              <a:buChar char="•"/>
            </a:pPr>
            <a:r>
              <a:rPr lang="es-CL" sz="2400" dirty="0" smtClean="0">
                <a:solidFill>
                  <a:schemeClr val="tx1"/>
                </a:solidFill>
              </a:rPr>
              <a:t>Modernización de la gestión (nuevas tecnologías)</a:t>
            </a:r>
          </a:p>
          <a:p>
            <a:pPr>
              <a:buFont typeface="Arial" panose="020B0604020202020204" pitchFamily="34" charset="0"/>
              <a:buChar char="•"/>
            </a:pPr>
            <a:r>
              <a:rPr lang="es-CL" sz="2400" dirty="0" smtClean="0">
                <a:solidFill>
                  <a:schemeClr val="tx1"/>
                </a:solidFill>
              </a:rPr>
              <a:t>Agilización de tramites municipales (norma ISO)</a:t>
            </a:r>
          </a:p>
          <a:p>
            <a:pPr>
              <a:buFont typeface="Arial" panose="020B0604020202020204" pitchFamily="34" charset="0"/>
              <a:buChar char="•"/>
            </a:pPr>
            <a:r>
              <a:rPr lang="es-CL" sz="2400" dirty="0" smtClean="0">
                <a:solidFill>
                  <a:schemeClr val="tx1"/>
                </a:solidFill>
              </a:rPr>
              <a:t>Manuales de procedimientos de todas las unidades municipales</a:t>
            </a:r>
          </a:p>
          <a:p>
            <a:pPr>
              <a:buFont typeface="Arial" panose="020B0604020202020204" pitchFamily="34" charset="0"/>
              <a:buChar char="•"/>
            </a:pPr>
            <a:r>
              <a:rPr lang="es-CL" sz="2400" dirty="0" smtClean="0">
                <a:solidFill>
                  <a:schemeClr val="tx1"/>
                </a:solidFill>
              </a:rPr>
              <a:t>Gestión Documental vía almacenamiento </a:t>
            </a:r>
            <a:r>
              <a:rPr lang="es-CL" sz="2400" dirty="0">
                <a:solidFill>
                  <a:schemeClr val="tx1"/>
                </a:solidFill>
              </a:rPr>
              <a:t>de la información </a:t>
            </a:r>
            <a:r>
              <a:rPr lang="es-CL" sz="2400" dirty="0" smtClean="0">
                <a:solidFill>
                  <a:schemeClr val="tx1"/>
                </a:solidFill>
              </a:rPr>
              <a:t>digitalizada</a:t>
            </a:r>
          </a:p>
          <a:p>
            <a:pPr>
              <a:buFont typeface="Arial" panose="020B0604020202020204" pitchFamily="34" charset="0"/>
              <a:buChar char="•"/>
            </a:pPr>
            <a:r>
              <a:rPr lang="es-CL" sz="2400" dirty="0" smtClean="0">
                <a:solidFill>
                  <a:schemeClr val="tx1"/>
                </a:solidFill>
              </a:rPr>
              <a:t>Acceso a capacitación universal (todos los estamentos)</a:t>
            </a:r>
          </a:p>
          <a:p>
            <a:pPr>
              <a:buFont typeface="Arial" panose="020B0604020202020204" pitchFamily="34" charset="0"/>
              <a:buChar char="•"/>
            </a:pPr>
            <a:r>
              <a:rPr lang="es-CL" sz="2400" dirty="0" smtClean="0">
                <a:solidFill>
                  <a:schemeClr val="tx1"/>
                </a:solidFill>
              </a:rPr>
              <a:t>Actualizar y levantar nuevos perfiles de Competencias </a:t>
            </a:r>
            <a:r>
              <a:rPr lang="es-CL" sz="2400" dirty="0">
                <a:solidFill>
                  <a:schemeClr val="tx1"/>
                </a:solidFill>
              </a:rPr>
              <a:t>L</a:t>
            </a:r>
            <a:r>
              <a:rPr lang="es-CL" sz="2400" dirty="0" smtClean="0">
                <a:solidFill>
                  <a:schemeClr val="tx1"/>
                </a:solidFill>
              </a:rPr>
              <a:t>aborales </a:t>
            </a:r>
            <a:endParaRPr lang="es-CL" sz="2400" dirty="0">
              <a:solidFill>
                <a:schemeClr val="tx1"/>
              </a:solidFill>
            </a:endParaRPr>
          </a:p>
          <a:p>
            <a:endParaRPr lang="es-CL" dirty="0" smtClean="0"/>
          </a:p>
          <a:p>
            <a:endParaRPr lang="es-CL" dirty="0"/>
          </a:p>
        </p:txBody>
      </p:sp>
      <p:sp>
        <p:nvSpPr>
          <p:cNvPr id="4" name="CuadroTexto 3"/>
          <p:cNvSpPr txBox="1"/>
          <p:nvPr/>
        </p:nvSpPr>
        <p:spPr>
          <a:xfrm>
            <a:off x="11273779" y="1981199"/>
            <a:ext cx="461665" cy="3121751"/>
          </a:xfrm>
          <a:prstGeom prst="rect">
            <a:avLst/>
          </a:prstGeom>
          <a:noFill/>
        </p:spPr>
        <p:txBody>
          <a:bodyPr vert="vert270" wrap="square" rtlCol="0" anchor="b" anchorCtr="0">
            <a:spAutoFit/>
          </a:bodyPr>
          <a:lstStyle/>
          <a:p>
            <a:pPr lvl="0">
              <a:defRPr/>
            </a:pPr>
            <a:r>
              <a:rPr lang="es-CL" dirty="0" smtClean="0"/>
              <a:t>III.  Modernización y Pliego</a:t>
            </a:r>
            <a:endParaRPr lang="es-C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5395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ctrTitle"/>
          </p:nvPr>
        </p:nvSpPr>
        <p:spPr>
          <a:xfrm>
            <a:off x="2209799" y="571482"/>
            <a:ext cx="9063979" cy="571503"/>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2800"/>
            </a:pPr>
            <a:r>
              <a:rPr lang="es-CL" sz="2800" b="1" i="1" dirty="0" smtClean="0">
                <a:solidFill>
                  <a:srgbClr val="888888"/>
                </a:solidFill>
                <a:latin typeface="Calibri"/>
                <a:ea typeface="Calibri"/>
                <a:cs typeface="Calibri"/>
                <a:sym typeface="Calibri"/>
              </a:rPr>
              <a:t/>
            </a:r>
            <a:br>
              <a:rPr lang="es-CL" sz="2800" b="1" i="1" dirty="0" smtClean="0">
                <a:solidFill>
                  <a:srgbClr val="888888"/>
                </a:solidFill>
                <a:latin typeface="Calibri"/>
                <a:ea typeface="Calibri"/>
                <a:cs typeface="Calibri"/>
                <a:sym typeface="Calibri"/>
              </a:rPr>
            </a:br>
            <a:r>
              <a:rPr lang="es-CL" sz="3200" dirty="0" smtClean="0">
                <a:solidFill>
                  <a:schemeClr val="tx1"/>
                </a:solidFill>
                <a:latin typeface="Calibri"/>
                <a:ea typeface="Calibri"/>
                <a:cs typeface="Calibri"/>
                <a:sym typeface="Calibri"/>
              </a:rPr>
              <a:t>3.1  Actualizar </a:t>
            </a:r>
            <a:r>
              <a:rPr lang="es-CL" sz="3200" dirty="0">
                <a:solidFill>
                  <a:schemeClr val="tx1"/>
                </a:solidFill>
                <a:latin typeface="Calibri"/>
                <a:ea typeface="Calibri"/>
                <a:cs typeface="Calibri"/>
                <a:sym typeface="Calibri"/>
              </a:rPr>
              <a:t>y levantar nuevos perfiles </a:t>
            </a:r>
            <a:r>
              <a:rPr lang="es-CL" sz="3200" dirty="0" smtClean="0">
                <a:solidFill>
                  <a:schemeClr val="tx1"/>
                </a:solidFill>
                <a:latin typeface="Calibri"/>
                <a:ea typeface="Calibri"/>
                <a:cs typeface="Calibri"/>
                <a:sym typeface="Calibri"/>
              </a:rPr>
              <a:t>de Competencias Laborales</a:t>
            </a:r>
            <a:r>
              <a:rPr lang="es-CL" sz="2800" dirty="0"/>
              <a:t/>
            </a:r>
            <a:br>
              <a:rPr lang="es-CL" sz="2800" dirty="0"/>
            </a:br>
            <a:endParaRPr sz="2800" dirty="0">
              <a:solidFill>
                <a:schemeClr val="dk1"/>
              </a:solidFill>
              <a:latin typeface="Calibri"/>
              <a:ea typeface="Calibri"/>
              <a:cs typeface="Calibri"/>
              <a:sym typeface="Calibri"/>
            </a:endParaRPr>
          </a:p>
        </p:txBody>
      </p:sp>
      <p:sp>
        <p:nvSpPr>
          <p:cNvPr id="133" name="Google Shape;133;p21"/>
          <p:cNvSpPr txBox="1">
            <a:spLocks noGrp="1"/>
          </p:cNvSpPr>
          <p:nvPr>
            <p:ph type="subTitle" idx="1"/>
          </p:nvPr>
        </p:nvSpPr>
        <p:spPr>
          <a:xfrm>
            <a:off x="2209800" y="1651620"/>
            <a:ext cx="7786742" cy="4352940"/>
          </a:xfrm>
          <a:prstGeom prst="rect">
            <a:avLst/>
          </a:prstGeom>
          <a:noFill/>
          <a:ln>
            <a:noFill/>
          </a:ln>
        </p:spPr>
        <p:txBody>
          <a:bodyPr spcFirstLastPara="1" vert="horz" wrap="square" lIns="91425" tIns="45700" rIns="91425" bIns="45700" rtlCol="0" anchor="t" anchorCtr="0">
            <a:noAutofit/>
          </a:bodyPr>
          <a:lstStyle/>
          <a:p>
            <a:pPr algn="l">
              <a:spcBef>
                <a:spcPts val="360"/>
              </a:spcBef>
              <a:buClr>
                <a:srgbClr val="888888"/>
              </a:buClr>
              <a:buSzPts val="1800"/>
            </a:pPr>
            <a:endParaRPr sz="1800" b="1" i="1" dirty="0">
              <a:solidFill>
                <a:srgbClr val="888888"/>
              </a:solidFill>
              <a:latin typeface="Calibri"/>
              <a:ea typeface="Calibri"/>
              <a:cs typeface="Calibri"/>
              <a:sym typeface="Calibri"/>
            </a:endParaRPr>
          </a:p>
          <a:p>
            <a:pPr marL="285750" indent="-285750" algn="just">
              <a:spcBef>
                <a:spcPts val="360"/>
              </a:spcBef>
              <a:buSzPts val="1800"/>
              <a:buFont typeface="Arial" panose="020B0604020202020204" pitchFamily="34" charset="0"/>
              <a:buChar char="•"/>
            </a:pPr>
            <a:r>
              <a:rPr lang="es-CL" sz="2000" dirty="0">
                <a:solidFill>
                  <a:schemeClr val="tx1"/>
                </a:solidFill>
                <a:latin typeface="Calibri"/>
                <a:ea typeface="Calibri"/>
                <a:cs typeface="Calibri"/>
                <a:sym typeface="Calibri"/>
              </a:rPr>
              <a:t>Los asistentes concuerdan que es necesario y urgente actualizar los perfiles laborales y levantar nuevos;</a:t>
            </a:r>
            <a:endParaRPr sz="2000" dirty="0">
              <a:solidFill>
                <a:schemeClr val="tx1"/>
              </a:solidFill>
            </a:endParaRPr>
          </a:p>
          <a:p>
            <a:pPr marL="400050" indent="-285750" algn="just">
              <a:spcBef>
                <a:spcPts val="360"/>
              </a:spcBef>
              <a:buSzPts val="1800"/>
              <a:buFont typeface="Arial" panose="020B0604020202020204" pitchFamily="34" charset="0"/>
              <a:buChar char="•"/>
            </a:pPr>
            <a:endParaRPr sz="2000" dirty="0">
              <a:solidFill>
                <a:schemeClr val="tx1"/>
              </a:solidFill>
              <a:latin typeface="Calibri"/>
              <a:ea typeface="Calibri"/>
              <a:cs typeface="Calibri"/>
              <a:sym typeface="Calibri"/>
            </a:endParaRPr>
          </a:p>
          <a:p>
            <a:pPr marL="285750" indent="-285750" algn="just">
              <a:spcBef>
                <a:spcPts val="360"/>
              </a:spcBef>
              <a:buSzPts val="1800"/>
              <a:buFont typeface="Arial" panose="020B0604020202020204" pitchFamily="34" charset="0"/>
              <a:buChar char="•"/>
            </a:pPr>
            <a:r>
              <a:rPr lang="es-CL" sz="2000" dirty="0" smtClean="0">
                <a:solidFill>
                  <a:schemeClr val="tx1"/>
                </a:solidFill>
                <a:latin typeface="Calibri"/>
                <a:ea typeface="Calibri"/>
                <a:cs typeface="Calibri"/>
                <a:sym typeface="Calibri"/>
              </a:rPr>
              <a:t>De </a:t>
            </a:r>
            <a:r>
              <a:rPr lang="es-CL" sz="2000" dirty="0">
                <a:solidFill>
                  <a:schemeClr val="tx1"/>
                </a:solidFill>
                <a:latin typeface="Calibri"/>
                <a:ea typeface="Calibri"/>
                <a:cs typeface="Calibri"/>
                <a:sym typeface="Calibri"/>
              </a:rPr>
              <a:t>acuerdo a información entregada se valora que ASEMUCH esté </a:t>
            </a:r>
            <a:r>
              <a:rPr lang="es-CL" sz="2000" dirty="0" smtClean="0">
                <a:solidFill>
                  <a:schemeClr val="tx1"/>
                </a:solidFill>
                <a:latin typeface="Calibri"/>
                <a:ea typeface="Calibri"/>
                <a:cs typeface="Calibri"/>
                <a:sym typeface="Calibri"/>
              </a:rPr>
              <a:t>trabajando  </a:t>
            </a:r>
            <a:r>
              <a:rPr lang="es-CL" sz="2000" dirty="0">
                <a:solidFill>
                  <a:schemeClr val="tx1"/>
                </a:solidFill>
                <a:latin typeface="Calibri"/>
                <a:ea typeface="Calibri"/>
                <a:cs typeface="Calibri"/>
                <a:sym typeface="Calibri"/>
              </a:rPr>
              <a:t>en la actualización y levantamiento de los perfiles;</a:t>
            </a:r>
            <a:endParaRPr sz="2000" dirty="0">
              <a:solidFill>
                <a:schemeClr val="tx1"/>
              </a:solidFill>
            </a:endParaRPr>
          </a:p>
          <a:p>
            <a:pPr marL="285750" indent="-285750" algn="just">
              <a:spcBef>
                <a:spcPts val="360"/>
              </a:spcBef>
              <a:buSzPts val="1800"/>
              <a:buFont typeface="Arial" panose="020B0604020202020204" pitchFamily="34" charset="0"/>
              <a:buChar char="•"/>
            </a:pPr>
            <a:endParaRPr lang="es-CL" sz="2000" dirty="0">
              <a:solidFill>
                <a:schemeClr val="tx1"/>
              </a:solidFill>
              <a:latin typeface="Calibri"/>
              <a:ea typeface="Calibri"/>
              <a:cs typeface="Calibri"/>
              <a:sym typeface="Calibri"/>
            </a:endParaRPr>
          </a:p>
          <a:p>
            <a:pPr marL="285750" indent="-285750" algn="just">
              <a:spcBef>
                <a:spcPts val="360"/>
              </a:spcBef>
              <a:buSzPts val="1800"/>
              <a:buFont typeface="Arial" panose="020B0604020202020204" pitchFamily="34" charset="0"/>
              <a:buChar char="•"/>
            </a:pPr>
            <a:r>
              <a:rPr lang="es-CL" sz="2000" dirty="0" smtClean="0">
                <a:solidFill>
                  <a:schemeClr val="tx1"/>
                </a:solidFill>
                <a:latin typeface="Calibri"/>
                <a:ea typeface="Calibri"/>
                <a:cs typeface="Calibri"/>
                <a:sym typeface="Calibri"/>
              </a:rPr>
              <a:t>Se </a:t>
            </a:r>
            <a:r>
              <a:rPr lang="es-CL" sz="2000" dirty="0">
                <a:solidFill>
                  <a:schemeClr val="tx1"/>
                </a:solidFill>
                <a:latin typeface="Calibri"/>
                <a:ea typeface="Calibri"/>
                <a:cs typeface="Calibri"/>
                <a:sym typeface="Calibri"/>
              </a:rPr>
              <a:t>destaca la escasa importancia que los dirigentes de </a:t>
            </a:r>
            <a:r>
              <a:rPr lang="es-CL" sz="2000" dirty="0" smtClean="0">
                <a:solidFill>
                  <a:schemeClr val="tx1"/>
                </a:solidFill>
                <a:latin typeface="Calibri"/>
                <a:ea typeface="Calibri"/>
                <a:cs typeface="Calibri"/>
                <a:sym typeface="Calibri"/>
              </a:rPr>
              <a:t>base </a:t>
            </a:r>
            <a:r>
              <a:rPr lang="es-CL" sz="2000" dirty="0">
                <a:solidFill>
                  <a:schemeClr val="tx1"/>
                </a:solidFill>
                <a:latin typeface="Calibri"/>
                <a:ea typeface="Calibri"/>
                <a:cs typeface="Calibri"/>
                <a:sym typeface="Calibri"/>
              </a:rPr>
              <a:t>le han dado a </a:t>
            </a:r>
            <a:r>
              <a:rPr lang="es-CL" sz="2000" dirty="0" smtClean="0">
                <a:solidFill>
                  <a:schemeClr val="tx1"/>
                </a:solidFill>
                <a:latin typeface="Calibri"/>
                <a:ea typeface="Calibri"/>
                <a:cs typeface="Calibri"/>
                <a:sym typeface="Calibri"/>
              </a:rPr>
              <a:t>la </a:t>
            </a:r>
            <a:r>
              <a:rPr lang="es-CL" sz="2000" dirty="0">
                <a:solidFill>
                  <a:schemeClr val="tx1"/>
                </a:solidFill>
                <a:latin typeface="Calibri"/>
                <a:ea typeface="Calibri"/>
                <a:cs typeface="Calibri"/>
                <a:sym typeface="Calibri"/>
              </a:rPr>
              <a:t>construcción de estos perfiles de acuerdo al trabajo hasta ahora desarrollado;</a:t>
            </a:r>
            <a:endParaRPr sz="2000" dirty="0">
              <a:solidFill>
                <a:schemeClr val="tx1"/>
              </a:solidFill>
            </a:endParaRPr>
          </a:p>
          <a:p>
            <a:pPr marL="400050" indent="-285750" algn="just">
              <a:spcBef>
                <a:spcPts val="360"/>
              </a:spcBef>
              <a:buSzPts val="1800"/>
              <a:buFont typeface="Arial" panose="020B0604020202020204" pitchFamily="34" charset="0"/>
              <a:buChar char="•"/>
            </a:pPr>
            <a:endParaRPr sz="2000" dirty="0">
              <a:solidFill>
                <a:schemeClr val="tx1"/>
              </a:solidFill>
              <a:latin typeface="Calibri"/>
              <a:ea typeface="Calibri"/>
              <a:cs typeface="Calibri"/>
              <a:sym typeface="Calibri"/>
            </a:endParaRPr>
          </a:p>
          <a:p>
            <a:pPr marL="285750" indent="-285750" algn="just">
              <a:spcBef>
                <a:spcPts val="360"/>
              </a:spcBef>
              <a:buSzPts val="1800"/>
              <a:buFont typeface="Arial" panose="020B0604020202020204" pitchFamily="34" charset="0"/>
              <a:buChar char="•"/>
            </a:pPr>
            <a:r>
              <a:rPr lang="es-CL" sz="2000" dirty="0" smtClean="0">
                <a:solidFill>
                  <a:schemeClr val="tx1"/>
                </a:solidFill>
                <a:latin typeface="Calibri"/>
                <a:ea typeface="Calibri"/>
                <a:cs typeface="Calibri"/>
                <a:sym typeface="Calibri"/>
              </a:rPr>
              <a:t>Se </a:t>
            </a:r>
            <a:r>
              <a:rPr lang="es-CL" sz="2000" dirty="0">
                <a:solidFill>
                  <a:schemeClr val="tx1"/>
                </a:solidFill>
                <a:latin typeface="Calibri"/>
                <a:ea typeface="Calibri"/>
                <a:cs typeface="Calibri"/>
                <a:sym typeface="Calibri"/>
              </a:rPr>
              <a:t>concuerda que los perfiles laborales permiten ayudar a construir las </a:t>
            </a:r>
            <a:r>
              <a:rPr lang="es-CL" sz="2000" dirty="0" smtClean="0">
                <a:solidFill>
                  <a:schemeClr val="tx1"/>
                </a:solidFill>
                <a:latin typeface="Calibri"/>
                <a:ea typeface="Calibri"/>
                <a:cs typeface="Calibri"/>
                <a:sym typeface="Calibri"/>
              </a:rPr>
              <a:t>nuevas plantas</a:t>
            </a:r>
            <a:endParaRPr sz="2000" dirty="0">
              <a:solidFill>
                <a:schemeClr val="tx1"/>
              </a:solidFill>
            </a:endParaRPr>
          </a:p>
          <a:p>
            <a:pPr algn="l">
              <a:spcBef>
                <a:spcPts val="320"/>
              </a:spcBef>
              <a:buClr>
                <a:srgbClr val="888888"/>
              </a:buClr>
              <a:buSzPts val="1600"/>
            </a:pPr>
            <a:r>
              <a:rPr lang="es-CL" sz="1600" b="1" i="1" dirty="0">
                <a:solidFill>
                  <a:srgbClr val="888888"/>
                </a:solidFill>
                <a:latin typeface="Calibri"/>
                <a:ea typeface="Calibri"/>
                <a:cs typeface="Calibri"/>
                <a:sym typeface="Calibri"/>
              </a:rPr>
              <a:t> </a:t>
            </a:r>
            <a:endParaRPr dirty="0"/>
          </a:p>
          <a:p>
            <a:pPr algn="l">
              <a:spcBef>
                <a:spcPts val="320"/>
              </a:spcBef>
              <a:buClr>
                <a:srgbClr val="888888"/>
              </a:buClr>
              <a:buSzPts val="1600"/>
            </a:pPr>
            <a:endParaRPr sz="1600" dirty="0">
              <a:solidFill>
                <a:srgbClr val="888888"/>
              </a:solidFill>
              <a:latin typeface="Calibri"/>
              <a:ea typeface="Calibri"/>
              <a:cs typeface="Calibri"/>
              <a:sym typeface="Calibri"/>
            </a:endParaRPr>
          </a:p>
        </p:txBody>
      </p:sp>
      <p:sp>
        <p:nvSpPr>
          <p:cNvPr id="4" name="CuadroTexto 3"/>
          <p:cNvSpPr txBox="1"/>
          <p:nvPr/>
        </p:nvSpPr>
        <p:spPr>
          <a:xfrm>
            <a:off x="11273779" y="1981199"/>
            <a:ext cx="461665" cy="3121751"/>
          </a:xfrm>
          <a:prstGeom prst="rect">
            <a:avLst/>
          </a:prstGeom>
          <a:noFill/>
        </p:spPr>
        <p:txBody>
          <a:bodyPr vert="vert270" wrap="square" rtlCol="0" anchor="b" anchorCtr="0">
            <a:spAutoFit/>
          </a:bodyPr>
          <a:lstStyle/>
          <a:p>
            <a:pPr lvl="0">
              <a:defRPr/>
            </a:pPr>
            <a:r>
              <a:rPr lang="es-CL" dirty="0" smtClean="0"/>
              <a:t>III.  Modernización y Pliego</a:t>
            </a:r>
            <a:endParaRPr lang="es-CL"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0480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ctrTitle"/>
          </p:nvPr>
        </p:nvSpPr>
        <p:spPr>
          <a:xfrm>
            <a:off x="2209800" y="571482"/>
            <a:ext cx="7772400" cy="571503"/>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2800"/>
            </a:pPr>
            <a:r>
              <a:rPr lang="es-CL" sz="3200" dirty="0" smtClean="0">
                <a:solidFill>
                  <a:schemeClr val="tx1"/>
                </a:solidFill>
                <a:latin typeface="Calibri"/>
                <a:ea typeface="Calibri"/>
                <a:cs typeface="Calibri"/>
                <a:sym typeface="Calibri"/>
              </a:rPr>
              <a:t>3.1 Actualizar </a:t>
            </a:r>
            <a:r>
              <a:rPr lang="es-CL" sz="3200" dirty="0">
                <a:solidFill>
                  <a:schemeClr val="tx1"/>
                </a:solidFill>
                <a:latin typeface="Calibri"/>
                <a:ea typeface="Calibri"/>
                <a:cs typeface="Calibri"/>
                <a:sym typeface="Calibri"/>
              </a:rPr>
              <a:t>y levantar nuevos perfiles de Competencias Laborales</a:t>
            </a:r>
            <a:r>
              <a:rPr lang="es-CL" sz="2800" dirty="0"/>
              <a:t/>
            </a:r>
            <a:br>
              <a:rPr lang="es-CL" sz="2800" dirty="0"/>
            </a:br>
            <a:endParaRPr sz="2800" dirty="0">
              <a:solidFill>
                <a:schemeClr val="dk1"/>
              </a:solidFill>
              <a:latin typeface="Calibri"/>
              <a:ea typeface="Calibri"/>
              <a:cs typeface="Calibri"/>
              <a:sym typeface="Calibri"/>
            </a:endParaRPr>
          </a:p>
        </p:txBody>
      </p:sp>
      <p:sp>
        <p:nvSpPr>
          <p:cNvPr id="139" name="Google Shape;139;p22"/>
          <p:cNvSpPr txBox="1">
            <a:spLocks noGrp="1"/>
          </p:cNvSpPr>
          <p:nvPr>
            <p:ph type="subTitle" idx="1"/>
          </p:nvPr>
        </p:nvSpPr>
        <p:spPr>
          <a:xfrm>
            <a:off x="2202629" y="1642476"/>
            <a:ext cx="7786742" cy="4352940"/>
          </a:xfrm>
          <a:prstGeom prst="rect">
            <a:avLst/>
          </a:prstGeom>
          <a:noFill/>
          <a:ln>
            <a:noFill/>
          </a:ln>
        </p:spPr>
        <p:txBody>
          <a:bodyPr spcFirstLastPara="1" vert="horz" wrap="square" lIns="91425" tIns="45700" rIns="91425" bIns="45700" rtlCol="0" anchor="t" anchorCtr="0">
            <a:noAutofit/>
          </a:bodyPr>
          <a:lstStyle/>
          <a:p>
            <a:pPr marL="342900" indent="-342900" algn="just">
              <a:spcBef>
                <a:spcPts val="0"/>
              </a:spcBef>
              <a:buSzPts val="1800"/>
              <a:buFont typeface="Arial" panose="020B0604020202020204" pitchFamily="34" charset="0"/>
              <a:buChar char="•"/>
            </a:pPr>
            <a:r>
              <a:rPr lang="es-CL" sz="1800" dirty="0">
                <a:solidFill>
                  <a:schemeClr val="tx1"/>
                </a:solidFill>
                <a:latin typeface="Calibri"/>
                <a:ea typeface="Calibri"/>
                <a:cs typeface="Calibri"/>
                <a:sym typeface="Calibri"/>
              </a:rPr>
              <a:t>Se establece como requisito necesario y anterior </a:t>
            </a:r>
            <a:r>
              <a:rPr lang="es-CL" sz="1800" dirty="0" smtClean="0">
                <a:solidFill>
                  <a:schemeClr val="tx1"/>
                </a:solidFill>
                <a:latin typeface="Calibri"/>
                <a:ea typeface="Calibri"/>
                <a:cs typeface="Calibri"/>
                <a:sym typeface="Calibri"/>
              </a:rPr>
              <a:t>al tema perfiles laborales, </a:t>
            </a:r>
            <a:r>
              <a:rPr lang="es-CL" sz="1800" dirty="0">
                <a:solidFill>
                  <a:schemeClr val="tx1"/>
                </a:solidFill>
                <a:latin typeface="Calibri"/>
                <a:ea typeface="Calibri"/>
                <a:cs typeface="Calibri"/>
                <a:sym typeface="Calibri"/>
              </a:rPr>
              <a:t>que la capacitación debe estar al alcance de todos los funcionarios, cuidando que el acceso a ella sea de modo transparente y con igualdad de acceso a las oportunidades;</a:t>
            </a:r>
            <a:endParaRPr dirty="0">
              <a:solidFill>
                <a:schemeClr val="tx1"/>
              </a:solidFill>
            </a:endParaRPr>
          </a:p>
          <a:p>
            <a:pPr marL="342900" indent="-342900" algn="just">
              <a:spcBef>
                <a:spcPts val="360"/>
              </a:spcBef>
              <a:buSzPts val="1800"/>
              <a:buFont typeface="Arial" panose="020B0604020202020204" pitchFamily="34" charset="0"/>
              <a:buChar char="•"/>
            </a:pPr>
            <a:r>
              <a:rPr lang="es-CL" sz="1800" dirty="0">
                <a:solidFill>
                  <a:schemeClr val="tx1"/>
                </a:solidFill>
                <a:latin typeface="Calibri"/>
                <a:ea typeface="Calibri"/>
                <a:cs typeface="Calibri"/>
                <a:sym typeface="Calibri"/>
              </a:rPr>
              <a:t>Los dirigentes deben cautelar que los municipios en el Plan de Capacitación entreguen las herramientas necesarias para que los funcionarios vayan completando los requisitos que sean fijados en la planta y así poder acceder a ascensos.</a:t>
            </a:r>
            <a:endParaRPr dirty="0">
              <a:solidFill>
                <a:schemeClr val="tx1"/>
              </a:solidFill>
            </a:endParaRPr>
          </a:p>
          <a:p>
            <a:pPr marL="342900" indent="-342900" algn="just">
              <a:spcBef>
                <a:spcPts val="360"/>
              </a:spcBef>
              <a:buSzPts val="1800"/>
              <a:buFont typeface="Arial" panose="020B0604020202020204" pitchFamily="34" charset="0"/>
              <a:buChar char="•"/>
            </a:pPr>
            <a:r>
              <a:rPr lang="es-CL" sz="1800" dirty="0">
                <a:solidFill>
                  <a:schemeClr val="tx1"/>
                </a:solidFill>
                <a:latin typeface="Calibri"/>
                <a:ea typeface="Calibri"/>
                <a:cs typeface="Calibri"/>
                <a:sym typeface="Calibri"/>
              </a:rPr>
              <a:t>Como corolario del punto anterior, se hace la advertencia respecto a la readecuación de las plantas, ya que esta nueva planta debe respetar la carrera funcionaria, debe ser elástica y que establezca parámetros asequibles para los funcionarios, pero también lo suficientemente rígida para que los ascensos que se produzcan sean los adecuados y con las competencias necesarias.</a:t>
            </a:r>
            <a:endParaRPr dirty="0">
              <a:solidFill>
                <a:schemeClr val="tx1"/>
              </a:solidFill>
            </a:endParaRPr>
          </a:p>
          <a:p>
            <a:pPr marL="342900" indent="-228600" algn="l">
              <a:spcBef>
                <a:spcPts val="360"/>
              </a:spcBef>
              <a:buClr>
                <a:srgbClr val="888888"/>
              </a:buClr>
              <a:buSzPts val="1800"/>
            </a:pPr>
            <a:endParaRPr sz="1800" dirty="0">
              <a:solidFill>
                <a:srgbClr val="888888"/>
              </a:solidFill>
              <a:latin typeface="Calibri"/>
              <a:ea typeface="Calibri"/>
              <a:cs typeface="Calibri"/>
              <a:sym typeface="Calibri"/>
            </a:endParaRPr>
          </a:p>
        </p:txBody>
      </p:sp>
      <p:sp>
        <p:nvSpPr>
          <p:cNvPr id="4" name="CuadroTexto 3"/>
          <p:cNvSpPr txBox="1"/>
          <p:nvPr/>
        </p:nvSpPr>
        <p:spPr>
          <a:xfrm>
            <a:off x="11273779" y="1981199"/>
            <a:ext cx="461665" cy="3121751"/>
          </a:xfrm>
          <a:prstGeom prst="rect">
            <a:avLst/>
          </a:prstGeom>
          <a:noFill/>
        </p:spPr>
        <p:txBody>
          <a:bodyPr vert="vert270" wrap="square" rtlCol="0" anchor="b" anchorCtr="0">
            <a:spAutoFit/>
          </a:bodyPr>
          <a:lstStyle/>
          <a:p>
            <a:pPr lvl="0">
              <a:defRPr/>
            </a:pPr>
            <a:r>
              <a:rPr lang="es-CL" dirty="0" smtClean="0"/>
              <a:t>III.  Modernización y Pliego</a:t>
            </a:r>
            <a:endParaRPr lang="es-CL"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363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ctrTitle"/>
          </p:nvPr>
        </p:nvSpPr>
        <p:spPr>
          <a:xfrm>
            <a:off x="2209800" y="402336"/>
            <a:ext cx="7772400" cy="740649"/>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2800"/>
            </a:pPr>
            <a:r>
              <a:rPr lang="es-CL" sz="2400" b="1" i="1" dirty="0" smtClean="0">
                <a:solidFill>
                  <a:srgbClr val="888888"/>
                </a:solidFill>
                <a:latin typeface="Calibri"/>
                <a:ea typeface="Calibri"/>
                <a:cs typeface="Calibri"/>
                <a:sym typeface="Calibri"/>
              </a:rPr>
              <a:t/>
            </a:r>
            <a:br>
              <a:rPr lang="es-CL" sz="2400" b="1" i="1" dirty="0" smtClean="0">
                <a:solidFill>
                  <a:srgbClr val="888888"/>
                </a:solidFill>
                <a:latin typeface="Calibri"/>
                <a:ea typeface="Calibri"/>
                <a:cs typeface="Calibri"/>
                <a:sym typeface="Calibri"/>
              </a:rPr>
            </a:br>
            <a:r>
              <a:rPr lang="es-CL" sz="3200" dirty="0" smtClean="0">
                <a:solidFill>
                  <a:schemeClr val="tx1"/>
                </a:solidFill>
                <a:latin typeface="Calibri"/>
                <a:ea typeface="Calibri"/>
                <a:cs typeface="Calibri"/>
                <a:sym typeface="Calibri"/>
              </a:rPr>
              <a:t>3.2</a:t>
            </a:r>
            <a:r>
              <a:rPr lang="es-CL" sz="2400" b="1" i="1" dirty="0" smtClean="0">
                <a:solidFill>
                  <a:schemeClr val="tx1"/>
                </a:solidFill>
                <a:latin typeface="Calibri"/>
                <a:ea typeface="Calibri"/>
                <a:cs typeface="Calibri"/>
                <a:sym typeface="Calibri"/>
              </a:rPr>
              <a:t>  </a:t>
            </a:r>
            <a:r>
              <a:rPr lang="es-CL" sz="3200" dirty="0" smtClean="0">
                <a:solidFill>
                  <a:schemeClr val="tx1"/>
                </a:solidFill>
                <a:latin typeface="Calibri"/>
                <a:ea typeface="Calibri"/>
                <a:cs typeface="Calibri"/>
                <a:sym typeface="Calibri"/>
              </a:rPr>
              <a:t>Convenio </a:t>
            </a:r>
            <a:r>
              <a:rPr lang="es-CL" sz="3200" dirty="0">
                <a:solidFill>
                  <a:schemeClr val="tx1"/>
                </a:solidFill>
                <a:latin typeface="Calibri"/>
                <a:ea typeface="Calibri"/>
                <a:cs typeface="Calibri"/>
                <a:sym typeface="Calibri"/>
              </a:rPr>
              <a:t>con un Centro de Evaluación y Certificación de Competencias Laborales registrado en Chile Valora.</a:t>
            </a:r>
            <a:r>
              <a:rPr lang="es-CL" sz="2400" dirty="0"/>
              <a:t/>
            </a:r>
            <a:br>
              <a:rPr lang="es-CL" sz="2400" dirty="0"/>
            </a:br>
            <a:endParaRPr sz="2800" dirty="0">
              <a:solidFill>
                <a:schemeClr val="dk1"/>
              </a:solidFill>
              <a:latin typeface="Calibri"/>
              <a:ea typeface="Calibri"/>
              <a:cs typeface="Calibri"/>
              <a:sym typeface="Calibri"/>
            </a:endParaRPr>
          </a:p>
        </p:txBody>
      </p:sp>
      <p:sp>
        <p:nvSpPr>
          <p:cNvPr id="145" name="Google Shape;145;p23"/>
          <p:cNvSpPr txBox="1">
            <a:spLocks noGrp="1"/>
          </p:cNvSpPr>
          <p:nvPr>
            <p:ph type="subTitle" idx="1"/>
          </p:nvPr>
        </p:nvSpPr>
        <p:spPr>
          <a:xfrm>
            <a:off x="2284068" y="1578468"/>
            <a:ext cx="7786742" cy="4352940"/>
          </a:xfrm>
          <a:prstGeom prst="rect">
            <a:avLst/>
          </a:prstGeom>
          <a:noFill/>
          <a:ln>
            <a:noFill/>
          </a:ln>
        </p:spPr>
        <p:txBody>
          <a:bodyPr spcFirstLastPara="1" vert="horz" wrap="square" lIns="91425" tIns="45700" rIns="91425" bIns="45700" rtlCol="0" anchor="t" anchorCtr="0">
            <a:noAutofit/>
          </a:bodyPr>
          <a:lstStyle/>
          <a:p>
            <a:pPr algn="l">
              <a:spcBef>
                <a:spcPts val="360"/>
              </a:spcBef>
              <a:buClr>
                <a:srgbClr val="888888"/>
              </a:buClr>
              <a:buSzPts val="1800"/>
            </a:pPr>
            <a:endParaRPr sz="1800" b="1" i="1" dirty="0">
              <a:solidFill>
                <a:srgbClr val="888888"/>
              </a:solidFill>
              <a:latin typeface="Calibri"/>
              <a:ea typeface="Calibri"/>
              <a:cs typeface="Calibri"/>
              <a:sym typeface="Calibri"/>
            </a:endParaRPr>
          </a:p>
          <a:p>
            <a:pPr marL="342900" indent="-342900" algn="just">
              <a:spcBef>
                <a:spcPts val="360"/>
              </a:spcBef>
              <a:buSzPts val="1800"/>
              <a:buFont typeface="Arial" panose="020B0604020202020204" pitchFamily="34" charset="0"/>
              <a:buChar char="•"/>
            </a:pPr>
            <a:r>
              <a:rPr lang="es-CL" sz="1800" dirty="0">
                <a:solidFill>
                  <a:schemeClr val="tx1"/>
                </a:solidFill>
                <a:latin typeface="Calibri"/>
                <a:ea typeface="Calibri"/>
                <a:cs typeface="Calibri"/>
                <a:sym typeface="Calibri"/>
              </a:rPr>
              <a:t>Los asistentes están de acuerdo en establecer convenios con Centros de </a:t>
            </a:r>
            <a:r>
              <a:rPr lang="es-CL" sz="1800" dirty="0" smtClean="0">
                <a:solidFill>
                  <a:schemeClr val="tx1"/>
                </a:solidFill>
                <a:latin typeface="Calibri"/>
                <a:ea typeface="Calibri"/>
                <a:cs typeface="Calibri"/>
                <a:sym typeface="Calibri"/>
              </a:rPr>
              <a:t>Evaluación y Certificación para  </a:t>
            </a:r>
            <a:r>
              <a:rPr lang="es-CL" sz="1800" dirty="0">
                <a:solidFill>
                  <a:schemeClr val="tx1"/>
                </a:solidFill>
                <a:latin typeface="Calibri"/>
                <a:ea typeface="Calibri"/>
                <a:cs typeface="Calibri"/>
                <a:sym typeface="Calibri"/>
              </a:rPr>
              <a:t>que ello </a:t>
            </a:r>
            <a:r>
              <a:rPr lang="es-CL" sz="1800" dirty="0" smtClean="0">
                <a:solidFill>
                  <a:schemeClr val="tx1"/>
                </a:solidFill>
                <a:latin typeface="Calibri"/>
                <a:ea typeface="Calibri"/>
                <a:cs typeface="Calibri"/>
                <a:sym typeface="Calibri"/>
              </a:rPr>
              <a:t>posibilite el proceso de  certificación </a:t>
            </a:r>
            <a:r>
              <a:rPr lang="es-CL" sz="1800" dirty="0">
                <a:solidFill>
                  <a:schemeClr val="tx1"/>
                </a:solidFill>
                <a:latin typeface="Calibri"/>
                <a:ea typeface="Calibri"/>
                <a:cs typeface="Calibri"/>
                <a:sym typeface="Calibri"/>
              </a:rPr>
              <a:t>de las competencias laborales;</a:t>
            </a:r>
            <a:endParaRPr dirty="0">
              <a:solidFill>
                <a:schemeClr val="tx1"/>
              </a:solidFill>
            </a:endParaRPr>
          </a:p>
          <a:p>
            <a:pPr marL="400050" indent="-285750" algn="just">
              <a:spcBef>
                <a:spcPts val="360"/>
              </a:spcBef>
              <a:buSzPts val="1800"/>
              <a:buFont typeface="Arial" panose="020B0604020202020204" pitchFamily="34" charset="0"/>
              <a:buChar char="•"/>
            </a:pPr>
            <a:endParaRPr sz="1800" dirty="0">
              <a:solidFill>
                <a:schemeClr val="tx1"/>
              </a:solidFill>
              <a:latin typeface="Calibri"/>
              <a:ea typeface="Calibri"/>
              <a:cs typeface="Calibri"/>
              <a:sym typeface="Calibri"/>
            </a:endParaRPr>
          </a:p>
          <a:p>
            <a:pPr marL="285750" indent="-285750" algn="just">
              <a:spcBef>
                <a:spcPts val="360"/>
              </a:spcBef>
              <a:buSzPts val="1800"/>
              <a:buFont typeface="Arial" panose="020B0604020202020204" pitchFamily="34" charset="0"/>
              <a:buChar char="•"/>
            </a:pPr>
            <a:r>
              <a:rPr lang="es-CL" sz="1800" dirty="0" smtClean="0">
                <a:solidFill>
                  <a:schemeClr val="tx1"/>
                </a:solidFill>
                <a:latin typeface="Calibri"/>
                <a:ea typeface="Calibri"/>
                <a:cs typeface="Calibri"/>
                <a:sym typeface="Calibri"/>
              </a:rPr>
              <a:t>Se </a:t>
            </a:r>
            <a:r>
              <a:rPr lang="es-CL" sz="1800" dirty="0">
                <a:solidFill>
                  <a:schemeClr val="tx1"/>
                </a:solidFill>
                <a:latin typeface="Calibri"/>
                <a:ea typeface="Calibri"/>
                <a:cs typeface="Calibri"/>
                <a:sym typeface="Calibri"/>
              </a:rPr>
              <a:t>solicita asimismo que se pueda aprovechar las capacitaciones que </a:t>
            </a:r>
            <a:r>
              <a:rPr lang="es-CL" sz="1800" dirty="0" smtClean="0">
                <a:solidFill>
                  <a:schemeClr val="tx1"/>
                </a:solidFill>
                <a:latin typeface="Calibri"/>
                <a:ea typeface="Calibri"/>
                <a:cs typeface="Calibri"/>
                <a:sym typeface="Calibri"/>
              </a:rPr>
              <a:t>se</a:t>
            </a:r>
          </a:p>
          <a:p>
            <a:pPr algn="just">
              <a:spcBef>
                <a:spcPts val="360"/>
              </a:spcBef>
              <a:buSzPts val="1800"/>
            </a:pPr>
            <a:r>
              <a:rPr lang="es-CL" dirty="0">
                <a:solidFill>
                  <a:schemeClr val="tx1"/>
                </a:solidFill>
                <a:latin typeface="Calibri"/>
                <a:ea typeface="Calibri"/>
                <a:cs typeface="Calibri"/>
                <a:sym typeface="Calibri"/>
              </a:rPr>
              <a:t> </a:t>
            </a:r>
            <a:r>
              <a:rPr lang="es-CL" dirty="0" smtClean="0">
                <a:solidFill>
                  <a:schemeClr val="tx1"/>
                </a:solidFill>
                <a:latin typeface="Calibri"/>
                <a:ea typeface="Calibri"/>
                <a:cs typeface="Calibri"/>
                <a:sym typeface="Calibri"/>
              </a:rPr>
              <a:t>    </a:t>
            </a:r>
            <a:r>
              <a:rPr lang="es-CL" sz="1800" dirty="0" smtClean="0">
                <a:solidFill>
                  <a:schemeClr val="tx1"/>
                </a:solidFill>
                <a:latin typeface="Calibri"/>
                <a:ea typeface="Calibri"/>
                <a:cs typeface="Calibri"/>
                <a:sym typeface="Calibri"/>
              </a:rPr>
              <a:t>entregan </a:t>
            </a:r>
            <a:r>
              <a:rPr lang="es-CL" sz="1800" dirty="0">
                <a:solidFill>
                  <a:schemeClr val="tx1"/>
                </a:solidFill>
                <a:latin typeface="Calibri"/>
                <a:ea typeface="Calibri"/>
                <a:cs typeface="Calibri"/>
                <a:sym typeface="Calibri"/>
              </a:rPr>
              <a:t>en línea y las que entregan diferentes </a:t>
            </a:r>
            <a:r>
              <a:rPr lang="es-CL" sz="1800" dirty="0" err="1">
                <a:solidFill>
                  <a:schemeClr val="tx1"/>
                </a:solidFill>
                <a:latin typeface="Calibri"/>
                <a:ea typeface="Calibri"/>
                <a:cs typeface="Calibri"/>
                <a:sym typeface="Calibri"/>
              </a:rPr>
              <a:t>ONGs</a:t>
            </a:r>
            <a:r>
              <a:rPr lang="es-CL" sz="1800" dirty="0">
                <a:solidFill>
                  <a:schemeClr val="tx1"/>
                </a:solidFill>
                <a:latin typeface="Calibri"/>
                <a:ea typeface="Calibri"/>
                <a:cs typeface="Calibri"/>
                <a:sym typeface="Calibri"/>
              </a:rPr>
              <a:t>;</a:t>
            </a:r>
            <a:endParaRPr dirty="0">
              <a:solidFill>
                <a:schemeClr val="tx1"/>
              </a:solidFill>
            </a:endParaRPr>
          </a:p>
          <a:p>
            <a:pPr marL="400050" indent="-285750" algn="just">
              <a:spcBef>
                <a:spcPts val="360"/>
              </a:spcBef>
              <a:buSzPts val="1800"/>
              <a:buFont typeface="Arial" panose="020B0604020202020204" pitchFamily="34" charset="0"/>
              <a:buChar char="•"/>
            </a:pPr>
            <a:endParaRPr sz="1800" dirty="0">
              <a:solidFill>
                <a:schemeClr val="tx1"/>
              </a:solidFill>
              <a:latin typeface="Calibri"/>
              <a:ea typeface="Calibri"/>
              <a:cs typeface="Calibri"/>
              <a:sym typeface="Calibri"/>
            </a:endParaRPr>
          </a:p>
          <a:p>
            <a:pPr marL="285750" indent="-285750" algn="just">
              <a:spcBef>
                <a:spcPts val="360"/>
              </a:spcBef>
              <a:buSzPts val="1800"/>
              <a:buFont typeface="Arial" panose="020B0604020202020204" pitchFamily="34" charset="0"/>
              <a:buChar char="•"/>
            </a:pPr>
            <a:r>
              <a:rPr lang="es-CL" sz="1800" dirty="0" smtClean="0">
                <a:solidFill>
                  <a:schemeClr val="tx1"/>
                </a:solidFill>
                <a:latin typeface="Calibri"/>
                <a:ea typeface="Calibri"/>
                <a:cs typeface="Calibri"/>
                <a:sym typeface="Calibri"/>
              </a:rPr>
              <a:t>Se </a:t>
            </a:r>
            <a:r>
              <a:rPr lang="es-CL" sz="1800" dirty="0">
                <a:solidFill>
                  <a:schemeClr val="tx1"/>
                </a:solidFill>
                <a:latin typeface="Calibri"/>
                <a:ea typeface="Calibri"/>
                <a:cs typeface="Calibri"/>
                <a:sym typeface="Calibri"/>
              </a:rPr>
              <a:t>pide también que se explote el camino de las capacitaciones que entrega </a:t>
            </a:r>
            <a:r>
              <a:rPr lang="es-CL" sz="1800" dirty="0" smtClean="0">
                <a:solidFill>
                  <a:schemeClr val="tx1"/>
                </a:solidFill>
                <a:latin typeface="Calibri"/>
                <a:ea typeface="Calibri"/>
                <a:cs typeface="Calibri"/>
                <a:sym typeface="Calibri"/>
              </a:rPr>
              <a:t>la  CUT </a:t>
            </a:r>
            <a:r>
              <a:rPr lang="es-CL" sz="1800" dirty="0">
                <a:solidFill>
                  <a:schemeClr val="tx1"/>
                </a:solidFill>
                <a:latin typeface="Calibri"/>
                <a:ea typeface="Calibri"/>
                <a:cs typeface="Calibri"/>
                <a:sym typeface="Calibri"/>
              </a:rPr>
              <a:t>y otras entidades gremiales.</a:t>
            </a:r>
            <a:endParaRPr dirty="0">
              <a:solidFill>
                <a:schemeClr val="tx1"/>
              </a:solidFill>
            </a:endParaRPr>
          </a:p>
          <a:p>
            <a:pPr marL="342900" indent="-241300" algn="l">
              <a:spcBef>
                <a:spcPts val="320"/>
              </a:spcBef>
              <a:buClr>
                <a:srgbClr val="888888"/>
              </a:buClr>
              <a:buSzPts val="1600"/>
            </a:pPr>
            <a:endParaRPr sz="1600" dirty="0">
              <a:solidFill>
                <a:srgbClr val="888888"/>
              </a:solidFill>
              <a:latin typeface="Calibri"/>
              <a:ea typeface="Calibri"/>
              <a:cs typeface="Calibri"/>
              <a:sym typeface="Calibri"/>
            </a:endParaRPr>
          </a:p>
        </p:txBody>
      </p:sp>
      <p:sp>
        <p:nvSpPr>
          <p:cNvPr id="4" name="CuadroTexto 3"/>
          <p:cNvSpPr txBox="1"/>
          <p:nvPr/>
        </p:nvSpPr>
        <p:spPr>
          <a:xfrm>
            <a:off x="11273779" y="1981199"/>
            <a:ext cx="461665" cy="3121751"/>
          </a:xfrm>
          <a:prstGeom prst="rect">
            <a:avLst/>
          </a:prstGeom>
          <a:noFill/>
        </p:spPr>
        <p:txBody>
          <a:bodyPr vert="vert270" wrap="square" rtlCol="0" anchor="b" anchorCtr="0">
            <a:spAutoFit/>
          </a:bodyPr>
          <a:lstStyle/>
          <a:p>
            <a:pPr lvl="0">
              <a:defRPr/>
            </a:pPr>
            <a:r>
              <a:rPr lang="es-CL" dirty="0" smtClean="0"/>
              <a:t>III.  Modernización y Pliego</a:t>
            </a:r>
            <a:endParaRPr lang="es-CL"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8029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36700" y="624110"/>
            <a:ext cx="9967913" cy="1280890"/>
          </a:xfrm>
        </p:spPr>
        <p:txBody>
          <a:bodyPr>
            <a:noAutofit/>
          </a:bodyPr>
          <a:lstStyle/>
          <a:p>
            <a:r>
              <a:rPr lang="es-CL" sz="2800" dirty="0" smtClean="0"/>
              <a:t>4.  Cómo construimos una nueva agenda gremial que incluya análisis del Petitorio 2014, mejoramiento de asignaciones existentes y generación de otras asignaciones nuevas?</a:t>
            </a:r>
            <a:endParaRPr lang="es-CL" sz="2800" dirty="0"/>
          </a:p>
        </p:txBody>
      </p:sp>
      <p:sp>
        <p:nvSpPr>
          <p:cNvPr id="3" name="2 Marcador de contenido"/>
          <p:cNvSpPr>
            <a:spLocks noGrp="1"/>
          </p:cNvSpPr>
          <p:nvPr>
            <p:ph idx="1"/>
          </p:nvPr>
        </p:nvSpPr>
        <p:spPr>
          <a:xfrm>
            <a:off x="1916112" y="2146300"/>
            <a:ext cx="8915400" cy="3777622"/>
          </a:xfrm>
        </p:spPr>
        <p:txBody>
          <a:bodyPr>
            <a:normAutofit/>
          </a:bodyPr>
          <a:lstStyle/>
          <a:p>
            <a:r>
              <a:rPr lang="es-ES" sz="2000" dirty="0">
                <a:solidFill>
                  <a:schemeClr val="tx1"/>
                </a:solidFill>
              </a:rPr>
              <a:t>Asignación Técnica y la Asignación de </a:t>
            </a:r>
            <a:r>
              <a:rPr lang="es-ES" sz="2000" dirty="0" smtClean="0">
                <a:solidFill>
                  <a:schemeClr val="tx1"/>
                </a:solidFill>
              </a:rPr>
              <a:t>Especialidad (demostrable mediante competencias laborales certificadas). </a:t>
            </a:r>
            <a:r>
              <a:rPr lang="es-ES" sz="2000" dirty="0">
                <a:solidFill>
                  <a:schemeClr val="tx1"/>
                </a:solidFill>
              </a:rPr>
              <a:t>Esta misma ley debe reconocer el derecho a recibir Asignación Profesional a todos aquellos colegas que poseen Título Profesional y están en Escalafones Administrativos y/o Auxiliares.</a:t>
            </a:r>
            <a:endParaRPr lang="es-CL" sz="2000" dirty="0">
              <a:solidFill>
                <a:schemeClr val="tx1"/>
              </a:solidFill>
            </a:endParaRPr>
          </a:p>
          <a:p>
            <a:r>
              <a:rPr lang="es-CL" sz="2000" dirty="0" smtClean="0">
                <a:solidFill>
                  <a:schemeClr val="tx1"/>
                </a:solidFill>
              </a:rPr>
              <a:t>Asignación directivo-jefatura permanente Ley 20.922 (incluye a nuevos funcionarios).</a:t>
            </a:r>
          </a:p>
          <a:p>
            <a:r>
              <a:rPr lang="es-CL" sz="2000" dirty="0">
                <a:solidFill>
                  <a:schemeClr val="tx1"/>
                </a:solidFill>
              </a:rPr>
              <a:t>Asignación de desempeño </a:t>
            </a:r>
            <a:r>
              <a:rPr lang="es-CL" sz="2000" dirty="0" smtClean="0">
                <a:solidFill>
                  <a:schemeClr val="tx1"/>
                </a:solidFill>
              </a:rPr>
              <a:t>para cargos calificados de trabajo pesado. </a:t>
            </a:r>
            <a:endParaRPr lang="es-CL" dirty="0" smtClean="0">
              <a:solidFill>
                <a:schemeClr val="tx1"/>
              </a:solidFill>
            </a:endParaRPr>
          </a:p>
          <a:p>
            <a:endParaRPr lang="es-CL" dirty="0" smtClean="0"/>
          </a:p>
          <a:p>
            <a:endParaRPr lang="es-CL" dirty="0"/>
          </a:p>
        </p:txBody>
      </p:sp>
      <p:sp>
        <p:nvSpPr>
          <p:cNvPr id="4" name="CuadroTexto 3"/>
          <p:cNvSpPr txBox="1"/>
          <p:nvPr/>
        </p:nvSpPr>
        <p:spPr>
          <a:xfrm>
            <a:off x="11273779" y="1981199"/>
            <a:ext cx="461665" cy="3121751"/>
          </a:xfrm>
          <a:prstGeom prst="rect">
            <a:avLst/>
          </a:prstGeom>
          <a:noFill/>
        </p:spPr>
        <p:txBody>
          <a:bodyPr vert="vert270" wrap="square" rtlCol="0" anchor="b" anchorCtr="0">
            <a:spAutoFit/>
          </a:bodyPr>
          <a:lstStyle/>
          <a:p>
            <a:pPr lvl="0">
              <a:defRPr/>
            </a:pPr>
            <a:r>
              <a:rPr lang="es-CL" dirty="0" smtClean="0"/>
              <a:t>III.  Modernización y Pliego</a:t>
            </a:r>
            <a:endParaRPr lang="es-C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889433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15440" y="1905000"/>
            <a:ext cx="9208452" cy="4262120"/>
          </a:xfrm>
        </p:spPr>
        <p:txBody>
          <a:bodyPr>
            <a:normAutofit lnSpcReduction="10000"/>
          </a:bodyPr>
          <a:lstStyle/>
          <a:p>
            <a:pPr>
              <a:buFont typeface="Arial" panose="020B0604020202020204" pitchFamily="34" charset="0"/>
              <a:buChar char="•"/>
            </a:pPr>
            <a:r>
              <a:rPr lang="es-ES" dirty="0" smtClean="0">
                <a:solidFill>
                  <a:schemeClr val="tx1"/>
                </a:solidFill>
              </a:rPr>
              <a:t> </a:t>
            </a:r>
            <a:r>
              <a:rPr lang="es-CL" sz="1900" dirty="0" smtClean="0">
                <a:solidFill>
                  <a:schemeClr val="tx1"/>
                </a:solidFill>
              </a:rPr>
              <a:t>Capacitaciones a todos los funcionarios</a:t>
            </a:r>
          </a:p>
          <a:p>
            <a:pPr>
              <a:buFont typeface="Arial" panose="020B0604020202020204" pitchFamily="34" charset="0"/>
              <a:buChar char="•"/>
            </a:pPr>
            <a:r>
              <a:rPr lang="es-CL" sz="1900" dirty="0" smtClean="0">
                <a:solidFill>
                  <a:schemeClr val="tx1"/>
                </a:solidFill>
              </a:rPr>
              <a:t>Pago de horas de capacitación (cursos rendidos a todo nivel)</a:t>
            </a:r>
          </a:p>
          <a:p>
            <a:pPr>
              <a:buFont typeface="Arial" panose="020B0604020202020204" pitchFamily="34" charset="0"/>
              <a:buChar char="•"/>
            </a:pPr>
            <a:r>
              <a:rPr lang="es-ES" sz="1900" dirty="0" smtClean="0">
                <a:solidFill>
                  <a:schemeClr val="tx1"/>
                </a:solidFill>
              </a:rPr>
              <a:t>Modificación de los artículos 147 y 148 de la ley 18.883 en lo relativo a salud incompatible con el cargo.</a:t>
            </a:r>
            <a:endParaRPr lang="es-CL" sz="1900" dirty="0" smtClean="0">
              <a:solidFill>
                <a:schemeClr val="tx1"/>
              </a:solidFill>
            </a:endParaRPr>
          </a:p>
          <a:p>
            <a:pPr>
              <a:buFont typeface="Arial" panose="020B0604020202020204" pitchFamily="34" charset="0"/>
              <a:buChar char="•"/>
            </a:pPr>
            <a:r>
              <a:rPr lang="es-ES" sz="1900" dirty="0" smtClean="0">
                <a:solidFill>
                  <a:schemeClr val="tx1"/>
                </a:solidFill>
              </a:rPr>
              <a:t>Incorporación del Seguro de Cesantía e indemnización por años de servicio.</a:t>
            </a:r>
          </a:p>
          <a:p>
            <a:pPr>
              <a:buFont typeface="Arial" panose="020B0604020202020204" pitchFamily="34" charset="0"/>
              <a:buChar char="•"/>
            </a:pPr>
            <a:r>
              <a:rPr lang="es-CL" sz="1900" dirty="0" smtClean="0">
                <a:solidFill>
                  <a:schemeClr val="tx1"/>
                </a:solidFill>
              </a:rPr>
              <a:t>Flexibilidad horaria ( hora de ingreso, hora de salida)</a:t>
            </a:r>
          </a:p>
          <a:p>
            <a:pPr>
              <a:buFont typeface="Arial" panose="020B0604020202020204" pitchFamily="34" charset="0"/>
              <a:buChar char="•"/>
            </a:pPr>
            <a:r>
              <a:rPr lang="es-CL" sz="1900" dirty="0" smtClean="0">
                <a:solidFill>
                  <a:schemeClr val="tx1"/>
                </a:solidFill>
              </a:rPr>
              <a:t>Que las investigaciones sumarias sean realizadas por una Fiscalía interna </a:t>
            </a:r>
          </a:p>
          <a:p>
            <a:pPr>
              <a:buFont typeface="Arial" panose="020B0604020202020204" pitchFamily="34" charset="0"/>
              <a:buChar char="•"/>
            </a:pPr>
            <a:r>
              <a:rPr lang="es-CL" sz="1900" dirty="0" smtClean="0">
                <a:solidFill>
                  <a:schemeClr val="tx1"/>
                </a:solidFill>
              </a:rPr>
              <a:t>Pago de bienios permanentes.</a:t>
            </a:r>
          </a:p>
          <a:p>
            <a:pPr>
              <a:buFont typeface="Arial" panose="020B0604020202020204" pitchFamily="34" charset="0"/>
              <a:buChar char="•"/>
            </a:pPr>
            <a:r>
              <a:rPr lang="es-CL" sz="1900" dirty="0">
                <a:solidFill>
                  <a:schemeClr val="tx1"/>
                </a:solidFill>
              </a:rPr>
              <a:t>Concurso interno en primera instancia y luego concurso </a:t>
            </a:r>
            <a:r>
              <a:rPr lang="es-CL" sz="1900" dirty="0" smtClean="0">
                <a:solidFill>
                  <a:schemeClr val="tx1"/>
                </a:solidFill>
              </a:rPr>
              <a:t>publico</a:t>
            </a:r>
          </a:p>
          <a:p>
            <a:pPr>
              <a:buFont typeface="Arial" panose="020B0604020202020204" pitchFamily="34" charset="0"/>
              <a:buChar char="•"/>
            </a:pPr>
            <a:r>
              <a:rPr lang="es-CL" sz="1900" dirty="0" smtClean="0">
                <a:solidFill>
                  <a:schemeClr val="tx1"/>
                </a:solidFill>
              </a:rPr>
              <a:t>Avanzar en la calificación de trabajo pesado de los puestos que lo ameritan en el ámbito municipal (ver anexo al final de la presentación)</a:t>
            </a:r>
            <a:endParaRPr lang="es-CL" sz="1900" dirty="0">
              <a:solidFill>
                <a:schemeClr val="tx1"/>
              </a:solidFill>
            </a:endParaRPr>
          </a:p>
          <a:p>
            <a:pPr marL="0" indent="0">
              <a:buNone/>
            </a:pPr>
            <a:endParaRPr lang="es-CL" dirty="0" smtClean="0"/>
          </a:p>
          <a:p>
            <a:endParaRPr lang="es-CL" dirty="0" smtClean="0"/>
          </a:p>
          <a:p>
            <a:endParaRPr lang="es-CL" dirty="0" smtClean="0"/>
          </a:p>
          <a:p>
            <a:endParaRPr lang="es-CL" dirty="0" smtClean="0"/>
          </a:p>
        </p:txBody>
      </p:sp>
      <p:sp>
        <p:nvSpPr>
          <p:cNvPr id="4" name="CuadroTexto 3"/>
          <p:cNvSpPr txBox="1"/>
          <p:nvPr/>
        </p:nvSpPr>
        <p:spPr>
          <a:xfrm>
            <a:off x="11273779" y="1981199"/>
            <a:ext cx="461665" cy="3121751"/>
          </a:xfrm>
          <a:prstGeom prst="rect">
            <a:avLst/>
          </a:prstGeom>
          <a:noFill/>
        </p:spPr>
        <p:txBody>
          <a:bodyPr vert="vert270" wrap="square" rtlCol="0" anchor="b" anchorCtr="0">
            <a:spAutoFit/>
          </a:bodyPr>
          <a:lstStyle/>
          <a:p>
            <a:pPr lvl="0">
              <a:defRPr/>
            </a:pPr>
            <a:r>
              <a:rPr lang="es-CL" dirty="0" smtClean="0"/>
              <a:t>III.  Modernización y Pliego</a:t>
            </a:r>
            <a:endParaRPr lang="es-C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1 Título"/>
          <p:cNvSpPr>
            <a:spLocks noGrp="1"/>
          </p:cNvSpPr>
          <p:nvPr>
            <p:ph type="title"/>
          </p:nvPr>
        </p:nvSpPr>
        <p:spPr>
          <a:xfrm>
            <a:off x="1587500" y="293910"/>
            <a:ext cx="10172700" cy="1280890"/>
          </a:xfrm>
        </p:spPr>
        <p:txBody>
          <a:bodyPr>
            <a:noAutofit/>
          </a:bodyPr>
          <a:lstStyle/>
          <a:p>
            <a:r>
              <a:rPr lang="es-CL" sz="2800" dirty="0" smtClean="0"/>
              <a:t>4.  Cómo construimos una nueva agenda gremial que incluya análisis del Petitorio 2014, mejoramiento de asignaciones existentes y generación de otras asignaciones nuevas?</a:t>
            </a:r>
            <a:endParaRPr lang="es-CL" sz="2800" dirty="0"/>
          </a:p>
        </p:txBody>
      </p:sp>
    </p:spTree>
    <p:extLst>
      <p:ext uri="{BB962C8B-B14F-4D97-AF65-F5344CB8AC3E}">
        <p14:creationId xmlns:p14="http://schemas.microsoft.com/office/powerpoint/2010/main" xmlns="" val="3741286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1473200" y="452438"/>
            <a:ext cx="9994899" cy="1028700"/>
          </a:xfrm>
        </p:spPr>
        <p:txBody>
          <a:bodyPr>
            <a:no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CL" sz="2800" dirty="0" smtClean="0"/>
              <a:t>4.  Cómo construimos una nueva agenda gremial que incluya análisis del Petitorio 2014, mejoramiento de asignaciones existentes y generación de otras asignaciones nuevas?</a:t>
            </a:r>
            <a:endParaRPr lang="en-US" altLang="es-CL" sz="2800" dirty="0" smtClean="0"/>
          </a:p>
        </p:txBody>
      </p:sp>
      <p:sp>
        <p:nvSpPr>
          <p:cNvPr id="12291" name="Text Box 2"/>
          <p:cNvSpPr txBox="1">
            <a:spLocks noChangeArrowheads="1"/>
          </p:cNvSpPr>
          <p:nvPr/>
        </p:nvSpPr>
        <p:spPr bwMode="auto">
          <a:xfrm>
            <a:off x="1090613" y="2027238"/>
            <a:ext cx="8947150" cy="4195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342900" indent="-341313">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charset="0"/>
                <a:cs typeface="AR PL SungtiL GB"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charset="0"/>
                <a:cs typeface="AR PL SungtiL GB"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charset="0"/>
                <a:cs typeface="AR PL SungtiL GB"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charset="0"/>
                <a:cs typeface="AR PL SungtiL GB"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charset="0"/>
                <a:cs typeface="AR PL SungtiL GB"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charset="0"/>
                <a:cs typeface="AR PL SungtiL GB"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charset="0"/>
                <a:cs typeface="AR PL SungtiL GB"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charset="0"/>
                <a:cs typeface="AR PL SungtiL GB"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Arial" panose="020B0604020202020204" pitchFamily="34" charset="0"/>
                <a:ea typeface="AR PL SungtiL GB" charset="0"/>
                <a:cs typeface="AR PL SungtiL GB" charset="0"/>
              </a:defRPr>
            </a:lvl9pPr>
          </a:lstStyle>
          <a:p>
            <a:pPr algn="just" eaLnBrk="1" hangingPunct="1">
              <a:lnSpc>
                <a:spcPct val="100000"/>
              </a:lnSpc>
              <a:spcBef>
                <a:spcPts val="1000"/>
              </a:spcBef>
              <a:buClrTx/>
              <a:buSzTx/>
              <a:buFontTx/>
              <a:buNone/>
            </a:pPr>
            <a:endParaRPr lang="en-US" altLang="es-CL" sz="2000" b="1" dirty="0">
              <a:latin typeface="Century Gothic" panose="020B0502020202020204" pitchFamily="34" charset="0"/>
            </a:endParaRPr>
          </a:p>
          <a:p>
            <a:pPr algn="just" eaLnBrk="1" hangingPunct="1">
              <a:lnSpc>
                <a:spcPct val="100000"/>
              </a:lnSpc>
              <a:spcBef>
                <a:spcPts val="1000"/>
              </a:spcBef>
              <a:buClrTx/>
              <a:buSzTx/>
              <a:buFontTx/>
              <a:buNone/>
            </a:pPr>
            <a:r>
              <a:rPr lang="en-US" altLang="es-CL" sz="2000" b="1" dirty="0">
                <a:latin typeface="Century Gothic" panose="020B0502020202020204" pitchFamily="34" charset="0"/>
              </a:rPr>
              <a:t>		</a:t>
            </a:r>
            <a:r>
              <a:rPr lang="en-US" altLang="es-CL" sz="2400" dirty="0" err="1" smtClean="0">
                <a:latin typeface="Calibri" panose="020F0502020204030204" pitchFamily="34" charset="0"/>
                <a:cs typeface="Calibri" panose="020F0502020204030204" pitchFamily="34" charset="0"/>
              </a:rPr>
              <a:t>Respecto</a:t>
            </a:r>
            <a:r>
              <a:rPr lang="en-US" altLang="es-CL" sz="2400" dirty="0" smtClean="0">
                <a:latin typeface="Calibri" panose="020F0502020204030204" pitchFamily="34" charset="0"/>
                <a:cs typeface="Calibri" panose="020F0502020204030204" pitchFamily="34" charset="0"/>
              </a:rPr>
              <a:t> de la Ley 19.296 (de </a:t>
            </a:r>
            <a:r>
              <a:rPr lang="en-US" altLang="es-CL" sz="2400" dirty="0" err="1" smtClean="0">
                <a:latin typeface="Calibri" panose="020F0502020204030204" pitchFamily="34" charset="0"/>
                <a:cs typeface="Calibri" panose="020F0502020204030204" pitchFamily="34" charset="0"/>
              </a:rPr>
              <a:t>Asociaciones</a:t>
            </a:r>
            <a:r>
              <a:rPr lang="en-US" altLang="es-CL" sz="2400" dirty="0" smtClean="0">
                <a:latin typeface="Calibri" panose="020F0502020204030204" pitchFamily="34" charset="0"/>
                <a:cs typeface="Calibri" panose="020F0502020204030204" pitchFamily="34" charset="0"/>
              </a:rPr>
              <a:t> </a:t>
            </a:r>
            <a:r>
              <a:rPr lang="en-US" altLang="es-CL" sz="2400" dirty="0" err="1" smtClean="0">
                <a:latin typeface="Calibri" panose="020F0502020204030204" pitchFamily="34" charset="0"/>
                <a:cs typeface="Calibri" panose="020F0502020204030204" pitchFamily="34" charset="0"/>
              </a:rPr>
              <a:t>Gremiales</a:t>
            </a:r>
            <a:r>
              <a:rPr lang="en-US" altLang="es-CL" sz="2400" dirty="0" smtClean="0">
                <a:latin typeface="Calibri" panose="020F0502020204030204" pitchFamily="34" charset="0"/>
                <a:cs typeface="Calibri" panose="020F0502020204030204" pitchFamily="34" charset="0"/>
              </a:rPr>
              <a:t>) , </a:t>
            </a:r>
            <a:r>
              <a:rPr lang="en-US" altLang="es-CL" sz="2400" dirty="0" err="1" smtClean="0">
                <a:latin typeface="Calibri" panose="020F0502020204030204" pitchFamily="34" charset="0"/>
                <a:cs typeface="Calibri" panose="020F0502020204030204" pitchFamily="34" charset="0"/>
              </a:rPr>
              <a:t>más</a:t>
            </a:r>
            <a:r>
              <a:rPr lang="en-US" altLang="es-CL" sz="2400" dirty="0" smtClean="0">
                <a:latin typeface="Calibri" panose="020F0502020204030204" pitchFamily="34" charset="0"/>
                <a:cs typeface="Calibri" panose="020F0502020204030204" pitchFamily="34" charset="0"/>
              </a:rPr>
              <a:t> </a:t>
            </a:r>
            <a:r>
              <a:rPr lang="en-US" altLang="es-CL" sz="2400" dirty="0" err="1" smtClean="0">
                <a:latin typeface="Calibri" panose="020F0502020204030204" pitchFamily="34" charset="0"/>
                <a:cs typeface="Calibri" panose="020F0502020204030204" pitchFamily="34" charset="0"/>
              </a:rPr>
              <a:t>alla</a:t>
            </a:r>
            <a:r>
              <a:rPr lang="en-US" altLang="es-CL" sz="2400" dirty="0" smtClean="0">
                <a:latin typeface="Calibri" panose="020F0502020204030204" pitchFamily="34" charset="0"/>
                <a:cs typeface="Calibri" panose="020F0502020204030204" pitchFamily="34" charset="0"/>
              </a:rPr>
              <a:t> de </a:t>
            </a:r>
            <a:r>
              <a:rPr lang="en-US" altLang="es-CL" sz="2400" dirty="0" err="1" smtClean="0">
                <a:latin typeface="Calibri" panose="020F0502020204030204" pitchFamily="34" charset="0"/>
                <a:cs typeface="Calibri" panose="020F0502020204030204" pitchFamily="34" charset="0"/>
              </a:rPr>
              <a:t>resultar</a:t>
            </a:r>
            <a:r>
              <a:rPr lang="en-US" altLang="es-CL" sz="2400" dirty="0" smtClean="0">
                <a:latin typeface="Calibri" panose="020F0502020204030204" pitchFamily="34" charset="0"/>
                <a:cs typeface="Calibri" panose="020F0502020204030204" pitchFamily="34" charset="0"/>
              </a:rPr>
              <a:t> </a:t>
            </a:r>
            <a:r>
              <a:rPr lang="en-US" altLang="es-CL" sz="2400" dirty="0" err="1" smtClean="0">
                <a:latin typeface="Calibri" panose="020F0502020204030204" pitchFamily="34" charset="0"/>
                <a:cs typeface="Calibri" panose="020F0502020204030204" pitchFamily="34" charset="0"/>
              </a:rPr>
              <a:t>deseable</a:t>
            </a:r>
            <a:r>
              <a:rPr lang="en-US" altLang="es-CL" sz="2400" dirty="0" smtClean="0">
                <a:latin typeface="Calibri" panose="020F0502020204030204" pitchFamily="34" charset="0"/>
                <a:cs typeface="Calibri" panose="020F0502020204030204" pitchFamily="34" charset="0"/>
              </a:rPr>
              <a:t> </a:t>
            </a:r>
            <a:r>
              <a:rPr lang="en-US" altLang="es-CL" sz="2400" dirty="0" err="1" smtClean="0">
                <a:latin typeface="Calibri" panose="020F0502020204030204" pitchFamily="34" charset="0"/>
                <a:cs typeface="Calibri" panose="020F0502020204030204" pitchFamily="34" charset="0"/>
              </a:rPr>
              <a:t>una</a:t>
            </a:r>
            <a:r>
              <a:rPr lang="en-US" altLang="es-CL" sz="2400" dirty="0" smtClean="0">
                <a:latin typeface="Calibri" panose="020F0502020204030204" pitchFamily="34" charset="0"/>
                <a:cs typeface="Calibri" panose="020F0502020204030204" pitchFamily="34" charset="0"/>
              </a:rPr>
              <a:t> </a:t>
            </a:r>
            <a:r>
              <a:rPr lang="en-US" altLang="es-CL" sz="2400" dirty="0" err="1" smtClean="0">
                <a:latin typeface="Calibri" panose="020F0502020204030204" pitchFamily="34" charset="0"/>
                <a:cs typeface="Calibri" panose="020F0502020204030204" pitchFamily="34" charset="0"/>
              </a:rPr>
              <a:t>mejoría</a:t>
            </a:r>
            <a:r>
              <a:rPr lang="en-US" altLang="es-CL" sz="2400" dirty="0" smtClean="0">
                <a:latin typeface="Calibri" panose="020F0502020204030204" pitchFamily="34" charset="0"/>
                <a:cs typeface="Calibri" panose="020F0502020204030204" pitchFamily="34" charset="0"/>
              </a:rPr>
              <a:t> de la </a:t>
            </a:r>
            <a:r>
              <a:rPr lang="en-US" altLang="es-CL" sz="2400" dirty="0" err="1" smtClean="0">
                <a:latin typeface="Calibri" panose="020F0502020204030204" pitchFamily="34" charset="0"/>
                <a:cs typeface="Calibri" panose="020F0502020204030204" pitchFamily="34" charset="0"/>
              </a:rPr>
              <a:t>misma</a:t>
            </a:r>
            <a:r>
              <a:rPr lang="en-US" altLang="es-CL" sz="2400" dirty="0" smtClean="0">
                <a:latin typeface="Calibri" panose="020F0502020204030204" pitchFamily="34" charset="0"/>
                <a:cs typeface="Calibri" panose="020F0502020204030204" pitchFamily="34" charset="0"/>
              </a:rPr>
              <a:t>, se  </a:t>
            </a:r>
            <a:r>
              <a:rPr lang="en-US" altLang="es-CL" sz="2400" dirty="0" err="1" smtClean="0">
                <a:latin typeface="Calibri" panose="020F0502020204030204" pitchFamily="34" charset="0"/>
                <a:cs typeface="Calibri" panose="020F0502020204030204" pitchFamily="34" charset="0"/>
              </a:rPr>
              <a:t>estima</a:t>
            </a:r>
            <a:r>
              <a:rPr lang="en-US" altLang="es-CL" sz="2400" dirty="0" smtClean="0">
                <a:latin typeface="Calibri" panose="020F0502020204030204" pitchFamily="34" charset="0"/>
                <a:cs typeface="Calibri" panose="020F0502020204030204" pitchFamily="34" charset="0"/>
              </a:rPr>
              <a:t> </a:t>
            </a:r>
            <a:r>
              <a:rPr lang="en-US" altLang="es-CL" sz="2400" dirty="0">
                <a:latin typeface="Calibri" panose="020F0502020204030204" pitchFamily="34" charset="0"/>
                <a:cs typeface="Calibri" panose="020F0502020204030204" pitchFamily="34" charset="0"/>
              </a:rPr>
              <a:t>no </a:t>
            </a:r>
            <a:r>
              <a:rPr lang="en-US" altLang="es-CL" sz="2400" dirty="0" err="1">
                <a:latin typeface="Calibri" panose="020F0502020204030204" pitchFamily="34" charset="0"/>
                <a:cs typeface="Calibri" panose="020F0502020204030204" pitchFamily="34" charset="0"/>
              </a:rPr>
              <a:t>pertinente</a:t>
            </a:r>
            <a:r>
              <a:rPr lang="en-US" altLang="es-CL" sz="2400" dirty="0">
                <a:latin typeface="Calibri" panose="020F0502020204030204" pitchFamily="34" charset="0"/>
                <a:cs typeface="Calibri" panose="020F0502020204030204" pitchFamily="34" charset="0"/>
              </a:rPr>
              <a:t> </a:t>
            </a:r>
            <a:r>
              <a:rPr lang="en-US" altLang="es-CL" sz="2400" dirty="0" err="1">
                <a:latin typeface="Calibri" panose="020F0502020204030204" pitchFamily="34" charset="0"/>
                <a:cs typeface="Calibri" panose="020F0502020204030204" pitchFamily="34" charset="0"/>
              </a:rPr>
              <a:t>abocarse</a:t>
            </a:r>
            <a:r>
              <a:rPr lang="en-US" altLang="es-CL" sz="2400" dirty="0">
                <a:latin typeface="Calibri" panose="020F0502020204030204" pitchFamily="34" charset="0"/>
                <a:cs typeface="Calibri" panose="020F0502020204030204" pitchFamily="34" charset="0"/>
              </a:rPr>
              <a:t> a </a:t>
            </a:r>
            <a:r>
              <a:rPr lang="en-US" altLang="es-CL" sz="2400" dirty="0" err="1">
                <a:latin typeface="Calibri" panose="020F0502020204030204" pitchFamily="34" charset="0"/>
                <a:cs typeface="Calibri" panose="020F0502020204030204" pitchFamily="34" charset="0"/>
              </a:rPr>
              <a:t>una</a:t>
            </a:r>
            <a:r>
              <a:rPr lang="en-US" altLang="es-CL" sz="2400" dirty="0">
                <a:latin typeface="Calibri" panose="020F0502020204030204" pitchFamily="34" charset="0"/>
                <a:cs typeface="Calibri" panose="020F0502020204030204" pitchFamily="34" charset="0"/>
              </a:rPr>
              <a:t> </a:t>
            </a:r>
            <a:r>
              <a:rPr lang="en-US" altLang="es-CL" sz="2400" dirty="0" err="1">
                <a:latin typeface="Calibri" panose="020F0502020204030204" pitchFamily="34" charset="0"/>
                <a:cs typeface="Calibri" panose="020F0502020204030204" pitchFamily="34" charset="0"/>
              </a:rPr>
              <a:t>modificación</a:t>
            </a:r>
            <a:r>
              <a:rPr lang="en-US" altLang="es-CL" sz="2400" dirty="0">
                <a:latin typeface="Calibri" panose="020F0502020204030204" pitchFamily="34" charset="0"/>
                <a:cs typeface="Calibri" panose="020F0502020204030204" pitchFamily="34" charset="0"/>
              </a:rPr>
              <a:t> de </a:t>
            </a:r>
            <a:r>
              <a:rPr lang="en-US" altLang="es-CL" sz="2400" dirty="0" err="1" smtClean="0">
                <a:latin typeface="Calibri" panose="020F0502020204030204" pitchFamily="34" charset="0"/>
                <a:cs typeface="Calibri" panose="020F0502020204030204" pitchFamily="34" charset="0"/>
              </a:rPr>
              <a:t>esta</a:t>
            </a:r>
            <a:r>
              <a:rPr lang="en-US" altLang="es-CL" sz="2400" dirty="0" smtClean="0">
                <a:latin typeface="Calibri" panose="020F0502020204030204" pitchFamily="34" charset="0"/>
                <a:cs typeface="Calibri" panose="020F0502020204030204" pitchFamily="34" charset="0"/>
              </a:rPr>
              <a:t>, dado </a:t>
            </a:r>
            <a:r>
              <a:rPr lang="en-US" altLang="es-CL" sz="2400" dirty="0">
                <a:latin typeface="Calibri" panose="020F0502020204030204" pitchFamily="34" charset="0"/>
                <a:cs typeface="Calibri" panose="020F0502020204030204" pitchFamily="34" charset="0"/>
              </a:rPr>
              <a:t>que se </a:t>
            </a:r>
            <a:r>
              <a:rPr lang="en-US" altLang="es-CL" sz="2400" dirty="0" err="1" smtClean="0">
                <a:latin typeface="Calibri" panose="020F0502020204030204" pitchFamily="34" charset="0"/>
                <a:cs typeface="Calibri" panose="020F0502020204030204" pitchFamily="34" charset="0"/>
              </a:rPr>
              <a:t>evalúa</a:t>
            </a:r>
            <a:r>
              <a:rPr lang="en-US" altLang="es-CL" sz="2400" dirty="0" smtClean="0">
                <a:latin typeface="Calibri" panose="020F0502020204030204" pitchFamily="34" charset="0"/>
                <a:cs typeface="Calibri" panose="020F0502020204030204" pitchFamily="34" charset="0"/>
              </a:rPr>
              <a:t> </a:t>
            </a:r>
            <a:r>
              <a:rPr lang="en-US" altLang="es-CL" sz="2400" dirty="0" err="1" smtClean="0">
                <a:latin typeface="Calibri" panose="020F0502020204030204" pitchFamily="34" charset="0"/>
                <a:cs typeface="Calibri" panose="020F0502020204030204" pitchFamily="34" charset="0"/>
              </a:rPr>
              <a:t>como</a:t>
            </a:r>
            <a:r>
              <a:rPr lang="en-US" altLang="es-CL" sz="2400" dirty="0" smtClean="0">
                <a:latin typeface="Calibri" panose="020F0502020204030204" pitchFamily="34" charset="0"/>
                <a:cs typeface="Calibri" panose="020F0502020204030204" pitchFamily="34" charset="0"/>
              </a:rPr>
              <a:t> </a:t>
            </a:r>
            <a:r>
              <a:rPr lang="en-US" altLang="es-CL" sz="2400" dirty="0" err="1" smtClean="0">
                <a:latin typeface="Calibri" panose="020F0502020204030204" pitchFamily="34" charset="0"/>
                <a:cs typeface="Calibri" panose="020F0502020204030204" pitchFamily="34" charset="0"/>
              </a:rPr>
              <a:t>más</a:t>
            </a:r>
            <a:r>
              <a:rPr lang="en-US" altLang="es-CL" sz="2400" dirty="0" smtClean="0">
                <a:latin typeface="Calibri" panose="020F0502020204030204" pitchFamily="34" charset="0"/>
                <a:cs typeface="Calibri" panose="020F0502020204030204" pitchFamily="34" charset="0"/>
              </a:rPr>
              <a:t> </a:t>
            </a:r>
            <a:r>
              <a:rPr lang="en-US" altLang="es-CL" sz="2400" dirty="0" err="1">
                <a:latin typeface="Calibri" panose="020F0502020204030204" pitchFamily="34" charset="0"/>
                <a:cs typeface="Calibri" panose="020F0502020204030204" pitchFamily="34" charset="0"/>
              </a:rPr>
              <a:t>urgente</a:t>
            </a:r>
            <a:r>
              <a:rPr lang="en-US" altLang="es-CL" sz="2400" dirty="0">
                <a:latin typeface="Calibri" panose="020F0502020204030204" pitchFamily="34" charset="0"/>
                <a:cs typeface="Calibri" panose="020F0502020204030204" pitchFamily="34" charset="0"/>
              </a:rPr>
              <a:t> que la </a:t>
            </a:r>
            <a:r>
              <a:rPr lang="en-US" altLang="es-CL" sz="2400" dirty="0" err="1">
                <a:latin typeface="Calibri" panose="020F0502020204030204" pitchFamily="34" charset="0"/>
                <a:cs typeface="Calibri" panose="020F0502020204030204" pitchFamily="34" charset="0"/>
              </a:rPr>
              <a:t>Confederación</a:t>
            </a:r>
            <a:r>
              <a:rPr lang="en-US" altLang="es-CL" sz="2400" dirty="0">
                <a:latin typeface="Calibri" panose="020F0502020204030204" pitchFamily="34" charset="0"/>
                <a:cs typeface="Calibri" panose="020F0502020204030204" pitchFamily="34" charset="0"/>
              </a:rPr>
              <a:t> </a:t>
            </a:r>
            <a:r>
              <a:rPr lang="en-US" altLang="es-CL" sz="2400" dirty="0" err="1">
                <a:latin typeface="Calibri" panose="020F0502020204030204" pitchFamily="34" charset="0"/>
                <a:cs typeface="Calibri" panose="020F0502020204030204" pitchFamily="34" charset="0"/>
              </a:rPr>
              <a:t>asuma</a:t>
            </a:r>
            <a:r>
              <a:rPr lang="en-US" altLang="es-CL" sz="2400" dirty="0">
                <a:latin typeface="Calibri" panose="020F0502020204030204" pitchFamily="34" charset="0"/>
                <a:cs typeface="Calibri" panose="020F0502020204030204" pitchFamily="34" charset="0"/>
              </a:rPr>
              <a:t> un </a:t>
            </a:r>
            <a:r>
              <a:rPr lang="en-US" altLang="es-CL" sz="2400" dirty="0" err="1">
                <a:latin typeface="Calibri" panose="020F0502020204030204" pitchFamily="34" charset="0"/>
                <a:cs typeface="Calibri" panose="020F0502020204030204" pitchFamily="34" charset="0"/>
              </a:rPr>
              <a:t>rol</a:t>
            </a:r>
            <a:r>
              <a:rPr lang="en-US" altLang="es-CL" sz="2400" dirty="0">
                <a:latin typeface="Calibri" panose="020F0502020204030204" pitchFamily="34" charset="0"/>
                <a:cs typeface="Calibri" panose="020F0502020204030204" pitchFamily="34" charset="0"/>
              </a:rPr>
              <a:t> </a:t>
            </a:r>
            <a:r>
              <a:rPr lang="en-US" altLang="es-CL" sz="2400" dirty="0" err="1">
                <a:latin typeface="Calibri" panose="020F0502020204030204" pitchFamily="34" charset="0"/>
                <a:cs typeface="Calibri" panose="020F0502020204030204" pitchFamily="34" charset="0"/>
              </a:rPr>
              <a:t>activo</a:t>
            </a:r>
            <a:r>
              <a:rPr lang="en-US" altLang="es-CL" sz="2400" dirty="0">
                <a:latin typeface="Calibri" panose="020F0502020204030204" pitchFamily="34" charset="0"/>
                <a:cs typeface="Calibri" panose="020F0502020204030204" pitchFamily="34" charset="0"/>
              </a:rPr>
              <a:t> de </a:t>
            </a:r>
            <a:r>
              <a:rPr lang="en-US" altLang="es-CL" sz="2400" dirty="0" err="1">
                <a:latin typeface="Calibri" panose="020F0502020204030204" pitchFamily="34" charset="0"/>
                <a:cs typeface="Calibri" panose="020F0502020204030204" pitchFamily="34" charset="0"/>
              </a:rPr>
              <a:t>defensa</a:t>
            </a:r>
            <a:r>
              <a:rPr lang="en-US" altLang="es-CL" sz="2400" dirty="0">
                <a:latin typeface="Calibri" panose="020F0502020204030204" pitchFamily="34" charset="0"/>
                <a:cs typeface="Calibri" panose="020F0502020204030204" pitchFamily="34" charset="0"/>
              </a:rPr>
              <a:t> y </a:t>
            </a:r>
            <a:r>
              <a:rPr lang="en-US" altLang="es-CL" sz="2400" dirty="0" err="1">
                <a:latin typeface="Calibri" panose="020F0502020204030204" pitchFamily="34" charset="0"/>
                <a:cs typeface="Calibri" panose="020F0502020204030204" pitchFamily="34" charset="0"/>
              </a:rPr>
              <a:t>acompañamiento</a:t>
            </a:r>
            <a:r>
              <a:rPr lang="en-US" altLang="es-CL" sz="2400" dirty="0">
                <a:latin typeface="Calibri" panose="020F0502020204030204" pitchFamily="34" charset="0"/>
                <a:cs typeface="Calibri" panose="020F0502020204030204" pitchFamily="34" charset="0"/>
              </a:rPr>
              <a:t> legal </a:t>
            </a:r>
            <a:r>
              <a:rPr lang="en-US" altLang="es-CL" sz="2400" dirty="0" err="1">
                <a:latin typeface="Calibri" panose="020F0502020204030204" pitchFamily="34" charset="0"/>
                <a:cs typeface="Calibri" panose="020F0502020204030204" pitchFamily="34" charset="0"/>
              </a:rPr>
              <a:t>permanente</a:t>
            </a:r>
            <a:r>
              <a:rPr lang="en-US" altLang="es-CL" sz="2400" dirty="0">
                <a:latin typeface="Calibri" panose="020F0502020204030204" pitchFamily="34" charset="0"/>
                <a:cs typeface="Calibri" panose="020F0502020204030204" pitchFamily="34" charset="0"/>
              </a:rPr>
              <a:t> a los </a:t>
            </a:r>
            <a:r>
              <a:rPr lang="en-US" altLang="es-CL" sz="2400" dirty="0" err="1">
                <a:latin typeface="Calibri" panose="020F0502020204030204" pitchFamily="34" charset="0"/>
                <a:cs typeface="Calibri" panose="020F0502020204030204" pitchFamily="34" charset="0"/>
              </a:rPr>
              <a:t>dirigentes</a:t>
            </a:r>
            <a:r>
              <a:rPr lang="en-US" altLang="es-CL" sz="2400" dirty="0">
                <a:latin typeface="Calibri" panose="020F0502020204030204" pitchFamily="34" charset="0"/>
                <a:cs typeface="Calibri" panose="020F0502020204030204" pitchFamily="34" charset="0"/>
              </a:rPr>
              <a:t> y a </a:t>
            </a:r>
            <a:r>
              <a:rPr lang="en-US" altLang="es-CL" sz="2400" dirty="0" err="1">
                <a:latin typeface="Calibri" panose="020F0502020204030204" pitchFamily="34" charset="0"/>
                <a:cs typeface="Calibri" panose="020F0502020204030204" pitchFamily="34" charset="0"/>
              </a:rPr>
              <a:t>través</a:t>
            </a:r>
            <a:r>
              <a:rPr lang="en-US" altLang="es-CL" sz="2400" dirty="0">
                <a:latin typeface="Calibri" panose="020F0502020204030204" pitchFamily="34" charset="0"/>
                <a:cs typeface="Calibri" panose="020F0502020204030204" pitchFamily="34" charset="0"/>
              </a:rPr>
              <a:t> de </a:t>
            </a:r>
            <a:r>
              <a:rPr lang="en-US" altLang="es-CL" sz="2400" dirty="0" err="1">
                <a:latin typeface="Calibri" panose="020F0502020204030204" pitchFamily="34" charset="0"/>
                <a:cs typeface="Calibri" panose="020F0502020204030204" pitchFamily="34" charset="0"/>
              </a:rPr>
              <a:t>ellos</a:t>
            </a:r>
            <a:r>
              <a:rPr lang="en-US" altLang="es-CL" sz="2400" dirty="0">
                <a:latin typeface="Calibri" panose="020F0502020204030204" pitchFamily="34" charset="0"/>
                <a:cs typeface="Calibri" panose="020F0502020204030204" pitchFamily="34" charset="0"/>
              </a:rPr>
              <a:t> a los </a:t>
            </a:r>
            <a:r>
              <a:rPr lang="en-US" altLang="es-CL" sz="2400" dirty="0" err="1">
                <a:latin typeface="Calibri" panose="020F0502020204030204" pitchFamily="34" charset="0"/>
                <a:cs typeface="Calibri" panose="020F0502020204030204" pitchFamily="34" charset="0"/>
              </a:rPr>
              <a:t>funcionarios</a:t>
            </a:r>
            <a:r>
              <a:rPr lang="en-US" altLang="es-CL" sz="2400" dirty="0">
                <a:latin typeface="Calibri" panose="020F0502020204030204" pitchFamily="34" charset="0"/>
                <a:cs typeface="Calibri" panose="020F0502020204030204" pitchFamily="34" charset="0"/>
              </a:rPr>
              <a:t> de base.</a:t>
            </a:r>
          </a:p>
          <a:p>
            <a:pPr eaLnBrk="1" hangingPunct="1">
              <a:lnSpc>
                <a:spcPct val="100000"/>
              </a:lnSpc>
              <a:spcBef>
                <a:spcPts val="1000"/>
              </a:spcBef>
              <a:buClrTx/>
              <a:buSzTx/>
              <a:buFontTx/>
              <a:buNone/>
            </a:pPr>
            <a:endParaRPr lang="en-US" altLang="es-CL" sz="2000" dirty="0">
              <a:latin typeface="Century Gothic" panose="020B0502020202020204" pitchFamily="34" charset="0"/>
            </a:endParaRPr>
          </a:p>
        </p:txBody>
      </p:sp>
      <p:sp>
        <p:nvSpPr>
          <p:cNvPr id="4" name="CuadroTexto 3"/>
          <p:cNvSpPr txBox="1"/>
          <p:nvPr/>
        </p:nvSpPr>
        <p:spPr>
          <a:xfrm>
            <a:off x="11273779" y="1981199"/>
            <a:ext cx="461665" cy="3121751"/>
          </a:xfrm>
          <a:prstGeom prst="rect">
            <a:avLst/>
          </a:prstGeom>
          <a:noFill/>
        </p:spPr>
        <p:txBody>
          <a:bodyPr vert="vert270" wrap="square" rtlCol="0" anchor="b" anchorCtr="0">
            <a:spAutoFit/>
          </a:bodyPr>
          <a:lstStyle/>
          <a:p>
            <a:pPr lvl="0">
              <a:defRPr/>
            </a:pPr>
            <a:r>
              <a:rPr lang="es-CL" dirty="0" smtClean="0"/>
              <a:t>III.  Modernización y Pliego</a:t>
            </a:r>
            <a:endParaRPr lang="es-CL"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25929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Ejes fundamentales </a:t>
            </a:r>
            <a:r>
              <a:rPr lang="es-CL" dirty="0" err="1"/>
              <a:t>Asemuch</a:t>
            </a:r>
            <a:r>
              <a:rPr lang="es-CL" dirty="0"/>
              <a:t> 2018 -2020</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xmlns="" val="1924981112"/>
              </p:ext>
            </p:extLst>
          </p:nvPr>
        </p:nvGraphicFramePr>
        <p:xfrm>
          <a:off x="2589213" y="2133600"/>
          <a:ext cx="8915400" cy="3291840"/>
        </p:xfrm>
        <a:graphic>
          <a:graphicData uri="http://schemas.openxmlformats.org/drawingml/2006/table">
            <a:tbl>
              <a:tblPr firstRow="1" bandRow="1">
                <a:tableStyleId>{5C22544A-7EE6-4342-B048-85BDC9FD1C3A}</a:tableStyleId>
              </a:tblPr>
              <a:tblGrid>
                <a:gridCol w="89154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400" b="0" dirty="0" smtClean="0">
                          <a:solidFill>
                            <a:schemeClr val="tx1"/>
                          </a:solidFill>
                        </a:rPr>
                        <a:t>I. Participación y Organización</a:t>
                      </a:r>
                    </a:p>
                    <a:p>
                      <a:endParaRPr lang="es-CL" sz="2400" dirty="0"/>
                    </a:p>
                  </a:txBody>
                  <a:tcPr marL="77525" marR="77525">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400" dirty="0" smtClean="0"/>
                        <a:t>II. Modernización y Pliego</a:t>
                      </a:r>
                      <a:endParaRPr lang="es-CL" sz="2000" dirty="0" smtClean="0"/>
                    </a:p>
                    <a:p>
                      <a:endParaRPr lang="es-CL" sz="2400" dirty="0"/>
                    </a:p>
                  </a:txBody>
                  <a:tcPr marL="77525" marR="77525">
                    <a:noFill/>
                  </a:tcPr>
                </a:tc>
              </a:tr>
              <a:tr h="370840">
                <a:tc>
                  <a:txBody>
                    <a:bodyPr/>
                    <a:lstStyle/>
                    <a:p>
                      <a:r>
                        <a:rPr lang="es-CL" sz="2400" dirty="0" smtClean="0"/>
                        <a:t>III Capacitación y Formación Sindical</a:t>
                      </a:r>
                    </a:p>
                    <a:p>
                      <a:endParaRPr lang="es-CL" sz="2400" dirty="0"/>
                    </a:p>
                  </a:txBody>
                  <a:tcPr marL="77525" marR="77525">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400" dirty="0" smtClean="0">
                          <a:solidFill>
                            <a:schemeClr val="bg1"/>
                          </a:solidFill>
                        </a:rPr>
                        <a:t>IV Defensa de los Derechos fundamentales</a:t>
                      </a:r>
                    </a:p>
                    <a:p>
                      <a:endParaRPr lang="es-CL" sz="2400" dirty="0"/>
                    </a:p>
                  </a:txBody>
                  <a:tcPr marL="77525" marR="77525">
                    <a:solidFill>
                      <a:schemeClr val="accent1"/>
                    </a:solidFill>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64563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0012" y="258350"/>
            <a:ext cx="8911687" cy="1280890"/>
          </a:xfrm>
        </p:spPr>
        <p:txBody>
          <a:bodyPr rtlCol="0">
            <a:normAutofit/>
          </a:bodyPr>
          <a:lstStyle/>
          <a:p>
            <a:pPr eaLnBrk="1" fontAlgn="auto" hangingPunct="1">
              <a:spcAft>
                <a:spcPts val="0"/>
              </a:spcAft>
              <a:defRPr/>
            </a:pPr>
            <a:r>
              <a:rPr lang="es-CL" sz="2800" dirty="0" smtClean="0"/>
              <a:t>1-¿Cómo podemos lograr una instrumentalización eficaz para la defensa del trabajo decente?</a:t>
            </a:r>
          </a:p>
        </p:txBody>
      </p:sp>
      <p:sp>
        <p:nvSpPr>
          <p:cNvPr id="3" name="Marcador de contenido 2"/>
          <p:cNvSpPr>
            <a:spLocks noGrp="1"/>
          </p:cNvSpPr>
          <p:nvPr>
            <p:ph idx="1"/>
          </p:nvPr>
        </p:nvSpPr>
        <p:spPr>
          <a:xfrm>
            <a:off x="1320800" y="1825625"/>
            <a:ext cx="9316720" cy="3975735"/>
          </a:xfrm>
        </p:spPr>
        <p:txBody>
          <a:bodyPr rtlCol="0">
            <a:normAutofit/>
          </a:bodyPr>
          <a:lstStyle/>
          <a:p>
            <a:pPr marL="0" indent="0" algn="just" eaLnBrk="1" fontAlgn="auto" hangingPunct="1">
              <a:spcAft>
                <a:spcPts val="0"/>
              </a:spcAft>
              <a:buFont typeface="Arial" panose="020B0604020202020204" pitchFamily="34" charset="0"/>
              <a:buNone/>
              <a:defRPr/>
            </a:pPr>
            <a:r>
              <a:rPr lang="es-CL" sz="2000" dirty="0" smtClean="0">
                <a:solidFill>
                  <a:schemeClr val="tx1"/>
                </a:solidFill>
              </a:rPr>
              <a:t>Definición Trabajo Decente, según expertos de la OIT, es un concepto desarrollado por la Organización Internacional del Trabajo para establecer las características que debe reunir una relación laboral acorde a los estándares internacionales, de manera que el trabajo se realice en condiciones de libertad, igualdad, seguridad y dignidad humana.</a:t>
            </a:r>
          </a:p>
          <a:p>
            <a:pPr marL="0" indent="0" algn="just" eaLnBrk="1" fontAlgn="auto" hangingPunct="1">
              <a:spcAft>
                <a:spcPts val="0"/>
              </a:spcAft>
              <a:buFont typeface="Arial" panose="020B0604020202020204" pitchFamily="34" charset="0"/>
              <a:buNone/>
              <a:defRPr/>
            </a:pPr>
            <a:r>
              <a:rPr lang="es-CL" sz="2000" dirty="0" smtClean="0">
                <a:solidFill>
                  <a:schemeClr val="tx1"/>
                </a:solidFill>
              </a:rPr>
              <a:t>El concepto de trabajo decente se basa en el reconocimiento de que el trabajo es fuente de dignidad personal, estabilidad familiar, paz social, democracias que actúan en beneficio de todas y todos, y del crecimiento económico, además de aumentar las oportunidades de trabajo productivo y el desarrollo sostenible de las empresas.</a:t>
            </a:r>
          </a:p>
          <a:p>
            <a:pPr marL="0" indent="0" algn="just" eaLnBrk="1" fontAlgn="auto" hangingPunct="1">
              <a:spcAft>
                <a:spcPts val="0"/>
              </a:spcAft>
              <a:buFont typeface="Arial" panose="020B0604020202020204" pitchFamily="34" charset="0"/>
              <a:buNone/>
              <a:defRPr/>
            </a:pPr>
            <a:r>
              <a:rPr lang="es-CL" sz="2000" dirty="0" smtClean="0">
                <a:solidFill>
                  <a:schemeClr val="tx1"/>
                </a:solidFill>
              </a:rPr>
              <a:t>El trabajo decente abarca 4 objetivos básicos, creación de empleo, garantizar los derechos de los y las trabajadores, extensión de protección social y promover el dialogo social.</a:t>
            </a:r>
          </a:p>
        </p:txBody>
      </p:sp>
      <p:sp>
        <p:nvSpPr>
          <p:cNvPr id="4" name="CuadroTexto 3"/>
          <p:cNvSpPr txBox="1"/>
          <p:nvPr/>
        </p:nvSpPr>
        <p:spPr>
          <a:xfrm>
            <a:off x="11402119" y="1442720"/>
            <a:ext cx="461665" cy="4460240"/>
          </a:xfrm>
          <a:prstGeom prst="rect">
            <a:avLst/>
          </a:prstGeom>
          <a:noFill/>
        </p:spPr>
        <p:txBody>
          <a:bodyPr vert="vert270" wrap="square" rtlCol="0" anchor="b" anchorCtr="0">
            <a:spAutoFit/>
          </a:bodyPr>
          <a:lstStyle/>
          <a:p>
            <a:pPr>
              <a:defRPr/>
            </a:pPr>
            <a:r>
              <a:rPr lang="es-CL" dirty="0" smtClean="0"/>
              <a:t>IV . Defensa </a:t>
            </a:r>
            <a:r>
              <a:rPr lang="es-CL" dirty="0"/>
              <a:t>de los Derechos </a:t>
            </a:r>
            <a:r>
              <a:rPr lang="es-CL" dirty="0" smtClean="0"/>
              <a:t>fundamentales </a:t>
            </a:r>
            <a:endParaRPr lang="es-C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84287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contenido 2"/>
          <p:cNvSpPr>
            <a:spLocks noGrp="1"/>
          </p:cNvSpPr>
          <p:nvPr>
            <p:ph idx="1"/>
          </p:nvPr>
        </p:nvSpPr>
        <p:spPr>
          <a:xfrm>
            <a:off x="863600" y="1271587"/>
            <a:ext cx="9992360" cy="5586413"/>
          </a:xfrm>
        </p:spPr>
        <p:txBody>
          <a:bodyPr>
            <a:normAutofit/>
          </a:bodyPr>
          <a:lstStyle/>
          <a:p>
            <a:pPr eaLnBrk="1" hangingPunct="1"/>
            <a:r>
              <a:rPr lang="es-CL" altLang="es-CL" sz="2400" dirty="0" smtClean="0">
                <a:solidFill>
                  <a:schemeClr val="tx1"/>
                </a:solidFill>
                <a:latin typeface="+mj-lt"/>
              </a:rPr>
              <a:t>   CONCEPTOS SOBRE LOS DERECHOS FUNDAMENTALES </a:t>
            </a:r>
          </a:p>
          <a:p>
            <a:pPr eaLnBrk="1" hangingPunct="1"/>
            <a:endParaRPr lang="es-CL" altLang="es-CL" dirty="0" smtClean="0"/>
          </a:p>
          <a:p>
            <a:pPr algn="just" eaLnBrk="1" hangingPunct="1"/>
            <a:r>
              <a:rPr lang="es-CL" altLang="es-CL" sz="2800" dirty="0" smtClean="0">
                <a:solidFill>
                  <a:schemeClr val="tx1"/>
                </a:solidFill>
              </a:rPr>
              <a:t>Los derechos fundamentales son aquellos derechos inherentes a la persona, reconocidos legalmente y protegidos procesalmente, es decir son los derechos humanos aplicados. </a:t>
            </a:r>
          </a:p>
          <a:p>
            <a:pPr marL="0" indent="0" algn="just" eaLnBrk="1" hangingPunct="1">
              <a:buNone/>
            </a:pPr>
            <a:endParaRPr lang="es-CL" altLang="es-CL" sz="2800" dirty="0" smtClean="0">
              <a:solidFill>
                <a:schemeClr val="tx1"/>
              </a:solidFill>
            </a:endParaRPr>
          </a:p>
          <a:p>
            <a:pPr algn="just" eaLnBrk="1" hangingPunct="1"/>
            <a:r>
              <a:rPr lang="es-CL" altLang="es-CL" sz="2800" dirty="0" smtClean="0">
                <a:solidFill>
                  <a:schemeClr val="tx1"/>
                </a:solidFill>
              </a:rPr>
              <a:t>También pueden conceptualizarse - los derechos fundamentales - como aquellos derechos subjetivos que corresponden a todos los seres humanos dotados de status de personas, de ciudadanos o personas con capacidad de obrar El titular de estos derechos, - cuando son vulnerados dentro del municipio</a:t>
            </a:r>
          </a:p>
        </p:txBody>
      </p:sp>
      <p:sp>
        <p:nvSpPr>
          <p:cNvPr id="3" name="CuadroTexto 2"/>
          <p:cNvSpPr txBox="1"/>
          <p:nvPr/>
        </p:nvSpPr>
        <p:spPr>
          <a:xfrm>
            <a:off x="11402119" y="1442720"/>
            <a:ext cx="461665" cy="4460240"/>
          </a:xfrm>
          <a:prstGeom prst="rect">
            <a:avLst/>
          </a:prstGeom>
          <a:noFill/>
        </p:spPr>
        <p:txBody>
          <a:bodyPr vert="vert270" wrap="square" rtlCol="0" anchor="b" anchorCtr="0">
            <a:spAutoFit/>
          </a:bodyPr>
          <a:lstStyle/>
          <a:p>
            <a:pPr>
              <a:defRPr/>
            </a:pPr>
            <a:r>
              <a:rPr lang="es-CL" dirty="0" smtClean="0"/>
              <a:t>IV . Defensa </a:t>
            </a:r>
            <a:r>
              <a:rPr lang="es-CL" dirty="0"/>
              <a:t>de los Derechos </a:t>
            </a:r>
            <a:r>
              <a:rPr lang="es-CL" dirty="0" smtClean="0"/>
              <a:t>fundamentales </a:t>
            </a:r>
            <a:endParaRPr lang="es-C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ítulo 1"/>
          <p:cNvSpPr>
            <a:spLocks noGrp="1"/>
          </p:cNvSpPr>
          <p:nvPr>
            <p:ph type="title"/>
          </p:nvPr>
        </p:nvSpPr>
        <p:spPr>
          <a:xfrm>
            <a:off x="1910012" y="258350"/>
            <a:ext cx="8911687" cy="1280890"/>
          </a:xfrm>
        </p:spPr>
        <p:txBody>
          <a:bodyPr rtlCol="0">
            <a:normAutofit/>
          </a:bodyPr>
          <a:lstStyle/>
          <a:p>
            <a:pPr eaLnBrk="1" fontAlgn="auto" hangingPunct="1">
              <a:spcAft>
                <a:spcPts val="0"/>
              </a:spcAft>
              <a:defRPr/>
            </a:pPr>
            <a:r>
              <a:rPr lang="es-CL" sz="2800" dirty="0" smtClean="0"/>
              <a:t>1-¿Cómo podemos lograr una instrumentalización eficaz para la defensa del trabajo decente?</a:t>
            </a:r>
          </a:p>
        </p:txBody>
      </p:sp>
    </p:spTree>
    <p:extLst>
      <p:ext uri="{BB962C8B-B14F-4D97-AF65-F5344CB8AC3E}">
        <p14:creationId xmlns:p14="http://schemas.microsoft.com/office/powerpoint/2010/main" xmlns="" val="695208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Ejes fundamentales </a:t>
            </a:r>
            <a:r>
              <a:rPr lang="es-CL" dirty="0" err="1"/>
              <a:t>Asemuch</a:t>
            </a:r>
            <a:r>
              <a:rPr lang="es-CL" dirty="0"/>
              <a:t> 2018 -2020</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xmlns="" val="2746213402"/>
              </p:ext>
            </p:extLst>
          </p:nvPr>
        </p:nvGraphicFramePr>
        <p:xfrm>
          <a:off x="2589213" y="2133600"/>
          <a:ext cx="8915400" cy="3291840"/>
        </p:xfrm>
        <a:graphic>
          <a:graphicData uri="http://schemas.openxmlformats.org/drawingml/2006/table">
            <a:tbl>
              <a:tblPr firstRow="1" bandRow="1">
                <a:tableStyleId>{5C22544A-7EE6-4342-B048-85BDC9FD1C3A}</a:tableStyleId>
              </a:tblPr>
              <a:tblGrid>
                <a:gridCol w="89154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400" dirty="0" smtClean="0"/>
                        <a:t>I. Participación y Organización</a:t>
                      </a:r>
                    </a:p>
                    <a:p>
                      <a:endParaRPr lang="es-CL" sz="2400" dirty="0"/>
                    </a:p>
                  </a:txBody>
                  <a:tcPr marL="77525" marR="77525"/>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400" dirty="0" smtClean="0"/>
                        <a:t>II. Modernización y Pliego</a:t>
                      </a:r>
                      <a:endParaRPr lang="es-CL" sz="2000" dirty="0" smtClean="0"/>
                    </a:p>
                    <a:p>
                      <a:endParaRPr lang="es-CL" sz="2400" dirty="0"/>
                    </a:p>
                  </a:txBody>
                  <a:tcPr marL="77525" marR="77525">
                    <a:noFill/>
                  </a:tcPr>
                </a:tc>
              </a:tr>
              <a:tr h="370840">
                <a:tc>
                  <a:txBody>
                    <a:bodyPr/>
                    <a:lstStyle/>
                    <a:p>
                      <a:r>
                        <a:rPr lang="es-CL" sz="2400" dirty="0" smtClean="0"/>
                        <a:t>III Capacitación y Formación Sindical</a:t>
                      </a:r>
                    </a:p>
                    <a:p>
                      <a:endParaRPr lang="es-CL" sz="2400" dirty="0"/>
                    </a:p>
                  </a:txBody>
                  <a:tcPr marL="77525" marR="77525">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400" dirty="0" smtClean="0"/>
                        <a:t>IV Defensa de los Derechos fundamentales</a:t>
                      </a:r>
                    </a:p>
                    <a:p>
                      <a:endParaRPr lang="es-CL" sz="2400" dirty="0"/>
                    </a:p>
                  </a:txBody>
                  <a:tcPr marL="77525" marR="77525">
                    <a:noFill/>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8248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contenido 2"/>
          <p:cNvSpPr>
            <a:spLocks noGrp="1"/>
          </p:cNvSpPr>
          <p:nvPr>
            <p:ph idx="1"/>
          </p:nvPr>
        </p:nvSpPr>
        <p:spPr>
          <a:xfrm>
            <a:off x="1999932" y="2021840"/>
            <a:ext cx="8058468" cy="3777622"/>
          </a:xfrm>
        </p:spPr>
        <p:txBody>
          <a:bodyPr>
            <a:noAutofit/>
          </a:bodyPr>
          <a:lstStyle/>
          <a:p>
            <a:pPr algn="just" eaLnBrk="1" hangingPunct="1"/>
            <a:r>
              <a:rPr lang="es-CL" altLang="es-CL" sz="2400" dirty="0" smtClean="0">
                <a:solidFill>
                  <a:schemeClr val="tx1"/>
                </a:solidFill>
              </a:rPr>
              <a:t>– tiene la facultad de exigir su respeto y observancia, pudiendo acudir para ello al órgano administrativo competente, sin perjuicio de recurrir a los Tribunales de Justicia, a quienes les corresponde en última instancia proporcionar el amparo de estos derechos, para ello deberá acudir a la Inspección del Trabajo competente, que corresponde a aquella en la cual se encuentra territorialmente ubicada la empresa o donde materialmente desarrolla las funciones el trabajador afectado en sus derechos fundamentales. </a:t>
            </a:r>
          </a:p>
        </p:txBody>
      </p:sp>
      <p:sp>
        <p:nvSpPr>
          <p:cNvPr id="3" name="CuadroTexto 2"/>
          <p:cNvSpPr txBox="1"/>
          <p:nvPr/>
        </p:nvSpPr>
        <p:spPr>
          <a:xfrm>
            <a:off x="11402119" y="1442720"/>
            <a:ext cx="461665" cy="4460240"/>
          </a:xfrm>
          <a:prstGeom prst="rect">
            <a:avLst/>
          </a:prstGeom>
          <a:noFill/>
        </p:spPr>
        <p:txBody>
          <a:bodyPr vert="vert270" wrap="square" rtlCol="0" anchor="b" anchorCtr="0">
            <a:spAutoFit/>
          </a:bodyPr>
          <a:lstStyle/>
          <a:p>
            <a:pPr>
              <a:defRPr/>
            </a:pPr>
            <a:r>
              <a:rPr lang="es-CL" dirty="0" smtClean="0"/>
              <a:t>IV . Defensa </a:t>
            </a:r>
            <a:r>
              <a:rPr lang="es-CL" dirty="0"/>
              <a:t>de los Derechos </a:t>
            </a:r>
            <a:r>
              <a:rPr lang="es-CL" dirty="0" smtClean="0"/>
              <a:t>fundamentales </a:t>
            </a:r>
            <a:endParaRPr lang="es-CL" dirty="0"/>
          </a:p>
        </p:txBody>
      </p:sp>
      <p:sp>
        <p:nvSpPr>
          <p:cNvPr id="2" name="CuadroTexto 1"/>
          <p:cNvSpPr txBox="1"/>
          <p:nvPr/>
        </p:nvSpPr>
        <p:spPr>
          <a:xfrm>
            <a:off x="1800859" y="1427480"/>
            <a:ext cx="7650097" cy="461665"/>
          </a:xfrm>
          <a:prstGeom prst="rect">
            <a:avLst/>
          </a:prstGeom>
          <a:noFill/>
        </p:spPr>
        <p:txBody>
          <a:bodyPr wrap="square" rtlCol="0">
            <a:spAutoFit/>
          </a:bodyPr>
          <a:lstStyle/>
          <a:p>
            <a:r>
              <a:rPr lang="es-CL" altLang="es-CL" sz="2400" dirty="0"/>
              <a:t>CONCEPTOS SOBRE LOS DERECHOS FUNDAMENTALES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Rectángulo"/>
          <p:cNvSpPr/>
          <p:nvPr/>
        </p:nvSpPr>
        <p:spPr>
          <a:xfrm>
            <a:off x="1739900" y="197535"/>
            <a:ext cx="7937500" cy="954107"/>
          </a:xfrm>
          <a:prstGeom prst="rect">
            <a:avLst/>
          </a:prstGeom>
        </p:spPr>
        <p:txBody>
          <a:bodyPr wrap="square">
            <a:spAutoFit/>
          </a:bodyPr>
          <a:lstStyle/>
          <a:p>
            <a:r>
              <a:rPr lang="es-CL" sz="2800" dirty="0" smtClean="0"/>
              <a:t>1-¿Cómo podemos lograr una instrumentalización eficaz para la defensa del trabajo decente?</a:t>
            </a:r>
            <a:endParaRPr lang="es-ES" sz="2800" dirty="0"/>
          </a:p>
        </p:txBody>
      </p:sp>
    </p:spTree>
    <p:extLst>
      <p:ext uri="{BB962C8B-B14F-4D97-AF65-F5344CB8AC3E}">
        <p14:creationId xmlns:p14="http://schemas.microsoft.com/office/powerpoint/2010/main" xmlns="" val="32973043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21740" y="1823720"/>
            <a:ext cx="9530080" cy="4734243"/>
          </a:xfrm>
        </p:spPr>
        <p:txBody>
          <a:bodyPr rtlCol="0">
            <a:noAutofit/>
          </a:bodyPr>
          <a:lstStyle/>
          <a:p>
            <a:pPr algn="just" eaLnBrk="1" fontAlgn="auto" hangingPunct="1">
              <a:spcAft>
                <a:spcPts val="0"/>
              </a:spcAft>
              <a:defRPr/>
            </a:pPr>
            <a:r>
              <a:rPr lang="es-CL" sz="2000" dirty="0" smtClean="0">
                <a:solidFill>
                  <a:schemeClr val="tx1"/>
                </a:solidFill>
              </a:rPr>
              <a:t>Por lo expuesto, estos derechos fundamentales de incidencia laboral, constituyen el substrato básico imprescindible de nuestro Estado de Derecho laboral, no requiriéndose su consagración  explícita en cada institución laboral, para su eficacia, bastando la consagración constitucional y excepcional legal que se ha hecho en la especie, en el artículo 5º del Código del Trabajo que indica “El ejercicio de las facultades que la ley reconoce al empleador, tiene como límite el respeto a las garantías constitucionales de los trabajadores, en especial cuando pudieran afectar la intimidad, la vida privada o la honra de éstos.” para que los empleadores se encuentran en la obligación legal de respetarlos. Por lo expuesto, no es necesario que el Código del Trabajo indique con detalle y en forma minuciosa que está prohibido a los empleadores una infinidad de conductas, como que se encuentran en la obligación de respetar las garantías o derecho que tiene toda persona por ser tal, por ejemplo el Código del Trabajo no indica explícitamente que está prohibido a los empleadores azotar a sus trabajadores, pero ninguno de ellos podría cuestionar la improcedencia y prohibición jurídica de ese tipo de conducta</a:t>
            </a:r>
          </a:p>
        </p:txBody>
      </p:sp>
      <p:sp>
        <p:nvSpPr>
          <p:cNvPr id="4" name="CuadroTexto 3"/>
          <p:cNvSpPr txBox="1"/>
          <p:nvPr/>
        </p:nvSpPr>
        <p:spPr>
          <a:xfrm>
            <a:off x="11402119" y="1442720"/>
            <a:ext cx="461665" cy="4460240"/>
          </a:xfrm>
          <a:prstGeom prst="rect">
            <a:avLst/>
          </a:prstGeom>
          <a:noFill/>
        </p:spPr>
        <p:txBody>
          <a:bodyPr vert="vert270" wrap="square" rtlCol="0" anchor="b" anchorCtr="0">
            <a:spAutoFit/>
          </a:bodyPr>
          <a:lstStyle/>
          <a:p>
            <a:pPr>
              <a:defRPr/>
            </a:pPr>
            <a:r>
              <a:rPr lang="es-CL" dirty="0" smtClean="0"/>
              <a:t>IV . Defensa </a:t>
            </a:r>
            <a:r>
              <a:rPr lang="es-CL" dirty="0"/>
              <a:t>de los Derechos </a:t>
            </a:r>
            <a:r>
              <a:rPr lang="es-CL" dirty="0" smtClean="0"/>
              <a:t>fundamentales </a:t>
            </a:r>
            <a:endParaRPr lang="es-CL" dirty="0"/>
          </a:p>
        </p:txBody>
      </p:sp>
      <p:sp>
        <p:nvSpPr>
          <p:cNvPr id="6" name="CuadroTexto 5"/>
          <p:cNvSpPr txBox="1"/>
          <p:nvPr/>
        </p:nvSpPr>
        <p:spPr>
          <a:xfrm>
            <a:off x="1826259" y="1211580"/>
            <a:ext cx="7650097" cy="461665"/>
          </a:xfrm>
          <a:prstGeom prst="rect">
            <a:avLst/>
          </a:prstGeom>
          <a:noFill/>
        </p:spPr>
        <p:txBody>
          <a:bodyPr wrap="square" rtlCol="0">
            <a:spAutoFit/>
          </a:bodyPr>
          <a:lstStyle/>
          <a:p>
            <a:r>
              <a:rPr lang="es-CL" altLang="es-CL" sz="2400" dirty="0"/>
              <a:t>CONCEPTOS SOBRE LOS DERECHOS FUNDAMENTALES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Rectángulo"/>
          <p:cNvSpPr/>
          <p:nvPr/>
        </p:nvSpPr>
        <p:spPr>
          <a:xfrm>
            <a:off x="1739900" y="197535"/>
            <a:ext cx="7937500" cy="954107"/>
          </a:xfrm>
          <a:prstGeom prst="rect">
            <a:avLst/>
          </a:prstGeom>
        </p:spPr>
        <p:txBody>
          <a:bodyPr wrap="square">
            <a:spAutoFit/>
          </a:bodyPr>
          <a:lstStyle/>
          <a:p>
            <a:r>
              <a:rPr lang="es-CL" sz="2800" dirty="0" smtClean="0"/>
              <a:t>1-¿Cómo podemos lograr una instrumentalización eficaz para la defensa del trabajo decente?</a:t>
            </a:r>
            <a:endParaRPr lang="es-ES" sz="2800" dirty="0"/>
          </a:p>
        </p:txBody>
      </p:sp>
    </p:spTree>
    <p:extLst>
      <p:ext uri="{BB962C8B-B14F-4D97-AF65-F5344CB8AC3E}">
        <p14:creationId xmlns:p14="http://schemas.microsoft.com/office/powerpoint/2010/main" xmlns="" val="1622390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contenido 2"/>
          <p:cNvSpPr>
            <a:spLocks noGrp="1"/>
          </p:cNvSpPr>
          <p:nvPr>
            <p:ph idx="1"/>
          </p:nvPr>
        </p:nvSpPr>
        <p:spPr>
          <a:xfrm>
            <a:off x="1490980" y="1864995"/>
            <a:ext cx="9144000" cy="4708525"/>
          </a:xfrm>
        </p:spPr>
        <p:txBody>
          <a:bodyPr/>
          <a:lstStyle/>
          <a:p>
            <a:pPr marL="0" indent="0" algn="just" eaLnBrk="1" hangingPunct="1">
              <a:buNone/>
            </a:pPr>
            <a:r>
              <a:rPr lang="es-CL" altLang="es-CL" dirty="0" smtClean="0">
                <a:solidFill>
                  <a:schemeClr val="tx1"/>
                </a:solidFill>
              </a:rPr>
              <a:t>Encuentran su consagración a nivel constitucional, entre otros los siguientes derechos fundamentales: </a:t>
            </a:r>
          </a:p>
          <a:p>
            <a:pPr marL="0" indent="0" algn="just" eaLnBrk="1" hangingPunct="1">
              <a:buNone/>
            </a:pPr>
            <a:endParaRPr lang="es-CL" altLang="es-CL" dirty="0" smtClean="0">
              <a:solidFill>
                <a:schemeClr val="tx1"/>
              </a:solidFill>
            </a:endParaRPr>
          </a:p>
          <a:p>
            <a:pPr algn="just" eaLnBrk="1" hangingPunct="1">
              <a:buFont typeface="Arial" panose="020B0604020202020204" pitchFamily="34" charset="0"/>
              <a:buChar char="•"/>
            </a:pPr>
            <a:r>
              <a:rPr lang="es-CL" altLang="es-CL" dirty="0" smtClean="0">
                <a:solidFill>
                  <a:schemeClr val="tx1"/>
                </a:solidFill>
              </a:rPr>
              <a:t>derecho a la integridad física y psíquica (artículo 19 Nº1) </a:t>
            </a:r>
          </a:p>
          <a:p>
            <a:pPr algn="just" eaLnBrk="1" hangingPunct="1">
              <a:buFont typeface="Arial" panose="020B0604020202020204" pitchFamily="34" charset="0"/>
              <a:buChar char="•"/>
            </a:pPr>
            <a:r>
              <a:rPr lang="es-CL" altLang="es-CL" dirty="0" smtClean="0">
                <a:solidFill>
                  <a:schemeClr val="tx1"/>
                </a:solidFill>
              </a:rPr>
              <a:t>derecho de igualdad y de no discriminación (artículo 19 Nº 2 y Nº16) libertad de conciencia y de religión (artículo 19 Nº 6) </a:t>
            </a:r>
          </a:p>
          <a:p>
            <a:pPr algn="just" eaLnBrk="1" hangingPunct="1">
              <a:buFont typeface="Arial" panose="020B0604020202020204" pitchFamily="34" charset="0"/>
              <a:buChar char="•"/>
            </a:pPr>
            <a:r>
              <a:rPr lang="es-CL" altLang="es-CL" dirty="0" smtClean="0">
                <a:solidFill>
                  <a:schemeClr val="tx1"/>
                </a:solidFill>
              </a:rPr>
              <a:t>derecho al honor y a la intimidad personal (artículo 19 Nº4) </a:t>
            </a:r>
          </a:p>
          <a:p>
            <a:pPr algn="just" eaLnBrk="1" hangingPunct="1">
              <a:buFont typeface="Arial" panose="020B0604020202020204" pitchFamily="34" charset="0"/>
              <a:buChar char="•"/>
            </a:pPr>
            <a:r>
              <a:rPr lang="es-CL" altLang="es-CL" dirty="0" smtClean="0">
                <a:solidFill>
                  <a:schemeClr val="tx1"/>
                </a:solidFill>
              </a:rPr>
              <a:t>inviolabilidad de las comunicaciones (artículo 19 Nº 5) </a:t>
            </a:r>
          </a:p>
          <a:p>
            <a:pPr algn="just" eaLnBrk="1" hangingPunct="1">
              <a:buFont typeface="Arial" panose="020B0604020202020204" pitchFamily="34" charset="0"/>
              <a:buChar char="•"/>
            </a:pPr>
            <a:r>
              <a:rPr lang="es-CL" altLang="es-CL" dirty="0" smtClean="0">
                <a:solidFill>
                  <a:schemeClr val="tx1"/>
                </a:solidFill>
              </a:rPr>
              <a:t> libertad de opinión –expresión- e información (artículo 19 Nº 12) </a:t>
            </a:r>
          </a:p>
          <a:p>
            <a:pPr algn="just" eaLnBrk="1" hangingPunct="1">
              <a:buFont typeface="Arial" panose="020B0604020202020204" pitchFamily="34" charset="0"/>
              <a:buChar char="•"/>
            </a:pPr>
            <a:r>
              <a:rPr lang="es-CL" altLang="es-CL" dirty="0" smtClean="0">
                <a:solidFill>
                  <a:schemeClr val="tx1"/>
                </a:solidFill>
              </a:rPr>
              <a:t>derecho de reunión (artículo 19 Nº 13) </a:t>
            </a:r>
          </a:p>
          <a:p>
            <a:pPr algn="just" eaLnBrk="1" hangingPunct="1">
              <a:buFont typeface="Arial" panose="020B0604020202020204" pitchFamily="34" charset="0"/>
              <a:buChar char="•"/>
            </a:pPr>
            <a:r>
              <a:rPr lang="es-CL" altLang="es-CL" dirty="0" smtClean="0">
                <a:solidFill>
                  <a:schemeClr val="tx1"/>
                </a:solidFill>
              </a:rPr>
              <a:t>libertad para el ejercicio de actividades económicas (artículo 19 Nº 21 y Nº22) </a:t>
            </a:r>
          </a:p>
          <a:p>
            <a:pPr eaLnBrk="1" hangingPunct="1"/>
            <a:endParaRPr lang="es-CL" altLang="es-CL" dirty="0" smtClean="0"/>
          </a:p>
        </p:txBody>
      </p:sp>
      <p:sp>
        <p:nvSpPr>
          <p:cNvPr id="3" name="CuadroTexto 2"/>
          <p:cNvSpPr txBox="1"/>
          <p:nvPr/>
        </p:nvSpPr>
        <p:spPr>
          <a:xfrm>
            <a:off x="11402119" y="1442720"/>
            <a:ext cx="461665" cy="4460240"/>
          </a:xfrm>
          <a:prstGeom prst="rect">
            <a:avLst/>
          </a:prstGeom>
          <a:noFill/>
        </p:spPr>
        <p:txBody>
          <a:bodyPr vert="vert270" wrap="square" rtlCol="0" anchor="b" anchorCtr="0">
            <a:spAutoFit/>
          </a:bodyPr>
          <a:lstStyle/>
          <a:p>
            <a:pPr>
              <a:defRPr/>
            </a:pPr>
            <a:r>
              <a:rPr lang="es-CL" dirty="0" smtClean="0"/>
              <a:t>IV . Defensa </a:t>
            </a:r>
            <a:r>
              <a:rPr lang="es-CL" dirty="0"/>
              <a:t>de los Derechos </a:t>
            </a:r>
            <a:r>
              <a:rPr lang="es-CL" dirty="0" smtClean="0"/>
              <a:t>fundamentales </a:t>
            </a:r>
            <a:endParaRPr lang="es-CL" dirty="0"/>
          </a:p>
        </p:txBody>
      </p:sp>
      <p:sp>
        <p:nvSpPr>
          <p:cNvPr id="5" name="CuadroTexto 4"/>
          <p:cNvSpPr txBox="1"/>
          <p:nvPr/>
        </p:nvSpPr>
        <p:spPr>
          <a:xfrm>
            <a:off x="1813559" y="1198880"/>
            <a:ext cx="7650097" cy="461665"/>
          </a:xfrm>
          <a:prstGeom prst="rect">
            <a:avLst/>
          </a:prstGeom>
          <a:noFill/>
        </p:spPr>
        <p:txBody>
          <a:bodyPr wrap="square" rtlCol="0">
            <a:spAutoFit/>
          </a:bodyPr>
          <a:lstStyle/>
          <a:p>
            <a:r>
              <a:rPr lang="es-CL" altLang="es-CL" sz="2400" dirty="0"/>
              <a:t>CONCEPTOS SOBRE LOS DERECHOS FUNDAMENTALES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Rectángulo"/>
          <p:cNvSpPr/>
          <p:nvPr/>
        </p:nvSpPr>
        <p:spPr>
          <a:xfrm>
            <a:off x="1739900" y="197535"/>
            <a:ext cx="7937500" cy="954107"/>
          </a:xfrm>
          <a:prstGeom prst="rect">
            <a:avLst/>
          </a:prstGeom>
        </p:spPr>
        <p:txBody>
          <a:bodyPr wrap="square">
            <a:spAutoFit/>
          </a:bodyPr>
          <a:lstStyle/>
          <a:p>
            <a:r>
              <a:rPr lang="es-CL" sz="2800" dirty="0" smtClean="0"/>
              <a:t>1-¿Cómo podemos lograr una instrumentalización eficaz para la defensa del trabajo decente?</a:t>
            </a:r>
            <a:endParaRPr lang="es-ES" sz="2800" dirty="0"/>
          </a:p>
        </p:txBody>
      </p:sp>
    </p:spTree>
    <p:extLst>
      <p:ext uri="{BB962C8B-B14F-4D97-AF65-F5344CB8AC3E}">
        <p14:creationId xmlns:p14="http://schemas.microsoft.com/office/powerpoint/2010/main" xmlns="" val="1886678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rtlCol="0">
            <a:normAutofit/>
          </a:bodyPr>
          <a:lstStyle/>
          <a:p>
            <a:pPr eaLnBrk="1" fontAlgn="auto" hangingPunct="1">
              <a:spcAft>
                <a:spcPts val="0"/>
              </a:spcAft>
              <a:defRPr/>
            </a:pPr>
            <a:r>
              <a:rPr lang="es-CL" sz="2800" dirty="0" smtClean="0"/>
              <a:t>1-¿Cómo podemos lograr una instrumentalización eficaz para la defensa del trabajo decente?</a:t>
            </a:r>
          </a:p>
        </p:txBody>
      </p:sp>
      <p:sp>
        <p:nvSpPr>
          <p:cNvPr id="14338" name="Marcador de contenido 2"/>
          <p:cNvSpPr>
            <a:spLocks noGrp="1"/>
          </p:cNvSpPr>
          <p:nvPr>
            <p:ph idx="1"/>
          </p:nvPr>
        </p:nvSpPr>
        <p:spPr>
          <a:xfrm>
            <a:off x="2589212" y="2133600"/>
            <a:ext cx="7834948" cy="3777622"/>
          </a:xfrm>
        </p:spPr>
        <p:txBody>
          <a:bodyPr>
            <a:normAutofit/>
          </a:bodyPr>
          <a:lstStyle/>
          <a:p>
            <a:pPr marL="0" indent="0" eaLnBrk="1" hangingPunct="1">
              <a:buFont typeface="Arial" panose="020B0604020202020204" pitchFamily="34" charset="0"/>
              <a:buNone/>
            </a:pPr>
            <a:r>
              <a:rPr lang="es-CL" altLang="es-CL" sz="2400" dirty="0" smtClean="0">
                <a:solidFill>
                  <a:schemeClr val="tx1"/>
                </a:solidFill>
              </a:rPr>
              <a:t>Se definen tres ejes:</a:t>
            </a:r>
          </a:p>
          <a:p>
            <a:pPr marL="0" indent="0" eaLnBrk="1" hangingPunct="1">
              <a:buFont typeface="Arial" panose="020B0604020202020204" pitchFamily="34" charset="0"/>
              <a:buNone/>
            </a:pPr>
            <a:endParaRPr lang="es-CL" altLang="es-CL" sz="2400" dirty="0" smtClean="0">
              <a:solidFill>
                <a:schemeClr val="tx1"/>
              </a:solidFill>
            </a:endParaRPr>
          </a:p>
          <a:p>
            <a:pPr eaLnBrk="1" hangingPunct="1">
              <a:buFont typeface="Arial" panose="020B0604020202020204" pitchFamily="34" charset="0"/>
              <a:buChar char="•"/>
            </a:pPr>
            <a:r>
              <a:rPr lang="es-CL" altLang="es-CL" sz="2400" dirty="0" smtClean="0">
                <a:solidFill>
                  <a:schemeClr val="tx1"/>
                </a:solidFill>
              </a:rPr>
              <a:t>formal o legal </a:t>
            </a:r>
          </a:p>
          <a:p>
            <a:pPr eaLnBrk="1" hangingPunct="1">
              <a:buFont typeface="Arial" panose="020B0604020202020204" pitchFamily="34" charset="0"/>
              <a:buChar char="•"/>
            </a:pPr>
            <a:endParaRPr lang="es-CL" altLang="es-CL" sz="2400" dirty="0" smtClean="0">
              <a:solidFill>
                <a:schemeClr val="tx1"/>
              </a:solidFill>
            </a:endParaRPr>
          </a:p>
          <a:p>
            <a:pPr eaLnBrk="1" hangingPunct="1">
              <a:buFont typeface="Arial" panose="020B0604020202020204" pitchFamily="34" charset="0"/>
              <a:buChar char="•"/>
            </a:pPr>
            <a:r>
              <a:rPr lang="es-CL" altLang="es-CL" sz="2400" dirty="0" smtClean="0">
                <a:solidFill>
                  <a:schemeClr val="tx1"/>
                </a:solidFill>
              </a:rPr>
              <a:t>informal </a:t>
            </a:r>
          </a:p>
          <a:p>
            <a:pPr eaLnBrk="1" hangingPunct="1">
              <a:buFont typeface="Arial" panose="020B0604020202020204" pitchFamily="34" charset="0"/>
              <a:buChar char="•"/>
            </a:pPr>
            <a:endParaRPr lang="es-CL" altLang="es-CL" sz="2400" dirty="0" smtClean="0">
              <a:solidFill>
                <a:schemeClr val="tx1"/>
              </a:solidFill>
            </a:endParaRPr>
          </a:p>
          <a:p>
            <a:pPr eaLnBrk="1" hangingPunct="1">
              <a:buFont typeface="Arial" panose="020B0604020202020204" pitchFamily="34" charset="0"/>
              <a:buChar char="•"/>
            </a:pPr>
            <a:r>
              <a:rPr lang="es-CL" altLang="es-CL" sz="2400" dirty="0" smtClean="0">
                <a:solidFill>
                  <a:schemeClr val="tx1"/>
                </a:solidFill>
              </a:rPr>
              <a:t>plataforma de lucha sindical </a:t>
            </a:r>
          </a:p>
        </p:txBody>
      </p:sp>
      <p:sp>
        <p:nvSpPr>
          <p:cNvPr id="5" name="CuadroTexto 4"/>
          <p:cNvSpPr txBox="1"/>
          <p:nvPr/>
        </p:nvSpPr>
        <p:spPr>
          <a:xfrm>
            <a:off x="11402119" y="1442720"/>
            <a:ext cx="461665" cy="4460240"/>
          </a:xfrm>
          <a:prstGeom prst="rect">
            <a:avLst/>
          </a:prstGeom>
          <a:noFill/>
        </p:spPr>
        <p:txBody>
          <a:bodyPr vert="vert270" wrap="square" rtlCol="0" anchor="b" anchorCtr="0">
            <a:spAutoFit/>
          </a:bodyPr>
          <a:lstStyle/>
          <a:p>
            <a:pPr>
              <a:defRPr/>
            </a:pPr>
            <a:r>
              <a:rPr lang="es-CL" dirty="0" smtClean="0"/>
              <a:t>IV . Defensa </a:t>
            </a:r>
            <a:r>
              <a:rPr lang="es-CL" dirty="0"/>
              <a:t>de los Derechos </a:t>
            </a:r>
            <a:r>
              <a:rPr lang="es-CL" dirty="0" smtClean="0"/>
              <a:t>fundamentales </a:t>
            </a:r>
            <a:endParaRPr lang="es-CL"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22081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91540" y="1071919"/>
            <a:ext cx="5812790" cy="57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ítulo 1"/>
          <p:cNvSpPr>
            <a:spLocks noGrp="1"/>
          </p:cNvSpPr>
          <p:nvPr>
            <p:ph type="title"/>
          </p:nvPr>
        </p:nvSpPr>
        <p:spPr>
          <a:xfrm>
            <a:off x="1640425" y="232950"/>
            <a:ext cx="8911687" cy="1280890"/>
          </a:xfrm>
        </p:spPr>
        <p:txBody>
          <a:bodyPr rtlCol="0">
            <a:normAutofit/>
          </a:bodyPr>
          <a:lstStyle/>
          <a:p>
            <a:pPr eaLnBrk="1" fontAlgn="auto" hangingPunct="1">
              <a:spcAft>
                <a:spcPts val="0"/>
              </a:spcAft>
              <a:defRPr/>
            </a:pPr>
            <a:r>
              <a:rPr lang="es-CL" sz="2800" dirty="0" smtClean="0"/>
              <a:t>1-¿Cómo podemos lograr una instrumentalización eficaz para la defensa del trabajo decente?</a:t>
            </a:r>
          </a:p>
        </p:txBody>
      </p:sp>
      <p:sp>
        <p:nvSpPr>
          <p:cNvPr id="3" name="Marcador de contenido 2"/>
          <p:cNvSpPr>
            <a:spLocks noGrp="1"/>
          </p:cNvSpPr>
          <p:nvPr>
            <p:ph idx="1"/>
          </p:nvPr>
        </p:nvSpPr>
        <p:spPr>
          <a:xfrm>
            <a:off x="838200" y="1825625"/>
            <a:ext cx="5995988" cy="4351338"/>
          </a:xfrm>
        </p:spPr>
        <p:txBody>
          <a:bodyPr rtlCol="0">
            <a:normAutofit/>
          </a:bodyPr>
          <a:lstStyle/>
          <a:p>
            <a:pPr marL="0" indent="0" eaLnBrk="1" fontAlgn="auto" hangingPunct="1">
              <a:spcAft>
                <a:spcPts val="0"/>
              </a:spcAft>
              <a:buFont typeface="Arial" panose="020B0604020202020204" pitchFamily="34" charset="0"/>
              <a:buNone/>
              <a:defRPr/>
            </a:pPr>
            <a:r>
              <a:rPr lang="es-CL" sz="2400" b="1" dirty="0"/>
              <a:t>F</a:t>
            </a:r>
            <a:r>
              <a:rPr lang="es-CL" sz="2400" b="1" dirty="0" smtClean="0"/>
              <a:t>ormal o legal </a:t>
            </a:r>
          </a:p>
          <a:p>
            <a:pPr marL="0" indent="0" eaLnBrk="1" fontAlgn="auto" hangingPunct="1">
              <a:spcAft>
                <a:spcPts val="0"/>
              </a:spcAft>
              <a:buFont typeface="Arial" panose="020B0604020202020204" pitchFamily="34" charset="0"/>
              <a:buNone/>
              <a:defRPr/>
            </a:pPr>
            <a:endParaRPr lang="es-CL" sz="2000" dirty="0" smtClean="0"/>
          </a:p>
          <a:p>
            <a:pPr eaLnBrk="1" fontAlgn="auto" hangingPunct="1">
              <a:spcAft>
                <a:spcPts val="0"/>
              </a:spcAft>
              <a:buFont typeface="Arial" panose="020B0604020202020204" pitchFamily="34" charset="0"/>
              <a:buChar char="•"/>
              <a:defRPr/>
            </a:pPr>
            <a:r>
              <a:rPr lang="es-CL" sz="2000" dirty="0" smtClean="0">
                <a:solidFill>
                  <a:schemeClr val="tx1"/>
                </a:solidFill>
              </a:rPr>
              <a:t>Entrega de conocimientos sobre derechos de las y los trabajadores</a:t>
            </a:r>
          </a:p>
          <a:p>
            <a:pPr eaLnBrk="1" fontAlgn="auto" hangingPunct="1">
              <a:spcAft>
                <a:spcPts val="0"/>
              </a:spcAft>
              <a:buFont typeface="Arial" panose="020B0604020202020204" pitchFamily="34" charset="0"/>
              <a:buChar char="•"/>
              <a:defRPr/>
            </a:pPr>
            <a:r>
              <a:rPr lang="es-CL" sz="2000" dirty="0" smtClean="0">
                <a:solidFill>
                  <a:schemeClr val="tx1"/>
                </a:solidFill>
              </a:rPr>
              <a:t>Asesoría legal en materia de reclamación de derechos</a:t>
            </a:r>
          </a:p>
          <a:p>
            <a:pPr eaLnBrk="1" fontAlgn="auto" hangingPunct="1">
              <a:spcAft>
                <a:spcPts val="0"/>
              </a:spcAft>
              <a:buFont typeface="Arial" panose="020B0604020202020204" pitchFamily="34" charset="0"/>
              <a:buChar char="•"/>
              <a:defRPr/>
            </a:pPr>
            <a:r>
              <a:rPr lang="es-CL" sz="2000" dirty="0" smtClean="0">
                <a:solidFill>
                  <a:schemeClr val="tx1"/>
                </a:solidFill>
              </a:rPr>
              <a:t>Apoyo legal en materia de reclamación de derechos </a:t>
            </a:r>
          </a:p>
        </p:txBody>
      </p:sp>
      <p:sp>
        <p:nvSpPr>
          <p:cNvPr id="5" name="CuadroTexto 4"/>
          <p:cNvSpPr txBox="1"/>
          <p:nvPr/>
        </p:nvSpPr>
        <p:spPr>
          <a:xfrm>
            <a:off x="11402119" y="1442720"/>
            <a:ext cx="461665" cy="4460240"/>
          </a:xfrm>
          <a:prstGeom prst="rect">
            <a:avLst/>
          </a:prstGeom>
          <a:noFill/>
        </p:spPr>
        <p:txBody>
          <a:bodyPr vert="vert270" wrap="square" rtlCol="0" anchor="b" anchorCtr="0">
            <a:spAutoFit/>
          </a:bodyPr>
          <a:lstStyle/>
          <a:p>
            <a:pPr>
              <a:defRPr/>
            </a:pPr>
            <a:r>
              <a:rPr lang="es-CL" dirty="0" smtClean="0"/>
              <a:t>IV . Defensa </a:t>
            </a:r>
            <a:r>
              <a:rPr lang="es-CL" dirty="0"/>
              <a:t>de los Derechos </a:t>
            </a:r>
            <a:r>
              <a:rPr lang="es-CL" dirty="0" smtClean="0"/>
              <a:t>fundamentales </a:t>
            </a:r>
            <a:endParaRPr lang="es-C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371175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rtlCol="0">
            <a:normAutofit/>
          </a:bodyPr>
          <a:lstStyle/>
          <a:p>
            <a:pPr eaLnBrk="1" fontAlgn="auto" hangingPunct="1">
              <a:spcAft>
                <a:spcPts val="0"/>
              </a:spcAft>
              <a:defRPr/>
            </a:pPr>
            <a:r>
              <a:rPr lang="es-CL" sz="2800" dirty="0" smtClean="0"/>
              <a:t>1-¿Cómo podemos lograr una instrumentalización eficaz para la defensa del trabajo decente?</a:t>
            </a:r>
          </a:p>
        </p:txBody>
      </p:sp>
      <p:sp>
        <p:nvSpPr>
          <p:cNvPr id="3" name="Marcador de contenido 2"/>
          <p:cNvSpPr>
            <a:spLocks noGrp="1"/>
          </p:cNvSpPr>
          <p:nvPr>
            <p:ph idx="1"/>
          </p:nvPr>
        </p:nvSpPr>
        <p:spPr>
          <a:xfrm>
            <a:off x="2589212" y="2133600"/>
            <a:ext cx="7530148" cy="3777622"/>
          </a:xfrm>
        </p:spPr>
        <p:txBody>
          <a:bodyPr rtlCol="0">
            <a:normAutofit/>
          </a:bodyPr>
          <a:lstStyle/>
          <a:p>
            <a:pPr marL="0" indent="0" eaLnBrk="1" fontAlgn="auto" hangingPunct="1">
              <a:spcAft>
                <a:spcPts val="0"/>
              </a:spcAft>
              <a:buFont typeface="Arial" panose="020B0604020202020204" pitchFamily="34" charset="0"/>
              <a:buNone/>
              <a:defRPr/>
            </a:pPr>
            <a:r>
              <a:rPr lang="es-CL" sz="2400" b="1" dirty="0"/>
              <a:t>I</a:t>
            </a:r>
            <a:r>
              <a:rPr lang="es-CL" sz="2400" b="1" dirty="0" smtClean="0"/>
              <a:t>nformal </a:t>
            </a:r>
          </a:p>
          <a:p>
            <a:pPr marL="0" indent="0" eaLnBrk="1" fontAlgn="auto" hangingPunct="1">
              <a:spcAft>
                <a:spcPts val="0"/>
              </a:spcAft>
              <a:buFont typeface="Arial" panose="020B0604020202020204" pitchFamily="34" charset="0"/>
              <a:buNone/>
              <a:defRPr/>
            </a:pPr>
            <a:endParaRPr lang="es-CL" sz="2000" dirty="0" smtClean="0"/>
          </a:p>
          <a:p>
            <a:pPr eaLnBrk="1" fontAlgn="auto" hangingPunct="1">
              <a:spcAft>
                <a:spcPts val="0"/>
              </a:spcAft>
              <a:buFont typeface="Arial" panose="020B0604020202020204" pitchFamily="34" charset="0"/>
              <a:buChar char="•"/>
              <a:defRPr/>
            </a:pPr>
            <a:r>
              <a:rPr lang="es-CL" sz="2000" dirty="0" smtClean="0">
                <a:solidFill>
                  <a:schemeClr val="tx1"/>
                </a:solidFill>
              </a:rPr>
              <a:t>Creación de manuales y reglamentos</a:t>
            </a:r>
          </a:p>
          <a:p>
            <a:pPr eaLnBrk="1" fontAlgn="auto" hangingPunct="1">
              <a:spcAft>
                <a:spcPts val="0"/>
              </a:spcAft>
              <a:buFont typeface="Arial" panose="020B0604020202020204" pitchFamily="34" charset="0"/>
              <a:buChar char="•"/>
              <a:defRPr/>
            </a:pPr>
            <a:endParaRPr lang="es-CL" sz="2000" dirty="0" smtClean="0">
              <a:solidFill>
                <a:schemeClr val="tx1"/>
              </a:solidFill>
            </a:endParaRPr>
          </a:p>
          <a:p>
            <a:pPr eaLnBrk="1" fontAlgn="auto" hangingPunct="1">
              <a:spcAft>
                <a:spcPts val="0"/>
              </a:spcAft>
              <a:buFont typeface="Arial" panose="020B0604020202020204" pitchFamily="34" charset="0"/>
              <a:buChar char="•"/>
              <a:defRPr/>
            </a:pPr>
            <a:r>
              <a:rPr lang="es-CL" sz="2000" dirty="0" smtClean="0">
                <a:solidFill>
                  <a:schemeClr val="tx1"/>
                </a:solidFill>
              </a:rPr>
              <a:t>Redacción de protocolos </a:t>
            </a:r>
          </a:p>
        </p:txBody>
      </p:sp>
      <p:sp>
        <p:nvSpPr>
          <p:cNvPr id="5" name="CuadroTexto 4"/>
          <p:cNvSpPr txBox="1"/>
          <p:nvPr/>
        </p:nvSpPr>
        <p:spPr>
          <a:xfrm>
            <a:off x="11402119" y="1442720"/>
            <a:ext cx="461665" cy="4460240"/>
          </a:xfrm>
          <a:prstGeom prst="rect">
            <a:avLst/>
          </a:prstGeom>
          <a:noFill/>
        </p:spPr>
        <p:txBody>
          <a:bodyPr vert="vert270" wrap="square" rtlCol="0" anchor="b" anchorCtr="0">
            <a:spAutoFit/>
          </a:bodyPr>
          <a:lstStyle/>
          <a:p>
            <a:pPr>
              <a:defRPr/>
            </a:pPr>
            <a:r>
              <a:rPr lang="es-CL" dirty="0" smtClean="0"/>
              <a:t>IV . Defensa </a:t>
            </a:r>
            <a:r>
              <a:rPr lang="es-CL" dirty="0"/>
              <a:t>de los Derechos </a:t>
            </a:r>
            <a:r>
              <a:rPr lang="es-CL" dirty="0" smtClean="0"/>
              <a:t>fundamentales </a:t>
            </a:r>
            <a:endParaRPr lang="es-CL"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01988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830925" y="161830"/>
            <a:ext cx="8911687" cy="1280890"/>
          </a:xfrm>
        </p:spPr>
        <p:txBody>
          <a:bodyPr rtlCol="0">
            <a:normAutofit/>
          </a:bodyPr>
          <a:lstStyle/>
          <a:p>
            <a:pPr eaLnBrk="1" fontAlgn="auto" hangingPunct="1">
              <a:spcAft>
                <a:spcPts val="0"/>
              </a:spcAft>
              <a:defRPr/>
            </a:pPr>
            <a:r>
              <a:rPr lang="es-CL" sz="2800" dirty="0" smtClean="0"/>
              <a:t>1-¿Cómo podemos lograr una instrumentalización eficaz para la defensa del trabajo decente?</a:t>
            </a:r>
          </a:p>
        </p:txBody>
      </p:sp>
      <p:sp>
        <p:nvSpPr>
          <p:cNvPr id="3" name="Marcador de contenido 2"/>
          <p:cNvSpPr>
            <a:spLocks noGrp="1"/>
          </p:cNvSpPr>
          <p:nvPr>
            <p:ph idx="1"/>
          </p:nvPr>
        </p:nvSpPr>
        <p:spPr>
          <a:xfrm>
            <a:off x="2077720" y="2049145"/>
            <a:ext cx="7472680" cy="4351338"/>
          </a:xfrm>
        </p:spPr>
        <p:txBody>
          <a:bodyPr rtlCol="0">
            <a:normAutofit/>
          </a:bodyPr>
          <a:lstStyle/>
          <a:p>
            <a:pPr marL="0" indent="0" eaLnBrk="1" fontAlgn="auto" hangingPunct="1">
              <a:spcAft>
                <a:spcPts val="0"/>
              </a:spcAft>
              <a:buFont typeface="Arial" panose="020B0604020202020204" pitchFamily="34" charset="0"/>
              <a:buNone/>
              <a:defRPr/>
            </a:pPr>
            <a:r>
              <a:rPr lang="es-CL" sz="2400" b="1" dirty="0"/>
              <a:t>P</a:t>
            </a:r>
            <a:r>
              <a:rPr lang="es-CL" sz="2400" b="1" dirty="0" smtClean="0"/>
              <a:t>lataforma de lucha sindical  </a:t>
            </a:r>
          </a:p>
          <a:p>
            <a:pPr marL="0" indent="0" eaLnBrk="1" fontAlgn="auto" hangingPunct="1">
              <a:spcAft>
                <a:spcPts val="0"/>
              </a:spcAft>
              <a:buFont typeface="Arial" panose="020B0604020202020204" pitchFamily="34" charset="0"/>
              <a:buNone/>
              <a:defRPr/>
            </a:pPr>
            <a:endParaRPr lang="es-CL" sz="2000" dirty="0" smtClean="0"/>
          </a:p>
          <a:p>
            <a:pPr eaLnBrk="1" fontAlgn="auto" hangingPunct="1">
              <a:spcAft>
                <a:spcPts val="0"/>
              </a:spcAft>
              <a:buFont typeface="Arial" panose="020B0604020202020204" pitchFamily="34" charset="0"/>
              <a:buChar char="•"/>
              <a:defRPr/>
            </a:pPr>
            <a:r>
              <a:rPr lang="es-CL" sz="2000" dirty="0" smtClean="0"/>
              <a:t>Reivindicación de derechos por medio de creación de leyes </a:t>
            </a:r>
          </a:p>
          <a:p>
            <a:pPr marL="0" indent="0" eaLnBrk="1" fontAlgn="auto" hangingPunct="1">
              <a:spcAft>
                <a:spcPts val="0"/>
              </a:spcAft>
              <a:buNone/>
              <a:defRPr/>
            </a:pPr>
            <a:endParaRPr lang="es-CL" sz="2000" dirty="0" smtClean="0"/>
          </a:p>
          <a:p>
            <a:pPr eaLnBrk="1" fontAlgn="auto" hangingPunct="1">
              <a:spcAft>
                <a:spcPts val="0"/>
              </a:spcAft>
              <a:buFont typeface="Arial" panose="020B0604020202020204" pitchFamily="34" charset="0"/>
              <a:buChar char="•"/>
              <a:defRPr/>
            </a:pPr>
            <a:r>
              <a:rPr lang="es-CL" sz="2000" dirty="0"/>
              <a:t>B</a:t>
            </a:r>
            <a:r>
              <a:rPr lang="es-CL" sz="2000" dirty="0" smtClean="0"/>
              <a:t>úsqueda de reconocimientos y dignidad </a:t>
            </a:r>
          </a:p>
        </p:txBody>
      </p:sp>
      <p:sp>
        <p:nvSpPr>
          <p:cNvPr id="5" name="CuadroTexto 4"/>
          <p:cNvSpPr txBox="1"/>
          <p:nvPr/>
        </p:nvSpPr>
        <p:spPr>
          <a:xfrm>
            <a:off x="11402119" y="1442720"/>
            <a:ext cx="461665" cy="4460240"/>
          </a:xfrm>
          <a:prstGeom prst="rect">
            <a:avLst/>
          </a:prstGeom>
          <a:noFill/>
        </p:spPr>
        <p:txBody>
          <a:bodyPr vert="vert270" wrap="square" rtlCol="0" anchor="b" anchorCtr="0">
            <a:spAutoFit/>
          </a:bodyPr>
          <a:lstStyle/>
          <a:p>
            <a:pPr>
              <a:defRPr/>
            </a:pPr>
            <a:r>
              <a:rPr lang="es-CL" dirty="0" smtClean="0"/>
              <a:t>IV.  Defensa </a:t>
            </a:r>
            <a:r>
              <a:rPr lang="es-CL" dirty="0"/>
              <a:t>de los Derechos </a:t>
            </a:r>
            <a:r>
              <a:rPr lang="es-CL" dirty="0" smtClean="0"/>
              <a:t>fundamentales </a:t>
            </a:r>
            <a:endParaRPr lang="es-CL"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12605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a:xfrm>
            <a:off x="1549400" y="292100"/>
            <a:ext cx="9817100" cy="1828800"/>
          </a:xfrm>
        </p:spPr>
        <p:txBody>
          <a:bodyPr>
            <a:normAutofit/>
          </a:bodyPr>
          <a:lstStyle/>
          <a:p>
            <a:pPr algn="just" eaLnBrk="1" hangingPunct="1"/>
            <a:r>
              <a:rPr lang="es-CL" altLang="es-CL" sz="2800" dirty="0" smtClean="0">
                <a:solidFill>
                  <a:schemeClr val="tx1"/>
                </a:solidFill>
              </a:rPr>
              <a:t>2.- ¿Cual  debería ser la estrategia para lograr la erradicación de la violencia en los puestos de trabajo, manifestada mediante el acoso laboral y sexual?</a:t>
            </a:r>
          </a:p>
        </p:txBody>
      </p:sp>
      <p:sp>
        <p:nvSpPr>
          <p:cNvPr id="18435" name="Marcador de contenido 2"/>
          <p:cNvSpPr>
            <a:spLocks noGrp="1"/>
          </p:cNvSpPr>
          <p:nvPr>
            <p:ph idx="1"/>
          </p:nvPr>
        </p:nvSpPr>
        <p:spPr>
          <a:xfrm>
            <a:off x="1618488" y="2638044"/>
            <a:ext cx="9605264" cy="3581400"/>
          </a:xfrm>
        </p:spPr>
        <p:txBody>
          <a:bodyPr/>
          <a:lstStyle/>
          <a:p>
            <a:pPr marL="0" indent="0" eaLnBrk="1" hangingPunct="1">
              <a:buFont typeface="Arial" panose="020B0604020202020204" pitchFamily="34" charset="0"/>
              <a:buNone/>
            </a:pPr>
            <a:r>
              <a:rPr lang="es-CL" altLang="es-CL" sz="2400" dirty="0" smtClean="0">
                <a:solidFill>
                  <a:schemeClr val="tx1"/>
                </a:solidFill>
              </a:rPr>
              <a:t>1.- Conocimiento / información / capacitación </a:t>
            </a:r>
          </a:p>
          <a:p>
            <a:pPr marL="0" indent="0" eaLnBrk="1" hangingPunct="1">
              <a:buFont typeface="Arial" panose="020B0604020202020204" pitchFamily="34" charset="0"/>
              <a:buNone/>
            </a:pPr>
            <a:r>
              <a:rPr lang="es-CL" altLang="es-CL" sz="2400" dirty="0" smtClean="0">
                <a:solidFill>
                  <a:schemeClr val="tx1"/>
                </a:solidFill>
              </a:rPr>
              <a:t>2.- Redacción de protocolo </a:t>
            </a:r>
          </a:p>
          <a:p>
            <a:pPr marL="0" indent="0" eaLnBrk="1" hangingPunct="1">
              <a:buFont typeface="Arial" panose="020B0604020202020204" pitchFamily="34" charset="0"/>
              <a:buNone/>
            </a:pPr>
            <a:r>
              <a:rPr lang="es-CL" altLang="es-CL" sz="2400" dirty="0" smtClean="0">
                <a:solidFill>
                  <a:schemeClr val="tx1"/>
                </a:solidFill>
              </a:rPr>
              <a:t>a)Identificación de acoso </a:t>
            </a:r>
          </a:p>
          <a:p>
            <a:pPr marL="0" indent="0" eaLnBrk="1" hangingPunct="1">
              <a:buFont typeface="Arial" panose="020B0604020202020204" pitchFamily="34" charset="0"/>
              <a:buNone/>
            </a:pPr>
            <a:r>
              <a:rPr lang="es-CL" altLang="es-CL" sz="2400" dirty="0" smtClean="0">
                <a:solidFill>
                  <a:schemeClr val="tx1"/>
                </a:solidFill>
              </a:rPr>
              <a:t>b)Pasos a seguir en caso de existir acoso</a:t>
            </a:r>
          </a:p>
          <a:p>
            <a:pPr marL="0" indent="0" eaLnBrk="1" hangingPunct="1">
              <a:buFont typeface="Arial" panose="020B0604020202020204" pitchFamily="34" charset="0"/>
              <a:buNone/>
            </a:pPr>
            <a:r>
              <a:rPr lang="es-CL" altLang="es-CL" sz="2400" dirty="0" smtClean="0">
                <a:solidFill>
                  <a:schemeClr val="tx1"/>
                </a:solidFill>
              </a:rPr>
              <a:t>c)Apoyo judicial (asociaciones, departamentos de recursos humanos, comité paritario, comité de protocolo riesgos psicosociales)</a:t>
            </a:r>
          </a:p>
          <a:p>
            <a:pPr marL="0" indent="0" eaLnBrk="1" hangingPunct="1">
              <a:buFont typeface="Arial" panose="020B0604020202020204" pitchFamily="34" charset="0"/>
              <a:buNone/>
            </a:pPr>
            <a:endParaRPr lang="es-CL" altLang="es-CL" dirty="0" smtClean="0"/>
          </a:p>
        </p:txBody>
      </p:sp>
      <p:sp>
        <p:nvSpPr>
          <p:cNvPr id="4" name="CuadroTexto 3"/>
          <p:cNvSpPr txBox="1"/>
          <p:nvPr/>
        </p:nvSpPr>
        <p:spPr>
          <a:xfrm>
            <a:off x="11402119" y="1442720"/>
            <a:ext cx="461665" cy="4460240"/>
          </a:xfrm>
          <a:prstGeom prst="rect">
            <a:avLst/>
          </a:prstGeom>
          <a:noFill/>
        </p:spPr>
        <p:txBody>
          <a:bodyPr vert="vert270" wrap="square" rtlCol="0" anchor="b" anchorCtr="0">
            <a:spAutoFit/>
          </a:bodyPr>
          <a:lstStyle/>
          <a:p>
            <a:pPr>
              <a:defRPr/>
            </a:pPr>
            <a:r>
              <a:rPr lang="es-CL" dirty="0" smtClean="0"/>
              <a:t>V . Defensa </a:t>
            </a:r>
            <a:r>
              <a:rPr lang="es-CL" dirty="0"/>
              <a:t>de los Derechos </a:t>
            </a:r>
            <a:r>
              <a:rPr lang="es-CL" dirty="0" smtClean="0"/>
              <a:t>fundamentales </a:t>
            </a:r>
            <a:endParaRPr lang="es-C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818237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p:txBody>
          <a:bodyPr>
            <a:normAutofit/>
          </a:bodyPr>
          <a:lstStyle/>
          <a:p>
            <a:pPr eaLnBrk="1" hangingPunct="1"/>
            <a:r>
              <a:rPr lang="es-CL" altLang="es-CL" sz="2800" dirty="0" smtClean="0"/>
              <a:t>3.- ¿Cómo podemos alcanzar una adecuada forma de calificación de trabajo pesado?</a:t>
            </a:r>
          </a:p>
        </p:txBody>
      </p:sp>
      <p:sp>
        <p:nvSpPr>
          <p:cNvPr id="19459" name="Marcador de contenido 2"/>
          <p:cNvSpPr>
            <a:spLocks noGrp="1"/>
          </p:cNvSpPr>
          <p:nvPr>
            <p:ph idx="1"/>
          </p:nvPr>
        </p:nvSpPr>
        <p:spPr>
          <a:xfrm>
            <a:off x="2589212" y="2133600"/>
            <a:ext cx="7753668" cy="3777622"/>
          </a:xfrm>
        </p:spPr>
        <p:txBody>
          <a:bodyPr/>
          <a:lstStyle/>
          <a:p>
            <a:pPr marL="0" indent="0" eaLnBrk="1" hangingPunct="1">
              <a:buFont typeface="Arial" panose="020B0604020202020204" pitchFamily="34" charset="0"/>
              <a:buNone/>
            </a:pPr>
            <a:r>
              <a:rPr lang="es-CL" altLang="es-CL" b="1" dirty="0" smtClean="0">
                <a:solidFill>
                  <a:srgbClr val="FF0000"/>
                </a:solidFill>
              </a:rPr>
              <a:t>1.-Conocimiento / información / capacitación </a:t>
            </a:r>
          </a:p>
          <a:p>
            <a:pPr marL="0" indent="0" eaLnBrk="1" hangingPunct="1">
              <a:buFont typeface="Arial" panose="020B0604020202020204" pitchFamily="34" charset="0"/>
              <a:buNone/>
            </a:pPr>
            <a:endParaRPr lang="es-CL" altLang="es-CL" dirty="0" smtClean="0"/>
          </a:p>
        </p:txBody>
      </p:sp>
      <p:sp>
        <p:nvSpPr>
          <p:cNvPr id="5" name="CuadroTexto 4"/>
          <p:cNvSpPr txBox="1"/>
          <p:nvPr/>
        </p:nvSpPr>
        <p:spPr>
          <a:xfrm>
            <a:off x="11402119" y="1442720"/>
            <a:ext cx="461665" cy="4460240"/>
          </a:xfrm>
          <a:prstGeom prst="rect">
            <a:avLst/>
          </a:prstGeom>
          <a:noFill/>
        </p:spPr>
        <p:txBody>
          <a:bodyPr vert="vert270" wrap="square" rtlCol="0" anchor="b" anchorCtr="0">
            <a:spAutoFit/>
          </a:bodyPr>
          <a:lstStyle/>
          <a:p>
            <a:pPr>
              <a:defRPr/>
            </a:pPr>
            <a:r>
              <a:rPr lang="es-CL" dirty="0" smtClean="0"/>
              <a:t>IV . Defensa </a:t>
            </a:r>
            <a:r>
              <a:rPr lang="es-CL" dirty="0"/>
              <a:t>de los Derechos </a:t>
            </a:r>
            <a:r>
              <a:rPr lang="es-CL" dirty="0" smtClean="0"/>
              <a:t>fundamentales </a:t>
            </a:r>
            <a:endParaRPr lang="es-CL" dirty="0"/>
          </a:p>
        </p:txBody>
      </p:sp>
      <p:sp>
        <p:nvSpPr>
          <p:cNvPr id="2" name="CuadroTexto 1"/>
          <p:cNvSpPr txBox="1"/>
          <p:nvPr/>
        </p:nvSpPr>
        <p:spPr>
          <a:xfrm>
            <a:off x="2712720" y="2823488"/>
            <a:ext cx="7040880" cy="5355312"/>
          </a:xfrm>
          <a:prstGeom prst="rect">
            <a:avLst/>
          </a:prstGeom>
          <a:noFill/>
        </p:spPr>
        <p:txBody>
          <a:bodyPr wrap="square" rtlCol="0">
            <a:spAutoFit/>
          </a:bodyPr>
          <a:lstStyle/>
          <a:p>
            <a:r>
              <a:rPr lang="es-CL" dirty="0" smtClean="0"/>
              <a:t>Trabajo pesado es todo aquel que en promedio de una jornada demanda una sobre carga mayor que el 40% de la capacidad aeróbica de la persona.</a:t>
            </a:r>
          </a:p>
          <a:p>
            <a:endParaRPr lang="es-CL" dirty="0" smtClean="0"/>
          </a:p>
          <a:p>
            <a:r>
              <a:rPr lang="es-CL" b="1" dirty="0" smtClean="0"/>
              <a:t>Ideas para avanzar en la calificación  de trabajo Pesado</a:t>
            </a:r>
          </a:p>
          <a:p>
            <a:endParaRPr lang="es-CL" dirty="0"/>
          </a:p>
          <a:p>
            <a:r>
              <a:rPr lang="es-CL" altLang="es-CL" dirty="0"/>
              <a:t>1.- </a:t>
            </a:r>
            <a:r>
              <a:rPr lang="es-CL" altLang="es-CL" dirty="0" smtClean="0"/>
              <a:t>Elaboración </a:t>
            </a:r>
            <a:r>
              <a:rPr lang="es-CL" altLang="es-CL" dirty="0"/>
              <a:t>de trípticos; distribuir a: asociaciones, departamentos de recursos humanos, comité paritario.</a:t>
            </a:r>
          </a:p>
          <a:p>
            <a:endParaRPr lang="es-CL" altLang="es-CL" dirty="0"/>
          </a:p>
          <a:p>
            <a:r>
              <a:rPr lang="es-CL" altLang="es-CL" dirty="0"/>
              <a:t>2.- </a:t>
            </a:r>
            <a:r>
              <a:rPr lang="es-CL" altLang="es-CL" dirty="0" smtClean="0"/>
              <a:t>Buscar </a:t>
            </a:r>
            <a:r>
              <a:rPr lang="es-CL" altLang="es-CL" dirty="0"/>
              <a:t>y solicitar calificación de trabajo pesado </a:t>
            </a:r>
          </a:p>
          <a:p>
            <a:endParaRPr lang="es-CL" dirty="0"/>
          </a:p>
          <a:p>
            <a:endParaRPr lang="es-CL" dirty="0" smtClean="0"/>
          </a:p>
          <a:p>
            <a:endParaRPr lang="es-CL" dirty="0"/>
          </a:p>
          <a:p>
            <a:endParaRPr lang="es-CL" dirty="0" smtClean="0"/>
          </a:p>
          <a:p>
            <a:endParaRPr lang="es-CL" dirty="0"/>
          </a:p>
          <a:p>
            <a:endParaRPr lang="es-CL" dirty="0" smtClean="0"/>
          </a:p>
          <a:p>
            <a:endParaRPr lang="es-CL" dirty="0"/>
          </a:p>
          <a:p>
            <a:endParaRPr lang="es-CL" dirty="0" smtClean="0"/>
          </a:p>
          <a:p>
            <a:endParaRPr lang="es-CL"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15201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0200" y="276638"/>
            <a:ext cx="9766300" cy="1280890"/>
          </a:xfrm>
        </p:spPr>
        <p:txBody>
          <a:bodyPr>
            <a:noAutofit/>
          </a:bodyPr>
          <a:lstStyle/>
          <a:p>
            <a:r>
              <a:rPr lang="es-CL" sz="2800" dirty="0"/>
              <a:t>4.- ¿Cómo lograr una aplicación exigente de los convenios internacionales de ASEMUCH y ampliar su gama de oportunidades?</a:t>
            </a:r>
          </a:p>
        </p:txBody>
      </p:sp>
      <p:sp>
        <p:nvSpPr>
          <p:cNvPr id="3" name="Marcador de contenido 2"/>
          <p:cNvSpPr>
            <a:spLocks noGrp="1"/>
          </p:cNvSpPr>
          <p:nvPr>
            <p:ph idx="1"/>
          </p:nvPr>
        </p:nvSpPr>
        <p:spPr>
          <a:xfrm>
            <a:off x="1830260" y="1831848"/>
            <a:ext cx="8915400" cy="3777622"/>
          </a:xfrm>
        </p:spPr>
        <p:txBody>
          <a:bodyPr>
            <a:normAutofit fontScale="92500" lnSpcReduction="10000"/>
          </a:bodyPr>
          <a:lstStyle/>
          <a:p>
            <a:pPr>
              <a:buFont typeface="Arial" panose="020B0604020202020204" pitchFamily="34" charset="0"/>
              <a:buChar char="•"/>
            </a:pPr>
            <a:r>
              <a:rPr lang="es-CL" dirty="0" smtClean="0">
                <a:solidFill>
                  <a:schemeClr val="tx1"/>
                </a:solidFill>
              </a:rPr>
              <a:t>Los Convenios suman un total de 63</a:t>
            </a:r>
          </a:p>
          <a:p>
            <a:pPr>
              <a:buFont typeface="Arial" panose="020B0604020202020204" pitchFamily="34" charset="0"/>
              <a:buChar char="•"/>
            </a:pPr>
            <a:r>
              <a:rPr lang="es-CL" dirty="0" smtClean="0">
                <a:solidFill>
                  <a:schemeClr val="tx1"/>
                </a:solidFill>
              </a:rPr>
              <a:t>La Internacional de Servicios Públicos ISP nos invita a brindara movilizar a los trabajadores por la suscripción y cumplimientos de estos Convenios por parte del Estado de Chile</a:t>
            </a:r>
          </a:p>
          <a:p>
            <a:pPr>
              <a:buFont typeface="Arial" panose="020B0604020202020204" pitchFamily="34" charset="0"/>
              <a:buChar char="•"/>
            </a:pPr>
            <a:r>
              <a:rPr lang="es-CL" dirty="0" smtClean="0">
                <a:solidFill>
                  <a:schemeClr val="tx1"/>
                </a:solidFill>
              </a:rPr>
              <a:t>La Organización Internacional del Trabajo OIT nos demanda una participación activa en estas materias</a:t>
            </a:r>
          </a:p>
          <a:p>
            <a:pPr>
              <a:buFont typeface="Arial" panose="020B0604020202020204" pitchFamily="34" charset="0"/>
              <a:buChar char="•"/>
            </a:pPr>
            <a:r>
              <a:rPr lang="es-CL" dirty="0" smtClean="0">
                <a:solidFill>
                  <a:schemeClr val="tx1"/>
                </a:solidFill>
              </a:rPr>
              <a:t>Se propone buscar Convenios con otros países para mejorar procesos gremiales y municipales</a:t>
            </a:r>
          </a:p>
          <a:p>
            <a:pPr>
              <a:buFont typeface="Arial" panose="020B0604020202020204" pitchFamily="34" charset="0"/>
              <a:buChar char="•"/>
            </a:pPr>
            <a:r>
              <a:rPr lang="es-CL" dirty="0" smtClean="0">
                <a:solidFill>
                  <a:schemeClr val="tx1"/>
                </a:solidFill>
              </a:rPr>
              <a:t>Se propone crear Equipo de trabajo con dirigentes de base y nacionales para:</a:t>
            </a:r>
          </a:p>
          <a:p>
            <a:pPr marL="685800" lvl="1">
              <a:buFont typeface="Wingdings" panose="05000000000000000000" pitchFamily="2" charset="2"/>
              <a:buChar char="ü"/>
            </a:pPr>
            <a:r>
              <a:rPr lang="es-CL" dirty="0" smtClean="0">
                <a:solidFill>
                  <a:schemeClr val="tx1"/>
                </a:solidFill>
              </a:rPr>
              <a:t>Estudiar</a:t>
            </a:r>
          </a:p>
          <a:p>
            <a:pPr marL="685800" lvl="1">
              <a:buFont typeface="Wingdings" panose="05000000000000000000" pitchFamily="2" charset="2"/>
              <a:buChar char="ü"/>
            </a:pPr>
            <a:r>
              <a:rPr lang="es-CL" dirty="0" smtClean="0">
                <a:solidFill>
                  <a:schemeClr val="tx1"/>
                </a:solidFill>
              </a:rPr>
              <a:t>Aplicar </a:t>
            </a:r>
          </a:p>
          <a:p>
            <a:pPr marL="685800" lvl="1">
              <a:buFont typeface="Wingdings" panose="05000000000000000000" pitchFamily="2" charset="2"/>
              <a:buChar char="ü"/>
            </a:pPr>
            <a:r>
              <a:rPr lang="es-CL" dirty="0" smtClean="0">
                <a:solidFill>
                  <a:schemeClr val="tx1"/>
                </a:solidFill>
              </a:rPr>
              <a:t>Mejorar </a:t>
            </a:r>
          </a:p>
          <a:p>
            <a:pPr marL="685800" lvl="1">
              <a:buFont typeface="Wingdings" panose="05000000000000000000" pitchFamily="2" charset="2"/>
              <a:buChar char="ü"/>
            </a:pPr>
            <a:r>
              <a:rPr lang="es-CL" dirty="0" smtClean="0">
                <a:solidFill>
                  <a:schemeClr val="tx1"/>
                </a:solidFill>
              </a:rPr>
              <a:t>Retroalimentar </a:t>
            </a:r>
          </a:p>
          <a:p>
            <a:endParaRPr lang="es-CL" dirty="0"/>
          </a:p>
        </p:txBody>
      </p:sp>
      <p:sp>
        <p:nvSpPr>
          <p:cNvPr id="4" name="CuadroTexto 3"/>
          <p:cNvSpPr txBox="1"/>
          <p:nvPr/>
        </p:nvSpPr>
        <p:spPr>
          <a:xfrm>
            <a:off x="11402119" y="1442720"/>
            <a:ext cx="461665" cy="4460240"/>
          </a:xfrm>
          <a:prstGeom prst="rect">
            <a:avLst/>
          </a:prstGeom>
          <a:noFill/>
        </p:spPr>
        <p:txBody>
          <a:bodyPr vert="vert270" wrap="square" rtlCol="0" anchor="b" anchorCtr="0">
            <a:spAutoFit/>
          </a:bodyPr>
          <a:lstStyle/>
          <a:p>
            <a:pPr>
              <a:defRPr/>
            </a:pPr>
            <a:r>
              <a:rPr lang="es-CL" dirty="0" smtClean="0"/>
              <a:t>IV . Defensa </a:t>
            </a:r>
            <a:r>
              <a:rPr lang="es-CL" dirty="0"/>
              <a:t>de los Derechos </a:t>
            </a:r>
            <a:r>
              <a:rPr lang="es-CL" dirty="0" smtClean="0"/>
              <a:t>fundamentales </a:t>
            </a:r>
            <a:endParaRPr lang="es-C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170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9304" y="321003"/>
            <a:ext cx="9983216" cy="969328"/>
          </a:xfrm>
        </p:spPr>
        <p:txBody>
          <a:bodyPr>
            <a:noAutofit/>
          </a:bodyPr>
          <a:lstStyle/>
          <a:p>
            <a:pPr algn="ctr"/>
            <a:r>
              <a:rPr lang="es-ES" sz="2800" dirty="0" smtClean="0"/>
              <a:t>1. Cuál es la estructura orgánica que consideramos necesaria hoy </a:t>
            </a:r>
            <a:r>
              <a:rPr lang="es-CL" sz="2800" dirty="0" smtClean="0"/>
              <a:t>para </a:t>
            </a:r>
            <a:r>
              <a:rPr lang="es-CL" sz="2800" dirty="0"/>
              <a:t>fortalecer y democratizar la ASEMUCH</a:t>
            </a:r>
            <a:r>
              <a:rPr lang="es-ES" sz="2800" dirty="0" smtClean="0"/>
              <a:t> ?</a:t>
            </a:r>
            <a:endParaRPr lang="es-ES" sz="2800" dirty="0"/>
          </a:p>
        </p:txBody>
      </p:sp>
      <p:sp>
        <p:nvSpPr>
          <p:cNvPr id="3" name="2 Marcador de contenido"/>
          <p:cNvSpPr>
            <a:spLocks noGrp="1"/>
          </p:cNvSpPr>
          <p:nvPr>
            <p:ph idx="1"/>
          </p:nvPr>
        </p:nvSpPr>
        <p:spPr>
          <a:xfrm>
            <a:off x="1899920" y="2274243"/>
            <a:ext cx="8229600" cy="4078489"/>
          </a:xfrm>
        </p:spPr>
        <p:txBody>
          <a:bodyPr/>
          <a:lstStyle/>
          <a:p>
            <a:pPr>
              <a:buFont typeface="Arial" panose="020B0604020202020204" pitchFamily="34" charset="0"/>
              <a:buChar char="•"/>
            </a:pPr>
            <a:r>
              <a:rPr lang="es-CL" dirty="0" smtClean="0"/>
              <a:t>Democrática</a:t>
            </a:r>
          </a:p>
          <a:p>
            <a:pPr>
              <a:buFont typeface="Arial" panose="020B0604020202020204" pitchFamily="34" charset="0"/>
              <a:buChar char="•"/>
            </a:pPr>
            <a:endParaRPr lang="es-CL" dirty="0" smtClean="0"/>
          </a:p>
          <a:p>
            <a:pPr>
              <a:buFont typeface="Arial" panose="020B0604020202020204" pitchFamily="34" charset="0"/>
              <a:buChar char="•"/>
            </a:pPr>
            <a:r>
              <a:rPr lang="es-CL" dirty="0" smtClean="0"/>
              <a:t>Descentralizada</a:t>
            </a:r>
          </a:p>
          <a:p>
            <a:pPr>
              <a:buFont typeface="Arial" panose="020B0604020202020204" pitchFamily="34" charset="0"/>
              <a:buChar char="•"/>
            </a:pPr>
            <a:endParaRPr lang="es-CL" dirty="0" smtClean="0"/>
          </a:p>
          <a:p>
            <a:pPr>
              <a:buFont typeface="Arial" panose="020B0604020202020204" pitchFamily="34" charset="0"/>
              <a:buChar char="•"/>
            </a:pPr>
            <a:r>
              <a:rPr lang="es-CL" dirty="0" smtClean="0"/>
              <a:t>Garantizar y asegurar la participación de las regiones </a:t>
            </a:r>
          </a:p>
          <a:p>
            <a:pPr>
              <a:buFont typeface="Arial" panose="020B0604020202020204" pitchFamily="34" charset="0"/>
              <a:buChar char="•"/>
            </a:pPr>
            <a:endParaRPr lang="es-CL" dirty="0" smtClean="0"/>
          </a:p>
          <a:p>
            <a:pPr>
              <a:buFont typeface="Arial" panose="020B0604020202020204" pitchFamily="34" charset="0"/>
              <a:buChar char="•"/>
            </a:pPr>
            <a:r>
              <a:rPr lang="es-CL" dirty="0" smtClean="0"/>
              <a:t>Fortalecer la participación en equidad de género</a:t>
            </a:r>
            <a:endParaRPr lang="es-ES" dirty="0"/>
          </a:p>
        </p:txBody>
      </p:sp>
      <p:sp>
        <p:nvSpPr>
          <p:cNvPr id="5" name="CuadroTexto 4"/>
          <p:cNvSpPr txBox="1"/>
          <p:nvPr/>
        </p:nvSpPr>
        <p:spPr>
          <a:xfrm>
            <a:off x="11272520" y="1554491"/>
            <a:ext cx="461665" cy="3507820"/>
          </a:xfrm>
          <a:prstGeom prst="rect">
            <a:avLst/>
          </a:prstGeom>
          <a:noFill/>
        </p:spPr>
        <p:txBody>
          <a:bodyPr vert="vert270" wrap="square" rtlCol="0" anchor="b" anchorCtr="0">
            <a:spAutoFit/>
          </a:bodyPr>
          <a:lstStyle/>
          <a:p>
            <a:pPr lvl="0">
              <a:defRPr/>
            </a:pPr>
            <a:r>
              <a:rPr lang="es-CL" dirty="0" smtClean="0"/>
              <a:t>I. Participación </a:t>
            </a:r>
            <a:r>
              <a:rPr lang="es-CL" dirty="0"/>
              <a:t>y Organización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37171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99933" y="1234440"/>
            <a:ext cx="8915399" cy="2262781"/>
          </a:xfrm>
        </p:spPr>
        <p:txBody>
          <a:bodyPr/>
          <a:lstStyle/>
          <a:p>
            <a:pPr algn="ctr"/>
            <a:r>
              <a:rPr lang="es-CL" i="1" dirty="0" smtClean="0"/>
              <a:t>Nueva hoja de </a:t>
            </a:r>
            <a:r>
              <a:rPr lang="es-CL" i="1" dirty="0"/>
              <a:t>r</a:t>
            </a:r>
            <a:r>
              <a:rPr lang="es-CL" i="1" dirty="0" smtClean="0"/>
              <a:t>uta </a:t>
            </a:r>
            <a:br>
              <a:rPr lang="es-CL" i="1" dirty="0" smtClean="0"/>
            </a:br>
            <a:r>
              <a:rPr lang="es-CL" i="1" dirty="0" smtClean="0"/>
              <a:t>ASEMUCH 2018 -2020</a:t>
            </a:r>
            <a:endParaRPr lang="es-CL" i="1" dirty="0"/>
          </a:p>
        </p:txBody>
      </p:sp>
      <p:sp>
        <p:nvSpPr>
          <p:cNvPr id="3" name="Subtítulo 2"/>
          <p:cNvSpPr>
            <a:spLocks noGrp="1"/>
          </p:cNvSpPr>
          <p:nvPr>
            <p:ph type="subTitle" idx="1"/>
          </p:nvPr>
        </p:nvSpPr>
        <p:spPr/>
        <p:txBody>
          <a:bodyPr>
            <a:normAutofit lnSpcReduction="10000"/>
          </a:bodyPr>
          <a:lstStyle/>
          <a:p>
            <a:pPr algn="ctr"/>
            <a:r>
              <a:rPr lang="es-CL" dirty="0" smtClean="0">
                <a:solidFill>
                  <a:schemeClr val="tx1"/>
                </a:solidFill>
              </a:rPr>
              <a:t>Elaborada por Comisión Capacitación y Formación Gremial ASEMUCH</a:t>
            </a:r>
          </a:p>
          <a:p>
            <a:pPr algn="ctr"/>
            <a:r>
              <a:rPr lang="es-CL" dirty="0" smtClean="0">
                <a:solidFill>
                  <a:schemeClr val="tx1"/>
                </a:solidFill>
              </a:rPr>
              <a:t>Fuente: </a:t>
            </a:r>
            <a:r>
              <a:rPr lang="es-CL" dirty="0" err="1" smtClean="0">
                <a:solidFill>
                  <a:schemeClr val="tx1"/>
                </a:solidFill>
              </a:rPr>
              <a:t>Precongreso</a:t>
            </a:r>
            <a:r>
              <a:rPr lang="es-CL" dirty="0" smtClean="0">
                <a:solidFill>
                  <a:schemeClr val="tx1"/>
                </a:solidFill>
              </a:rPr>
              <a:t> El Tabo Mayo 2017 y Congreso Los Vilos Julio 2018.</a:t>
            </a:r>
          </a:p>
          <a:p>
            <a:pPr algn="ctr"/>
            <a:r>
              <a:rPr lang="es-CL" dirty="0" smtClean="0">
                <a:solidFill>
                  <a:schemeClr val="tx1"/>
                </a:solidFill>
              </a:rPr>
              <a:t>Santiago, 21 agosto 2018.</a:t>
            </a:r>
            <a:endParaRPr lang="es-CL"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11384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15405" y="2595150"/>
            <a:ext cx="8911687" cy="1280890"/>
          </a:xfrm>
        </p:spPr>
        <p:txBody>
          <a:bodyPr/>
          <a:lstStyle/>
          <a:p>
            <a:pPr algn="ctr"/>
            <a:r>
              <a:rPr lang="es-CL" b="1" dirty="0" smtClean="0"/>
              <a:t>Anexo Trabajo Pesado</a:t>
            </a:r>
            <a:r>
              <a:rPr lang="es-CL" dirty="0" smtClean="0"/>
              <a:t/>
            </a:r>
            <a:br>
              <a:rPr lang="es-CL" dirty="0" smtClean="0"/>
            </a:br>
            <a:endParaRPr lang="es-CL"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1356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n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443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430247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n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443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27829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n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443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525796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n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443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566232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n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443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6696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3683" y="476801"/>
            <a:ext cx="9696132" cy="1280890"/>
          </a:xfrm>
        </p:spPr>
        <p:txBody>
          <a:bodyPr>
            <a:normAutofit fontScale="90000"/>
          </a:bodyPr>
          <a:lstStyle/>
          <a:p>
            <a:r>
              <a:rPr lang="es-CL" sz="3100" dirty="0" smtClean="0"/>
              <a:t>1b.- Cómo deben relacionarse los distintos espacios orgánicos de ASEMUCH ? DN, Federaciones, Asociaciones Base.</a:t>
            </a:r>
            <a:r>
              <a:rPr lang="es-CL" dirty="0"/>
              <a:t/>
            </a:r>
            <a:br>
              <a:rPr lang="es-CL" dirty="0"/>
            </a:br>
            <a:endParaRPr lang="es-CL"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024282" y="2346960"/>
            <a:ext cx="6166198" cy="3778250"/>
          </a:xfrm>
        </p:spPr>
      </p:pic>
      <p:sp>
        <p:nvSpPr>
          <p:cNvPr id="6" name="CuadroTexto 5"/>
          <p:cNvSpPr txBox="1"/>
          <p:nvPr/>
        </p:nvSpPr>
        <p:spPr>
          <a:xfrm>
            <a:off x="2037080" y="2772937"/>
            <a:ext cx="1664208" cy="1754326"/>
          </a:xfrm>
          <a:prstGeom prst="rect">
            <a:avLst/>
          </a:prstGeom>
          <a:noFill/>
        </p:spPr>
        <p:txBody>
          <a:bodyPr wrap="square" rtlCol="0">
            <a:spAutoFit/>
          </a:bodyPr>
          <a:lstStyle/>
          <a:p>
            <a:r>
              <a:rPr lang="es-CL" dirty="0" smtClean="0"/>
              <a:t>Organigrama de tipo vertical, vale decir poniendo énfasis en las jerarquías</a:t>
            </a:r>
            <a:endParaRPr lang="es-CL" dirty="0"/>
          </a:p>
        </p:txBody>
      </p:sp>
      <p:sp>
        <p:nvSpPr>
          <p:cNvPr id="5" name="CuadroTexto 4"/>
          <p:cNvSpPr txBox="1"/>
          <p:nvPr/>
        </p:nvSpPr>
        <p:spPr>
          <a:xfrm>
            <a:off x="11379815" y="1757691"/>
            <a:ext cx="461665" cy="3507820"/>
          </a:xfrm>
          <a:prstGeom prst="rect">
            <a:avLst/>
          </a:prstGeom>
          <a:noFill/>
        </p:spPr>
        <p:txBody>
          <a:bodyPr vert="vert270" wrap="square" rtlCol="0" anchor="b" anchorCtr="0">
            <a:spAutoFit/>
          </a:bodyPr>
          <a:lstStyle/>
          <a:p>
            <a:pPr lvl="0">
              <a:defRPr/>
            </a:pPr>
            <a:r>
              <a:rPr lang="es-CL" dirty="0" smtClean="0"/>
              <a:t>I. Participación </a:t>
            </a:r>
            <a:r>
              <a:rPr lang="es-CL" dirty="0"/>
              <a:t>y Organización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2567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25041" y="390430"/>
            <a:ext cx="9228772" cy="1280890"/>
          </a:xfrm>
        </p:spPr>
        <p:txBody>
          <a:bodyPr>
            <a:noAutofit/>
          </a:bodyPr>
          <a:lstStyle/>
          <a:p>
            <a:r>
              <a:rPr lang="es-CL" sz="2800" dirty="0" smtClean="0"/>
              <a:t>1b.- Cómo deben relacionarse los distintos espacios orgánicos de ASEMUCH ? DN, Federaciones, Asociaciones Base</a:t>
            </a:r>
            <a:endParaRPr lang="es-CL" sz="28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163675" y="2133600"/>
            <a:ext cx="5766476" cy="3778250"/>
          </a:xfrm>
        </p:spPr>
      </p:pic>
      <p:sp>
        <p:nvSpPr>
          <p:cNvPr id="5" name="CuadroTexto 4"/>
          <p:cNvSpPr txBox="1"/>
          <p:nvPr/>
        </p:nvSpPr>
        <p:spPr>
          <a:xfrm>
            <a:off x="1839835" y="2590800"/>
            <a:ext cx="2039112" cy="2862322"/>
          </a:xfrm>
          <a:prstGeom prst="rect">
            <a:avLst/>
          </a:prstGeom>
          <a:noFill/>
        </p:spPr>
        <p:txBody>
          <a:bodyPr wrap="square" rtlCol="0">
            <a:spAutoFit/>
          </a:bodyPr>
          <a:lstStyle/>
          <a:p>
            <a:r>
              <a:rPr lang="es-CL" dirty="0" smtClean="0"/>
              <a:t>Organigrama horizontal.  Esquema </a:t>
            </a:r>
            <a:r>
              <a:rPr lang="es-CL" dirty="0"/>
              <a:t>funcional, vale decir el rol o quehacer de cada uno de los espacios definidos (eventualmente del tipo horizontal)</a:t>
            </a:r>
            <a:br>
              <a:rPr lang="es-CL" dirty="0"/>
            </a:br>
            <a:endParaRPr lang="es-CL" dirty="0"/>
          </a:p>
        </p:txBody>
      </p:sp>
      <p:sp>
        <p:nvSpPr>
          <p:cNvPr id="6" name="CuadroTexto 5"/>
          <p:cNvSpPr txBox="1"/>
          <p:nvPr/>
        </p:nvSpPr>
        <p:spPr>
          <a:xfrm>
            <a:off x="10992148" y="1671320"/>
            <a:ext cx="461665" cy="3507820"/>
          </a:xfrm>
          <a:prstGeom prst="rect">
            <a:avLst/>
          </a:prstGeom>
          <a:noFill/>
        </p:spPr>
        <p:txBody>
          <a:bodyPr vert="vert270" wrap="square" rtlCol="0" anchor="b" anchorCtr="0">
            <a:spAutoFit/>
          </a:bodyPr>
          <a:lstStyle/>
          <a:p>
            <a:pPr lvl="0">
              <a:defRPr/>
            </a:pPr>
            <a:r>
              <a:rPr lang="es-CL" dirty="0" smtClean="0"/>
              <a:t>I. Participación </a:t>
            </a:r>
            <a:r>
              <a:rPr lang="es-CL" dirty="0"/>
              <a:t>y Organización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77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003645" y="512350"/>
            <a:ext cx="8911687" cy="1280890"/>
          </a:xfrm>
        </p:spPr>
        <p:txBody>
          <a:bodyPr>
            <a:normAutofit/>
          </a:bodyPr>
          <a:lstStyle/>
          <a:p>
            <a:r>
              <a:rPr lang="es-CL" sz="2800" dirty="0" smtClean="0"/>
              <a:t>2. </a:t>
            </a:r>
            <a:r>
              <a:rPr lang="es-CL" sz="2800" dirty="0"/>
              <a:t>¿Como vigorizamos y amplificamos el trabajo de las </a:t>
            </a:r>
            <a:r>
              <a:rPr lang="es-CL" sz="2800" dirty="0" smtClean="0"/>
              <a:t>Comisiones</a:t>
            </a:r>
            <a:r>
              <a:rPr lang="es-CL" sz="2800" dirty="0"/>
              <a:t>?</a:t>
            </a:r>
            <a:endParaRPr lang="es-ES" sz="2800" dirty="0"/>
          </a:p>
        </p:txBody>
      </p:sp>
      <p:sp>
        <p:nvSpPr>
          <p:cNvPr id="2" name="1 Marcador de contenido"/>
          <p:cNvSpPr>
            <a:spLocks noGrp="1"/>
          </p:cNvSpPr>
          <p:nvPr>
            <p:ph idx="1"/>
          </p:nvPr>
        </p:nvSpPr>
        <p:spPr>
          <a:xfrm>
            <a:off x="2003645" y="2077720"/>
            <a:ext cx="8915400" cy="3777622"/>
          </a:xfrm>
        </p:spPr>
        <p:txBody>
          <a:bodyPr>
            <a:normAutofit lnSpcReduction="10000"/>
          </a:bodyPr>
          <a:lstStyle/>
          <a:p>
            <a:pPr algn="just">
              <a:buFont typeface="Arial" panose="020B0604020202020204" pitchFamily="34" charset="0"/>
              <a:buChar char="•"/>
            </a:pPr>
            <a:r>
              <a:rPr lang="es-CL" sz="2400" dirty="0" smtClean="0"/>
              <a:t>Creando </a:t>
            </a:r>
            <a:r>
              <a:rPr lang="es-CL" sz="2400" dirty="0" smtClean="0">
                <a:solidFill>
                  <a:schemeClr val="tx1"/>
                </a:solidFill>
              </a:rPr>
              <a:t>una Comisión de </a:t>
            </a:r>
            <a:r>
              <a:rPr lang="es-CL" sz="2400" dirty="0">
                <a:solidFill>
                  <a:schemeClr val="tx1"/>
                </a:solidFill>
              </a:rPr>
              <a:t>É</a:t>
            </a:r>
            <a:r>
              <a:rPr lang="es-CL" sz="2400" dirty="0" smtClean="0">
                <a:solidFill>
                  <a:schemeClr val="tx1"/>
                </a:solidFill>
              </a:rPr>
              <a:t>tica</a:t>
            </a:r>
            <a:r>
              <a:rPr lang="es-CL" sz="2400" dirty="0">
                <a:solidFill>
                  <a:schemeClr val="tx1"/>
                </a:solidFill>
              </a:rPr>
              <a:t>, radicada en el Consejo de </a:t>
            </a:r>
            <a:r>
              <a:rPr lang="es-CL" sz="2400" dirty="0" smtClean="0">
                <a:solidFill>
                  <a:schemeClr val="tx1"/>
                </a:solidFill>
              </a:rPr>
              <a:t>Presidentes, una Comisión de Hacienda para fortalecer la gestión financiera de ASEMUCH</a:t>
            </a:r>
          </a:p>
          <a:p>
            <a:pPr algn="just">
              <a:buFont typeface="Arial" panose="020B0604020202020204" pitchFamily="34" charset="0"/>
              <a:buChar char="•"/>
            </a:pPr>
            <a:r>
              <a:rPr lang="es-CL" sz="2400" dirty="0" smtClean="0"/>
              <a:t> Las </a:t>
            </a:r>
            <a:r>
              <a:rPr lang="es-CL" sz="2400" dirty="0"/>
              <a:t>comisiones creadas (Hacienda o financiamiento, Ética y otras) deben tener definidos sus objetivos e informar los resultados logrados en un periodo </a:t>
            </a:r>
            <a:r>
              <a:rPr lang="es-CL" sz="2400" dirty="0" smtClean="0"/>
              <a:t>definido.</a:t>
            </a:r>
          </a:p>
          <a:p>
            <a:pPr algn="just">
              <a:buFont typeface="Arial" panose="020B0604020202020204" pitchFamily="34" charset="0"/>
              <a:buChar char="•"/>
            </a:pPr>
            <a:r>
              <a:rPr lang="es-CL" sz="2400" dirty="0" smtClean="0"/>
              <a:t>La </a:t>
            </a:r>
            <a:r>
              <a:rPr lang="es-CL" sz="2400" dirty="0"/>
              <a:t>Comisión de Hacienda debe estar conformada por Tesoreros de las distintas asociaciones de base.</a:t>
            </a:r>
          </a:p>
          <a:p>
            <a:pPr algn="just">
              <a:buFont typeface="Arial" panose="020B0604020202020204" pitchFamily="34" charset="0"/>
              <a:buChar char="•"/>
            </a:pPr>
            <a:r>
              <a:rPr lang="es-CL" sz="2400" dirty="0" smtClean="0">
                <a:solidFill>
                  <a:schemeClr val="tx1"/>
                </a:solidFill>
              </a:rPr>
              <a:t>Publicando </a:t>
            </a:r>
            <a:r>
              <a:rPr lang="es-CL" sz="2400" dirty="0">
                <a:solidFill>
                  <a:schemeClr val="tx1"/>
                </a:solidFill>
              </a:rPr>
              <a:t>un informe mensual de asociaciones con cuotas </a:t>
            </a:r>
            <a:r>
              <a:rPr lang="es-CL" sz="2400" dirty="0" smtClean="0">
                <a:solidFill>
                  <a:schemeClr val="tx1"/>
                </a:solidFill>
              </a:rPr>
              <a:t>sociales </a:t>
            </a:r>
            <a:r>
              <a:rPr lang="es-CL" sz="2400" dirty="0" smtClean="0"/>
              <a:t>al </a:t>
            </a:r>
            <a:r>
              <a:rPr lang="es-CL" sz="2400" dirty="0"/>
              <a:t>día</a:t>
            </a:r>
            <a:r>
              <a:rPr lang="es-CL" sz="2400" dirty="0" smtClean="0"/>
              <a:t>.</a:t>
            </a:r>
          </a:p>
          <a:p>
            <a:pPr marL="0" indent="0" algn="just">
              <a:buNone/>
            </a:pPr>
            <a:endParaRPr lang="es-CL" sz="2400" dirty="0" smtClean="0"/>
          </a:p>
          <a:p>
            <a:pPr marL="0" indent="0" algn="just">
              <a:buNone/>
            </a:pPr>
            <a:endParaRPr lang="es-ES" sz="2400" dirty="0"/>
          </a:p>
        </p:txBody>
      </p:sp>
      <p:sp>
        <p:nvSpPr>
          <p:cNvPr id="4" name="CuadroTexto 3"/>
          <p:cNvSpPr txBox="1"/>
          <p:nvPr/>
        </p:nvSpPr>
        <p:spPr>
          <a:xfrm>
            <a:off x="11635940" y="1905000"/>
            <a:ext cx="461665" cy="3507820"/>
          </a:xfrm>
          <a:prstGeom prst="rect">
            <a:avLst/>
          </a:prstGeom>
          <a:noFill/>
        </p:spPr>
        <p:txBody>
          <a:bodyPr vert="vert270" wrap="square" rtlCol="0" anchor="b" anchorCtr="0">
            <a:spAutoFit/>
          </a:bodyPr>
          <a:lstStyle/>
          <a:p>
            <a:pPr lvl="0">
              <a:defRPr/>
            </a:pPr>
            <a:r>
              <a:rPr lang="es-CL" dirty="0" smtClean="0"/>
              <a:t>I. Participación </a:t>
            </a:r>
            <a:r>
              <a:rPr lang="es-CL" dirty="0"/>
              <a:t>y Organización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67267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003645" y="512350"/>
            <a:ext cx="8911687" cy="1280890"/>
          </a:xfrm>
        </p:spPr>
        <p:txBody>
          <a:bodyPr>
            <a:normAutofit fontScale="90000"/>
          </a:bodyPr>
          <a:lstStyle/>
          <a:p>
            <a:r>
              <a:rPr lang="es-CL" sz="2800" dirty="0" smtClean="0"/>
              <a:t>2b. </a:t>
            </a:r>
            <a:r>
              <a:rPr lang="es-CL" sz="2800" dirty="0"/>
              <a:t>¿Como </a:t>
            </a:r>
            <a:r>
              <a:rPr lang="es-CL" sz="2800" dirty="0" smtClean="0"/>
              <a:t>hacemos para que las iniciativas de las Comisiones estén siempre conectadas con el sentir, con las demandas de las y los asociados?</a:t>
            </a:r>
            <a:br>
              <a:rPr lang="es-CL" sz="2800" dirty="0" smtClean="0"/>
            </a:br>
            <a:r>
              <a:rPr lang="es-CL" sz="2800" dirty="0" smtClean="0">
                <a:solidFill>
                  <a:schemeClr val="tx1"/>
                </a:solidFill>
              </a:rPr>
              <a:t/>
            </a:r>
            <a:br>
              <a:rPr lang="es-CL" sz="2800" dirty="0" smtClean="0">
                <a:solidFill>
                  <a:schemeClr val="tx1"/>
                </a:solidFill>
              </a:rPr>
            </a:br>
            <a:r>
              <a:rPr lang="es-CL" sz="2200" dirty="0" smtClean="0">
                <a:solidFill>
                  <a:schemeClr val="tx1"/>
                </a:solidFill>
              </a:rPr>
              <a:t>1)  </a:t>
            </a:r>
            <a:r>
              <a:rPr lang="es-CL" sz="2200" dirty="0" err="1" smtClean="0">
                <a:solidFill>
                  <a:schemeClr val="tx1"/>
                </a:solidFill>
              </a:rPr>
              <a:t>Mejorarando</a:t>
            </a:r>
            <a:r>
              <a:rPr lang="es-CL" sz="2200" dirty="0" smtClean="0">
                <a:solidFill>
                  <a:schemeClr val="tx1"/>
                </a:solidFill>
              </a:rPr>
              <a:t> y actualizando Comunicaciones y Plataforma digital ASEMUCH </a:t>
            </a:r>
            <a:br>
              <a:rPr lang="es-CL" sz="2200" dirty="0" smtClean="0">
                <a:solidFill>
                  <a:schemeClr val="tx1"/>
                </a:solidFill>
              </a:rPr>
            </a:br>
            <a:r>
              <a:rPr lang="es-CL" sz="2800" dirty="0" smtClean="0"/>
              <a:t/>
            </a:r>
            <a:br>
              <a:rPr lang="es-CL" sz="2800" dirty="0" smtClean="0"/>
            </a:br>
            <a:endParaRPr lang="es-ES" sz="2800" dirty="0"/>
          </a:p>
        </p:txBody>
      </p:sp>
      <p:sp>
        <p:nvSpPr>
          <p:cNvPr id="4" name="CuadroTexto 3"/>
          <p:cNvSpPr txBox="1"/>
          <p:nvPr/>
        </p:nvSpPr>
        <p:spPr>
          <a:xfrm>
            <a:off x="11635940" y="1905000"/>
            <a:ext cx="461665" cy="3507820"/>
          </a:xfrm>
          <a:prstGeom prst="rect">
            <a:avLst/>
          </a:prstGeom>
          <a:noFill/>
        </p:spPr>
        <p:txBody>
          <a:bodyPr vert="vert270" wrap="square" rtlCol="0" anchor="b" anchorCtr="0">
            <a:spAutoFit/>
          </a:bodyPr>
          <a:lstStyle/>
          <a:p>
            <a:pPr lvl="0">
              <a:defRPr/>
            </a:pPr>
            <a:r>
              <a:rPr lang="es-CL" dirty="0" smtClean="0"/>
              <a:t>I. Participación </a:t>
            </a:r>
            <a:r>
              <a:rPr lang="es-CL" dirty="0"/>
              <a:t>y Organización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31613" y="0"/>
            <a:ext cx="5603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Marcador de contenido 2"/>
          <p:cNvSpPr>
            <a:spLocks noGrp="1"/>
          </p:cNvSpPr>
          <p:nvPr>
            <p:ph idx="1"/>
          </p:nvPr>
        </p:nvSpPr>
        <p:spPr>
          <a:xfrm>
            <a:off x="2055812" y="2781300"/>
            <a:ext cx="8915400" cy="3777622"/>
          </a:xfrm>
        </p:spPr>
        <p:txBody>
          <a:bodyPr>
            <a:normAutofit fontScale="92500" lnSpcReduction="10000"/>
          </a:bodyPr>
          <a:lstStyle/>
          <a:p>
            <a:pPr algn="just">
              <a:spcBef>
                <a:spcPts val="360"/>
              </a:spcBef>
              <a:buSzPts val="1800"/>
              <a:buFont typeface="Arial" panose="020B0604020202020204" pitchFamily="34" charset="0"/>
              <a:buChar char="•"/>
            </a:pPr>
            <a:r>
              <a:rPr lang="es-CL" dirty="0">
                <a:solidFill>
                  <a:schemeClr val="tx1"/>
                </a:solidFill>
                <a:ea typeface="Calibri"/>
                <a:cs typeface="Calibri"/>
                <a:sym typeface="Calibri"/>
              </a:rPr>
              <a:t>Se debe tener una comunicación efectiva, vertical y única, la cual debe ser retroalimentada;</a:t>
            </a:r>
          </a:p>
          <a:p>
            <a:pPr algn="just">
              <a:spcBef>
                <a:spcPts val="360"/>
              </a:spcBef>
              <a:buSzPts val="1800"/>
              <a:buFont typeface="Arial" panose="020B0604020202020204" pitchFamily="34" charset="0"/>
              <a:buChar char="•"/>
            </a:pPr>
            <a:endParaRPr lang="es-CL" dirty="0">
              <a:solidFill>
                <a:schemeClr val="tx1"/>
              </a:solidFill>
              <a:ea typeface="Calibri"/>
              <a:cs typeface="Calibri"/>
              <a:sym typeface="Calibri"/>
            </a:endParaRPr>
          </a:p>
          <a:p>
            <a:pPr algn="just">
              <a:spcBef>
                <a:spcPts val="360"/>
              </a:spcBef>
              <a:buSzPts val="1800"/>
              <a:buFont typeface="Arial" panose="020B0604020202020204" pitchFamily="34" charset="0"/>
              <a:buChar char="•"/>
            </a:pPr>
            <a:r>
              <a:rPr lang="es-CL" dirty="0">
                <a:solidFill>
                  <a:schemeClr val="tx1"/>
                </a:solidFill>
                <a:ea typeface="Calibri"/>
                <a:cs typeface="Calibri"/>
                <a:sym typeface="Calibri"/>
              </a:rPr>
              <a:t> Debe existir un relato único y un lenguaje común; </a:t>
            </a:r>
            <a:endParaRPr lang="es-CL" dirty="0">
              <a:solidFill>
                <a:schemeClr val="tx1"/>
              </a:solidFill>
            </a:endParaRPr>
          </a:p>
          <a:p>
            <a:pPr algn="just">
              <a:spcBef>
                <a:spcPts val="360"/>
              </a:spcBef>
              <a:buSzPts val="1800"/>
              <a:buFont typeface="Arial" panose="020B0604020202020204" pitchFamily="34" charset="0"/>
              <a:buChar char="•"/>
            </a:pPr>
            <a:endParaRPr lang="es-CL" dirty="0">
              <a:solidFill>
                <a:schemeClr val="tx1"/>
              </a:solidFill>
            </a:endParaRPr>
          </a:p>
          <a:p>
            <a:pPr algn="just">
              <a:spcBef>
                <a:spcPts val="360"/>
              </a:spcBef>
              <a:buSzPts val="1800"/>
              <a:buFont typeface="Arial" panose="020B0604020202020204" pitchFamily="34" charset="0"/>
              <a:buChar char="•"/>
            </a:pPr>
            <a:r>
              <a:rPr lang="es-CL" dirty="0">
                <a:solidFill>
                  <a:schemeClr val="tx1"/>
                </a:solidFill>
                <a:ea typeface="Calibri"/>
                <a:cs typeface="Calibri"/>
                <a:sym typeface="Calibri"/>
              </a:rPr>
              <a:t>La página web, debe entregar más y mejor información</a:t>
            </a:r>
            <a:endParaRPr lang="es-CL" dirty="0">
              <a:solidFill>
                <a:schemeClr val="tx1"/>
              </a:solidFill>
            </a:endParaRPr>
          </a:p>
          <a:p>
            <a:pPr algn="just">
              <a:spcBef>
                <a:spcPts val="360"/>
              </a:spcBef>
              <a:buSzPts val="1800"/>
              <a:buFont typeface="Arial" panose="020B0604020202020204" pitchFamily="34" charset="0"/>
              <a:buChar char="•"/>
            </a:pPr>
            <a:endParaRPr lang="es-CL" sz="2000" dirty="0">
              <a:solidFill>
                <a:schemeClr val="tx1"/>
              </a:solidFill>
              <a:cs typeface="Calibri"/>
              <a:sym typeface="Calibri"/>
            </a:endParaRPr>
          </a:p>
          <a:p>
            <a:pPr algn="just">
              <a:spcBef>
                <a:spcPts val="0"/>
              </a:spcBef>
              <a:buSzPts val="1800"/>
              <a:buFont typeface="Arial" panose="020B0604020202020204" pitchFamily="34" charset="0"/>
              <a:buChar char="•"/>
            </a:pPr>
            <a:r>
              <a:rPr lang="es-CL" dirty="0">
                <a:solidFill>
                  <a:schemeClr val="tx1"/>
                </a:solidFill>
                <a:ea typeface="Calibri"/>
                <a:cs typeface="Calibri"/>
                <a:sym typeface="Calibri"/>
              </a:rPr>
              <a:t>Lo que se comunique, primero debe ser a los dirigentes de base y esa comunicación debe estar encriptada para que sólo el dirigente  destinatario pueda leerla y así conservar la primicia de la noticia; </a:t>
            </a:r>
            <a:endParaRPr lang="es-CL" dirty="0">
              <a:solidFill>
                <a:schemeClr val="tx1"/>
              </a:solidFill>
            </a:endParaRPr>
          </a:p>
          <a:p>
            <a:pPr algn="just">
              <a:spcBef>
                <a:spcPts val="360"/>
              </a:spcBef>
              <a:buSzPts val="1800"/>
              <a:buFont typeface="Arial" panose="020B0604020202020204" pitchFamily="34" charset="0"/>
              <a:buChar char="•"/>
            </a:pPr>
            <a:endParaRPr lang="es-CL" dirty="0">
              <a:solidFill>
                <a:schemeClr val="tx1"/>
              </a:solidFill>
              <a:ea typeface="Calibri"/>
              <a:cs typeface="Calibri"/>
              <a:sym typeface="Calibri"/>
            </a:endParaRPr>
          </a:p>
          <a:p>
            <a:pPr algn="just">
              <a:spcBef>
                <a:spcPts val="360"/>
              </a:spcBef>
              <a:buSzPts val="1800"/>
              <a:buFont typeface="Arial" panose="020B0604020202020204" pitchFamily="34" charset="0"/>
              <a:buChar char="•"/>
            </a:pPr>
            <a:r>
              <a:rPr lang="es-CL" dirty="0">
                <a:solidFill>
                  <a:schemeClr val="tx1"/>
                </a:solidFill>
                <a:ea typeface="Calibri"/>
                <a:cs typeface="Calibri"/>
                <a:sym typeface="Calibri"/>
              </a:rPr>
              <a:t>La liberación de la noticia en la página web institucional, debe ser después que transcurra un tiempo prudente, para que ninguna otra persona se arrogue representaciones que no tienen, antes que los dirigentes de ASEMUCH;</a:t>
            </a:r>
          </a:p>
          <a:p>
            <a:endParaRPr lang="es-CL" dirty="0"/>
          </a:p>
        </p:txBody>
      </p:sp>
    </p:spTree>
    <p:extLst>
      <p:ext uri="{BB962C8B-B14F-4D97-AF65-F5344CB8AC3E}">
        <p14:creationId xmlns:p14="http://schemas.microsoft.com/office/powerpoint/2010/main" xmlns="" val="3467267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953</TotalTime>
  <Words>3729</Words>
  <Application>Microsoft Office PowerPoint</Application>
  <PresentationFormat>Personalizado</PresentationFormat>
  <Paragraphs>378</Paragraphs>
  <Slides>56</Slides>
  <Notes>4</Notes>
  <HiddenSlides>0</HiddenSlides>
  <MMClips>0</MMClips>
  <ScaleCrop>false</ScaleCrop>
  <HeadingPairs>
    <vt:vector size="4" baseType="variant">
      <vt:variant>
        <vt:lpstr>Tema</vt:lpstr>
      </vt:variant>
      <vt:variant>
        <vt:i4>1</vt:i4>
      </vt:variant>
      <vt:variant>
        <vt:lpstr>Títulos de diapositiva</vt:lpstr>
      </vt:variant>
      <vt:variant>
        <vt:i4>56</vt:i4>
      </vt:variant>
    </vt:vector>
  </HeadingPairs>
  <TitlesOfParts>
    <vt:vector size="57" baseType="lpstr">
      <vt:lpstr>Espiral</vt:lpstr>
      <vt:lpstr>Nueva hoja de ruta  ASEMUCH 2018 -2020</vt:lpstr>
      <vt:lpstr>Diapositiva 2</vt:lpstr>
      <vt:lpstr>Diapositiva 3</vt:lpstr>
      <vt:lpstr>Ejes fundamentales Asemuch 2018 -2020</vt:lpstr>
      <vt:lpstr>1. Cuál es la estructura orgánica que consideramos necesaria hoy para fortalecer y democratizar la ASEMUCH ?</vt:lpstr>
      <vt:lpstr>1b.- Cómo deben relacionarse los distintos espacios orgánicos de ASEMUCH ? DN, Federaciones, Asociaciones Base. </vt:lpstr>
      <vt:lpstr>1b.- Cómo deben relacionarse los distintos espacios orgánicos de ASEMUCH ? DN, Federaciones, Asociaciones Base</vt:lpstr>
      <vt:lpstr>2. ¿Como vigorizamos y amplificamos el trabajo de las Comisiones?</vt:lpstr>
      <vt:lpstr>2b. ¿Como hacemos para que las iniciativas de las Comisiones estén siempre conectadas con el sentir, con las demandas de las y los asociados?  1)  Mejorarando y actualizando Comunicaciones y Plataforma digital ASEMUCH   </vt:lpstr>
      <vt:lpstr>2b. ¿Como hacemos para que las iniciativas de las Comisiones estén siempre conectadas con el sentir, con las demandas de las y los asociados?   1)  Mejorarando y actualizando Comunicaciones y Plataforma digital ASEMUCH  </vt:lpstr>
      <vt:lpstr>2b. ¿Como hacemos para que las iniciativas de las Comisiones estén siempre conectadas con el sentir, con las demandas de las y los asociados?  2) Creando Centro de Estudios de Formación Gremial</vt:lpstr>
      <vt:lpstr>2c. ¿Cómo evitamos que se cupularicen?</vt:lpstr>
      <vt:lpstr>2c. ¿Cómo evitamos que se cupularicen?</vt:lpstr>
      <vt:lpstr>2d. ¿Cómo evitamos que terminen muriendo por inanición?   Con otras propuestas de mejoramiento en el funcionamiento actual de ASEMUCH, tales como:</vt:lpstr>
      <vt:lpstr>3- ¿Qué modificaciones requiere nuestro Estatuto Gremial para actualizar y revitalizar la ASEMUCH?</vt:lpstr>
      <vt:lpstr>4 ¿Cuales son los vehículos de participación que el Directorio Nacional debe impulsar y sistematizar?</vt:lpstr>
      <vt:lpstr>4 ¿Cuales son los vehículos de participación que el Directorio Nacional debe impulsar y sistematizar?</vt:lpstr>
      <vt:lpstr>Ejes fundamentales ASEMUCH 2018 -2020</vt:lpstr>
      <vt:lpstr>Fortalecer las capacidades de los dirigentes de bases en materias de liderazgo  </vt:lpstr>
      <vt:lpstr>Diapositiva 20</vt:lpstr>
      <vt:lpstr> 1.- ¿QUE TEMAS DEBE IMPULSAR ASEMUCH EN MATERIAS DE CAPACITACIÓN ? </vt:lpstr>
      <vt:lpstr>Diapositiva 22</vt:lpstr>
      <vt:lpstr>Diapositiva 23</vt:lpstr>
      <vt:lpstr>Diapositiva 24</vt:lpstr>
      <vt:lpstr>Sugerencias y Desafíos</vt:lpstr>
      <vt:lpstr>Diapositiva 26</vt:lpstr>
      <vt:lpstr>Ejes fundamentales Asemuch 2018 -2020</vt:lpstr>
      <vt:lpstr>2.1. Oportunidades de la Modernización de las Municipalidades</vt:lpstr>
      <vt:lpstr>2.2  Amenazas de la Modernización de las Municipalidades </vt:lpstr>
      <vt:lpstr>3 ¿Qué tipo de modernización municipal debe alentar ASEMUCH?</vt:lpstr>
      <vt:lpstr> 3.1  Actualizar y levantar nuevos perfiles de Competencias Laborales </vt:lpstr>
      <vt:lpstr>3.1 Actualizar y levantar nuevos perfiles de Competencias Laborales </vt:lpstr>
      <vt:lpstr> 3.2  Convenio con un Centro de Evaluación y Certificación de Competencias Laborales registrado en Chile Valora. </vt:lpstr>
      <vt:lpstr>4.  Cómo construimos una nueva agenda gremial que incluya análisis del Petitorio 2014, mejoramiento de asignaciones existentes y generación de otras asignaciones nuevas?</vt:lpstr>
      <vt:lpstr>4.  Cómo construimos una nueva agenda gremial que incluya análisis del Petitorio 2014, mejoramiento de asignaciones existentes y generación de otras asignaciones nuevas?</vt:lpstr>
      <vt:lpstr>4.  Cómo construimos una nueva agenda gremial que incluya análisis del Petitorio 2014, mejoramiento de asignaciones existentes y generación de otras asignaciones nuevas?</vt:lpstr>
      <vt:lpstr>Ejes fundamentales Asemuch 2018 -2020</vt:lpstr>
      <vt:lpstr>1-¿Cómo podemos lograr una instrumentalización eficaz para la defensa del trabajo decente?</vt:lpstr>
      <vt:lpstr>1-¿Cómo podemos lograr una instrumentalización eficaz para la defensa del trabajo decente?</vt:lpstr>
      <vt:lpstr>Diapositiva 40</vt:lpstr>
      <vt:lpstr>Diapositiva 41</vt:lpstr>
      <vt:lpstr>Diapositiva 42</vt:lpstr>
      <vt:lpstr>1-¿Cómo podemos lograr una instrumentalización eficaz para la defensa del trabajo decente?</vt:lpstr>
      <vt:lpstr>1-¿Cómo podemos lograr una instrumentalización eficaz para la defensa del trabajo decente?</vt:lpstr>
      <vt:lpstr>1-¿Cómo podemos lograr una instrumentalización eficaz para la defensa del trabajo decente?</vt:lpstr>
      <vt:lpstr>1-¿Cómo podemos lograr una instrumentalización eficaz para la defensa del trabajo decente?</vt:lpstr>
      <vt:lpstr>2.- ¿Cual  debería ser la estrategia para lograr la erradicación de la violencia en los puestos de trabajo, manifestada mediante el acoso laboral y sexual?</vt:lpstr>
      <vt:lpstr>3.- ¿Cómo podemos alcanzar una adecuada forma de calificación de trabajo pesado?</vt:lpstr>
      <vt:lpstr>4.- ¿Cómo lograr una aplicación exigente de los convenios internacionales de ASEMUCH y ampliar su gama de oportunidades?</vt:lpstr>
      <vt:lpstr>Nueva hoja de ruta  ASEMUCH 2018 -2020</vt:lpstr>
      <vt:lpstr>Anexo Trabajo Pesado </vt:lpstr>
      <vt:lpstr>Diapositiva 52</vt:lpstr>
      <vt:lpstr>Diapositiva 53</vt:lpstr>
      <vt:lpstr>Diapositiva 54</vt:lpstr>
      <vt:lpstr>Diapositiva 55</vt:lpstr>
      <vt:lpstr>Diapositiva 56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Vilos + El Tabo</dc:title>
  <dc:creator>Manuel Gajardo Negrete</dc:creator>
  <cp:lastModifiedBy>Usuario</cp:lastModifiedBy>
  <cp:revision>109</cp:revision>
  <dcterms:created xsi:type="dcterms:W3CDTF">2018-07-28T15:34:18Z</dcterms:created>
  <dcterms:modified xsi:type="dcterms:W3CDTF">2018-09-11T11:58:04Z</dcterms:modified>
</cp:coreProperties>
</file>