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handoutMasterIdLst>
    <p:handoutMasterId r:id="rId13"/>
  </p:handoutMasterIdLst>
  <p:sldIdLst>
    <p:sldId id="301" r:id="rId2"/>
    <p:sldId id="295" r:id="rId3"/>
    <p:sldId id="306" r:id="rId4"/>
    <p:sldId id="309" r:id="rId5"/>
    <p:sldId id="311" r:id="rId6"/>
    <p:sldId id="310" r:id="rId7"/>
    <p:sldId id="307" r:id="rId8"/>
    <p:sldId id="313" r:id="rId9"/>
    <p:sldId id="314" r:id="rId10"/>
    <p:sldId id="315" r:id="rId11"/>
  </p:sldIdLst>
  <p:sldSz cx="9144000" cy="6858000" type="screen4x3"/>
  <p:notesSz cx="6858000" cy="9144000"/>
  <p:custShowLst>
    <p:custShow name="Presentación personalizada 1" id="0">
      <p:sldLst/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o Lama" initials="PL" lastIdx="1" clrIdx="0">
    <p:extLst>
      <p:ext uri="{19B8F6BF-5375-455C-9EA6-DF929625EA0E}">
        <p15:presenceInfo xmlns:p15="http://schemas.microsoft.com/office/powerpoint/2012/main" userId="S-1-5-21-1220945662-1682526488-842925246-13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7D328-2008-4193-8123-CD5040FFB057}" type="datetimeFigureOut">
              <a:rPr lang="es-CL" smtClean="0"/>
              <a:t>10-09-2018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62B18-DBDC-4350-A5AD-EA539E913D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826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10452-62DD-4A05-9116-BD726F8FCC79}" type="datetimeFigureOut">
              <a:rPr lang="es-CL" smtClean="0"/>
              <a:t>10-09-2018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694AF-EAD5-48E0-93EB-D16DA9BCAE9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28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: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94AF-EAD5-48E0-93EB-D16DA9BCAE97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149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10/09/2018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x10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x1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x3.docx" TargetMode="External"/><Relationship Id="rId2" Type="http://schemas.openxmlformats.org/officeDocument/2006/relationships/hyperlink" Target="Ax2.doc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x5.docx" TargetMode="External"/><Relationship Id="rId2" Type="http://schemas.openxmlformats.org/officeDocument/2006/relationships/hyperlink" Target="Ax4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Ax8.docx" TargetMode="External"/><Relationship Id="rId5" Type="http://schemas.openxmlformats.org/officeDocument/2006/relationships/hyperlink" Target="Ax7.docx" TargetMode="External"/><Relationship Id="rId4" Type="http://schemas.openxmlformats.org/officeDocument/2006/relationships/hyperlink" Target="Ax6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x9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355455B-376C-4B29-8D6B-83C6EC2948F4}"/>
              </a:ext>
            </a:extLst>
          </p:cNvPr>
          <p:cNvSpPr/>
          <p:nvPr/>
        </p:nvSpPr>
        <p:spPr>
          <a:xfrm>
            <a:off x="1403648" y="1124744"/>
            <a:ext cx="69127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DERECHOS DE LOS FUNCIONARIOS/AS MUNICIPALES</a:t>
            </a:r>
          </a:p>
          <a:p>
            <a:pPr algn="ctr"/>
            <a:endParaRPr lang="es-CL" sz="2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L" sz="2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 </a:t>
            </a:r>
          </a:p>
          <a:p>
            <a:pPr algn="ctr"/>
            <a:endParaRPr lang="es-CL" sz="2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L" sz="2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 RECLAMACIONES ANTE CGR </a:t>
            </a:r>
          </a:p>
          <a:p>
            <a:pPr algn="ctr"/>
            <a:endParaRPr lang="es-CL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dirty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Expositor: Patricio Lama</a:t>
            </a:r>
          </a:p>
        </p:txBody>
      </p:sp>
    </p:spTree>
    <p:extLst>
      <p:ext uri="{BB962C8B-B14F-4D97-AF65-F5344CB8AC3E}">
        <p14:creationId xmlns:p14="http://schemas.microsoft.com/office/powerpoint/2010/main" val="167670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34E2042-96C8-49FE-B582-4D94F675FAE7}"/>
              </a:ext>
            </a:extLst>
          </p:cNvPr>
          <p:cNvSpPr/>
          <p:nvPr/>
        </p:nvSpPr>
        <p:spPr>
          <a:xfrm>
            <a:off x="251520" y="19734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es-CL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674801-3A40-460A-B6C8-BBE6B847D420}"/>
              </a:ext>
            </a:extLst>
          </p:cNvPr>
          <p:cNvSpPr/>
          <p:nvPr/>
        </p:nvSpPr>
        <p:spPr>
          <a:xfrm>
            <a:off x="323528" y="151179"/>
            <a:ext cx="882047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 ADMINISTRATIVA</a:t>
            </a:r>
          </a:p>
          <a:p>
            <a:endParaRPr lang="es-CL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La responsabilidad administrativa es aquella en que incurren los servidores públicos cuando sus conductas contravienes sus obligaciones o infringen prohibiciones propias de sus empleos o funciones.</a:t>
            </a:r>
            <a:endParaRPr lang="es-CL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CL" sz="2000" b="1" dirty="0">
                <a:solidFill>
                  <a:srgbClr val="002060"/>
                </a:solidFill>
              </a:rPr>
              <a:t>INVESTIGACIÓN SUMARIA : </a:t>
            </a:r>
            <a:r>
              <a:rPr lang="es-CL" sz="2000" dirty="0">
                <a:solidFill>
                  <a:srgbClr val="002060"/>
                </a:solidFill>
                <a:ea typeface="ＭＳ Ｐゴシック" pitchFamily="-112" charset="-128"/>
                <a:cs typeface="Arial" charset="0"/>
              </a:rPr>
              <a:t>proceso verbal en que se levanta acta de lo actuado; breve; su objeto es indagar infracciones menores; no permite la aplicación de la destitución, salvo excepción expresa.</a:t>
            </a:r>
          </a:p>
          <a:p>
            <a:endParaRPr lang="es-CL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000" b="1" dirty="0">
                <a:solidFill>
                  <a:srgbClr val="002060"/>
                </a:solidFill>
              </a:rPr>
              <a:t>SUMARIO:</a:t>
            </a:r>
            <a:r>
              <a:rPr lang="es-CL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L" sz="2000" dirty="0">
                <a:solidFill>
                  <a:srgbClr val="002060"/>
                </a:solidFill>
                <a:ea typeface="ＭＳ Ｐゴシック" pitchFamily="-112" charset="-128"/>
                <a:cs typeface="Arial" charset="0"/>
              </a:rPr>
              <a:t>proceso escrito; su extensión es mayor que la investigación sumaria; su fin es indagar hechos de mayor gravedad; permite aplicar la destitución.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L" sz="2000" dirty="0">
              <a:solidFill>
                <a:srgbClr val="002060"/>
              </a:solidFill>
              <a:ea typeface="ＭＳ Ｐゴシック" pitchFamily="-112" charset="-128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L" sz="2000" dirty="0">
              <a:solidFill>
                <a:srgbClr val="002060"/>
              </a:solidFill>
              <a:ea typeface="ＭＳ Ｐゴシック" pitchFamily="-112" charset="-128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000" b="1" dirty="0">
                <a:solidFill>
                  <a:srgbClr val="002060"/>
                </a:solidFill>
                <a:ea typeface="ＭＳ Ｐゴシック" pitchFamily="-112" charset="-128"/>
                <a:cs typeface="Arial" charset="0"/>
              </a:rPr>
              <a:t>MEDIDAS DISCIPLINARIAS: </a:t>
            </a:r>
            <a:r>
              <a:rPr lang="es-CL" sz="2000" dirty="0">
                <a:solidFill>
                  <a:srgbClr val="002060"/>
                </a:solidFill>
                <a:ea typeface="ＭＳ Ｐゴシック" pitchFamily="-112" charset="-128"/>
                <a:cs typeface="Arial" charset="0"/>
              </a:rPr>
              <a:t>Censura; Multa (5% al 20%); Suspensión del Empleo (30 días a 3 meses); Destitución.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L" sz="2000" dirty="0">
              <a:solidFill>
                <a:srgbClr val="002060"/>
              </a:solidFill>
              <a:ea typeface="ＭＳ Ｐゴシック" pitchFamily="-112" charset="-128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000" b="1" dirty="0">
                <a:solidFill>
                  <a:srgbClr val="002060"/>
                </a:solidFill>
                <a:ea typeface="ＭＳ Ｐゴシック" pitchFamily="-112" charset="-128"/>
                <a:cs typeface="Arial" charset="0"/>
              </a:rPr>
              <a:t>RECURSO REPOSICIÓN ANTE ALCALDE: 5 días.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L" sz="2000" b="1" dirty="0">
              <a:solidFill>
                <a:srgbClr val="002060"/>
              </a:solidFill>
              <a:ea typeface="ＭＳ Ｐゴシック" pitchFamily="-112" charset="-128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L" sz="2000" b="1" dirty="0">
                <a:solidFill>
                  <a:srgbClr val="002060"/>
                </a:solidFill>
                <a:ea typeface="ＭＳ Ｐゴシック" pitchFamily="-112" charset="-128"/>
                <a:cs typeface="Arial" charset="0"/>
              </a:rPr>
              <a:t>RECLAMACIÓN ANTE CGR: 10 días hábiles.                 </a:t>
            </a:r>
            <a:r>
              <a:rPr lang="es-CL" sz="2000" dirty="0">
                <a:solidFill>
                  <a:srgbClr val="002060"/>
                </a:solidFill>
                <a:ea typeface="ＭＳ Ｐゴシック" pitchFamily="-112" charset="-128"/>
                <a:cs typeface="Arial" charset="0"/>
                <a:hlinkClick r:id="rId3" action="ppaction://hlinkfile"/>
              </a:rPr>
              <a:t>10</a:t>
            </a:r>
            <a:endParaRPr lang="es-CL" sz="2000" dirty="0">
              <a:solidFill>
                <a:srgbClr val="002060"/>
              </a:solidFill>
              <a:ea typeface="ＭＳ Ｐゴシック" pitchFamily="-112" charset="-128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L" sz="2000" b="1" dirty="0">
              <a:solidFill>
                <a:srgbClr val="002060"/>
              </a:solidFill>
              <a:ea typeface="ＭＳ Ｐゴシック" pitchFamily="-112" charset="-128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L" sz="2000" dirty="0">
              <a:solidFill>
                <a:srgbClr val="002060"/>
              </a:solidFill>
              <a:ea typeface="ＭＳ Ｐゴシック" pitchFamily="-112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3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5641" y="229193"/>
            <a:ext cx="84758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C5E7432-2037-4B5C-8014-9C4AC0F588BC}"/>
              </a:ext>
            </a:extLst>
          </p:cNvPr>
          <p:cNvSpPr/>
          <p:nvPr/>
        </p:nvSpPr>
        <p:spPr>
          <a:xfrm>
            <a:off x="503673" y="694058"/>
            <a:ext cx="847581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DERECHOS  DE FUNCIONARIOS/AS  MUNICIPALES</a:t>
            </a:r>
          </a:p>
          <a:p>
            <a:pPr algn="ctr"/>
            <a:endParaRPr lang="es-CL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ESTATUTO ADMINISTRATIVO PARA FUNCIONARIOS MUNICIPALES (Ley 18.883, Art. 87 y </a:t>
            </a:r>
            <a:r>
              <a:rPr lang="es-CL" sz="2000" dirty="0" err="1">
                <a:solidFill>
                  <a:schemeClr val="accent4">
                    <a:lumMod val="50000"/>
                  </a:schemeClr>
                </a:solidFill>
              </a:rPr>
              <a:t>ss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).</a:t>
            </a:r>
          </a:p>
          <a:p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CÓDIGO DEL TRABAJO (Art.  66,  art. 194, sobre Protección a la Maternidad, art. 485, sobre Tutela Laboral).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1</a:t>
            </a:r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CONSTITUCIÓN POLÍTICA DE LA REPÚBLICA (Art. 19, Derechos Constitucionales).</a:t>
            </a:r>
          </a:p>
          <a:p>
            <a:endParaRPr lang="es-C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29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B747C60-0609-4ACE-8A78-6B04333FAA31}"/>
              </a:ext>
            </a:extLst>
          </p:cNvPr>
          <p:cNvSpPr/>
          <p:nvPr/>
        </p:nvSpPr>
        <p:spPr>
          <a:xfrm>
            <a:off x="395536" y="1298930"/>
            <a:ext cx="835292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10"/>
              </a:lnSpc>
              <a:spcAft>
                <a:spcPts val="1200"/>
              </a:spcAft>
            </a:pPr>
            <a:endParaRPr lang="es-CL" sz="1600" dirty="0">
              <a:solidFill>
                <a:srgbClr val="4A4A4A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710"/>
              </a:lnSpc>
              <a:spcAft>
                <a:spcPts val="1200"/>
              </a:spcAft>
            </a:pPr>
            <a:endParaRPr lang="es-CL" sz="1600" dirty="0">
              <a:solidFill>
                <a:srgbClr val="4A4A4A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710"/>
              </a:lnSpc>
              <a:spcAft>
                <a:spcPts val="1200"/>
              </a:spcAft>
            </a:pP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C199920-ECCB-4BA6-BFAB-616C02B31B11}"/>
              </a:ext>
            </a:extLst>
          </p:cNvPr>
          <p:cNvSpPr/>
          <p:nvPr/>
        </p:nvSpPr>
        <p:spPr>
          <a:xfrm>
            <a:off x="323528" y="404664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SALVAGUARDIA DE DERECHOS DE FUNCIONARIOS/AS MUNICIPALES </a:t>
            </a:r>
            <a:endParaRPr lang="es-CL" sz="2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5B8DF0D-87A0-44A1-A6EC-B9E3F516A7E4}"/>
              </a:ext>
            </a:extLst>
          </p:cNvPr>
          <p:cNvSpPr/>
          <p:nvPr/>
        </p:nvSpPr>
        <p:spPr>
          <a:xfrm>
            <a:off x="395536" y="1720840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CONTRALORÍA GENERAL DE LA REPÚBLICA:  ESTATUTO ADMINISTRATIVO PARA FUNCIONARIOS MUNICIPALES – CÓDIGO DEL TRABAJO (Art. 66 y 194 y </a:t>
            </a:r>
            <a:r>
              <a:rPr lang="es-CL" sz="2000" dirty="0" err="1">
                <a:solidFill>
                  <a:schemeClr val="accent4">
                    <a:lumMod val="50000"/>
                  </a:schemeClr>
                </a:solidFill>
              </a:rPr>
              <a:t>ss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).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TRIBUNALES LABORALES: CÓDIGO DEL TRABAJO (Art. 485).</a:t>
            </a:r>
          </a:p>
          <a:p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CORTE DE APELACIONES: CONSTITUCIÓN POLÍTICA DE LA REPÚBLICA. </a:t>
            </a:r>
          </a:p>
        </p:txBody>
      </p:sp>
    </p:spTree>
    <p:extLst>
      <p:ext uri="{BB962C8B-B14F-4D97-AF65-F5344CB8AC3E}">
        <p14:creationId xmlns:p14="http://schemas.microsoft.com/office/powerpoint/2010/main" val="1739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D338E27-0107-4778-ABE0-C5EBFFB7BDD0}"/>
              </a:ext>
            </a:extLst>
          </p:cNvPr>
          <p:cNvSpPr/>
          <p:nvPr/>
        </p:nvSpPr>
        <p:spPr>
          <a:xfrm>
            <a:off x="431032" y="260648"/>
            <a:ext cx="8712968" cy="724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10"/>
              </a:lnSpc>
              <a:spcAft>
                <a:spcPts val="1200"/>
              </a:spcAft>
            </a:pPr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CONTRALORÍA GENERAL DE LA REPÚBLICA (CGR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LEY 10.336</a:t>
            </a:r>
          </a:p>
          <a:p>
            <a:pPr algn="just">
              <a:lnSpc>
                <a:spcPts val="1710"/>
              </a:lnSpc>
              <a:spcAft>
                <a:spcPts val="1200"/>
              </a:spcAft>
            </a:pPr>
            <a:endParaRPr lang="es-CL" sz="2000" dirty="0">
              <a:solidFill>
                <a:schemeClr val="accent4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71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La Contraloría General de la República ejerce "el control de legalidad de los actos de administración”.</a:t>
            </a:r>
          </a:p>
          <a:p>
            <a:pPr marL="342900" indent="-342900" algn="just">
              <a:lnSpc>
                <a:spcPts val="171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 algn="just">
              <a:lnSpc>
                <a:spcPts val="171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Art. N° 1: “…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pronunciarse sobre la constitucionalidad y legalidad de los decretos supremos y de las resoluciones de los Jefes de Servicios, que deben tramitarse por la Contraloría General; vigilar el cumplimiento de las disposiciones del Estatuto Administrativo…”</a:t>
            </a:r>
          </a:p>
          <a:p>
            <a:pPr marL="342900" indent="-342900" algn="just">
              <a:lnSpc>
                <a:spcPts val="171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 algn="just">
              <a:lnSpc>
                <a:spcPts val="171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Art. N° 6: “…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las decisiones y dictámenes de la Contraloría General de la República serán los medios que podrán hacerse valer como constitutivos de la jurisprudencia administrativa en las materias a que se refiere el artículo 1”.</a:t>
            </a:r>
          </a:p>
          <a:p>
            <a:pPr marL="342900" indent="-342900" algn="just">
              <a:lnSpc>
                <a:spcPts val="171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 algn="just">
              <a:lnSpc>
                <a:spcPts val="171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Los dictámenes pueden ser impugnados por la vía de recursos de protección: </a:t>
            </a:r>
            <a:r>
              <a:rPr lang="es-CL" sz="2000" i="1" dirty="0">
                <a:solidFill>
                  <a:schemeClr val="accent4">
                    <a:lumMod val="50000"/>
                  </a:schemeClr>
                </a:solidFill>
              </a:rPr>
              <a:t>"Que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tampoco es efectivo que no puede recurrirse de protección en contra de un dictamen </a:t>
            </a:r>
            <a:r>
              <a:rPr lang="es-CL" sz="2000" i="1" dirty="0">
                <a:solidFill>
                  <a:schemeClr val="accent4">
                    <a:lumMod val="50000"/>
                  </a:schemeClr>
                </a:solidFill>
              </a:rPr>
              <a:t>de la Contraloría…aunque, al emitir un dictamen, la Contraloría lo hace dentro de sus atribuciones y en la forma no puede considerarse este acto arbitrario o ilegal, pero su contenido puede serlo y, al igual que una resolución pronunciada por un juez competente…  puede y debe ser enmendada por la autoridad superior, así un dictamen de la Contraloría por la autoridad judicial competente, en este caso la Corte de Apelaciones respectiva”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es-CL" sz="2000" dirty="0">
              <a:solidFill>
                <a:schemeClr val="accent4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710"/>
              </a:lnSpc>
              <a:spcAft>
                <a:spcPts val="1200"/>
              </a:spcAft>
            </a:pPr>
            <a:endParaRPr lang="es-CL" sz="2000" dirty="0">
              <a:solidFill>
                <a:schemeClr val="accent4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710"/>
              </a:lnSpc>
              <a:spcAft>
                <a:spcPts val="1200"/>
              </a:spcAft>
            </a:pPr>
            <a:endParaRPr lang="es-CL" sz="2000" dirty="0">
              <a:solidFill>
                <a:schemeClr val="accent4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710"/>
              </a:lnSpc>
              <a:spcAft>
                <a:spcPts val="1200"/>
              </a:spcAft>
            </a:pPr>
            <a:endParaRPr lang="es-CL" sz="2000" dirty="0">
              <a:solidFill>
                <a:schemeClr val="accent4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5326A88-B1C1-4699-B6A4-0140E0C0068D}"/>
              </a:ext>
            </a:extLst>
          </p:cNvPr>
          <p:cNvSpPr/>
          <p:nvPr/>
        </p:nvSpPr>
        <p:spPr>
          <a:xfrm>
            <a:off x="359024" y="116632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JURÍDICA DE LOS EMPLEOS MUNICIPALES</a:t>
            </a:r>
          </a:p>
          <a:p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>                          </a:t>
            </a:r>
            <a:endParaRPr lang="es-CL" sz="20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Directivos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Profesionales</a:t>
            </a: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Jefaturas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                 </a:t>
            </a: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Técnicos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Administrativos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   </a:t>
            </a: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Auxiliares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</a:t>
            </a:r>
          </a:p>
          <a:p>
            <a:endParaRPr lang="es-CL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</a:t>
            </a:r>
          </a:p>
          <a:p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-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Hasta 31 diciembre cada año</a:t>
            </a:r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es-CL" sz="20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-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o mientras sus servicios sean necesarios.</a:t>
            </a:r>
          </a:p>
          <a:p>
            <a:r>
              <a:rPr lang="es-CL" sz="2400" dirty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                                        </a:t>
            </a:r>
            <a:r>
              <a:rPr lang="es-CL" sz="2400" dirty="0">
                <a:solidFill>
                  <a:schemeClr val="accent4">
                    <a:lumMod val="50000"/>
                  </a:schemeClr>
                </a:solidFill>
                <a:hlinkClick r:id="rId2" action="ppaction://hlinkfile"/>
              </a:rPr>
              <a:t>2</a:t>
            </a:r>
            <a:endParaRPr lang="es-CL" sz="24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4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4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-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Prestación servicios. No son funcionarios</a:t>
            </a:r>
            <a:endParaRPr lang="es-CL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-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Se rigen por sus contratos.</a:t>
            </a: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-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No más derechos que funcionarios.</a:t>
            </a: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- 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Labores accidentales y específicas.</a:t>
            </a:r>
            <a:r>
              <a:rPr lang="es-CL" sz="2000" b="1" dirty="0">
                <a:solidFill>
                  <a:schemeClr val="accent4">
                    <a:lumMod val="50000"/>
                  </a:schemeClr>
                </a:solidFill>
                <a:hlinkClick r:id="rId3" action="ppaction://hlinkfile"/>
              </a:rPr>
              <a:t>3</a:t>
            </a:r>
            <a:endParaRPr lang="es-CL" sz="20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</p:txBody>
      </p:sp>
      <p:sp>
        <p:nvSpPr>
          <p:cNvPr id="13" name="9 Rectángulo">
            <a:extLst>
              <a:ext uri="{FF2B5EF4-FFF2-40B4-BE49-F238E27FC236}">
                <a16:creationId xmlns:a16="http://schemas.microsoft.com/office/drawing/2014/main" id="{422B93F7-CD19-4E91-A024-7671B91E8006}"/>
              </a:ext>
            </a:extLst>
          </p:cNvPr>
          <p:cNvSpPr txBox="1">
            <a:spLocks/>
          </p:cNvSpPr>
          <p:nvPr/>
        </p:nvSpPr>
        <p:spPr>
          <a:xfrm>
            <a:off x="481997" y="1181744"/>
            <a:ext cx="1823292" cy="8221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CL" sz="20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</a:rPr>
              <a:t>PERMANENTES</a:t>
            </a:r>
            <a:endParaRPr lang="es-ES" sz="20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</a:endParaRPr>
          </a:p>
        </p:txBody>
      </p:sp>
      <p:sp>
        <p:nvSpPr>
          <p:cNvPr id="14" name="8 Rectángulo">
            <a:extLst>
              <a:ext uri="{FF2B5EF4-FFF2-40B4-BE49-F238E27FC236}">
                <a16:creationId xmlns:a16="http://schemas.microsoft.com/office/drawing/2014/main" id="{5F22DB68-4FCB-40AB-A775-584242598433}"/>
              </a:ext>
            </a:extLst>
          </p:cNvPr>
          <p:cNvSpPr/>
          <p:nvPr/>
        </p:nvSpPr>
        <p:spPr>
          <a:xfrm>
            <a:off x="482578" y="3320218"/>
            <a:ext cx="1823292" cy="8221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TRANSITORIOS</a:t>
            </a:r>
            <a:endParaRPr lang="es-ES" sz="20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17" name="18 Flecha derecha">
            <a:extLst>
              <a:ext uri="{FF2B5EF4-FFF2-40B4-BE49-F238E27FC236}">
                <a16:creationId xmlns:a16="http://schemas.microsoft.com/office/drawing/2014/main" id="{794B9B86-7B0A-4D88-812B-0404CDB1C198}"/>
              </a:ext>
            </a:extLst>
          </p:cNvPr>
          <p:cNvSpPr/>
          <p:nvPr/>
        </p:nvSpPr>
        <p:spPr>
          <a:xfrm>
            <a:off x="2400404" y="3585429"/>
            <a:ext cx="338138" cy="158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" name="18 Flecha derecha">
            <a:extLst>
              <a:ext uri="{FF2B5EF4-FFF2-40B4-BE49-F238E27FC236}">
                <a16:creationId xmlns:a16="http://schemas.microsoft.com/office/drawing/2014/main" id="{F261B5E1-4FC2-4B0D-A746-5F819CFEBF5F}"/>
              </a:ext>
            </a:extLst>
          </p:cNvPr>
          <p:cNvSpPr/>
          <p:nvPr/>
        </p:nvSpPr>
        <p:spPr>
          <a:xfrm>
            <a:off x="2475416" y="1456420"/>
            <a:ext cx="338138" cy="158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" name="6 Rectángulo">
            <a:extLst>
              <a:ext uri="{FF2B5EF4-FFF2-40B4-BE49-F238E27FC236}">
                <a16:creationId xmlns:a16="http://schemas.microsoft.com/office/drawing/2014/main" id="{0C3362F6-5BF3-45A8-B9BD-F0CD0C07679F}"/>
              </a:ext>
            </a:extLst>
          </p:cNvPr>
          <p:cNvSpPr/>
          <p:nvPr/>
        </p:nvSpPr>
        <p:spPr>
          <a:xfrm>
            <a:off x="2888566" y="1340768"/>
            <a:ext cx="1395402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PLANTA  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6 Rectángulo">
            <a:extLst>
              <a:ext uri="{FF2B5EF4-FFF2-40B4-BE49-F238E27FC236}">
                <a16:creationId xmlns:a16="http://schemas.microsoft.com/office/drawing/2014/main" id="{358CF9A5-F242-49C8-BF51-19ABEBC191EA}"/>
              </a:ext>
            </a:extLst>
          </p:cNvPr>
          <p:cNvSpPr/>
          <p:nvPr/>
        </p:nvSpPr>
        <p:spPr>
          <a:xfrm>
            <a:off x="2833076" y="3429000"/>
            <a:ext cx="1542422" cy="54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CONTRATA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9 Cerrar llave">
            <a:extLst>
              <a:ext uri="{FF2B5EF4-FFF2-40B4-BE49-F238E27FC236}">
                <a16:creationId xmlns:a16="http://schemas.microsoft.com/office/drawing/2014/main" id="{6365633F-09FF-41ED-B3A1-417ABCF482DA}"/>
              </a:ext>
            </a:extLst>
          </p:cNvPr>
          <p:cNvSpPr/>
          <p:nvPr/>
        </p:nvSpPr>
        <p:spPr>
          <a:xfrm>
            <a:off x="6247610" y="864195"/>
            <a:ext cx="45719" cy="205601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" name="20 Rectángulo redondeado">
            <a:extLst>
              <a:ext uri="{FF2B5EF4-FFF2-40B4-BE49-F238E27FC236}">
                <a16:creationId xmlns:a16="http://schemas.microsoft.com/office/drawing/2014/main" id="{A24B85A4-259A-45E0-8017-37B25715B0C4}"/>
              </a:ext>
            </a:extLst>
          </p:cNvPr>
          <p:cNvSpPr/>
          <p:nvPr/>
        </p:nvSpPr>
        <p:spPr>
          <a:xfrm>
            <a:off x="7148328" y="864195"/>
            <a:ext cx="1179513" cy="5588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2">
                    <a:lumMod val="75000"/>
                  </a:schemeClr>
                </a:solidFill>
              </a:rPr>
              <a:t>TITULAR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20 Rectángulo redondeado">
            <a:extLst>
              <a:ext uri="{FF2B5EF4-FFF2-40B4-BE49-F238E27FC236}">
                <a16:creationId xmlns:a16="http://schemas.microsoft.com/office/drawing/2014/main" id="{50BBCAB8-A266-4655-9628-689DD43EF11F}"/>
              </a:ext>
            </a:extLst>
          </p:cNvPr>
          <p:cNvSpPr/>
          <p:nvPr/>
        </p:nvSpPr>
        <p:spPr>
          <a:xfrm>
            <a:off x="7148328" y="1565424"/>
            <a:ext cx="1179513" cy="5588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dirty="0">
                <a:solidFill>
                  <a:schemeClr val="tx2">
                    <a:lumMod val="75000"/>
                  </a:schemeClr>
                </a:solidFill>
              </a:rPr>
              <a:t>SUPLENTE</a:t>
            </a:r>
          </a:p>
        </p:txBody>
      </p:sp>
      <p:sp>
        <p:nvSpPr>
          <p:cNvPr id="25" name="20 Rectángulo redondeado">
            <a:extLst>
              <a:ext uri="{FF2B5EF4-FFF2-40B4-BE49-F238E27FC236}">
                <a16:creationId xmlns:a16="http://schemas.microsoft.com/office/drawing/2014/main" id="{CFC2BB2F-2594-404D-B8A3-F9D01641CC6C}"/>
              </a:ext>
            </a:extLst>
          </p:cNvPr>
          <p:cNvSpPr/>
          <p:nvPr/>
        </p:nvSpPr>
        <p:spPr>
          <a:xfrm>
            <a:off x="7144984" y="2279621"/>
            <a:ext cx="1179513" cy="5588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SUBROGANTE</a:t>
            </a:r>
          </a:p>
        </p:txBody>
      </p:sp>
      <p:sp>
        <p:nvSpPr>
          <p:cNvPr id="26" name="8 Rectángulo">
            <a:extLst>
              <a:ext uri="{FF2B5EF4-FFF2-40B4-BE49-F238E27FC236}">
                <a16:creationId xmlns:a16="http://schemas.microsoft.com/office/drawing/2014/main" id="{434DA5AF-69B6-4E26-8BBF-802E8AC923D6}"/>
              </a:ext>
            </a:extLst>
          </p:cNvPr>
          <p:cNvSpPr/>
          <p:nvPr/>
        </p:nvSpPr>
        <p:spPr>
          <a:xfrm>
            <a:off x="481997" y="5136951"/>
            <a:ext cx="1823292" cy="82210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a:rPr>
              <a:t>EVENTUALES</a:t>
            </a:r>
            <a:endParaRPr lang="es-ES" sz="20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27" name="18 Flecha derecha">
            <a:extLst>
              <a:ext uri="{FF2B5EF4-FFF2-40B4-BE49-F238E27FC236}">
                <a16:creationId xmlns:a16="http://schemas.microsoft.com/office/drawing/2014/main" id="{59CFD703-590E-4BD8-8F3F-110035CE211F}"/>
              </a:ext>
            </a:extLst>
          </p:cNvPr>
          <p:cNvSpPr/>
          <p:nvPr/>
        </p:nvSpPr>
        <p:spPr>
          <a:xfrm>
            <a:off x="2371751" y="5492485"/>
            <a:ext cx="338138" cy="1587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9" name="6 Rectángulo">
            <a:extLst>
              <a:ext uri="{FF2B5EF4-FFF2-40B4-BE49-F238E27FC236}">
                <a16:creationId xmlns:a16="http://schemas.microsoft.com/office/drawing/2014/main" id="{03AF28E4-4DE5-4923-9B18-154B4F189D5B}"/>
              </a:ext>
            </a:extLst>
          </p:cNvPr>
          <p:cNvSpPr/>
          <p:nvPr/>
        </p:nvSpPr>
        <p:spPr>
          <a:xfrm>
            <a:off x="2760476" y="5277728"/>
            <a:ext cx="1542422" cy="54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HONORARIOS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86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3" grpId="0" animBg="1"/>
      <p:bldP spid="14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70BF779-325A-462B-8365-7E3F52A65363}"/>
              </a:ext>
            </a:extLst>
          </p:cNvPr>
          <p:cNvSpPr/>
          <p:nvPr/>
        </p:nvSpPr>
        <p:spPr>
          <a:xfrm>
            <a:off x="179512" y="116632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DERECHOS  FUNCIONARIOS/AS (ARTÍCULO 87 y </a:t>
            </a:r>
            <a:r>
              <a:rPr lang="es-CL" sz="2400" b="1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</a:t>
            </a:r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s-CL" sz="2400" b="1" dirty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  <a:p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Estabilidad en el empleo.</a:t>
            </a:r>
          </a:p>
          <a:p>
            <a:pPr marL="342900" indent="-342900">
              <a:buFontTx/>
              <a:buAutoNum type="alphaLcParenR"/>
            </a:pPr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Ascenso.</a:t>
            </a:r>
          </a:p>
          <a:p>
            <a:pPr marL="342900" indent="-342900">
              <a:buFontTx/>
              <a:buAutoNum type="alphaLcParenR"/>
            </a:pPr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Participar en los concursos </a:t>
            </a:r>
          </a:p>
          <a:p>
            <a:pPr marL="342900" indent="-342900">
              <a:buFontTx/>
              <a:buAutoNum type="alphaLcParenR"/>
            </a:pPr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Hacer uso de permisos, feriados y licencias.</a:t>
            </a:r>
          </a:p>
          <a:p>
            <a:pPr marL="342900" indent="-342900">
              <a:buFontTx/>
              <a:buAutoNum type="alphaLcParenR"/>
            </a:pPr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Participar en cursos de capacitación (Ascenso, Perfeccionamiento y Voluntaria).</a:t>
            </a:r>
          </a:p>
          <a:p>
            <a:pPr marL="342900" indent="-342900">
              <a:buFontTx/>
              <a:buAutoNum type="alphaLcParenR"/>
            </a:pPr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Ser defendidos ante atentados a integridad física y calumnias.</a:t>
            </a:r>
          </a:p>
          <a:p>
            <a:pPr marL="342900" indent="-342900">
              <a:buFontTx/>
              <a:buAutoNum type="alphaLcParenR"/>
            </a:pPr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Percibir remuneraciones.</a:t>
            </a:r>
          </a:p>
          <a:p>
            <a:pPr marL="342900" indent="-342900">
              <a:buFontTx/>
              <a:buAutoNum type="alphaLcParenR"/>
            </a:pPr>
            <a:endParaRPr lang="es-CL" sz="2000" dirty="0">
              <a:solidFill>
                <a:srgbClr val="002060"/>
              </a:solidFill>
              <a:cs typeface="Arial" charset="0"/>
            </a:endParaRPr>
          </a:p>
          <a:p>
            <a:pPr marL="342900" indent="-342900">
              <a:buFontTx/>
              <a:buAutoNum type="alphaLcParenR"/>
            </a:pPr>
            <a:r>
              <a:rPr lang="es-CL" sz="2000" dirty="0">
                <a:solidFill>
                  <a:srgbClr val="002060"/>
                </a:solidFill>
                <a:cs typeface="Arial" charset="0"/>
              </a:rPr>
              <a:t>Quienes denuncien hechos de carácter irregular, no ser afectado por medida disciplinaria, ni cambio de funciones ni localidad. 	</a:t>
            </a:r>
            <a:r>
              <a:rPr lang="es-CL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6021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46EAEBB-1DE1-46E6-BB6B-4511CB86261E}"/>
              </a:ext>
            </a:extLst>
          </p:cNvPr>
          <p:cNvSpPr/>
          <p:nvPr/>
        </p:nvSpPr>
        <p:spPr>
          <a:xfrm>
            <a:off x="395536" y="34870"/>
            <a:ext cx="864096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2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RECLAMACIONES  ANTE CONTRALORÍA </a:t>
            </a:r>
          </a:p>
          <a:p>
            <a:endParaRPr lang="es-CL" sz="24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0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L" sz="2000" b="1" u="sng" dirty="0">
                <a:solidFill>
                  <a:srgbClr val="002060"/>
                </a:solidFill>
              </a:rPr>
              <a:t>Por vicios de legalidad que afecten  los derechos</a:t>
            </a:r>
            <a:r>
              <a:rPr lang="es-CL" sz="2000" dirty="0">
                <a:solidFill>
                  <a:srgbClr val="002060"/>
                </a:solidFill>
              </a:rPr>
              <a:t> establecidos en  el Estatuto administrativo para funcionarios municipales: </a:t>
            </a:r>
            <a:r>
              <a:rPr lang="es-CL" sz="2000" b="1" u="sng" dirty="0">
                <a:solidFill>
                  <a:srgbClr val="002060"/>
                </a:solidFill>
              </a:rPr>
              <a:t>10 días hábiles </a:t>
            </a:r>
            <a:r>
              <a:rPr lang="es-CL" sz="2000" dirty="0">
                <a:solidFill>
                  <a:srgbClr val="002060"/>
                </a:solidFill>
              </a:rPr>
              <a:t>(desde que se tuviere conocimiento de la situación, resolución o actuación que dio lugar al vicio de que se reclama).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L" sz="2000" b="1" u="sng" dirty="0">
                <a:solidFill>
                  <a:srgbClr val="002060"/>
                </a:solidFill>
              </a:rPr>
              <a:t>Por derechos relacionados con remuneraciones</a:t>
            </a:r>
            <a:r>
              <a:rPr lang="es-CL" sz="2000" dirty="0">
                <a:solidFill>
                  <a:srgbClr val="002060"/>
                </a:solidFill>
              </a:rPr>
              <a:t>, asignaciones o viáticos: </a:t>
            </a:r>
            <a:r>
              <a:rPr lang="es-CL" sz="2000" b="1" u="sng" dirty="0">
                <a:solidFill>
                  <a:srgbClr val="002060"/>
                </a:solidFill>
              </a:rPr>
              <a:t>60 días</a:t>
            </a:r>
            <a:r>
              <a:rPr lang="es-CL" sz="2000" dirty="0">
                <a:solidFill>
                  <a:srgbClr val="002060"/>
                </a:solidFill>
              </a:rPr>
              <a:t>, desde que debió pagarse.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L" sz="2000" b="1" u="sng" dirty="0">
                <a:solidFill>
                  <a:srgbClr val="002060"/>
                </a:solidFill>
              </a:rPr>
              <a:t>Los derechos de los funcionarios consagrados en el Estatuto</a:t>
            </a:r>
            <a:r>
              <a:rPr lang="es-CL" sz="2000" dirty="0">
                <a:solidFill>
                  <a:srgbClr val="002060"/>
                </a:solidFill>
              </a:rPr>
              <a:t> prescriben en: </a:t>
            </a:r>
            <a:r>
              <a:rPr lang="es-CL" sz="2000" b="1" u="sng" dirty="0">
                <a:solidFill>
                  <a:srgbClr val="002060"/>
                </a:solidFill>
              </a:rPr>
              <a:t>plazo de dos años </a:t>
            </a:r>
            <a:r>
              <a:rPr lang="es-CL" sz="2000" dirty="0">
                <a:solidFill>
                  <a:srgbClr val="002060"/>
                </a:solidFill>
              </a:rPr>
              <a:t>contado desde la fecha en que se hubieren hecho exigibles.</a:t>
            </a:r>
            <a:endParaRPr lang="es-CL" sz="2000" b="1" dirty="0">
              <a:solidFill>
                <a:srgbClr val="002060"/>
              </a:solidFill>
            </a:endParaRPr>
          </a:p>
          <a:p>
            <a:endParaRPr lang="es-CL" sz="20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0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4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4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4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4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37100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3BBF615-358D-43F9-917C-EF8B8F1EADF0}"/>
              </a:ext>
            </a:extLst>
          </p:cNvPr>
          <p:cNvSpPr/>
          <p:nvPr/>
        </p:nvSpPr>
        <p:spPr>
          <a:xfrm>
            <a:off x="251520" y="0"/>
            <a:ext cx="889248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ESTABILIDAD EN EL EMPLEO -  CALIFICACIONES</a:t>
            </a:r>
          </a:p>
          <a:p>
            <a:pPr algn="just"/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rgbClr val="002060"/>
                </a:solidFill>
              </a:rPr>
              <a:t>OBJETO: Evaluar desempeño y aptitudes del funcionario para decidir sobre ascenso o eliminación del servicio.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rgbClr val="002060"/>
                </a:solidFill>
              </a:rPr>
              <a:t>PERÍODO: 12 meses 1° sept. al 31 de agosto.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rgbClr val="002060"/>
                </a:solidFill>
              </a:rPr>
              <a:t>SUJETOS:  FUNCIONARIOS, INCLUÍDOS A CONTRATA.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                         EXCLUSIONES (alcalde, exclusiva  confianza,  juez  de  policía  local,             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                         delegados     del  personal, dirigentes   gremiales   y  aquellos  con  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                         desempeño inferior a 6 meses).</a:t>
            </a:r>
            <a:r>
              <a:rPr lang="es-CL" sz="2000" dirty="0">
                <a:solidFill>
                  <a:srgbClr val="002060"/>
                </a:solidFill>
                <a:hlinkClick r:id="rId2" action="ppaction://hlinkfile"/>
              </a:rPr>
              <a:t>4</a:t>
            </a:r>
            <a:endParaRPr lang="es-CL" sz="2000" dirty="0">
              <a:solidFill>
                <a:srgbClr val="002060"/>
              </a:solidFill>
            </a:endParaRPr>
          </a:p>
          <a:p>
            <a:pPr algn="just"/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rgbClr val="002060"/>
                </a:solidFill>
              </a:rPr>
              <a:t>ETAPAS: 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            Precalificación (Jefe directo). </a:t>
            </a:r>
            <a:r>
              <a:rPr lang="es-CL" sz="2000" dirty="0">
                <a:solidFill>
                  <a:srgbClr val="002060"/>
                </a:solidFill>
                <a:hlinkClick r:id="rId3" action="ppaction://hlinkfile"/>
              </a:rPr>
              <a:t>5</a:t>
            </a:r>
            <a:endParaRPr lang="es-CL" sz="2000" dirty="0">
              <a:solidFill>
                <a:srgbClr val="002060"/>
              </a:solidFill>
            </a:endParaRP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            Calificación (Junta Calificadora: hoja de vida y anotaciones) 21/9 a 15/10       </a:t>
            </a:r>
            <a:r>
              <a:rPr lang="es-CL" sz="2000" dirty="0">
                <a:solidFill>
                  <a:srgbClr val="002060"/>
                </a:solidFill>
                <a:hlinkClick r:id="rId4" action="ppaction://hlinkfile"/>
              </a:rPr>
              <a:t>6</a:t>
            </a:r>
            <a:endParaRPr lang="es-CL" sz="2000" dirty="0">
              <a:solidFill>
                <a:srgbClr val="002060"/>
              </a:solidFill>
            </a:endParaRP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            Apelación (Alcalde). Dentro 5 días desde notificación. Resuelve 15 días.         </a:t>
            </a:r>
            <a:r>
              <a:rPr lang="es-CL" sz="2000" dirty="0">
                <a:solidFill>
                  <a:srgbClr val="002060"/>
                </a:solidFill>
                <a:hlinkClick r:id="rId5" action="ppaction://hlinkfile"/>
              </a:rPr>
              <a:t>7</a:t>
            </a:r>
            <a:endParaRPr lang="es-CL" sz="2000" dirty="0">
              <a:solidFill>
                <a:srgbClr val="002060"/>
              </a:solidFill>
            </a:endParaRP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            Reclamación.   </a:t>
            </a:r>
            <a:r>
              <a:rPr lang="es-CL" sz="2000" dirty="0">
                <a:solidFill>
                  <a:srgbClr val="002060"/>
                </a:solidFill>
                <a:hlinkClick r:id="rId6" action="ppaction://hlinkfile"/>
              </a:rPr>
              <a:t>8</a:t>
            </a:r>
            <a:endParaRPr lang="es-CL" sz="2000" dirty="0">
              <a:solidFill>
                <a:srgbClr val="002060"/>
              </a:solidFill>
            </a:endParaRPr>
          </a:p>
          <a:p>
            <a:endParaRPr lang="es-CL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CL" sz="2000" dirty="0">
                <a:solidFill>
                  <a:srgbClr val="002060"/>
                </a:solidFill>
              </a:rPr>
              <a:t>EFECTOS:                    LISTA 1: DE DISTINCIÓN, de 60 a 70 puntos.</a:t>
            </a:r>
          </a:p>
          <a:p>
            <a:r>
              <a:rPr lang="es-CL" sz="2000" dirty="0">
                <a:solidFill>
                  <a:srgbClr val="002060"/>
                </a:solidFill>
              </a:rPr>
              <a:t>                                           LISTA 2: BUENA, de 50 a 59 puntos.</a:t>
            </a:r>
          </a:p>
          <a:p>
            <a:r>
              <a:rPr lang="es-CL" sz="2000" dirty="0">
                <a:solidFill>
                  <a:srgbClr val="002060"/>
                </a:solidFill>
              </a:rPr>
              <a:t>                                           LISTA 3: CONDICIONAL, de 30 a 49 puntos.</a:t>
            </a:r>
          </a:p>
          <a:p>
            <a:r>
              <a:rPr lang="es-CL" sz="2000" dirty="0">
                <a:solidFill>
                  <a:srgbClr val="002060"/>
                </a:solidFill>
              </a:rPr>
              <a:t>                                           LISTA 4: DE ELIMINACIÓN, de 10 a 29 puntos.</a:t>
            </a:r>
          </a:p>
        </p:txBody>
      </p:sp>
    </p:spTree>
    <p:extLst>
      <p:ext uri="{BB962C8B-B14F-4D97-AF65-F5344CB8AC3E}">
        <p14:creationId xmlns:p14="http://schemas.microsoft.com/office/powerpoint/2010/main" val="112891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5FEABEB-330E-4180-A4D4-8315A6A04D77}"/>
              </a:ext>
            </a:extLst>
          </p:cNvPr>
          <p:cNvSpPr/>
          <p:nvPr/>
        </p:nvSpPr>
        <p:spPr>
          <a:xfrm>
            <a:off x="223132" y="116632"/>
            <a:ext cx="8453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just"/>
            <a:endParaRPr lang="es-CL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28FB713-BDD5-4601-9545-95C96D013E1C}"/>
              </a:ext>
            </a:extLst>
          </p:cNvPr>
          <p:cNvSpPr/>
          <p:nvPr/>
        </p:nvSpPr>
        <p:spPr>
          <a:xfrm>
            <a:off x="467544" y="116630"/>
            <a:ext cx="856895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ASCENSOS</a:t>
            </a:r>
          </a:p>
          <a:p>
            <a:endParaRPr lang="es-CL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u="sng" dirty="0">
                <a:solidFill>
                  <a:srgbClr val="002060"/>
                </a:solidFill>
              </a:rPr>
              <a:t>SEGUNDO EFECTO DE LA CALIFICACIÓN</a:t>
            </a:r>
          </a:p>
          <a:p>
            <a:pPr algn="just"/>
            <a:endParaRPr lang="es-CL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L" sz="2000" b="1" dirty="0">
                <a:solidFill>
                  <a:srgbClr val="002060"/>
                </a:solidFill>
              </a:rPr>
              <a:t>ESCALAFÓN: </a:t>
            </a:r>
            <a:r>
              <a:rPr lang="es-CL" sz="2000" dirty="0">
                <a:solidFill>
                  <a:srgbClr val="002060"/>
                </a:solidFill>
              </a:rPr>
              <a:t>La Unidad de Personal dispone a los funcionarios de cada grado de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la respectiva planta en orden decreciente, conforme al puntaje  obtenido.</a:t>
            </a:r>
          </a:p>
          <a:p>
            <a:pPr algn="just"/>
            <a:endParaRPr lang="es-CL" sz="2000" dirty="0">
              <a:solidFill>
                <a:srgbClr val="002060"/>
              </a:solidFill>
            </a:endParaRPr>
          </a:p>
          <a:p>
            <a:pPr algn="just"/>
            <a:r>
              <a:rPr lang="es-CL" sz="2000" b="1" dirty="0">
                <a:solidFill>
                  <a:srgbClr val="002060"/>
                </a:solidFill>
              </a:rPr>
              <a:t>¿Qué ocurre en caso de empate?: </a:t>
            </a:r>
            <a:r>
              <a:rPr lang="es-CL" sz="2000" dirty="0">
                <a:solidFill>
                  <a:srgbClr val="002060"/>
                </a:solidFill>
              </a:rPr>
              <a:t> Antigüedad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1) En el cargo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2) En el grado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3) En el municipio</a:t>
            </a: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4) En la Administración del Estado...¿Y si persiste el empate?: El alcalde decide.</a:t>
            </a:r>
            <a:endParaRPr lang="es-CL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L" sz="2000" dirty="0">
                <a:solidFill>
                  <a:srgbClr val="002060"/>
                </a:solidFill>
              </a:rPr>
              <a:t>A los funcionarios se les comunica su ubicación en el escalafón:  Personalmente o por carta certificada, la tercera semana de diciembre. </a:t>
            </a:r>
          </a:p>
          <a:p>
            <a:pPr algn="just"/>
            <a:endParaRPr lang="es-CL" sz="20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L" sz="2000" dirty="0">
                <a:solidFill>
                  <a:srgbClr val="002060"/>
                </a:solidFill>
              </a:rPr>
              <a:t>Rige: Desde el 1 de enero al 31 de diciembre del mismo año.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CL" sz="2000" dirty="0">
              <a:solidFill>
                <a:srgbClr val="002060"/>
              </a:solidFill>
            </a:endParaRPr>
          </a:p>
          <a:p>
            <a:pPr algn="just"/>
            <a:r>
              <a:rPr lang="es-CL" sz="2000" dirty="0">
                <a:solidFill>
                  <a:srgbClr val="002060"/>
                </a:solidFill>
              </a:rPr>
              <a:t>Puede reclamar ante la CGR cuando se hubieren producido vicios de legalidad en su confección. </a:t>
            </a:r>
            <a:r>
              <a:rPr lang="es-CL" sz="2000" dirty="0">
                <a:solidFill>
                  <a:srgbClr val="002060"/>
                </a:solidFill>
                <a:hlinkClick r:id="rId2" action="ppaction://hlinkfile"/>
              </a:rPr>
              <a:t>9</a:t>
            </a:r>
            <a:endParaRPr lang="es-CL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85696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flash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2928</TotalTime>
  <Words>1041</Words>
  <Application>Microsoft Office PowerPoint</Application>
  <PresentationFormat>Presentación en pantalla (4:3)</PresentationFormat>
  <Paragraphs>166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  <vt:variant>
        <vt:lpstr>Presentaciones personalizadas</vt:lpstr>
      </vt:variant>
      <vt:variant>
        <vt:i4>1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termal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personalizada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Patricio Lama</dc:creator>
  <cp:lastModifiedBy>patricio lama</cp:lastModifiedBy>
  <cp:revision>317</cp:revision>
  <dcterms:modified xsi:type="dcterms:W3CDTF">2018-09-11T01:49:25Z</dcterms:modified>
</cp:coreProperties>
</file>