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59" r:id="rId8"/>
    <p:sldId id="263" r:id="rId9"/>
    <p:sldId id="304" r:id="rId10"/>
    <p:sldId id="287" r:id="rId11"/>
    <p:sldId id="265" r:id="rId12"/>
    <p:sldId id="266"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 id="289" r:id="rId30"/>
    <p:sldId id="288" r:id="rId31"/>
    <p:sldId id="291" r:id="rId32"/>
    <p:sldId id="293" r:id="rId33"/>
    <p:sldId id="294" r:id="rId34"/>
    <p:sldId id="295" r:id="rId35"/>
    <p:sldId id="296" r:id="rId36"/>
    <p:sldId id="297" r:id="rId37"/>
    <p:sldId id="298" r:id="rId38"/>
    <p:sldId id="299" r:id="rId39"/>
    <p:sldId id="300" r:id="rId40"/>
    <p:sldId id="301" r:id="rId41"/>
    <p:sldId id="303" r:id="rId42"/>
    <p:sldId id="305" r:id="rId43"/>
    <p:sldId id="306" r:id="rId44"/>
    <p:sldId id="307" r:id="rId45"/>
    <p:sldId id="310" r:id="rId46"/>
    <p:sldId id="311" r:id="rId47"/>
    <p:sldId id="312" r:id="rId48"/>
    <p:sldId id="313" r:id="rId49"/>
    <p:sldId id="309" r:id="rId50"/>
    <p:sldId id="314" r:id="rId51"/>
    <p:sldId id="315" r:id="rId52"/>
    <p:sldId id="316" r:id="rId53"/>
    <p:sldId id="317" r:id="rId54"/>
    <p:sldId id="318" r:id="rId55"/>
    <p:sldId id="319" r:id="rId56"/>
    <p:sldId id="321" r:id="rId57"/>
    <p:sldId id="323" r:id="rId58"/>
    <p:sldId id="322" r:id="rId59"/>
    <p:sldId id="320" r:id="rId60"/>
    <p:sldId id="324" r:id="rId6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9" d="100"/>
          <a:sy n="89" d="100"/>
        </p:scale>
        <p:origin x="-846" y="3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669E9478-3489-4E49-81B7-E0FD62E152E1}" type="datetimeFigureOut">
              <a:rPr lang="es-ES" smtClean="0"/>
              <a:pPr/>
              <a:t>09/09/2018</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49D53914-6981-4399-9DDF-AED026729BF7}" type="slidenum">
              <a:rPr lang="es-ES" smtClean="0"/>
              <a:pPr/>
              <a:t>‹Nº›</a:t>
            </a:fld>
            <a:endParaRPr lang="es-E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69E9478-3489-4E49-81B7-E0FD62E152E1}" type="datetimeFigureOut">
              <a:rPr lang="es-ES" smtClean="0"/>
              <a:pPr/>
              <a:t>09/09/2018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9D53914-6981-4399-9DDF-AED026729BF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69E9478-3489-4E49-81B7-E0FD62E152E1}" type="datetimeFigureOut">
              <a:rPr lang="es-ES" smtClean="0"/>
              <a:pPr/>
              <a:t>09/09/2018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9D53914-6981-4399-9DDF-AED026729BF7}"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669E9478-3489-4E49-81B7-E0FD62E152E1}" type="datetimeFigureOut">
              <a:rPr lang="es-ES" smtClean="0"/>
              <a:pPr/>
              <a:t>09/09/2018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9D53914-6981-4399-9DDF-AED026729BF7}" type="slidenum">
              <a:rPr lang="es-ES" smtClean="0"/>
              <a:pPr/>
              <a:t>‹Nº›</a:t>
            </a:fld>
            <a:endParaRPr lang="es-E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69E9478-3489-4E49-81B7-E0FD62E152E1}" type="datetimeFigureOut">
              <a:rPr lang="es-ES" smtClean="0"/>
              <a:pPr/>
              <a:t>09/09/2018</a:t>
            </a:fld>
            <a:endParaRPr lang="es-ES"/>
          </a:p>
        </p:txBody>
      </p:sp>
      <p:sp>
        <p:nvSpPr>
          <p:cNvPr id="5" name="4 Marcador de pie de página"/>
          <p:cNvSpPr>
            <a:spLocks noGrp="1"/>
          </p:cNvSpPr>
          <p:nvPr>
            <p:ph type="ftr" sz="quarter" idx="11"/>
          </p:nvPr>
        </p:nvSpPr>
        <p:spPr>
          <a:xfrm>
            <a:off x="800100" y="6172200"/>
            <a:ext cx="4000500" cy="457200"/>
          </a:xfrm>
        </p:spPr>
        <p:txBody>
          <a:bodyPr/>
          <a:lstStyle/>
          <a:p>
            <a:endParaRPr lang="es-E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49D53914-6981-4399-9DDF-AED026729BF7}"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669E9478-3489-4E49-81B7-E0FD62E152E1}" type="datetimeFigureOut">
              <a:rPr lang="es-ES" smtClean="0"/>
              <a:pPr/>
              <a:t>09/09/2018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9D53914-6981-4399-9DDF-AED026729BF7}" type="slidenum">
              <a:rPr lang="es-ES" smtClean="0"/>
              <a:pPr/>
              <a:t>‹Nº›</a:t>
            </a:fld>
            <a:endParaRPr lang="es-E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669E9478-3489-4E49-81B7-E0FD62E152E1}" type="datetimeFigureOut">
              <a:rPr lang="es-ES" smtClean="0"/>
              <a:pPr/>
              <a:t>09/09/2018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9D53914-6981-4399-9DDF-AED026729BF7}" type="slidenum">
              <a:rPr lang="es-ES" smtClean="0"/>
              <a:pPr/>
              <a:t>‹Nº›</a:t>
            </a:fld>
            <a:endParaRPr lang="es-E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69E9478-3489-4E49-81B7-E0FD62E152E1}" type="datetimeFigureOut">
              <a:rPr lang="es-ES" smtClean="0"/>
              <a:pPr/>
              <a:t>09/09/2018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9D53914-6981-4399-9DDF-AED026729BF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69E9478-3489-4E49-81B7-E0FD62E152E1}" type="datetimeFigureOut">
              <a:rPr lang="es-ES" smtClean="0"/>
              <a:pPr/>
              <a:t>09/09/2018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9D53914-6981-4399-9DDF-AED026729BF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69E9478-3489-4E49-81B7-E0FD62E152E1}" type="datetimeFigureOut">
              <a:rPr lang="es-ES" smtClean="0"/>
              <a:pPr/>
              <a:t>09/09/2018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9D53914-6981-4399-9DDF-AED026729BF7}" type="slidenum">
              <a:rPr lang="es-ES" smtClean="0"/>
              <a:pPr/>
              <a:t>‹Nº›</a:t>
            </a:fld>
            <a:endParaRPr lang="es-E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69E9478-3489-4E49-81B7-E0FD62E152E1}" type="datetimeFigureOut">
              <a:rPr lang="es-ES" smtClean="0"/>
              <a:pPr/>
              <a:t>09/09/2018</a:t>
            </a:fld>
            <a:endParaRPr lang="es-ES"/>
          </a:p>
        </p:txBody>
      </p:sp>
      <p:sp>
        <p:nvSpPr>
          <p:cNvPr id="6" name="5 Marcador de pie de página"/>
          <p:cNvSpPr>
            <a:spLocks noGrp="1"/>
          </p:cNvSpPr>
          <p:nvPr>
            <p:ph type="ftr" sz="quarter" idx="11"/>
          </p:nvPr>
        </p:nvSpPr>
        <p:spPr>
          <a:xfrm>
            <a:off x="914400" y="6172200"/>
            <a:ext cx="3886200" cy="457200"/>
          </a:xfrm>
        </p:spPr>
        <p:txBody>
          <a:bodyPr/>
          <a:lstStyle/>
          <a:p>
            <a:endParaRPr lang="es-ES"/>
          </a:p>
        </p:txBody>
      </p:sp>
      <p:sp>
        <p:nvSpPr>
          <p:cNvPr id="7" name="6 Marcador de número de diapositiva"/>
          <p:cNvSpPr>
            <a:spLocks noGrp="1"/>
          </p:cNvSpPr>
          <p:nvPr>
            <p:ph type="sldNum" sz="quarter" idx="12"/>
          </p:nvPr>
        </p:nvSpPr>
        <p:spPr>
          <a:xfrm>
            <a:off x="146304" y="6208776"/>
            <a:ext cx="457200" cy="457200"/>
          </a:xfrm>
        </p:spPr>
        <p:txBody>
          <a:bodyPr/>
          <a:lstStyle/>
          <a:p>
            <a:fld id="{49D53914-6981-4399-9DDF-AED026729BF7}" type="slidenum">
              <a:rPr lang="es-ES" smtClean="0"/>
              <a:pPr/>
              <a:t>‹Nº›</a:t>
            </a:fld>
            <a:endParaRPr lang="es-E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69E9478-3489-4E49-81B7-E0FD62E152E1}" type="datetimeFigureOut">
              <a:rPr lang="es-ES" smtClean="0"/>
              <a:pPr/>
              <a:t>09/09/2018</a:t>
            </a:fld>
            <a:endParaRPr lang="es-ES"/>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ES"/>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9D53914-6981-4399-9DDF-AED026729BF7}"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428728" y="3000372"/>
            <a:ext cx="6400800" cy="2928958"/>
          </a:xfrm>
        </p:spPr>
        <p:txBody>
          <a:bodyPr>
            <a:normAutofit fontScale="40000" lnSpcReduction="20000"/>
          </a:bodyPr>
          <a:lstStyle/>
          <a:p>
            <a:endParaRPr lang="es-CL" dirty="0" smtClean="0"/>
          </a:p>
          <a:p>
            <a:r>
              <a:rPr lang="es-CL" sz="9800" b="1" dirty="0" smtClean="0"/>
              <a:t>Análisis Instructivo</a:t>
            </a:r>
          </a:p>
          <a:p>
            <a:r>
              <a:rPr lang="es-CL" sz="9800" b="1" dirty="0" smtClean="0"/>
              <a:t> </a:t>
            </a:r>
            <a:r>
              <a:rPr lang="es-CL" sz="9800" b="1" dirty="0" smtClean="0"/>
              <a:t>17773N18</a:t>
            </a:r>
          </a:p>
          <a:p>
            <a:endParaRPr lang="es-CL" sz="4800" b="1" dirty="0" smtClean="0"/>
          </a:p>
          <a:p>
            <a:r>
              <a:rPr lang="es-CL" sz="4800" b="1" dirty="0" smtClean="0"/>
              <a:t>WLADIMIR TAPIA MANDIOLA</a:t>
            </a:r>
          </a:p>
          <a:p>
            <a:r>
              <a:rPr lang="es-CL" sz="4800" b="1" dirty="0" smtClean="0"/>
              <a:t>DIRECTOR Nacional </a:t>
            </a:r>
          </a:p>
          <a:p>
            <a:r>
              <a:rPr lang="es-CL" sz="4800" b="1" dirty="0" err="1" smtClean="0"/>
              <a:t>Asemuch</a:t>
            </a:r>
            <a:r>
              <a:rPr lang="es-CL" sz="4800" b="1" dirty="0" smtClean="0"/>
              <a:t> Chile</a:t>
            </a:r>
            <a:endParaRPr lang="es-CL" sz="4800" b="1" dirty="0" smtClean="0"/>
          </a:p>
          <a:p>
            <a:endParaRPr lang="es-CL" sz="4800" b="1" dirty="0" smtClean="0"/>
          </a:p>
          <a:p>
            <a:endParaRPr lang="es-CL" sz="4800" b="1" dirty="0" smtClean="0"/>
          </a:p>
          <a:p>
            <a:endParaRPr lang="es-ES" sz="4800" b="1" dirty="0"/>
          </a:p>
        </p:txBody>
      </p:sp>
      <p:sp>
        <p:nvSpPr>
          <p:cNvPr id="2" name="1 Título"/>
          <p:cNvSpPr>
            <a:spLocks noGrp="1"/>
          </p:cNvSpPr>
          <p:nvPr>
            <p:ph type="ctrTitle"/>
          </p:nvPr>
        </p:nvSpPr>
        <p:spPr>
          <a:xfrm>
            <a:off x="714348" y="1285860"/>
            <a:ext cx="7772400" cy="1470025"/>
          </a:xfrm>
        </p:spPr>
        <p:txBody>
          <a:bodyPr/>
          <a:lstStyle/>
          <a:p>
            <a:r>
              <a:rPr lang="es-CL" dirty="0" smtClean="0"/>
              <a:t>LEY 20.922</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229600" cy="654032"/>
          </a:xfrm>
        </p:spPr>
        <p:txBody>
          <a:bodyPr>
            <a:normAutofit fontScale="90000"/>
          </a:bodyPr>
          <a:lstStyle/>
          <a:p>
            <a:r>
              <a:rPr lang="es-CL" sz="2700" b="1" dirty="0" smtClean="0"/>
              <a:t>II</a:t>
            </a:r>
            <a:r>
              <a:rPr lang="es-CL" sz="2700" b="1" dirty="0" smtClean="0"/>
              <a:t>.- REQUISITOS PARA LA DICTACIÓN DEL REGLAMENTO</a:t>
            </a:r>
            <a:r>
              <a:rPr lang="es-CL" sz="2700" b="1" dirty="0" smtClean="0"/>
              <a:t>.</a:t>
            </a:r>
            <a:br>
              <a:rPr lang="es-CL" sz="2700" b="1" dirty="0" smtClean="0"/>
            </a:br>
            <a:r>
              <a:rPr lang="es-CL" sz="2700" b="1" dirty="0" smtClean="0"/>
              <a:t>Art 49 bis</a:t>
            </a:r>
            <a:endParaRPr lang="es-ES" dirty="0"/>
          </a:p>
        </p:txBody>
      </p:sp>
      <p:sp>
        <p:nvSpPr>
          <p:cNvPr id="3" name="2 Marcador de contenido"/>
          <p:cNvSpPr>
            <a:spLocks noGrp="1"/>
          </p:cNvSpPr>
          <p:nvPr>
            <p:ph sz="quarter" idx="1"/>
          </p:nvPr>
        </p:nvSpPr>
        <p:spPr>
          <a:xfrm>
            <a:off x="428596" y="1428736"/>
            <a:ext cx="8229600" cy="4525963"/>
          </a:xfrm>
        </p:spPr>
        <p:txBody>
          <a:bodyPr>
            <a:normAutofit fontScale="85000" lnSpcReduction="20000"/>
          </a:bodyPr>
          <a:lstStyle/>
          <a:p>
            <a:pPr>
              <a:buNone/>
            </a:pPr>
            <a:r>
              <a:rPr lang="es-CL" dirty="0" smtClean="0"/>
              <a:t>• El límite de gasto en personal vigente a la fecha del reglamento respectivo.</a:t>
            </a:r>
            <a:endParaRPr lang="es-ES" dirty="0" smtClean="0"/>
          </a:p>
          <a:p>
            <a:pPr>
              <a:buNone/>
            </a:pPr>
            <a:r>
              <a:rPr lang="es-CL" dirty="0" smtClean="0"/>
              <a:t> </a:t>
            </a:r>
            <a:endParaRPr lang="es-ES" dirty="0" smtClean="0"/>
          </a:p>
          <a:p>
            <a:pPr>
              <a:buNone/>
            </a:pPr>
            <a:r>
              <a:rPr lang="es-CL" dirty="0" smtClean="0"/>
              <a:t>• La disponibilidad presupuestaria.</a:t>
            </a:r>
            <a:endParaRPr lang="es-ES" dirty="0" smtClean="0"/>
          </a:p>
          <a:p>
            <a:pPr>
              <a:buNone/>
            </a:pPr>
            <a:r>
              <a:rPr lang="es-CL" dirty="0" smtClean="0"/>
              <a:t> </a:t>
            </a:r>
            <a:endParaRPr lang="es-ES" dirty="0" smtClean="0"/>
          </a:p>
          <a:p>
            <a:pPr algn="just">
              <a:buNone/>
            </a:pPr>
            <a:r>
              <a:rPr lang="es-CL" i="1" dirty="0" smtClean="0"/>
              <a:t>       El </a:t>
            </a:r>
            <a:r>
              <a:rPr lang="es-CL" i="1" dirty="0" smtClean="0"/>
              <a:t>cálculo de la disponibilidad presupuestaria y su </a:t>
            </a:r>
            <a:r>
              <a:rPr lang="es-CL" i="1" dirty="0" smtClean="0"/>
              <a:t>proyección deberán </a:t>
            </a:r>
            <a:r>
              <a:rPr lang="es-CL" i="1" dirty="0" smtClean="0"/>
              <a:t>considerar los ingresos propios y el gasto en personal de </a:t>
            </a:r>
            <a:r>
              <a:rPr lang="es-CL" i="1" dirty="0" smtClean="0"/>
              <a:t>los tres </a:t>
            </a:r>
            <a:r>
              <a:rPr lang="es-CL" i="1" dirty="0" smtClean="0"/>
              <a:t>años precedentes al proceso de fijación o modificación </a:t>
            </a:r>
            <a:r>
              <a:rPr lang="es-CL" i="1" dirty="0" smtClean="0"/>
              <a:t>de plantas</a:t>
            </a:r>
            <a:r>
              <a:rPr lang="es-CL" i="1" dirty="0" smtClean="0"/>
              <a:t>; todo lo cual deberá ser certificado previamente por los </a:t>
            </a:r>
            <a:r>
              <a:rPr lang="es-CL" i="1" dirty="0" smtClean="0"/>
              <a:t>jefes de </a:t>
            </a:r>
            <a:r>
              <a:rPr lang="es-CL" i="1" dirty="0" smtClean="0"/>
              <a:t>las unidades de administración y finanzas y control</a:t>
            </a:r>
          </a:p>
          <a:p>
            <a:pPr>
              <a:buNone/>
            </a:pPr>
            <a:endParaRPr lang="es-ES" dirty="0" smtClean="0"/>
          </a:p>
          <a:p>
            <a:pPr>
              <a:buNone/>
            </a:pPr>
            <a:r>
              <a:rPr lang="es-CL" dirty="0" smtClean="0"/>
              <a:t>• Disponer de escalafón de mérito del personal actualizado.</a:t>
            </a:r>
            <a:endParaRPr lang="es-ES" dirty="0" smtClean="0"/>
          </a:p>
          <a:p>
            <a:pPr>
              <a:buNone/>
            </a:pPr>
            <a:r>
              <a:rPr lang="es-CL" dirty="0" smtClean="0"/>
              <a:t> </a:t>
            </a:r>
            <a:endParaRPr lang="es-ES" dirty="0" smtClean="0"/>
          </a:p>
          <a:p>
            <a:pPr>
              <a:buNone/>
            </a:pPr>
            <a:r>
              <a:rPr lang="es-CL" dirty="0" smtClean="0"/>
              <a:t>• En caso que se incremente el número total de cargos en la planta de personal, a lo menos </a:t>
            </a:r>
            <a:r>
              <a:rPr lang="es-CL" dirty="0" smtClean="0">
                <a:solidFill>
                  <a:srgbClr val="FF0000"/>
                </a:solidFill>
              </a:rPr>
              <a:t>un 75% (setenta y cinco por ciento) de los nuevos cargos que se creen deberán requerir título profesional o técnico</a:t>
            </a: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sz="3100" b="1" dirty="0" smtClean="0"/>
              <a:t>1. El límite de gasto en personal vigente a la fecha del reglamento respectivo.</a:t>
            </a:r>
            <a:r>
              <a:rPr lang="es-ES" dirty="0" smtClean="0"/>
              <a:t/>
            </a:r>
            <a:br>
              <a:rPr lang="es-ES" dirty="0" smtClean="0"/>
            </a:br>
            <a:endParaRPr lang="es-ES" dirty="0"/>
          </a:p>
        </p:txBody>
      </p:sp>
      <p:sp>
        <p:nvSpPr>
          <p:cNvPr id="3" name="2 Marcador de contenido"/>
          <p:cNvSpPr>
            <a:spLocks noGrp="1"/>
          </p:cNvSpPr>
          <p:nvPr>
            <p:ph sz="quarter" idx="1"/>
          </p:nvPr>
        </p:nvSpPr>
        <p:spPr>
          <a:xfrm>
            <a:off x="457200" y="1071546"/>
            <a:ext cx="8229600" cy="5357850"/>
          </a:xfrm>
        </p:spPr>
        <p:txBody>
          <a:bodyPr>
            <a:normAutofit fontScale="77500" lnSpcReduction="20000"/>
          </a:bodyPr>
          <a:lstStyle/>
          <a:p>
            <a:r>
              <a:rPr lang="es-CL" dirty="0" smtClean="0"/>
              <a:t> El nuevo inciso </a:t>
            </a:r>
            <a:r>
              <a:rPr lang="es-CL" dirty="0" err="1" smtClean="0"/>
              <a:t>ﬁnal</a:t>
            </a:r>
            <a:r>
              <a:rPr lang="es-CL" dirty="0" smtClean="0"/>
              <a:t> del artículo 2° de la ley N° 18.883 -incorporado por el artículo 5°, N° 1, letra b), de la ley N° 20.922- prevé, en lo que interesa, que </a:t>
            </a:r>
            <a:r>
              <a:rPr lang="es-CL" b="1" u="sng" dirty="0" smtClean="0"/>
              <a:t>“El gasto anual en personal no podrá exceder, respecto de cada municipalidad, del 42% </a:t>
            </a:r>
            <a:r>
              <a:rPr lang="es-CL" dirty="0" smtClean="0"/>
              <a:t>(cuarenta y dos por ciento) de los ingresos propios percibidos en el año anterior</a:t>
            </a:r>
            <a:r>
              <a:rPr lang="es-CL" dirty="0" smtClean="0"/>
              <a:t>.</a:t>
            </a:r>
          </a:p>
          <a:p>
            <a:endParaRPr lang="es-CL" dirty="0" smtClean="0"/>
          </a:p>
          <a:p>
            <a:r>
              <a:rPr lang="es-CL" dirty="0" smtClean="0"/>
              <a:t> </a:t>
            </a:r>
            <a:r>
              <a:rPr lang="es-CL" dirty="0" smtClean="0"/>
              <a:t>Se entenderá por gasto en personal el que se  irrogue  para  </a:t>
            </a:r>
            <a:r>
              <a:rPr lang="es-CL" b="1" dirty="0" smtClean="0"/>
              <a:t>cubrir  las  remuneraciones  correspondientes  </a:t>
            </a:r>
            <a:r>
              <a:rPr lang="es-CL" dirty="0" smtClean="0"/>
              <a:t>al  personal  </a:t>
            </a:r>
            <a:r>
              <a:rPr lang="es-CL" b="1" dirty="0" smtClean="0"/>
              <a:t>de  planta  y  a contrata</a:t>
            </a:r>
            <a:r>
              <a:rPr lang="es-CL" dirty="0" smtClean="0"/>
              <a:t>.</a:t>
            </a:r>
          </a:p>
          <a:p>
            <a:r>
              <a:rPr lang="es-CL" dirty="0" smtClean="0"/>
              <a:t> </a:t>
            </a:r>
            <a:r>
              <a:rPr lang="es-CL" dirty="0" smtClean="0"/>
              <a:t>Asimismo, se considerarán en dicho gasto </a:t>
            </a:r>
            <a:r>
              <a:rPr lang="es-CL" b="1" dirty="0" smtClean="0"/>
              <a:t>los honorarios a suma alzada </a:t>
            </a:r>
            <a:r>
              <a:rPr lang="es-CL" dirty="0" smtClean="0"/>
              <a:t>pagados a personas  naturales</a:t>
            </a:r>
            <a:r>
              <a:rPr lang="es-CL" b="1" dirty="0" smtClean="0"/>
              <a:t>,  honorarios  asimilados  a grado</a:t>
            </a:r>
            <a:r>
              <a:rPr lang="es-CL" dirty="0" smtClean="0"/>
              <a:t>,  </a:t>
            </a:r>
            <a:r>
              <a:rPr lang="es-CL" b="1" dirty="0" smtClean="0"/>
              <a:t>jornales</a:t>
            </a:r>
            <a:r>
              <a:rPr lang="es-CL" dirty="0" smtClean="0"/>
              <a:t>,  remuneraciones  reguladas por  el  </a:t>
            </a:r>
            <a:r>
              <a:rPr lang="es-CL" b="1" dirty="0" smtClean="0"/>
              <a:t>Código  del  Trabajo</a:t>
            </a:r>
            <a:r>
              <a:rPr lang="es-CL" dirty="0" smtClean="0"/>
              <a:t>,  </a:t>
            </a:r>
            <a:r>
              <a:rPr lang="es-CL" b="1" dirty="0" smtClean="0"/>
              <a:t>suplencias  y  reemplazos</a:t>
            </a:r>
            <a:r>
              <a:rPr lang="es-CL" dirty="0" smtClean="0"/>
              <a:t>,  </a:t>
            </a:r>
            <a:r>
              <a:rPr lang="es-CL" b="1" dirty="0" smtClean="0"/>
              <a:t>personal  a  trato  y/o  temporal  y alumnos en práctica</a:t>
            </a:r>
            <a:r>
              <a:rPr lang="es-CL" dirty="0" smtClean="0"/>
              <a:t>.</a:t>
            </a:r>
          </a:p>
          <a:p>
            <a:r>
              <a:rPr lang="es-CL" dirty="0" smtClean="0"/>
              <a:t> </a:t>
            </a:r>
            <a:r>
              <a:rPr lang="es-CL" dirty="0" smtClean="0"/>
              <a:t>A su vez, los ingresos propios percibidos serán considerados como la suma de los ingresos propios permanentes señalados en </a:t>
            </a:r>
            <a:r>
              <a:rPr lang="es-CL" b="1" dirty="0" smtClean="0"/>
              <a:t>el artículo 38 del decreto ley N° 3.063,  de 1979,  sobre Rentas  Municipales</a:t>
            </a:r>
            <a:r>
              <a:rPr lang="es-CL" dirty="0" smtClean="0"/>
              <a:t>,  incluyendo la totalidad de la recaudación por concepto  </a:t>
            </a:r>
            <a:r>
              <a:rPr lang="es-CL" b="1" dirty="0" smtClean="0"/>
              <a:t>de  permisos  de  circulación  y  patentes  municipales</a:t>
            </a:r>
            <a:r>
              <a:rPr lang="es-CL" dirty="0" smtClean="0"/>
              <a:t>,  más  los  ingresos  por participación en </a:t>
            </a:r>
            <a:r>
              <a:rPr lang="es-CL" b="1" dirty="0" smtClean="0"/>
              <a:t>el Fondo Común Municipal indicados en el artículo 14 de la ley N° 18.695</a:t>
            </a:r>
            <a:r>
              <a:rPr lang="es-CL" dirty="0" smtClean="0"/>
              <a:t>, orgánica constitucional de Municipalidades”. </a:t>
            </a:r>
            <a:endParaRPr lang="es-ES" dirty="0" smtClean="0"/>
          </a:p>
          <a:p>
            <a:endParaRPr lang="es-ES" dirty="0" smtClean="0"/>
          </a:p>
          <a:p>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pPr algn="just"/>
            <a:r>
              <a:rPr lang="es-CL" dirty="0" smtClean="0"/>
              <a:t>Enseguida,  cabe  destacar  que  el citado  precepto  agrega  que  “Sólo  para  los  efectos  del cálculo del gasto anual en personal que dispone el presente artículo, </a:t>
            </a:r>
            <a:r>
              <a:rPr lang="es-CL" b="1" dirty="0" smtClean="0">
                <a:solidFill>
                  <a:srgbClr val="FF0000"/>
                </a:solidFill>
              </a:rPr>
              <a:t>no se considerarán los pagos </a:t>
            </a:r>
            <a:r>
              <a:rPr lang="es-CL" dirty="0" smtClean="0">
                <a:solidFill>
                  <a:srgbClr val="FF0000"/>
                </a:solidFill>
              </a:rPr>
              <a:t> </a:t>
            </a:r>
            <a:r>
              <a:rPr lang="es-CL" dirty="0" smtClean="0"/>
              <a:t>que  realice  el municipio  por  concepto  de  la  </a:t>
            </a:r>
            <a:r>
              <a:rPr lang="es-CL" b="1" u="sng" dirty="0" smtClean="0">
                <a:solidFill>
                  <a:srgbClr val="FF0000"/>
                </a:solidFill>
              </a:rPr>
              <a:t>asignación  de  zona  establecida </a:t>
            </a:r>
            <a:r>
              <a:rPr lang="es-CL" dirty="0" smtClean="0"/>
              <a:t> en  el artículo 7° del decreto ley N° 249, del Ministerio de </a:t>
            </a:r>
            <a:r>
              <a:rPr lang="es-CL" dirty="0" smtClean="0"/>
              <a:t>Hacienda</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r>
              <a:rPr lang="es-CL" dirty="0" smtClean="0"/>
              <a:t>En relación con lo anterior, es del caso señalar que los </a:t>
            </a:r>
            <a:r>
              <a:rPr lang="es-CL" b="1" u="sng" dirty="0" smtClean="0">
                <a:solidFill>
                  <a:srgbClr val="FF0000"/>
                </a:solidFill>
              </a:rPr>
              <a:t>aportes que realizan los municipios a sus  servicios  de  bienestar</a:t>
            </a:r>
            <a:r>
              <a:rPr lang="es-CL" dirty="0" smtClean="0"/>
              <a:t>,  en conformidad con lo  previsto  en el artículo  3°  de  la  ley N° 19.754</a:t>
            </a:r>
            <a:r>
              <a:rPr lang="es-CL" dirty="0" smtClean="0"/>
              <a:t>, </a:t>
            </a:r>
            <a:r>
              <a:rPr lang="es-CL" b="1" u="sng" dirty="0" smtClean="0">
                <a:solidFill>
                  <a:srgbClr val="FF0000"/>
                </a:solidFill>
              </a:rPr>
              <a:t>tampoco deben considerarse para el cálculo del límite de gasto anual en personal</a:t>
            </a:r>
            <a:r>
              <a:rPr lang="es-CL" dirty="0" smtClean="0"/>
              <a:t>. (</a:t>
            </a:r>
            <a:r>
              <a:rPr lang="es-CL" dirty="0" smtClean="0"/>
              <a:t>aplica dictamen N° 85.233, de 2016).</a:t>
            </a:r>
            <a:endParaRPr lang="es-ES" dirty="0" smtClean="0"/>
          </a:p>
          <a:p>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r>
              <a:rPr lang="es-CL" dirty="0" smtClean="0"/>
              <a:t>Del mismo modo, debe precisarse que para los citados efectos</a:t>
            </a:r>
            <a:r>
              <a:rPr lang="es-CL" dirty="0" smtClean="0">
                <a:solidFill>
                  <a:srgbClr val="FF0000"/>
                </a:solidFill>
              </a:rPr>
              <a:t>, tampoco se deben incluir las  remuneraciones  de los  vigilantes  privados  regidos  por el Código del Trabajo </a:t>
            </a:r>
            <a:r>
              <a:rPr lang="es-CL" dirty="0" smtClean="0"/>
              <a:t>a que se </a:t>
            </a:r>
            <a:r>
              <a:rPr lang="es-CL" dirty="0" err="1" smtClean="0"/>
              <a:t>reﬁere</a:t>
            </a:r>
            <a:r>
              <a:rPr lang="es-CL" dirty="0" smtClean="0"/>
              <a:t> el decreto ley N° 3.607, de 1981, toda vez que en conformidad con el artículo 48 de la ley N° 18.382, los mencionados vigilantes privados no se consideran para el cálculo del  gasto  máximo  en  personal  a  que  se  </a:t>
            </a:r>
            <a:r>
              <a:rPr lang="es-CL" dirty="0" err="1" smtClean="0"/>
              <a:t>reﬁere</a:t>
            </a:r>
            <a:r>
              <a:rPr lang="es-CL" dirty="0" smtClean="0"/>
              <a:t>  el  artículo  1°  de  la  ley  N°  18.294, referencia que, como se indicó precedentemente, cabe entenderla efectuada al inciso </a:t>
            </a:r>
            <a:r>
              <a:rPr lang="es-CL" dirty="0" err="1" smtClean="0"/>
              <a:t>ﬁnal</a:t>
            </a:r>
            <a:r>
              <a:rPr lang="es-CL" dirty="0" smtClean="0"/>
              <a:t> del precepto en estudio.</a:t>
            </a:r>
            <a:endParaRPr lang="es-ES" dirty="0" smtClean="0"/>
          </a:p>
          <a:p>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r>
              <a:rPr lang="es-CL" dirty="0" smtClean="0"/>
              <a:t>Finalmente, cumple con señalar que el límite de gasto en personal vigente a la fecha del reglamento  respectivo  debe  </a:t>
            </a:r>
            <a:r>
              <a:rPr lang="es-CL" u="sng" dirty="0" err="1" smtClean="0">
                <a:solidFill>
                  <a:srgbClr val="FF0000"/>
                </a:solidFill>
              </a:rPr>
              <a:t>certiﬁcarse</a:t>
            </a:r>
            <a:r>
              <a:rPr lang="es-CL" u="sng" dirty="0" smtClean="0">
                <a:solidFill>
                  <a:srgbClr val="FF0000"/>
                </a:solidFill>
              </a:rPr>
              <a:t>  por  la  unidad  de  administración  y  ﬁnanzas</a:t>
            </a:r>
            <a:r>
              <a:rPr lang="es-CL" dirty="0" smtClean="0"/>
              <a:t>,  y acompañarse los antecedentes de respaldo que sean pertinentes</a:t>
            </a: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r>
              <a:rPr lang="es-CL" b="1" dirty="0" smtClean="0"/>
              <a:t>2. La disponibilidad presupuestaria</a:t>
            </a:r>
            <a:r>
              <a:rPr lang="es-CL" b="1" dirty="0" smtClean="0"/>
              <a:t>.</a:t>
            </a:r>
          </a:p>
          <a:p>
            <a:endParaRPr lang="es-CL" b="1" dirty="0" smtClean="0"/>
          </a:p>
          <a:p>
            <a:pPr>
              <a:buNone/>
            </a:pPr>
            <a:r>
              <a:rPr lang="es-CL" b="1" dirty="0" smtClean="0"/>
              <a:t>    </a:t>
            </a:r>
            <a:r>
              <a:rPr lang="es-CL" dirty="0" smtClean="0"/>
              <a:t>El cálculo de la disponibilidad presupuestaria y su proyección deberán considerar los ingresos propios y el gasto en personal de los </a:t>
            </a:r>
            <a:r>
              <a:rPr lang="es-CL" b="1" u="sng" dirty="0" smtClean="0"/>
              <a:t>tres años precedentes al proceso de </a:t>
            </a:r>
            <a:r>
              <a:rPr lang="es-CL" b="1" u="sng" dirty="0" err="1" smtClean="0"/>
              <a:t>ﬁjación</a:t>
            </a:r>
            <a:r>
              <a:rPr lang="es-CL" b="1" u="sng" dirty="0" smtClean="0"/>
              <a:t> o </a:t>
            </a:r>
            <a:r>
              <a:rPr lang="es-CL" b="1" u="sng" dirty="0" err="1" smtClean="0"/>
              <a:t>modiﬁcación</a:t>
            </a:r>
            <a:r>
              <a:rPr lang="es-CL" b="1" dirty="0" smtClean="0"/>
              <a:t> </a:t>
            </a:r>
            <a:r>
              <a:rPr lang="es-CL" dirty="0" smtClean="0"/>
              <a:t>de las plantas; todo lo cual deberá ser</a:t>
            </a:r>
            <a:r>
              <a:rPr lang="es-CL" b="1" dirty="0" smtClean="0"/>
              <a:t> </a:t>
            </a:r>
            <a:r>
              <a:rPr lang="es-CL" dirty="0" smtClean="0">
                <a:solidFill>
                  <a:srgbClr val="FF0000"/>
                </a:solidFill>
              </a:rPr>
              <a:t>certiﬁcado previamente por los jefes de las unidades de administración y finanzas y control de la municipalidad respectiva</a:t>
            </a:r>
            <a:r>
              <a:rPr lang="es-CL" b="1" dirty="0" smtClean="0">
                <a:solidFill>
                  <a:srgbClr val="FF0000"/>
                </a:solidFill>
              </a:rPr>
              <a:t>.</a:t>
            </a:r>
            <a:endParaRPr lang="es-ES" dirty="0" smtClean="0">
              <a:solidFill>
                <a:srgbClr val="FF0000"/>
              </a:solidFill>
            </a:endParaRPr>
          </a:p>
          <a:p>
            <a:endParaRPr lang="es-ES" dirty="0" smtClean="0"/>
          </a:p>
          <a:p>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La Disponibilidad Presupuestaria</a:t>
            </a:r>
            <a:endParaRPr lang="es-ES" dirty="0"/>
          </a:p>
        </p:txBody>
      </p:sp>
      <p:sp>
        <p:nvSpPr>
          <p:cNvPr id="3" name="2 Marcador de contenido"/>
          <p:cNvSpPr>
            <a:spLocks noGrp="1"/>
          </p:cNvSpPr>
          <p:nvPr>
            <p:ph sz="quarter" idx="1"/>
          </p:nvPr>
        </p:nvSpPr>
        <p:spPr/>
        <p:txBody>
          <a:bodyPr>
            <a:normAutofit/>
          </a:bodyPr>
          <a:lstStyle/>
          <a:p>
            <a:r>
              <a:rPr lang="es-CL" dirty="0" smtClean="0"/>
              <a:t>Al respecto, cabe señalar que para calcular la disponibilidad presupuestaria a que se </a:t>
            </a:r>
            <a:r>
              <a:rPr lang="es-CL" dirty="0" err="1" smtClean="0"/>
              <a:t>reﬁere</a:t>
            </a:r>
            <a:r>
              <a:rPr lang="es-CL" dirty="0" smtClean="0"/>
              <a:t> la  presente  exigencia  legal,  deben  considerarse  los  </a:t>
            </a:r>
            <a:r>
              <a:rPr lang="es-CL" u="sng" dirty="0" smtClean="0">
                <a:solidFill>
                  <a:srgbClr val="FF0000"/>
                </a:solidFill>
              </a:rPr>
              <a:t>ingresos  y  gastos  </a:t>
            </a:r>
            <a:r>
              <a:rPr lang="es-CL" dirty="0" smtClean="0">
                <a:solidFill>
                  <a:srgbClr val="FF0000"/>
                </a:solidFill>
              </a:rPr>
              <a:t>de  los  </a:t>
            </a:r>
            <a:r>
              <a:rPr lang="es-CL" u="sng" dirty="0" smtClean="0">
                <a:solidFill>
                  <a:srgbClr val="FF0000"/>
                </a:solidFill>
              </a:rPr>
              <a:t>tres  años inmediatamente anteriores </a:t>
            </a:r>
            <a:r>
              <a:rPr lang="es-CL" dirty="0" smtClean="0">
                <a:solidFill>
                  <a:srgbClr val="FF0000"/>
                </a:solidFill>
              </a:rPr>
              <a:t>a la anualidad en que se ejerza la facultad de ﬁjar o modiﬁcar la respectiva planta de personal</a:t>
            </a:r>
            <a:r>
              <a:rPr lang="es-CL" dirty="0" smtClean="0"/>
              <a:t>, a </a:t>
            </a:r>
            <a:r>
              <a:rPr lang="es-CL" dirty="0" err="1" smtClean="0"/>
              <a:t>ﬁn</a:t>
            </a:r>
            <a:r>
              <a:rPr lang="es-CL" dirty="0" smtClean="0"/>
              <a:t> de establecer </a:t>
            </a:r>
            <a:r>
              <a:rPr lang="es-CL" u="sng" dirty="0" smtClean="0"/>
              <a:t>una tendencia de aquéllos</a:t>
            </a:r>
            <a:r>
              <a:rPr lang="es-CL" dirty="0" smtClean="0"/>
              <a:t>, para luego, </a:t>
            </a:r>
            <a:r>
              <a:rPr lang="es-CL" u="sng" dirty="0" smtClean="0"/>
              <a:t>determinar su proyección </a:t>
            </a:r>
            <a:r>
              <a:rPr lang="es-CL" dirty="0" smtClean="0"/>
              <a:t>en el futuro.</a:t>
            </a:r>
            <a:endParaRPr lang="es-ES" dirty="0" smtClean="0"/>
          </a:p>
          <a:p>
            <a:endParaRPr lang="es-CL" dirty="0" smtClean="0"/>
          </a:p>
          <a:p>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39718"/>
          </a:xfrm>
        </p:spPr>
        <p:txBody>
          <a:bodyPr>
            <a:noAutofit/>
          </a:bodyPr>
          <a:lstStyle/>
          <a:p>
            <a:r>
              <a:rPr lang="es-CL" sz="2800" dirty="0" smtClean="0"/>
              <a:t>Disponibilidad Presupuestaria</a:t>
            </a:r>
            <a:endParaRPr lang="es-ES" sz="2800" dirty="0"/>
          </a:p>
        </p:txBody>
      </p:sp>
      <p:sp>
        <p:nvSpPr>
          <p:cNvPr id="3" name="2 Marcador de contenido"/>
          <p:cNvSpPr>
            <a:spLocks noGrp="1"/>
          </p:cNvSpPr>
          <p:nvPr>
            <p:ph sz="quarter" idx="1"/>
          </p:nvPr>
        </p:nvSpPr>
        <p:spPr>
          <a:xfrm>
            <a:off x="457200" y="857232"/>
            <a:ext cx="8229600" cy="5268931"/>
          </a:xfrm>
        </p:spPr>
        <p:txBody>
          <a:bodyPr>
            <a:normAutofit/>
          </a:bodyPr>
          <a:lstStyle/>
          <a:p>
            <a:pPr>
              <a:buNone/>
            </a:pPr>
            <a:r>
              <a:rPr lang="es-CL" dirty="0" smtClean="0"/>
              <a:t>    </a:t>
            </a:r>
            <a:r>
              <a:rPr lang="es-CL" sz="2400" dirty="0" smtClean="0"/>
              <a:t>Para  </a:t>
            </a:r>
            <a:r>
              <a:rPr lang="es-CL" sz="2400" dirty="0" smtClean="0"/>
              <a:t>tales  efectos,  las  municipalidades  deben  tener  en  consideración  los  siguientes aspectos</a:t>
            </a:r>
            <a:r>
              <a:rPr lang="es-CL" sz="2400" dirty="0" smtClean="0"/>
              <a:t>:</a:t>
            </a:r>
          </a:p>
          <a:p>
            <a:pPr>
              <a:buNone/>
            </a:pPr>
            <a:endParaRPr lang="es-CL" dirty="0" smtClean="0"/>
          </a:p>
          <a:p>
            <a:pPr algn="just"/>
            <a:r>
              <a:rPr lang="es-CL" dirty="0" smtClean="0"/>
              <a:t>1.  Los  Ingresos  Propios  Municipales  corresponden a  los  </a:t>
            </a:r>
            <a:r>
              <a:rPr lang="es-CL" dirty="0" smtClean="0">
                <a:solidFill>
                  <a:srgbClr val="FF0000"/>
                </a:solidFill>
              </a:rPr>
              <a:t>Ingresos  Propios  Permanentes  a que se </a:t>
            </a:r>
            <a:r>
              <a:rPr lang="es-CL" dirty="0" err="1" smtClean="0">
                <a:solidFill>
                  <a:srgbClr val="FF0000"/>
                </a:solidFill>
              </a:rPr>
              <a:t>reﬁere</a:t>
            </a:r>
            <a:r>
              <a:rPr lang="es-CL" dirty="0" smtClean="0">
                <a:solidFill>
                  <a:srgbClr val="FF0000"/>
                </a:solidFill>
              </a:rPr>
              <a:t> el artículo 38 del decreto ley N° 3.063,</a:t>
            </a:r>
            <a:r>
              <a:rPr lang="es-CL" dirty="0" smtClean="0"/>
              <a:t> de 1979, sobre Rentas Municipales, más  los  ingresos  provenientes  del </a:t>
            </a:r>
            <a:r>
              <a:rPr lang="es-CL" dirty="0" smtClean="0">
                <a:solidFill>
                  <a:srgbClr val="FF0000"/>
                </a:solidFill>
              </a:rPr>
              <a:t>Fondo  Común  </a:t>
            </a:r>
            <a:r>
              <a:rPr lang="es-CL" dirty="0" smtClean="0">
                <a:solidFill>
                  <a:srgbClr val="FF0000"/>
                </a:solidFill>
              </a:rPr>
              <a:t>Municipal.</a:t>
            </a:r>
          </a:p>
          <a:p>
            <a:pPr algn="just">
              <a:buNone/>
            </a:pPr>
            <a:r>
              <a:rPr lang="es-CL" dirty="0" smtClean="0"/>
              <a:t>    </a:t>
            </a:r>
            <a:r>
              <a:rPr lang="es-CL" sz="2600" dirty="0" smtClean="0"/>
              <a:t>De esta forma, se excluyen las transferencias recibidas para ser incorporadas a los presupuestos de salud y educación</a:t>
            </a:r>
            <a:r>
              <a:rPr lang="es-CL" dirty="0" smtClean="0"/>
              <a:t>.</a:t>
            </a:r>
            <a:endParaRPr lang="es-ES" dirty="0" smtClean="0"/>
          </a:p>
          <a:p>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368280"/>
          </a:xfrm>
        </p:spPr>
        <p:txBody>
          <a:bodyPr>
            <a:noAutofit/>
          </a:bodyPr>
          <a:lstStyle/>
          <a:p>
            <a:r>
              <a:rPr lang="es-CL" sz="3200" dirty="0" smtClean="0"/>
              <a:t>Artículo </a:t>
            </a:r>
            <a:r>
              <a:rPr lang="es-CL" sz="3200" dirty="0" smtClean="0"/>
              <a:t>38 del decreto ley N° 3.063</a:t>
            </a:r>
            <a:endParaRPr lang="es-ES" sz="3200" dirty="0"/>
          </a:p>
        </p:txBody>
      </p:sp>
      <p:sp>
        <p:nvSpPr>
          <p:cNvPr id="3" name="2 Marcador de contenido"/>
          <p:cNvSpPr>
            <a:spLocks noGrp="1"/>
          </p:cNvSpPr>
          <p:nvPr>
            <p:ph sz="quarter" idx="1"/>
          </p:nvPr>
        </p:nvSpPr>
        <p:spPr>
          <a:xfrm>
            <a:off x="457200" y="928670"/>
            <a:ext cx="8229600" cy="5429288"/>
          </a:xfrm>
        </p:spPr>
        <p:txBody>
          <a:bodyPr>
            <a:normAutofit fontScale="55000" lnSpcReduction="20000"/>
          </a:bodyPr>
          <a:lstStyle/>
          <a:p>
            <a:r>
              <a:rPr lang="es-CL" b="1" dirty="0" smtClean="0"/>
              <a:t>INGRESOS PROPIOS </a:t>
            </a:r>
            <a:r>
              <a:rPr lang="es-CL" b="1" dirty="0" smtClean="0"/>
              <a:t>PERMANENTES</a:t>
            </a:r>
          </a:p>
          <a:p>
            <a:pPr>
              <a:buNone/>
            </a:pPr>
            <a:endParaRPr lang="es-ES" dirty="0" smtClean="0"/>
          </a:p>
          <a:p>
            <a:r>
              <a:rPr lang="es-CL" b="1" dirty="0" smtClean="0"/>
              <a:t>1150301001001                      </a:t>
            </a:r>
            <a:r>
              <a:rPr lang="es-CL" dirty="0" smtClean="0"/>
              <a:t>Patentes </a:t>
            </a:r>
            <a:r>
              <a:rPr lang="es-CL" dirty="0" smtClean="0"/>
              <a:t>Municipales / De Beneficio Municipal</a:t>
            </a:r>
            <a:endParaRPr lang="es-ES" dirty="0" smtClean="0"/>
          </a:p>
          <a:p>
            <a:r>
              <a:rPr lang="es-CL" b="1" dirty="0" smtClean="0"/>
              <a:t>1150301002                            </a:t>
            </a:r>
            <a:r>
              <a:rPr lang="es-CL" dirty="0" smtClean="0"/>
              <a:t>Derechos </a:t>
            </a:r>
            <a:r>
              <a:rPr lang="es-CL" dirty="0" smtClean="0"/>
              <a:t>de Aseo</a:t>
            </a:r>
            <a:endParaRPr lang="es-ES" dirty="0" smtClean="0"/>
          </a:p>
          <a:p>
            <a:r>
              <a:rPr lang="es-CL" b="1" dirty="0" smtClean="0"/>
              <a:t>1150301003                             </a:t>
            </a:r>
            <a:r>
              <a:rPr lang="es-CL" dirty="0" smtClean="0"/>
              <a:t>Otros </a:t>
            </a:r>
            <a:r>
              <a:rPr lang="es-CL" dirty="0" smtClean="0"/>
              <a:t>Derechos</a:t>
            </a:r>
            <a:endParaRPr lang="es-ES" dirty="0" smtClean="0"/>
          </a:p>
          <a:p>
            <a:r>
              <a:rPr lang="es-CL" b="1" dirty="0" smtClean="0"/>
              <a:t>1150301004001                      </a:t>
            </a:r>
            <a:r>
              <a:rPr lang="es-CL" dirty="0" smtClean="0"/>
              <a:t>Concesiones</a:t>
            </a:r>
            <a:endParaRPr lang="es-ES" dirty="0" smtClean="0"/>
          </a:p>
          <a:p>
            <a:r>
              <a:rPr lang="es-CL" b="1" dirty="0" smtClean="0"/>
              <a:t>1150302001001                      </a:t>
            </a:r>
            <a:r>
              <a:rPr lang="es-CL" dirty="0" smtClean="0"/>
              <a:t>Permisos </a:t>
            </a:r>
            <a:r>
              <a:rPr lang="es-CL" dirty="0" smtClean="0"/>
              <a:t>de Circulación / De Beneficio Municipal</a:t>
            </a:r>
            <a:endParaRPr lang="es-ES" dirty="0" smtClean="0"/>
          </a:p>
          <a:p>
            <a:r>
              <a:rPr lang="es-CL" b="1" dirty="0" smtClean="0"/>
              <a:t>1150302002                            </a:t>
            </a:r>
            <a:r>
              <a:rPr lang="es-CL" dirty="0" smtClean="0"/>
              <a:t>Licencias </a:t>
            </a:r>
            <a:r>
              <a:rPr lang="es-CL" dirty="0" smtClean="0"/>
              <a:t>de Conducir y Similares</a:t>
            </a:r>
            <a:endParaRPr lang="es-ES" dirty="0" smtClean="0"/>
          </a:p>
          <a:p>
            <a:r>
              <a:rPr lang="es-CL" b="1" dirty="0" smtClean="0"/>
              <a:t>1150303                                   </a:t>
            </a:r>
            <a:r>
              <a:rPr lang="es-CL" dirty="0" smtClean="0"/>
              <a:t>Participación </a:t>
            </a:r>
            <a:r>
              <a:rPr lang="es-CL" dirty="0" smtClean="0"/>
              <a:t>en Impuesto Territorial</a:t>
            </a:r>
            <a:endParaRPr lang="es-ES" dirty="0" smtClean="0"/>
          </a:p>
          <a:p>
            <a:r>
              <a:rPr lang="es-CL" b="1" dirty="0" smtClean="0"/>
              <a:t>1150503007001                      </a:t>
            </a:r>
            <a:r>
              <a:rPr lang="es-CL" dirty="0" smtClean="0"/>
              <a:t>Patentes </a:t>
            </a:r>
            <a:r>
              <a:rPr lang="es-CL" dirty="0" smtClean="0"/>
              <a:t>Acuícolas Ley N° 20.033, art. 8°</a:t>
            </a:r>
            <a:endParaRPr lang="es-ES" dirty="0" smtClean="0"/>
          </a:p>
          <a:p>
            <a:r>
              <a:rPr lang="es-CL" b="1" dirty="0" smtClean="0"/>
              <a:t>11506                                        </a:t>
            </a:r>
            <a:r>
              <a:rPr lang="es-CL" dirty="0" err="1" smtClean="0"/>
              <a:t>CxC</a:t>
            </a:r>
            <a:r>
              <a:rPr lang="es-CL" dirty="0" smtClean="0"/>
              <a:t> </a:t>
            </a:r>
            <a:r>
              <a:rPr lang="es-CL" dirty="0" smtClean="0"/>
              <a:t>Rentas de la Propiedad</a:t>
            </a:r>
            <a:endParaRPr lang="es-ES" dirty="0" smtClean="0"/>
          </a:p>
          <a:p>
            <a:r>
              <a:rPr lang="es-CL" b="1" dirty="0" smtClean="0"/>
              <a:t>1150802001                             </a:t>
            </a:r>
            <a:r>
              <a:rPr lang="es-CL" dirty="0" smtClean="0"/>
              <a:t>Multas </a:t>
            </a:r>
            <a:r>
              <a:rPr lang="es-CL" dirty="0" smtClean="0"/>
              <a:t>/ De Beneficio Municipal</a:t>
            </a:r>
            <a:endParaRPr lang="es-ES" dirty="0" smtClean="0"/>
          </a:p>
          <a:p>
            <a:r>
              <a:rPr lang="es-CL" b="1" dirty="0" smtClean="0"/>
              <a:t>1150802003                             </a:t>
            </a:r>
            <a:r>
              <a:rPr lang="es-CL" dirty="0" smtClean="0"/>
              <a:t>Multas </a:t>
            </a:r>
            <a:r>
              <a:rPr lang="es-CL" dirty="0" smtClean="0"/>
              <a:t>Ley de Alcoholes / De Beneficio Municipal</a:t>
            </a:r>
            <a:endParaRPr lang="es-ES" dirty="0" smtClean="0"/>
          </a:p>
          <a:p>
            <a:r>
              <a:rPr lang="es-CL" b="1" dirty="0" smtClean="0"/>
              <a:t>1150802005                            </a:t>
            </a:r>
            <a:r>
              <a:rPr lang="es-CL" dirty="0" smtClean="0"/>
              <a:t>Registro </a:t>
            </a:r>
            <a:r>
              <a:rPr lang="es-CL" dirty="0" smtClean="0"/>
              <a:t>de Multas de Tránsito No Pagadas / De </a:t>
            </a:r>
            <a:r>
              <a:rPr lang="es-CL" dirty="0" smtClean="0"/>
              <a:t>  </a:t>
            </a:r>
            <a:r>
              <a:rPr lang="es-CL" dirty="0" err="1" smtClean="0"/>
              <a:t>Beneﬁcio</a:t>
            </a:r>
            <a:r>
              <a:rPr lang="es-CL" dirty="0" smtClean="0"/>
              <a:t> </a:t>
            </a:r>
            <a:r>
              <a:rPr lang="es-CL" dirty="0" smtClean="0"/>
              <a:t>Municipal</a:t>
            </a:r>
            <a:endParaRPr lang="es-ES" dirty="0" smtClean="0"/>
          </a:p>
          <a:p>
            <a:r>
              <a:rPr lang="es-CL" b="1" dirty="0" smtClean="0"/>
              <a:t>1150802008                            </a:t>
            </a:r>
            <a:r>
              <a:rPr lang="es-CL" dirty="0" smtClean="0"/>
              <a:t>Intereses</a:t>
            </a:r>
            <a:endParaRPr lang="es-ES" dirty="0" smtClean="0"/>
          </a:p>
          <a:p>
            <a:r>
              <a:rPr lang="es-CL" b="1" dirty="0" smtClean="0"/>
              <a:t>1151303005001                     </a:t>
            </a:r>
            <a:r>
              <a:rPr lang="es-CL" dirty="0" smtClean="0"/>
              <a:t>Patentes </a:t>
            </a:r>
            <a:r>
              <a:rPr lang="es-CL" dirty="0" smtClean="0"/>
              <a:t>Mineras Ley N° 19.143</a:t>
            </a:r>
            <a:endParaRPr lang="es-ES" dirty="0" smtClean="0"/>
          </a:p>
          <a:p>
            <a:r>
              <a:rPr lang="es-CL" b="1" dirty="0" smtClean="0"/>
              <a:t>1151303005002                      </a:t>
            </a:r>
            <a:r>
              <a:rPr lang="es-CL" dirty="0" smtClean="0"/>
              <a:t>Casinos </a:t>
            </a:r>
            <a:r>
              <a:rPr lang="es-CL" dirty="0" smtClean="0"/>
              <a:t>de Juegos Ley N° 19.995</a:t>
            </a:r>
            <a:endParaRPr lang="es-ES" dirty="0" smtClean="0"/>
          </a:p>
          <a:p>
            <a:r>
              <a:rPr lang="es-CL" b="1" dirty="0" smtClean="0"/>
              <a:t>1150803                                   </a:t>
            </a:r>
            <a:r>
              <a:rPr lang="es-CL" dirty="0" smtClean="0"/>
              <a:t>PARTICIPACIÓN </a:t>
            </a:r>
            <a:r>
              <a:rPr lang="es-CL" dirty="0" smtClean="0"/>
              <a:t>DEL FONDO COMÚN </a:t>
            </a:r>
            <a:r>
              <a:rPr lang="es-CL" dirty="0" smtClean="0"/>
              <a:t>MUNICIPAL</a:t>
            </a:r>
          </a:p>
          <a:p>
            <a:endParaRPr lang="es-ES" dirty="0" smtClean="0"/>
          </a:p>
          <a:p>
            <a:pPr algn="ctr">
              <a:buNone/>
            </a:pPr>
            <a:r>
              <a:rPr lang="es-CL" b="1" dirty="0" smtClean="0"/>
              <a:t>*Según el Catálogo de Cuentas Contables del Sector Municipal</a:t>
            </a:r>
            <a:endParaRPr lang="es-ES" dirty="0" smtClean="0"/>
          </a:p>
          <a:p>
            <a:endParaRPr lang="es-ES"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08"/>
          </a:xfrm>
        </p:spPr>
        <p:txBody>
          <a:bodyPr>
            <a:normAutofit/>
          </a:bodyPr>
          <a:lstStyle/>
          <a:p>
            <a:r>
              <a:rPr lang="es-CL" sz="1800" dirty="0" smtClean="0"/>
              <a:t>DICTAMENES    RELACIONADOS</a:t>
            </a:r>
            <a:endParaRPr lang="es-ES" sz="1800" dirty="0"/>
          </a:p>
        </p:txBody>
      </p:sp>
      <p:graphicFrame>
        <p:nvGraphicFramePr>
          <p:cNvPr id="5" name="4 Marcador de contenido"/>
          <p:cNvGraphicFramePr>
            <a:graphicFrameLocks noGrp="1"/>
          </p:cNvGraphicFramePr>
          <p:nvPr>
            <p:ph sz="quarter" idx="1"/>
          </p:nvPr>
        </p:nvGraphicFramePr>
        <p:xfrm>
          <a:off x="500034" y="1214422"/>
          <a:ext cx="8229600" cy="5120640"/>
        </p:xfrm>
        <a:graphic>
          <a:graphicData uri="http://schemas.openxmlformats.org/drawingml/2006/table">
            <a:tbl>
              <a:tblPr firstRow="1" bandRow="1">
                <a:tableStyleId>{5C22544A-7EE6-4342-B048-85BDC9FD1C3A}</a:tableStyleId>
              </a:tblPr>
              <a:tblGrid>
                <a:gridCol w="2743200"/>
                <a:gridCol w="2743200"/>
                <a:gridCol w="2743200"/>
              </a:tblGrid>
              <a:tr h="344943">
                <a:tc>
                  <a:txBody>
                    <a:bodyPr/>
                    <a:lstStyle/>
                    <a:p>
                      <a:pPr algn="ctr"/>
                      <a:r>
                        <a:rPr lang="es-CL" dirty="0" smtClean="0"/>
                        <a:t>Acción</a:t>
                      </a:r>
                      <a:endParaRPr lang="es-ES" dirty="0"/>
                    </a:p>
                  </a:txBody>
                  <a:tcPr/>
                </a:tc>
                <a:tc>
                  <a:txBody>
                    <a:bodyPr/>
                    <a:lstStyle/>
                    <a:p>
                      <a:pPr algn="ctr"/>
                      <a:r>
                        <a:rPr lang="es-CL" dirty="0" smtClean="0"/>
                        <a:t>Dictamen</a:t>
                      </a:r>
                      <a:endParaRPr lang="es-ES" dirty="0"/>
                    </a:p>
                  </a:txBody>
                  <a:tcPr/>
                </a:tc>
                <a:tc>
                  <a:txBody>
                    <a:bodyPr/>
                    <a:lstStyle/>
                    <a:p>
                      <a:pPr algn="ctr"/>
                      <a:r>
                        <a:rPr lang="es-CL" dirty="0" smtClean="0"/>
                        <a:t>Año</a:t>
                      </a:r>
                      <a:endParaRPr lang="es-ES" dirty="0"/>
                    </a:p>
                  </a:txBody>
                  <a:tcPr/>
                </a:tc>
              </a:tr>
              <a:tr h="344943">
                <a:tc>
                  <a:txBody>
                    <a:bodyPr/>
                    <a:lstStyle/>
                    <a:p>
                      <a:pPr algn="ctr"/>
                      <a:r>
                        <a:rPr lang="es-CL" dirty="0" smtClean="0"/>
                        <a:t>Aplica</a:t>
                      </a:r>
                      <a:endParaRPr lang="es-ES" dirty="0"/>
                    </a:p>
                  </a:txBody>
                  <a:tcPr/>
                </a:tc>
                <a:tc>
                  <a:txBody>
                    <a:bodyPr/>
                    <a:lstStyle/>
                    <a:p>
                      <a:pPr algn="ctr"/>
                      <a:r>
                        <a:rPr lang="es-CL" dirty="0" smtClean="0"/>
                        <a:t>41238</a:t>
                      </a:r>
                      <a:endParaRPr lang="es-ES" dirty="0"/>
                    </a:p>
                  </a:txBody>
                  <a:tcPr/>
                </a:tc>
                <a:tc>
                  <a:txBody>
                    <a:bodyPr/>
                    <a:lstStyle/>
                    <a:p>
                      <a:pPr algn="ctr"/>
                      <a:r>
                        <a:rPr lang="es-CL" dirty="0" smtClean="0"/>
                        <a:t>2017</a:t>
                      </a:r>
                      <a:endParaRPr lang="es-ES" dirty="0"/>
                    </a:p>
                  </a:txBody>
                  <a:tcPr/>
                </a:tc>
              </a:tr>
              <a:tr h="344943">
                <a:tc>
                  <a:txBody>
                    <a:bodyPr/>
                    <a:lstStyle/>
                    <a:p>
                      <a:pPr algn="ctr"/>
                      <a:r>
                        <a:rPr lang="es-CL" dirty="0" smtClean="0"/>
                        <a:t>Aplica</a:t>
                      </a:r>
                      <a:endParaRPr lang="es-ES" dirty="0"/>
                    </a:p>
                  </a:txBody>
                  <a:tcPr/>
                </a:tc>
                <a:tc>
                  <a:txBody>
                    <a:bodyPr/>
                    <a:lstStyle/>
                    <a:p>
                      <a:pPr algn="ctr"/>
                      <a:r>
                        <a:rPr lang="es-CL" dirty="0" smtClean="0"/>
                        <a:t>7774</a:t>
                      </a:r>
                      <a:endParaRPr lang="es-ES" dirty="0"/>
                    </a:p>
                  </a:txBody>
                  <a:tcPr/>
                </a:tc>
                <a:tc>
                  <a:txBody>
                    <a:bodyPr/>
                    <a:lstStyle/>
                    <a:p>
                      <a:pPr algn="ctr"/>
                      <a:r>
                        <a:rPr lang="es-CL" dirty="0" smtClean="0"/>
                        <a:t>2018</a:t>
                      </a:r>
                      <a:endParaRPr lang="es-ES" dirty="0"/>
                    </a:p>
                  </a:txBody>
                  <a:tcPr/>
                </a:tc>
              </a:tr>
              <a:tr h="344943">
                <a:tc>
                  <a:txBody>
                    <a:bodyPr/>
                    <a:lstStyle/>
                    <a:p>
                      <a:pPr algn="ctr"/>
                      <a:r>
                        <a:rPr lang="es-CL" dirty="0" smtClean="0"/>
                        <a:t>Aplica</a:t>
                      </a:r>
                      <a:endParaRPr lang="es-ES" dirty="0"/>
                    </a:p>
                  </a:txBody>
                  <a:tcPr/>
                </a:tc>
                <a:tc>
                  <a:txBody>
                    <a:bodyPr/>
                    <a:lstStyle/>
                    <a:p>
                      <a:pPr algn="ctr"/>
                      <a:r>
                        <a:rPr lang="es-CL" dirty="0" smtClean="0"/>
                        <a:t>16241</a:t>
                      </a:r>
                      <a:endParaRPr lang="es-ES" dirty="0"/>
                    </a:p>
                  </a:txBody>
                  <a:tcPr/>
                </a:tc>
                <a:tc>
                  <a:txBody>
                    <a:bodyPr/>
                    <a:lstStyle/>
                    <a:p>
                      <a:pPr algn="ctr"/>
                      <a:r>
                        <a:rPr lang="es-CL" dirty="0" smtClean="0"/>
                        <a:t>2007</a:t>
                      </a:r>
                      <a:endParaRPr lang="es-ES" dirty="0"/>
                    </a:p>
                  </a:txBody>
                  <a:tcPr/>
                </a:tc>
              </a:tr>
              <a:tr h="344943">
                <a:tc>
                  <a:txBody>
                    <a:bodyPr/>
                    <a:lstStyle/>
                    <a:p>
                      <a:pPr algn="ctr"/>
                      <a:r>
                        <a:rPr lang="es-CL" dirty="0" smtClean="0"/>
                        <a:t>Aplica</a:t>
                      </a:r>
                      <a:endParaRPr lang="es-ES" dirty="0"/>
                    </a:p>
                  </a:txBody>
                  <a:tcPr/>
                </a:tc>
                <a:tc>
                  <a:txBody>
                    <a:bodyPr/>
                    <a:lstStyle/>
                    <a:p>
                      <a:pPr algn="ctr"/>
                      <a:r>
                        <a:rPr lang="es-CL" dirty="0" smtClean="0"/>
                        <a:t>36318</a:t>
                      </a:r>
                      <a:endParaRPr lang="es-ES" dirty="0"/>
                    </a:p>
                  </a:txBody>
                  <a:tcPr/>
                </a:tc>
                <a:tc>
                  <a:txBody>
                    <a:bodyPr/>
                    <a:lstStyle/>
                    <a:p>
                      <a:pPr algn="ctr"/>
                      <a:r>
                        <a:rPr lang="es-CL" dirty="0" smtClean="0"/>
                        <a:t>2017</a:t>
                      </a:r>
                      <a:endParaRPr lang="es-ES" dirty="0"/>
                    </a:p>
                  </a:txBody>
                  <a:tcPr/>
                </a:tc>
              </a:tr>
              <a:tr h="344943">
                <a:tc>
                  <a:txBody>
                    <a:bodyPr/>
                    <a:lstStyle/>
                    <a:p>
                      <a:pPr algn="ctr"/>
                      <a:r>
                        <a:rPr lang="es-CL" dirty="0" smtClean="0"/>
                        <a:t>Aplica</a:t>
                      </a:r>
                      <a:endParaRPr lang="es-ES" dirty="0"/>
                    </a:p>
                  </a:txBody>
                  <a:tcPr/>
                </a:tc>
                <a:tc>
                  <a:txBody>
                    <a:bodyPr/>
                    <a:lstStyle/>
                    <a:p>
                      <a:pPr algn="ctr"/>
                      <a:r>
                        <a:rPr lang="es-CL" dirty="0" smtClean="0"/>
                        <a:t>22913</a:t>
                      </a:r>
                      <a:endParaRPr lang="es-ES" dirty="0"/>
                    </a:p>
                  </a:txBody>
                  <a:tcPr/>
                </a:tc>
                <a:tc>
                  <a:txBody>
                    <a:bodyPr/>
                    <a:lstStyle/>
                    <a:p>
                      <a:pPr algn="ctr"/>
                      <a:r>
                        <a:rPr lang="es-CL" dirty="0" smtClean="0"/>
                        <a:t>2013</a:t>
                      </a:r>
                      <a:endParaRPr lang="es-ES" dirty="0"/>
                    </a:p>
                  </a:txBody>
                  <a:tcPr/>
                </a:tc>
              </a:tr>
              <a:tr h="344943">
                <a:tc>
                  <a:txBody>
                    <a:bodyPr/>
                    <a:lstStyle/>
                    <a:p>
                      <a:pPr algn="ctr"/>
                      <a:r>
                        <a:rPr lang="es-CL" dirty="0" smtClean="0"/>
                        <a:t>Aplica</a:t>
                      </a:r>
                      <a:endParaRPr lang="es-ES" dirty="0"/>
                    </a:p>
                  </a:txBody>
                  <a:tcPr/>
                </a:tc>
                <a:tc>
                  <a:txBody>
                    <a:bodyPr/>
                    <a:lstStyle/>
                    <a:p>
                      <a:pPr algn="ctr"/>
                      <a:r>
                        <a:rPr lang="es-CL" dirty="0" smtClean="0"/>
                        <a:t>55021</a:t>
                      </a:r>
                      <a:endParaRPr lang="es-ES" dirty="0"/>
                    </a:p>
                  </a:txBody>
                  <a:tcPr/>
                </a:tc>
                <a:tc>
                  <a:txBody>
                    <a:bodyPr/>
                    <a:lstStyle/>
                    <a:p>
                      <a:pPr algn="ctr"/>
                      <a:r>
                        <a:rPr lang="es-CL" dirty="0" smtClean="0"/>
                        <a:t>2016</a:t>
                      </a:r>
                      <a:endParaRPr lang="es-ES" dirty="0"/>
                    </a:p>
                  </a:txBody>
                  <a:tcPr/>
                </a:tc>
              </a:tr>
              <a:tr h="344943">
                <a:tc>
                  <a:txBody>
                    <a:bodyPr/>
                    <a:lstStyle/>
                    <a:p>
                      <a:pPr algn="ctr"/>
                      <a:r>
                        <a:rPr lang="es-CL" dirty="0" smtClean="0"/>
                        <a:t>Aplica</a:t>
                      </a:r>
                      <a:endParaRPr lang="es-ES" dirty="0"/>
                    </a:p>
                  </a:txBody>
                  <a:tcPr/>
                </a:tc>
                <a:tc>
                  <a:txBody>
                    <a:bodyPr/>
                    <a:lstStyle/>
                    <a:p>
                      <a:pPr algn="ctr"/>
                      <a:r>
                        <a:rPr lang="es-CL" dirty="0" smtClean="0"/>
                        <a:t>35464</a:t>
                      </a:r>
                      <a:endParaRPr lang="es-ES" dirty="0"/>
                    </a:p>
                  </a:txBody>
                  <a:tcPr/>
                </a:tc>
                <a:tc>
                  <a:txBody>
                    <a:bodyPr/>
                    <a:lstStyle/>
                    <a:p>
                      <a:pPr algn="ctr"/>
                      <a:r>
                        <a:rPr lang="es-CL" dirty="0" smtClean="0"/>
                        <a:t>2002</a:t>
                      </a:r>
                      <a:endParaRPr lang="es-ES" dirty="0"/>
                    </a:p>
                  </a:txBody>
                  <a:tcPr/>
                </a:tc>
              </a:tr>
              <a:tr h="344943">
                <a:tc>
                  <a:txBody>
                    <a:bodyPr/>
                    <a:lstStyle/>
                    <a:p>
                      <a:pPr algn="ctr"/>
                      <a:r>
                        <a:rPr lang="es-CL" dirty="0" smtClean="0"/>
                        <a:t>Aplica</a:t>
                      </a:r>
                      <a:endParaRPr lang="es-ES" dirty="0"/>
                    </a:p>
                  </a:txBody>
                  <a:tcPr/>
                </a:tc>
                <a:tc>
                  <a:txBody>
                    <a:bodyPr/>
                    <a:lstStyle/>
                    <a:p>
                      <a:pPr algn="ctr"/>
                      <a:r>
                        <a:rPr lang="es-CL" dirty="0" smtClean="0"/>
                        <a:t>39448</a:t>
                      </a:r>
                      <a:endParaRPr lang="es-ES" dirty="0"/>
                    </a:p>
                  </a:txBody>
                  <a:tcPr/>
                </a:tc>
                <a:tc>
                  <a:txBody>
                    <a:bodyPr/>
                    <a:lstStyle/>
                    <a:p>
                      <a:pPr algn="ctr"/>
                      <a:r>
                        <a:rPr lang="es-CL" dirty="0" smtClean="0"/>
                        <a:t>2016</a:t>
                      </a:r>
                      <a:endParaRPr lang="es-ES" dirty="0"/>
                    </a:p>
                  </a:txBody>
                  <a:tcPr/>
                </a:tc>
              </a:tr>
              <a:tr h="344943">
                <a:tc>
                  <a:txBody>
                    <a:bodyPr/>
                    <a:lstStyle/>
                    <a:p>
                      <a:pPr algn="ctr"/>
                      <a:r>
                        <a:rPr lang="es-CL" dirty="0" smtClean="0"/>
                        <a:t>Aplica</a:t>
                      </a:r>
                      <a:endParaRPr lang="es-ES" dirty="0"/>
                    </a:p>
                  </a:txBody>
                  <a:tcPr/>
                </a:tc>
                <a:tc>
                  <a:txBody>
                    <a:bodyPr/>
                    <a:lstStyle/>
                    <a:p>
                      <a:pPr algn="ctr"/>
                      <a:r>
                        <a:rPr lang="es-CL" dirty="0" smtClean="0"/>
                        <a:t>82511</a:t>
                      </a:r>
                      <a:endParaRPr lang="es-ES" dirty="0"/>
                    </a:p>
                  </a:txBody>
                  <a:tcPr/>
                </a:tc>
                <a:tc>
                  <a:txBody>
                    <a:bodyPr/>
                    <a:lstStyle/>
                    <a:p>
                      <a:pPr algn="ctr"/>
                      <a:r>
                        <a:rPr lang="es-CL" dirty="0" smtClean="0"/>
                        <a:t>2013</a:t>
                      </a:r>
                      <a:endParaRPr lang="es-ES" dirty="0"/>
                    </a:p>
                  </a:txBody>
                  <a:tcPr/>
                </a:tc>
              </a:tr>
              <a:tr h="344943">
                <a:tc>
                  <a:txBody>
                    <a:bodyPr/>
                    <a:lstStyle/>
                    <a:p>
                      <a:pPr algn="ctr"/>
                      <a:r>
                        <a:rPr lang="es-CL" dirty="0" smtClean="0"/>
                        <a:t>Aplica</a:t>
                      </a:r>
                      <a:endParaRPr lang="es-ES" dirty="0"/>
                    </a:p>
                  </a:txBody>
                  <a:tcPr/>
                </a:tc>
                <a:tc>
                  <a:txBody>
                    <a:bodyPr/>
                    <a:lstStyle/>
                    <a:p>
                      <a:pPr algn="ctr"/>
                      <a:r>
                        <a:rPr lang="es-CL" dirty="0" smtClean="0"/>
                        <a:t>31829</a:t>
                      </a:r>
                      <a:endParaRPr lang="es-ES" dirty="0"/>
                    </a:p>
                  </a:txBody>
                  <a:tcPr/>
                </a:tc>
                <a:tc>
                  <a:txBody>
                    <a:bodyPr/>
                    <a:lstStyle/>
                    <a:p>
                      <a:pPr algn="ctr"/>
                      <a:r>
                        <a:rPr lang="es-CL" dirty="0" smtClean="0"/>
                        <a:t>1999</a:t>
                      </a:r>
                      <a:endParaRPr lang="es-ES" dirty="0"/>
                    </a:p>
                  </a:txBody>
                  <a:tcPr/>
                </a:tc>
              </a:tr>
              <a:tr h="344943">
                <a:tc>
                  <a:txBody>
                    <a:bodyPr/>
                    <a:lstStyle/>
                    <a:p>
                      <a:pPr algn="ctr"/>
                      <a:r>
                        <a:rPr lang="es-CL" dirty="0" smtClean="0"/>
                        <a:t>Aplica</a:t>
                      </a:r>
                      <a:endParaRPr lang="es-ES" dirty="0"/>
                    </a:p>
                  </a:txBody>
                  <a:tcPr/>
                </a:tc>
                <a:tc>
                  <a:txBody>
                    <a:bodyPr/>
                    <a:lstStyle/>
                    <a:p>
                      <a:pPr algn="ctr"/>
                      <a:r>
                        <a:rPr lang="es-CL" dirty="0" smtClean="0"/>
                        <a:t>8819</a:t>
                      </a:r>
                      <a:endParaRPr lang="es-ES" dirty="0"/>
                    </a:p>
                  </a:txBody>
                  <a:tcPr/>
                </a:tc>
                <a:tc>
                  <a:txBody>
                    <a:bodyPr/>
                    <a:lstStyle/>
                    <a:p>
                      <a:pPr algn="ctr"/>
                      <a:r>
                        <a:rPr lang="es-CL" dirty="0" smtClean="0"/>
                        <a:t>2004</a:t>
                      </a:r>
                      <a:endParaRPr lang="es-ES" dirty="0"/>
                    </a:p>
                  </a:txBody>
                  <a:tcPr/>
                </a:tc>
              </a:tr>
              <a:tr h="344943">
                <a:tc>
                  <a:txBody>
                    <a:bodyPr/>
                    <a:lstStyle/>
                    <a:p>
                      <a:pPr algn="ctr"/>
                      <a:r>
                        <a:rPr lang="es-CL" dirty="0" smtClean="0"/>
                        <a:t>Aplica</a:t>
                      </a:r>
                      <a:endParaRPr lang="es-ES" dirty="0"/>
                    </a:p>
                  </a:txBody>
                  <a:tcPr/>
                </a:tc>
                <a:tc>
                  <a:txBody>
                    <a:bodyPr/>
                    <a:lstStyle/>
                    <a:p>
                      <a:pPr algn="ctr"/>
                      <a:r>
                        <a:rPr lang="es-CL" dirty="0" smtClean="0"/>
                        <a:t>13714</a:t>
                      </a:r>
                      <a:endParaRPr lang="es-ES" dirty="0"/>
                    </a:p>
                  </a:txBody>
                  <a:tcPr/>
                </a:tc>
                <a:tc>
                  <a:txBody>
                    <a:bodyPr/>
                    <a:lstStyle/>
                    <a:p>
                      <a:pPr algn="ctr"/>
                      <a:r>
                        <a:rPr lang="es-CL" dirty="0" smtClean="0"/>
                        <a:t>2018</a:t>
                      </a:r>
                      <a:endParaRPr lang="es-ES" dirty="0"/>
                    </a:p>
                  </a:txBody>
                  <a:tcPr/>
                </a:tc>
              </a:tr>
              <a:tr h="344943">
                <a:tc>
                  <a:txBody>
                    <a:bodyPr/>
                    <a:lstStyle/>
                    <a:p>
                      <a:pPr algn="ctr"/>
                      <a:r>
                        <a:rPr lang="es-CL" dirty="0" smtClean="0"/>
                        <a:t>Aplica</a:t>
                      </a:r>
                      <a:endParaRPr lang="es-ES" dirty="0"/>
                    </a:p>
                  </a:txBody>
                  <a:tcPr/>
                </a:tc>
                <a:tc>
                  <a:txBody>
                    <a:bodyPr/>
                    <a:lstStyle/>
                    <a:p>
                      <a:pPr algn="ctr"/>
                      <a:r>
                        <a:rPr lang="es-CL" dirty="0" smtClean="0"/>
                        <a:t>85233</a:t>
                      </a:r>
                      <a:endParaRPr lang="es-ES" dirty="0"/>
                    </a:p>
                  </a:txBody>
                  <a:tcPr/>
                </a:tc>
                <a:tc>
                  <a:txBody>
                    <a:bodyPr/>
                    <a:lstStyle/>
                    <a:p>
                      <a:pPr algn="ctr"/>
                      <a:r>
                        <a:rPr lang="es-CL" dirty="0" smtClean="0"/>
                        <a:t>2016</a:t>
                      </a:r>
                      <a:endParaRPr lang="es-ES"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2594"/>
          </a:xfrm>
        </p:spPr>
        <p:txBody>
          <a:bodyPr>
            <a:normAutofit fontScale="90000"/>
          </a:bodyPr>
          <a:lstStyle/>
          <a:p>
            <a:r>
              <a:rPr lang="es-CL" sz="3600" dirty="0" smtClean="0"/>
              <a:t>Disponibilidad Presupuestaria</a:t>
            </a:r>
            <a:endParaRPr lang="es-ES" sz="3600" dirty="0"/>
          </a:p>
        </p:txBody>
      </p:sp>
      <p:sp>
        <p:nvSpPr>
          <p:cNvPr id="3" name="2 Marcador de contenido"/>
          <p:cNvSpPr>
            <a:spLocks noGrp="1"/>
          </p:cNvSpPr>
          <p:nvPr>
            <p:ph sz="quarter" idx="1"/>
          </p:nvPr>
        </p:nvSpPr>
        <p:spPr>
          <a:xfrm>
            <a:off x="500034" y="1071546"/>
            <a:ext cx="8229600" cy="5286412"/>
          </a:xfrm>
        </p:spPr>
        <p:txBody>
          <a:bodyPr/>
          <a:lstStyle/>
          <a:p>
            <a:pPr algn="just"/>
            <a:r>
              <a:rPr lang="es-CL" dirty="0" smtClean="0"/>
              <a:t> </a:t>
            </a:r>
            <a:r>
              <a:rPr lang="es-CL" sz="2000" dirty="0" smtClean="0"/>
              <a:t>2. Para establecer la tendencia de la disponibilidad presupuestaria de los años siguientes, debe  considerarse  como  base  la  </a:t>
            </a:r>
            <a:r>
              <a:rPr lang="es-CL" sz="2000" dirty="0" smtClean="0">
                <a:solidFill>
                  <a:srgbClr val="FF0000"/>
                </a:solidFill>
              </a:rPr>
              <a:t>información  histórica  constituida  por  el  total  de  los ingresos propios percibidos al 31 de diciembre de los tres años precedentes</a:t>
            </a:r>
            <a:r>
              <a:rPr lang="es-CL" sz="2000" dirty="0" smtClean="0"/>
              <a:t> al proceso de fijación o modificación de plantas</a:t>
            </a:r>
            <a:r>
              <a:rPr lang="es-CL" sz="2000" dirty="0" smtClean="0"/>
              <a:t>.</a:t>
            </a:r>
          </a:p>
          <a:p>
            <a:endParaRPr lang="es-CL" sz="2000" dirty="0" smtClean="0"/>
          </a:p>
          <a:p>
            <a:pPr algn="just"/>
            <a:r>
              <a:rPr lang="es-CL" sz="2000" dirty="0" smtClean="0"/>
              <a:t>3. Los municipios deberán informar la metodología utilizada para determinar la proyección de tales ingresos, indicando aquellos aspectos adicionales al comportamiento histórico que afectaron la proyección, tales como la estimación de un reajuste anual, u otras variables que se han tenido en consideración. Ello, teniendo especialmente en cuenta lo previsto en el artículo 17 del decreto ley N° 1.263, de 1975, en concordancia con el inciso cuarto del artículo 49 bis, en cuanto a la responsabilidad que cabe al alcalde y a los concejales en las proyecciones  de  los  ingresos  y  gastos</a:t>
            </a:r>
            <a:endParaRPr lang="es-ES" sz="2000" dirty="0" smtClean="0"/>
          </a:p>
          <a:p>
            <a:endParaRPr lang="es-ES" dirty="0" smtClean="0"/>
          </a:p>
          <a:p>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Autofit/>
          </a:bodyPr>
          <a:lstStyle/>
          <a:p>
            <a:r>
              <a:rPr lang="es-CL" sz="2800" dirty="0" smtClean="0"/>
              <a:t>Artículo </a:t>
            </a:r>
            <a:r>
              <a:rPr lang="es-CL" sz="2800" dirty="0" smtClean="0"/>
              <a:t>17 del decreto ley N° 1.263, de 1975</a:t>
            </a:r>
            <a:endParaRPr lang="es-ES" sz="2800" dirty="0"/>
          </a:p>
        </p:txBody>
      </p:sp>
      <p:sp>
        <p:nvSpPr>
          <p:cNvPr id="3" name="2 Marcador de contenido"/>
          <p:cNvSpPr>
            <a:spLocks noGrp="1"/>
          </p:cNvSpPr>
          <p:nvPr>
            <p:ph sz="quarter" idx="1"/>
          </p:nvPr>
        </p:nvSpPr>
        <p:spPr/>
        <p:txBody>
          <a:bodyPr>
            <a:normAutofit fontScale="92500"/>
          </a:bodyPr>
          <a:lstStyle/>
          <a:p>
            <a:pPr algn="just"/>
            <a:r>
              <a:rPr lang="es-MX" dirty="0" smtClean="0">
                <a:solidFill>
                  <a:srgbClr val="FF0000"/>
                </a:solidFill>
              </a:rPr>
              <a:t> Artículo 17°- El cálculo de entradas del presupuesto debe contener una proyección del rendimiento del sistema de ingresos públicos, agrupados por conceptos significativos. </a:t>
            </a:r>
            <a:endParaRPr lang="es-MX" dirty="0" smtClean="0">
              <a:solidFill>
                <a:srgbClr val="FF0000"/>
              </a:solidFill>
            </a:endParaRPr>
          </a:p>
          <a:p>
            <a:pPr algn="just">
              <a:buNone/>
            </a:pPr>
            <a:endParaRPr lang="es-MX" dirty="0" smtClean="0">
              <a:solidFill>
                <a:srgbClr val="FF0000"/>
              </a:solidFill>
            </a:endParaRPr>
          </a:p>
          <a:p>
            <a:pPr algn="just">
              <a:buNone/>
            </a:pPr>
            <a:r>
              <a:rPr lang="es-MX" dirty="0" smtClean="0">
                <a:solidFill>
                  <a:srgbClr val="FF0000"/>
                </a:solidFill>
              </a:rPr>
              <a:t>    Para </a:t>
            </a:r>
            <a:r>
              <a:rPr lang="es-MX" dirty="0" smtClean="0">
                <a:solidFill>
                  <a:srgbClr val="FF0000"/>
                </a:solidFill>
              </a:rPr>
              <a:t>este efecto, la Dirección de Presupuestos podrá consultar a los servicios públicos que determinen, recauden o controlen ingresos. </a:t>
            </a:r>
            <a:endParaRPr lang="es-MX" dirty="0" smtClean="0">
              <a:solidFill>
                <a:srgbClr val="FF0000"/>
              </a:solidFill>
            </a:endParaRPr>
          </a:p>
          <a:p>
            <a:pPr algn="just">
              <a:buNone/>
            </a:pPr>
            <a:endParaRPr lang="es-MX" dirty="0" smtClean="0">
              <a:solidFill>
                <a:srgbClr val="FF0000"/>
              </a:solidFill>
            </a:endParaRPr>
          </a:p>
          <a:p>
            <a:pPr algn="just">
              <a:buNone/>
            </a:pPr>
            <a:r>
              <a:rPr lang="es-MX" dirty="0" smtClean="0">
                <a:solidFill>
                  <a:srgbClr val="FF0000"/>
                </a:solidFill>
              </a:rPr>
              <a:t> </a:t>
            </a:r>
            <a:r>
              <a:rPr lang="es-MX" dirty="0" smtClean="0">
                <a:solidFill>
                  <a:srgbClr val="FF0000"/>
                </a:solidFill>
              </a:rPr>
              <a:t>    Los </a:t>
            </a:r>
            <a:r>
              <a:rPr lang="es-MX" dirty="0" smtClean="0">
                <a:solidFill>
                  <a:srgbClr val="FF0000"/>
                </a:solidFill>
              </a:rPr>
              <a:t>Jefes de los Servicios consultados serán administrativamente responsables del cumplimiento de esta obligación y de la veracidad de la información proporcionada.</a:t>
            </a:r>
            <a:endParaRPr lang="es-ES"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Disponibilidad Presupuestaria</a:t>
            </a:r>
            <a:endParaRPr lang="es-ES" dirty="0"/>
          </a:p>
        </p:txBody>
      </p:sp>
      <p:sp>
        <p:nvSpPr>
          <p:cNvPr id="3" name="2 Marcador de contenido"/>
          <p:cNvSpPr>
            <a:spLocks noGrp="1"/>
          </p:cNvSpPr>
          <p:nvPr>
            <p:ph sz="quarter" idx="1"/>
          </p:nvPr>
        </p:nvSpPr>
        <p:spPr/>
        <p:txBody>
          <a:bodyPr>
            <a:normAutofit/>
          </a:bodyPr>
          <a:lstStyle/>
          <a:p>
            <a:r>
              <a:rPr lang="es-CL" dirty="0" smtClean="0"/>
              <a:t>4.  Dicha  metodología,  en  todo  caso,  debe  ponderar  que  el incremento  del aporte  ﬁscal permanente  al  fondo  común  municipal  previsto  en  el  artículo  4°, Nº  2),  de  la  ley  Nº20.922, sólo se realizará el año 2018.</a:t>
            </a:r>
            <a:endParaRPr lang="es-ES" dirty="0" smtClean="0"/>
          </a:p>
          <a:p>
            <a:r>
              <a:rPr lang="es-CL" b="1" i="1" u="sng" dirty="0" smtClean="0">
                <a:solidFill>
                  <a:srgbClr val="FF0000"/>
                </a:solidFill>
              </a:rPr>
              <a:t>Se discrepa con la proyección solicitada en este instructivo, toda vez que al </a:t>
            </a:r>
            <a:r>
              <a:rPr lang="es-CL" b="1" i="1" u="sng" dirty="0" err="1" smtClean="0">
                <a:solidFill>
                  <a:srgbClr val="FF0000"/>
                </a:solidFill>
              </a:rPr>
              <a:t>dia</a:t>
            </a:r>
            <a:r>
              <a:rPr lang="es-CL" b="1" i="1" u="sng" dirty="0" smtClean="0">
                <a:solidFill>
                  <a:srgbClr val="FF0000"/>
                </a:solidFill>
              </a:rPr>
              <a:t> de hoy todavía la </a:t>
            </a:r>
            <a:r>
              <a:rPr lang="es-CL" b="1" i="1" u="sng" dirty="0" err="1" smtClean="0">
                <a:solidFill>
                  <a:srgbClr val="FF0000"/>
                </a:solidFill>
              </a:rPr>
              <a:t>Dipres</a:t>
            </a:r>
            <a:r>
              <a:rPr lang="es-CL" b="1" i="1" u="sng" dirty="0" smtClean="0">
                <a:solidFill>
                  <a:srgbClr val="FF0000"/>
                </a:solidFill>
              </a:rPr>
              <a:t> no emana la </a:t>
            </a:r>
            <a:r>
              <a:rPr lang="es-CL" b="1" i="1" u="sng" dirty="0" err="1" smtClean="0">
                <a:solidFill>
                  <a:srgbClr val="FF0000"/>
                </a:solidFill>
              </a:rPr>
              <a:t>Resolucion</a:t>
            </a:r>
            <a:r>
              <a:rPr lang="es-CL" b="1" i="1" u="sng" dirty="0" smtClean="0">
                <a:solidFill>
                  <a:srgbClr val="FF0000"/>
                </a:solidFill>
              </a:rPr>
              <a:t> de la distribución del aporte extraordinario al FCM y su manera de distribución a los municipios de Chile.  Entonces con que herramientas se podrá proyectar a 8 años </a:t>
            </a:r>
            <a:endParaRPr lang="es-ES" dirty="0" smtClean="0">
              <a:solidFill>
                <a:srgbClr val="FF0000"/>
              </a:solidFill>
            </a:endParaRPr>
          </a:p>
          <a:p>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5470"/>
          </a:xfrm>
        </p:spPr>
        <p:txBody>
          <a:bodyPr>
            <a:normAutofit/>
          </a:bodyPr>
          <a:lstStyle/>
          <a:p>
            <a:r>
              <a:rPr lang="es-CL" sz="3200" dirty="0" smtClean="0"/>
              <a:t>Disponibilidad Presupuestaria</a:t>
            </a:r>
            <a:endParaRPr lang="es-ES" sz="3200" dirty="0"/>
          </a:p>
        </p:txBody>
      </p:sp>
      <p:sp>
        <p:nvSpPr>
          <p:cNvPr id="3" name="2 Marcador de contenido"/>
          <p:cNvSpPr>
            <a:spLocks noGrp="1"/>
          </p:cNvSpPr>
          <p:nvPr>
            <p:ph sz="quarter" idx="1"/>
          </p:nvPr>
        </p:nvSpPr>
        <p:spPr>
          <a:xfrm>
            <a:off x="500034" y="928670"/>
            <a:ext cx="8229600" cy="5429288"/>
          </a:xfrm>
        </p:spPr>
        <p:txBody>
          <a:bodyPr/>
          <a:lstStyle/>
          <a:p>
            <a:r>
              <a:rPr lang="es-CL" dirty="0" smtClean="0"/>
              <a:t>5. En atención a que de acuerdo al citado artículo 49 </a:t>
            </a:r>
            <a:r>
              <a:rPr lang="es-CL" dirty="0" err="1" smtClean="0"/>
              <a:t>quáter</a:t>
            </a:r>
            <a:r>
              <a:rPr lang="es-CL" dirty="0" smtClean="0"/>
              <a:t>, inciso primero, la facultad en examen solo puede ejercerse cada ocho años, la proyección debe abarcar un lapso de, a lo menos, ocho años.</a:t>
            </a:r>
            <a:endParaRPr lang="es-ES" dirty="0" smtClean="0"/>
          </a:p>
          <a:p>
            <a:pPr>
              <a:buNone/>
            </a:pPr>
            <a:r>
              <a:rPr lang="es-CL" dirty="0" smtClean="0"/>
              <a:t> </a:t>
            </a:r>
            <a:endParaRPr lang="es-ES" dirty="0" smtClean="0"/>
          </a:p>
          <a:p>
            <a:r>
              <a:rPr lang="es-CL" b="1" i="1" u="sng" dirty="0" smtClean="0">
                <a:solidFill>
                  <a:srgbClr val="FF0000"/>
                </a:solidFill>
              </a:rPr>
              <a:t>En este artículo solo estipula que las nuevas plantas tendrán una vigencia de 8 años.  En ninguna parte señala la obligación de realizar una proyección del mismo periodo.</a:t>
            </a:r>
            <a:endParaRPr lang="es-ES" dirty="0" smtClean="0">
              <a:solidFill>
                <a:srgbClr val="FF0000"/>
              </a:solidFill>
            </a:endParaRPr>
          </a:p>
          <a:p>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Disponibilidad Presupuestaria</a:t>
            </a:r>
            <a:endParaRPr lang="es-ES" dirty="0"/>
          </a:p>
        </p:txBody>
      </p:sp>
      <p:sp>
        <p:nvSpPr>
          <p:cNvPr id="3" name="2 Marcador de contenido"/>
          <p:cNvSpPr>
            <a:spLocks noGrp="1"/>
          </p:cNvSpPr>
          <p:nvPr>
            <p:ph sz="quarter" idx="1"/>
          </p:nvPr>
        </p:nvSpPr>
        <p:spPr/>
        <p:txBody>
          <a:bodyPr>
            <a:normAutofit/>
          </a:bodyPr>
          <a:lstStyle/>
          <a:p>
            <a:r>
              <a:rPr lang="es-CL" dirty="0" smtClean="0"/>
              <a:t>6. El gasto en personal que se tiene que considerar es el devengado al 31 de diciembre de los años correspondientes, en el subtítulo 21, ítems 01, 02 y 03.</a:t>
            </a:r>
            <a:endParaRPr lang="es-ES" dirty="0" smtClean="0"/>
          </a:p>
          <a:p>
            <a:pPr>
              <a:buNone/>
            </a:pPr>
            <a:endParaRPr lang="es-ES" dirty="0" smtClean="0"/>
          </a:p>
          <a:p>
            <a:pPr>
              <a:buNone/>
            </a:pPr>
            <a:r>
              <a:rPr lang="es-CL" dirty="0" smtClean="0"/>
              <a:t> </a:t>
            </a:r>
            <a:endParaRPr lang="es-ES" dirty="0" smtClean="0"/>
          </a:p>
          <a:p>
            <a:r>
              <a:rPr lang="es-CL" dirty="0" smtClean="0"/>
              <a:t>7. Las municipalidades deberán acompañar los antecedentes de respaldo que contengan los conceptos y desagregación de gastos que se establecen en el numeral 4 del decreto N°854, de 2004, del Ministerio de Hacienda -Clasificador Presupuestario-.</a:t>
            </a:r>
            <a:endParaRPr lang="es-ES" dirty="0" smtClean="0"/>
          </a:p>
          <a:p>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Disponibilidad Presupuestaria</a:t>
            </a:r>
            <a:endParaRPr lang="es-ES" dirty="0"/>
          </a:p>
        </p:txBody>
      </p:sp>
      <p:sp>
        <p:nvSpPr>
          <p:cNvPr id="3" name="2 Marcador de contenido"/>
          <p:cNvSpPr>
            <a:spLocks noGrp="1"/>
          </p:cNvSpPr>
          <p:nvPr>
            <p:ph sz="quarter" idx="1"/>
          </p:nvPr>
        </p:nvSpPr>
        <p:spPr/>
        <p:txBody>
          <a:bodyPr>
            <a:normAutofit fontScale="85000" lnSpcReduction="20000"/>
          </a:bodyPr>
          <a:lstStyle/>
          <a:p>
            <a:r>
              <a:rPr lang="es-CL" dirty="0" smtClean="0"/>
              <a:t>8.  Los  municipios  tendrán  que  informar  la  metodología  utilizada  para  determinar  la proyección de tales gastos</a:t>
            </a:r>
            <a:r>
              <a:rPr lang="es-CL" dirty="0" smtClean="0"/>
              <a:t>.</a:t>
            </a:r>
          </a:p>
          <a:p>
            <a:pPr>
              <a:buNone/>
            </a:pPr>
            <a:endParaRPr lang="es-ES" dirty="0" smtClean="0"/>
          </a:p>
          <a:p>
            <a:pPr>
              <a:buNone/>
            </a:pPr>
            <a:r>
              <a:rPr lang="es-CL" dirty="0" smtClean="0"/>
              <a:t>     Dicha  </a:t>
            </a:r>
            <a:r>
              <a:rPr lang="es-CL" dirty="0" smtClean="0"/>
              <a:t>metodología  debe  considerar  íntegramente  el gasto  en  personal que  se  proyecta realizar en los años futuros, sin disminuir las remuneraciones, asignaciones o </a:t>
            </a:r>
            <a:r>
              <a:rPr lang="es-CL" dirty="0" err="1" smtClean="0"/>
              <a:t>boniﬁcaciones</a:t>
            </a:r>
            <a:r>
              <a:rPr lang="es-CL" dirty="0" smtClean="0"/>
              <a:t> que se excluyen para efectos de calcular que el límite del 42% a que alude el artículo 2° de la ley N° 18.883.</a:t>
            </a:r>
            <a:endParaRPr lang="es-ES" dirty="0" smtClean="0"/>
          </a:p>
          <a:p>
            <a:endParaRPr lang="es-ES" dirty="0" smtClean="0"/>
          </a:p>
          <a:p>
            <a:r>
              <a:rPr lang="es-CL" b="1" i="1" u="sng" dirty="0" smtClean="0">
                <a:solidFill>
                  <a:srgbClr val="FF0000"/>
                </a:solidFill>
              </a:rPr>
              <a:t>Se discreta en este punto,  </a:t>
            </a:r>
            <a:r>
              <a:rPr lang="es-CL" b="1" i="1" u="sng" dirty="0" err="1" smtClean="0">
                <a:solidFill>
                  <a:srgbClr val="FF0000"/>
                </a:solidFill>
              </a:rPr>
              <a:t>aca</a:t>
            </a:r>
            <a:r>
              <a:rPr lang="es-CL" b="1" i="1" u="sng" dirty="0" smtClean="0">
                <a:solidFill>
                  <a:srgbClr val="FF0000"/>
                </a:solidFill>
              </a:rPr>
              <a:t> el Organismo Contralor debió establecer cuál debería ser la metodología a Utilizar para poder proyectar los ingresos y gastos.  No contamos con las herramientas económicas que nos permitan visualizar a futuro los comportamientos de la economía de cada región o comuna.  </a:t>
            </a:r>
            <a:endParaRPr lang="es-ES" dirty="0" smtClean="0">
              <a:solidFill>
                <a:srgbClr val="FF0000"/>
              </a:solidFill>
            </a:endParaRPr>
          </a:p>
          <a:p>
            <a:endParaRPr lang="es-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p:spPr>
        <p:txBody>
          <a:bodyPr>
            <a:normAutofit fontScale="90000"/>
          </a:bodyPr>
          <a:lstStyle/>
          <a:p>
            <a:r>
              <a:rPr lang="es-CL" dirty="0" smtClean="0"/>
              <a:t>Disponibilidad Presupuestaria</a:t>
            </a:r>
            <a:endParaRPr lang="es-ES" dirty="0"/>
          </a:p>
        </p:txBody>
      </p:sp>
      <p:sp>
        <p:nvSpPr>
          <p:cNvPr id="3" name="2 Marcador de contenido"/>
          <p:cNvSpPr>
            <a:spLocks noGrp="1"/>
          </p:cNvSpPr>
          <p:nvPr>
            <p:ph sz="quarter" idx="1"/>
          </p:nvPr>
        </p:nvSpPr>
        <p:spPr>
          <a:xfrm>
            <a:off x="457200" y="1000108"/>
            <a:ext cx="8229600" cy="5126055"/>
          </a:xfrm>
        </p:spPr>
        <p:txBody>
          <a:bodyPr/>
          <a:lstStyle/>
          <a:p>
            <a:pPr algn="just"/>
            <a:r>
              <a:rPr lang="es-CL" dirty="0" smtClean="0"/>
              <a:t>9. </a:t>
            </a:r>
            <a:r>
              <a:rPr lang="es-CL" sz="2000" dirty="0" smtClean="0"/>
              <a:t>El año 2017 entró en plena vigencia el régimen de </a:t>
            </a:r>
            <a:r>
              <a:rPr lang="es-CL" sz="2000" dirty="0" err="1" smtClean="0"/>
              <a:t>beneﬁcios</a:t>
            </a:r>
            <a:r>
              <a:rPr lang="es-CL" sz="2000" dirty="0" smtClean="0"/>
              <a:t> económicos previstos en la ley N° 20.922, de aumento de grados y de asignaciones profesional y de directiva-jefatura, el cual si bien corresponde a un incremento del gasto permanente del municipio a partir de ese año, dicho incremento no debe replicar su efecto en cada </a:t>
            </a:r>
            <a:r>
              <a:rPr lang="es-CL" sz="2000" dirty="0" smtClean="0"/>
              <a:t>año de la </a:t>
            </a:r>
            <a:r>
              <a:rPr lang="es-CL" sz="2000" dirty="0" err="1" smtClean="0"/>
              <a:t>Proyeccion</a:t>
            </a:r>
            <a:r>
              <a:rPr lang="es-CL" sz="2000" dirty="0" smtClean="0"/>
              <a:t>.</a:t>
            </a:r>
          </a:p>
          <a:p>
            <a:pPr algn="just"/>
            <a:endParaRPr lang="es-CL" sz="2000" dirty="0" smtClean="0"/>
          </a:p>
          <a:p>
            <a:pPr algn="just"/>
            <a:r>
              <a:rPr lang="es-CL" sz="2000" b="1" i="1" u="sng" dirty="0" smtClean="0">
                <a:solidFill>
                  <a:srgbClr val="FF0000"/>
                </a:solidFill>
              </a:rPr>
              <a:t>Tener en consideración,  que en cuanto a la proyección de los 8 años,  como se debe tomar como referencia las variaciones que se han tenido en los últimos tres años,  no se deben considerar las variaciones por el aumento del pago de asignación profesional, asignación directivo jefatura y los aumentos de grados,  puesto que de no hacerlo se puede generar una proyección errada del gasto efectivo en Personal</a:t>
            </a:r>
            <a:endParaRPr lang="es-ES" sz="2000" dirty="0" smtClean="0">
              <a:solidFill>
                <a:srgbClr val="FF0000"/>
              </a:solidFill>
            </a:endParaRPr>
          </a:p>
          <a:p>
            <a:pPr algn="just"/>
            <a:endParaRPr lang="es-CL" sz="2000" dirty="0" smtClean="0"/>
          </a:p>
          <a:p>
            <a:pPr algn="just"/>
            <a:endParaRPr lang="es-E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5470"/>
          </a:xfrm>
        </p:spPr>
        <p:txBody>
          <a:bodyPr>
            <a:normAutofit fontScale="90000"/>
          </a:bodyPr>
          <a:lstStyle/>
          <a:p>
            <a:r>
              <a:rPr lang="es-CL" dirty="0" smtClean="0"/>
              <a:t>Disponibilidad Presupuestaria</a:t>
            </a:r>
            <a:endParaRPr lang="es-ES" dirty="0"/>
          </a:p>
        </p:txBody>
      </p:sp>
      <p:sp>
        <p:nvSpPr>
          <p:cNvPr id="3" name="2 Marcador de contenido"/>
          <p:cNvSpPr>
            <a:spLocks noGrp="1"/>
          </p:cNvSpPr>
          <p:nvPr>
            <p:ph sz="quarter" idx="1"/>
          </p:nvPr>
        </p:nvSpPr>
        <p:spPr>
          <a:xfrm>
            <a:off x="457200" y="1071546"/>
            <a:ext cx="8229600" cy="5286412"/>
          </a:xfrm>
        </p:spPr>
        <p:txBody>
          <a:bodyPr>
            <a:normAutofit fontScale="77500" lnSpcReduction="20000"/>
          </a:bodyPr>
          <a:lstStyle/>
          <a:p>
            <a:r>
              <a:rPr lang="es-CL" dirty="0" smtClean="0"/>
              <a:t>10.   Adicionalmente,   de   forma   paralela   a   la   determinación   de   la   </a:t>
            </a:r>
            <a:r>
              <a:rPr lang="es-CL" dirty="0" smtClean="0"/>
              <a:t>disponibilidad presupuestaria</a:t>
            </a:r>
            <a:r>
              <a:rPr lang="es-CL" dirty="0" smtClean="0"/>
              <a:t>,  </a:t>
            </a:r>
            <a:r>
              <a:rPr lang="es-CL" u="sng" dirty="0" smtClean="0">
                <a:solidFill>
                  <a:srgbClr val="FF0000"/>
                </a:solidFill>
              </a:rPr>
              <a:t>se  debe  controlar  que  la  proyección  del  gasto  en  personal  de  cada anualidad  no  exceda  del  42%  de  los  ingresos  propios  proyectados  en  relación  al  año anterior</a:t>
            </a:r>
            <a:r>
              <a:rPr lang="es-CL" dirty="0" smtClean="0"/>
              <a:t>, incluyendo, para este sólo efecto, la totalidad de la recaudación por concepto de </a:t>
            </a:r>
            <a:r>
              <a:rPr lang="es-CL" dirty="0" smtClean="0">
                <a:solidFill>
                  <a:srgbClr val="FF0000"/>
                </a:solidFill>
              </a:rPr>
              <a:t>permisos  de  circulación  y patentes  municipales</a:t>
            </a:r>
            <a:r>
              <a:rPr lang="es-CL" dirty="0" smtClean="0"/>
              <a:t>,  y respecto  del gasto,  las  disminuciones legales que correspondan.</a:t>
            </a:r>
            <a:endParaRPr lang="es-ES" dirty="0" smtClean="0"/>
          </a:p>
          <a:p>
            <a:pPr>
              <a:buNone/>
            </a:pPr>
            <a:endParaRPr lang="es-ES" dirty="0" smtClean="0"/>
          </a:p>
          <a:p>
            <a:pPr>
              <a:buNone/>
            </a:pPr>
            <a:endParaRPr lang="es-ES" dirty="0" smtClean="0"/>
          </a:p>
          <a:p>
            <a:r>
              <a:rPr lang="es-CL" b="1" dirty="0" smtClean="0">
                <a:solidFill>
                  <a:srgbClr val="FF0000"/>
                </a:solidFill>
              </a:rPr>
              <a:t>Para acreditar la disponibilidad presupuestaria deberá adjuntarse un certiﬁcado suscrito por los directores de las unidades de administración y ﬁnanzas y de control, y acompañarse toda la documentación de respaldo</a:t>
            </a:r>
            <a:r>
              <a:rPr lang="es-CL" dirty="0" smtClean="0"/>
              <a:t>.</a:t>
            </a:r>
            <a:endParaRPr lang="es-ES" dirty="0" smtClean="0"/>
          </a:p>
          <a:p>
            <a:pPr>
              <a:buNone/>
            </a:pPr>
            <a:endParaRPr lang="es-ES" dirty="0" smtClean="0"/>
          </a:p>
          <a:p>
            <a:r>
              <a:rPr lang="es-CL" dirty="0" smtClean="0"/>
              <a:t>Finalmente,  y  en  atención  a  lo  expuesto  en  este  punto,  resulta  evidente  que  aquellas municipalidades  que  no  cuenten  con  disponibilidad  presupuestaria,  no  podrán  ejercer  la atribución prevista en el artículo 49 bis.</a:t>
            </a:r>
            <a:endParaRPr lang="es-ES" dirty="0" smtClean="0"/>
          </a:p>
          <a:p>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sz="2700" b="1" dirty="0" smtClean="0"/>
              <a:t>3.  Disponer  de  escalafón  de  mérito  del  personal  actualizado,  conforme  a  lo dispuesto en los artículos 49 y 50 de la ley N° 18.883</a:t>
            </a:r>
            <a:r>
              <a:rPr lang="es-CL" sz="2700" b="1" dirty="0" smtClean="0"/>
              <a:t>.</a:t>
            </a:r>
            <a:endParaRPr lang="es-ES" dirty="0"/>
          </a:p>
        </p:txBody>
      </p:sp>
      <p:sp>
        <p:nvSpPr>
          <p:cNvPr id="3" name="2 Marcador de contenido"/>
          <p:cNvSpPr>
            <a:spLocks noGrp="1"/>
          </p:cNvSpPr>
          <p:nvPr>
            <p:ph sz="quarter" idx="1"/>
          </p:nvPr>
        </p:nvSpPr>
        <p:spPr/>
        <p:txBody>
          <a:bodyPr>
            <a:normAutofit fontScale="85000" lnSpcReduction="20000"/>
          </a:bodyPr>
          <a:lstStyle/>
          <a:p>
            <a:pPr algn="just"/>
            <a:r>
              <a:rPr lang="es-CL" dirty="0" smtClean="0"/>
              <a:t>Al respecto, es útil anotar que el inciso primero del artículo 49 de la citada ley N° 18.883, prevé  que  </a:t>
            </a:r>
            <a:r>
              <a:rPr lang="es-CL" dirty="0" smtClean="0">
                <a:solidFill>
                  <a:srgbClr val="FF0000"/>
                </a:solidFill>
              </a:rPr>
              <a:t>“Con  el  resultado  de  las   </a:t>
            </a:r>
            <a:r>
              <a:rPr lang="es-CL" dirty="0" err="1" smtClean="0">
                <a:solidFill>
                  <a:srgbClr val="FF0000"/>
                </a:solidFill>
              </a:rPr>
              <a:t>caliﬁcaciones</a:t>
            </a:r>
            <a:r>
              <a:rPr lang="es-CL" dirty="0" smtClean="0">
                <a:solidFill>
                  <a:srgbClr val="FF0000"/>
                </a:solidFill>
              </a:rPr>
              <a:t>   ejecutoriadas,   las   municipalidades confeccionarán un escalafón disponiendo a los funcionarios de cada grado de la respectiva planta en orden decreciente conforme al puntaje obtenido”.</a:t>
            </a:r>
            <a:endParaRPr lang="es-ES" dirty="0" smtClean="0">
              <a:solidFill>
                <a:srgbClr val="FF0000"/>
              </a:solidFill>
            </a:endParaRPr>
          </a:p>
          <a:p>
            <a:pPr algn="just">
              <a:buNone/>
            </a:pPr>
            <a:endParaRPr lang="es-ES" dirty="0" smtClean="0"/>
          </a:p>
          <a:p>
            <a:pPr algn="just"/>
            <a:r>
              <a:rPr lang="es-CL" dirty="0" smtClean="0"/>
              <a:t>Por su parte, el artículo 50 dispone, en lo que interesa, que el escalafón comenzará a regir el 1 de enero de cada año y durará doce meses.</a:t>
            </a:r>
            <a:endParaRPr lang="es-ES" dirty="0" smtClean="0"/>
          </a:p>
          <a:p>
            <a:pPr algn="just">
              <a:buNone/>
            </a:pPr>
            <a:endParaRPr lang="es-ES" dirty="0" smtClean="0"/>
          </a:p>
          <a:p>
            <a:pPr algn="just"/>
            <a:r>
              <a:rPr lang="es-CL" b="1" dirty="0" smtClean="0">
                <a:solidFill>
                  <a:srgbClr val="FF0000"/>
                </a:solidFill>
              </a:rPr>
              <a:t>En consecuencia, a la época en que la municipalidad pretenda ﬁjar o modiﬁcar su planta de personal, deberá contar con el escalafón de mérito vigente a esa anualidad, copia del cual deberá adjuntar al trámite de toma de razón del respectivo reglamento</a:t>
            </a:r>
            <a:endParaRPr lang="es-ES" b="1"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sz="quarter" idx="1"/>
          </p:nvPr>
        </p:nvSpPr>
        <p:spPr/>
        <p:txBody>
          <a:bodyPr>
            <a:normAutofit fontScale="85000" lnSpcReduction="20000"/>
          </a:bodyPr>
          <a:lstStyle/>
          <a:p>
            <a:pPr>
              <a:buNone/>
            </a:pPr>
            <a:r>
              <a:rPr lang="es-CL" dirty="0" smtClean="0"/>
              <a:t>• El nuevo Reglamento Municipal de Planta debe respetar lo dispuesto en el inciso quinto del artículo 5° de la Ley N° 15.231, en el artículo 7° de la Ley N° 19.602 y en el artículo 16 de esta Ley, en lo atingente a la posición de los cargos que </a:t>
            </a:r>
            <a:r>
              <a:rPr lang="es-CL" dirty="0" smtClean="0"/>
              <a:t>allí </a:t>
            </a:r>
            <a:r>
              <a:rPr lang="es-CL" dirty="0" smtClean="0"/>
              <a:t>se indican.</a:t>
            </a:r>
          </a:p>
          <a:p>
            <a:pPr>
              <a:buNone/>
            </a:pPr>
            <a:endParaRPr lang="es-ES" dirty="0" smtClean="0"/>
          </a:p>
          <a:p>
            <a:pPr>
              <a:buNone/>
            </a:pPr>
            <a:r>
              <a:rPr lang="es-CL" dirty="0" smtClean="0">
                <a:solidFill>
                  <a:srgbClr val="FF0000"/>
                </a:solidFill>
              </a:rPr>
              <a:t>Ley N°15.231/Art.5°. Los Jueces de Policía Local deberán</a:t>
            </a:r>
            <a:endParaRPr lang="es-ES" dirty="0" smtClean="0">
              <a:solidFill>
                <a:srgbClr val="FF0000"/>
              </a:solidFill>
            </a:endParaRPr>
          </a:p>
          <a:p>
            <a:pPr>
              <a:buNone/>
            </a:pPr>
            <a:r>
              <a:rPr lang="es-CL" dirty="0" smtClean="0">
                <a:solidFill>
                  <a:srgbClr val="FF0000"/>
                </a:solidFill>
              </a:rPr>
              <a:t>tener el grado máximo del escalafón municipal respectivo</a:t>
            </a:r>
            <a:r>
              <a:rPr lang="es-CL" dirty="0" smtClean="0"/>
              <a:t>.</a:t>
            </a:r>
            <a:endParaRPr lang="es-ES" dirty="0" smtClean="0"/>
          </a:p>
          <a:p>
            <a:pPr>
              <a:buNone/>
            </a:pPr>
            <a:r>
              <a:rPr lang="es-CL" dirty="0" smtClean="0"/>
              <a:t> </a:t>
            </a:r>
            <a:endParaRPr lang="es-ES" dirty="0" smtClean="0"/>
          </a:p>
          <a:p>
            <a:pPr>
              <a:buNone/>
            </a:pPr>
            <a:r>
              <a:rPr lang="es-CL" dirty="0" smtClean="0">
                <a:solidFill>
                  <a:srgbClr val="FF0000"/>
                </a:solidFill>
              </a:rPr>
              <a:t>Ley N°19.602/Art.7°. El Administrador Municipal tendrá el</a:t>
            </a:r>
            <a:endParaRPr lang="es-ES" dirty="0" smtClean="0">
              <a:solidFill>
                <a:srgbClr val="FF0000"/>
              </a:solidFill>
            </a:endParaRPr>
          </a:p>
          <a:p>
            <a:pPr>
              <a:buNone/>
            </a:pPr>
            <a:r>
              <a:rPr lang="es-CL" dirty="0" smtClean="0">
                <a:solidFill>
                  <a:srgbClr val="FF0000"/>
                </a:solidFill>
              </a:rPr>
              <a:t>más alto de la planta de directivos correspondiente.</a:t>
            </a:r>
            <a:endParaRPr lang="es-ES" dirty="0" smtClean="0">
              <a:solidFill>
                <a:srgbClr val="FF0000"/>
              </a:solidFill>
            </a:endParaRPr>
          </a:p>
          <a:p>
            <a:pPr>
              <a:buNone/>
            </a:pPr>
            <a:r>
              <a:rPr lang="es-CL" dirty="0" smtClean="0"/>
              <a:t> </a:t>
            </a:r>
            <a:endParaRPr lang="es-ES" dirty="0" smtClean="0"/>
          </a:p>
          <a:p>
            <a:pPr>
              <a:buNone/>
            </a:pPr>
            <a:r>
              <a:rPr lang="es-CL" dirty="0" smtClean="0">
                <a:solidFill>
                  <a:srgbClr val="FF0000"/>
                </a:solidFill>
              </a:rPr>
              <a:t>Ley N°18.695/Art.16.	Unidades Municipales Mínimas</a:t>
            </a:r>
            <a:endParaRPr lang="es-ES" dirty="0" smtClean="0">
              <a:solidFill>
                <a:srgbClr val="FF0000"/>
              </a:solidFill>
            </a:endParaRPr>
          </a:p>
          <a:p>
            <a:pPr>
              <a:buNone/>
            </a:pPr>
            <a:r>
              <a:rPr lang="es-CL" dirty="0" smtClean="0">
                <a:solidFill>
                  <a:srgbClr val="FF0000"/>
                </a:solidFill>
              </a:rPr>
              <a:t>Obligatorias. Secretaría Municipal, SECPLA, DIDECO, DAF y Control Municipal</a:t>
            </a:r>
            <a:endParaRPr lang="es-ES" dirty="0" smtClean="0">
              <a:solidFill>
                <a:srgbClr val="FF0000"/>
              </a:solidFill>
            </a:endParaRPr>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p:spPr>
        <p:txBody>
          <a:bodyPr>
            <a:normAutofit/>
          </a:bodyPr>
          <a:lstStyle/>
          <a:p>
            <a:r>
              <a:rPr lang="es-CL" sz="2400" dirty="0" smtClean="0"/>
              <a:t>FUENTES   LEGALES</a:t>
            </a:r>
            <a:endParaRPr lang="es-ES" sz="2400" dirty="0"/>
          </a:p>
        </p:txBody>
      </p:sp>
      <p:sp>
        <p:nvSpPr>
          <p:cNvPr id="3" name="2 Marcador de contenido"/>
          <p:cNvSpPr>
            <a:spLocks noGrp="1"/>
          </p:cNvSpPr>
          <p:nvPr>
            <p:ph sz="quarter" idx="1"/>
          </p:nvPr>
        </p:nvSpPr>
        <p:spPr>
          <a:xfrm>
            <a:off x="285720" y="785794"/>
            <a:ext cx="8572560" cy="5340369"/>
          </a:xfrm>
        </p:spPr>
        <p:txBody>
          <a:bodyPr numCol="2">
            <a:normAutofit fontScale="40000" lnSpcReduction="20000"/>
          </a:bodyPr>
          <a:lstStyle/>
          <a:p>
            <a:endParaRPr lang="en-US" dirty="0" smtClean="0"/>
          </a:p>
          <a:p>
            <a:r>
              <a:rPr lang="en-US" dirty="0" smtClean="0"/>
              <a:t>ley </a:t>
            </a:r>
            <a:r>
              <a:rPr lang="en-US" dirty="0"/>
              <a:t>20922  art/4  </a:t>
            </a:r>
            <a:r>
              <a:rPr lang="en-US" dirty="0" smtClean="0"/>
              <a:t>num/5</a:t>
            </a:r>
          </a:p>
          <a:p>
            <a:r>
              <a:rPr lang="en-US" dirty="0" smtClean="0"/>
              <a:t>ley </a:t>
            </a:r>
            <a:r>
              <a:rPr lang="en-US" dirty="0"/>
              <a:t>18695  art/49  </a:t>
            </a:r>
            <a:r>
              <a:rPr lang="en-US" dirty="0" err="1"/>
              <a:t>bis</a:t>
            </a:r>
            <a:r>
              <a:rPr lang="en-US" dirty="0"/>
              <a:t>  </a:t>
            </a:r>
            <a:r>
              <a:rPr lang="en-US" dirty="0" smtClean="0"/>
              <a:t>inc/1</a:t>
            </a:r>
          </a:p>
          <a:p>
            <a:r>
              <a:rPr lang="en-US" dirty="0" smtClean="0"/>
              <a:t>ley </a:t>
            </a:r>
            <a:r>
              <a:rPr lang="en-US" dirty="0"/>
              <a:t>18695  art/49  </a:t>
            </a:r>
            <a:r>
              <a:rPr lang="en-US" dirty="0" err="1"/>
              <a:t>bis</a:t>
            </a:r>
            <a:r>
              <a:rPr lang="en-US" dirty="0"/>
              <a:t>  </a:t>
            </a:r>
            <a:r>
              <a:rPr lang="en-US" dirty="0" smtClean="0"/>
              <a:t>inc/2</a:t>
            </a:r>
          </a:p>
          <a:p>
            <a:r>
              <a:rPr lang="en-US" dirty="0" smtClean="0"/>
              <a:t>ley </a:t>
            </a:r>
            <a:r>
              <a:rPr lang="en-US" dirty="0"/>
              <a:t>18695 art/49 </a:t>
            </a:r>
            <a:r>
              <a:rPr lang="en-US" dirty="0" err="1"/>
              <a:t>quáter</a:t>
            </a:r>
            <a:r>
              <a:rPr lang="en-US" dirty="0"/>
              <a:t> </a:t>
            </a:r>
            <a:r>
              <a:rPr lang="en-US" dirty="0" smtClean="0"/>
              <a:t>inc/1</a:t>
            </a:r>
          </a:p>
          <a:p>
            <a:r>
              <a:rPr lang="en-US" dirty="0" smtClean="0"/>
              <a:t>ley </a:t>
            </a:r>
            <a:r>
              <a:rPr lang="en-US" dirty="0"/>
              <a:t>18695  art/49  </a:t>
            </a:r>
            <a:r>
              <a:rPr lang="en-US" dirty="0" err="1"/>
              <a:t>quáter</a:t>
            </a:r>
            <a:r>
              <a:rPr lang="en-US" dirty="0"/>
              <a:t> </a:t>
            </a:r>
            <a:r>
              <a:rPr lang="en-US" dirty="0" smtClean="0"/>
              <a:t>inc/2</a:t>
            </a:r>
          </a:p>
          <a:p>
            <a:r>
              <a:rPr lang="en-US" dirty="0" smtClean="0"/>
              <a:t>ley </a:t>
            </a:r>
            <a:r>
              <a:rPr lang="en-US" dirty="0"/>
              <a:t>18695  art/49  </a:t>
            </a:r>
            <a:r>
              <a:rPr lang="en-US" dirty="0" err="1" smtClean="0"/>
              <a:t>quinquies</a:t>
            </a:r>
            <a:endParaRPr lang="en-US" dirty="0" smtClean="0"/>
          </a:p>
          <a:p>
            <a:r>
              <a:rPr lang="en-US" dirty="0" smtClean="0"/>
              <a:t> </a:t>
            </a:r>
            <a:r>
              <a:rPr lang="en-US" dirty="0"/>
              <a:t>ley 20922 art/</a:t>
            </a:r>
            <a:r>
              <a:rPr lang="en-US" dirty="0" err="1"/>
              <a:t>noveno</a:t>
            </a:r>
            <a:r>
              <a:rPr lang="en-US" dirty="0"/>
              <a:t> </a:t>
            </a:r>
            <a:r>
              <a:rPr lang="en-US" dirty="0" err="1"/>
              <a:t>tran</a:t>
            </a:r>
            <a:r>
              <a:rPr lang="en-US" dirty="0"/>
              <a:t> </a:t>
            </a:r>
            <a:r>
              <a:rPr lang="en-US" dirty="0" smtClean="0"/>
              <a:t>inc/1</a:t>
            </a:r>
          </a:p>
          <a:p>
            <a:r>
              <a:rPr lang="en-US" dirty="0" smtClean="0"/>
              <a:t> </a:t>
            </a:r>
            <a:r>
              <a:rPr lang="en-US" dirty="0"/>
              <a:t>ley 18883  art/2  inc/</a:t>
            </a:r>
            <a:r>
              <a:rPr lang="es-CL" dirty="0"/>
              <a:t>ﬁ</a:t>
            </a:r>
            <a:r>
              <a:rPr lang="en-US" dirty="0" smtClean="0"/>
              <a:t>n</a:t>
            </a:r>
          </a:p>
          <a:p>
            <a:r>
              <a:rPr lang="en-US" dirty="0" smtClean="0"/>
              <a:t> </a:t>
            </a:r>
            <a:r>
              <a:rPr lang="en-US" dirty="0"/>
              <a:t>ley 20922  art/5  </a:t>
            </a:r>
            <a:r>
              <a:rPr lang="en-US" dirty="0" smtClean="0"/>
              <a:t>num/1  </a:t>
            </a:r>
            <a:r>
              <a:rPr lang="en-US" dirty="0" err="1" smtClean="0"/>
              <a:t>lt</a:t>
            </a:r>
            <a:r>
              <a:rPr lang="en-US" dirty="0" smtClean="0"/>
              <a:t>/b</a:t>
            </a:r>
          </a:p>
          <a:p>
            <a:r>
              <a:rPr lang="en-US" dirty="0" smtClean="0"/>
              <a:t> </a:t>
            </a:r>
            <a:r>
              <a:rPr lang="en-US" dirty="0"/>
              <a:t>ley 19754  art/3 </a:t>
            </a:r>
            <a:r>
              <a:rPr lang="en-US" dirty="0" smtClean="0"/>
              <a:t>inc/3</a:t>
            </a:r>
          </a:p>
          <a:p>
            <a:r>
              <a:rPr lang="en-US" dirty="0" smtClean="0"/>
              <a:t> </a:t>
            </a:r>
            <a:r>
              <a:rPr lang="en-US" dirty="0"/>
              <a:t>ley 18382  art/48 </a:t>
            </a:r>
            <a:endParaRPr lang="en-US" dirty="0" smtClean="0"/>
          </a:p>
          <a:p>
            <a:r>
              <a:rPr lang="en-US" dirty="0" smtClean="0"/>
              <a:t> </a:t>
            </a:r>
            <a:r>
              <a:rPr lang="en-US" dirty="0"/>
              <a:t>ley 18294  art/1 </a:t>
            </a:r>
            <a:endParaRPr lang="en-US" dirty="0" smtClean="0"/>
          </a:p>
          <a:p>
            <a:r>
              <a:rPr lang="en-US" dirty="0" smtClean="0"/>
              <a:t> </a:t>
            </a:r>
            <a:r>
              <a:rPr lang="en-US" dirty="0"/>
              <a:t>dl 3063/79  art/38 </a:t>
            </a:r>
            <a:endParaRPr lang="en-US" dirty="0" smtClean="0"/>
          </a:p>
          <a:p>
            <a:r>
              <a:rPr lang="en-US" dirty="0" smtClean="0"/>
              <a:t> </a:t>
            </a:r>
            <a:r>
              <a:rPr lang="en-US" dirty="0"/>
              <a:t>dl 1263/75  </a:t>
            </a:r>
            <a:r>
              <a:rPr lang="en-US" dirty="0" smtClean="0"/>
              <a:t>art/17</a:t>
            </a:r>
          </a:p>
          <a:p>
            <a:r>
              <a:rPr lang="en-US" dirty="0" smtClean="0"/>
              <a:t> </a:t>
            </a:r>
            <a:r>
              <a:rPr lang="en-US" dirty="0"/>
              <a:t>ley 18695 art/49 </a:t>
            </a:r>
            <a:r>
              <a:rPr lang="en-US" dirty="0" err="1"/>
              <a:t>bis</a:t>
            </a:r>
            <a:r>
              <a:rPr lang="en-US" dirty="0"/>
              <a:t> </a:t>
            </a:r>
            <a:r>
              <a:rPr lang="en-US" dirty="0" smtClean="0"/>
              <a:t>inc/4</a:t>
            </a:r>
          </a:p>
          <a:p>
            <a:r>
              <a:rPr lang="en-US" dirty="0" smtClean="0"/>
              <a:t> </a:t>
            </a:r>
            <a:r>
              <a:rPr lang="en-US" dirty="0"/>
              <a:t>ley 20922 art/4 </a:t>
            </a:r>
            <a:r>
              <a:rPr lang="en-US" dirty="0" smtClean="0"/>
              <a:t>num/2</a:t>
            </a:r>
          </a:p>
          <a:p>
            <a:r>
              <a:rPr lang="en-US" dirty="0" err="1" smtClean="0"/>
              <a:t>dcto</a:t>
            </a:r>
            <a:r>
              <a:rPr lang="en-US" dirty="0" smtClean="0"/>
              <a:t> </a:t>
            </a:r>
            <a:r>
              <a:rPr lang="en-US" dirty="0"/>
              <a:t>854/2004 </a:t>
            </a:r>
            <a:r>
              <a:rPr lang="en-US" dirty="0" err="1" smtClean="0"/>
              <a:t>Hacieda</a:t>
            </a:r>
            <a:r>
              <a:rPr lang="en-US" dirty="0" smtClean="0"/>
              <a:t> num/4</a:t>
            </a:r>
          </a:p>
          <a:p>
            <a:r>
              <a:rPr lang="en-US" dirty="0" smtClean="0"/>
              <a:t> </a:t>
            </a:r>
            <a:r>
              <a:rPr lang="en-US" dirty="0"/>
              <a:t>ley 18883  art/49 </a:t>
            </a:r>
            <a:endParaRPr lang="en-US" dirty="0" smtClean="0"/>
          </a:p>
          <a:p>
            <a:r>
              <a:rPr lang="en-US" dirty="0" smtClean="0"/>
              <a:t> </a:t>
            </a:r>
            <a:r>
              <a:rPr lang="en-US" dirty="0"/>
              <a:t>ley 18883 </a:t>
            </a:r>
            <a:r>
              <a:rPr lang="en-US" dirty="0" smtClean="0"/>
              <a:t>art/50</a:t>
            </a:r>
          </a:p>
          <a:p>
            <a:r>
              <a:rPr lang="en-US" dirty="0" smtClean="0"/>
              <a:t> </a:t>
            </a:r>
            <a:r>
              <a:rPr lang="en-US" dirty="0"/>
              <a:t>ley 18695 </a:t>
            </a:r>
            <a:r>
              <a:rPr lang="en-US" dirty="0" smtClean="0"/>
              <a:t>art/16</a:t>
            </a:r>
          </a:p>
          <a:p>
            <a:r>
              <a:rPr lang="en-US" dirty="0" smtClean="0"/>
              <a:t> </a:t>
            </a:r>
            <a:r>
              <a:rPr lang="en-US" dirty="0"/>
              <a:t>ley 18695 art/63 </a:t>
            </a:r>
            <a:r>
              <a:rPr lang="en-US" dirty="0" err="1"/>
              <a:t>lt</a:t>
            </a:r>
            <a:r>
              <a:rPr lang="en-US" dirty="0"/>
              <a:t>/m </a:t>
            </a:r>
            <a:endParaRPr lang="en-US" dirty="0" smtClean="0"/>
          </a:p>
          <a:p>
            <a:r>
              <a:rPr lang="en-US" dirty="0" smtClean="0"/>
              <a:t> </a:t>
            </a:r>
            <a:r>
              <a:rPr lang="en-US" dirty="0"/>
              <a:t>ley 18695  art/86  inc/1 </a:t>
            </a:r>
            <a:endParaRPr lang="en-US" dirty="0" smtClean="0"/>
          </a:p>
          <a:p>
            <a:r>
              <a:rPr lang="en-US" dirty="0" smtClean="0"/>
              <a:t> </a:t>
            </a:r>
            <a:r>
              <a:rPr lang="en-US" dirty="0"/>
              <a:t>ley 18695 art/86 </a:t>
            </a:r>
            <a:r>
              <a:rPr lang="en-US" dirty="0" smtClean="0"/>
              <a:t>inc/2</a:t>
            </a:r>
          </a:p>
          <a:p>
            <a:r>
              <a:rPr lang="en-US" dirty="0" smtClean="0"/>
              <a:t> </a:t>
            </a:r>
            <a:r>
              <a:rPr lang="en-US" dirty="0"/>
              <a:t>ley 18695 art/86 inc/</a:t>
            </a:r>
            <a:r>
              <a:rPr lang="es-CL" dirty="0"/>
              <a:t>ﬁ</a:t>
            </a:r>
            <a:r>
              <a:rPr lang="en-US" dirty="0" smtClean="0"/>
              <a:t>n</a:t>
            </a:r>
          </a:p>
          <a:p>
            <a:endParaRPr lang="en-US" dirty="0" smtClean="0"/>
          </a:p>
          <a:p>
            <a:endParaRPr lang="en-US" dirty="0" smtClean="0"/>
          </a:p>
          <a:p>
            <a:endParaRPr lang="en-US" dirty="0" smtClean="0"/>
          </a:p>
          <a:p>
            <a:r>
              <a:rPr lang="en-US" dirty="0" smtClean="0"/>
              <a:t> ley 18575 art/62 num/6</a:t>
            </a:r>
          </a:p>
          <a:p>
            <a:r>
              <a:rPr lang="en-US" dirty="0" smtClean="0"/>
              <a:t> </a:t>
            </a:r>
            <a:r>
              <a:rPr lang="en-US" dirty="0"/>
              <a:t>ley 19880 art/12 </a:t>
            </a:r>
            <a:r>
              <a:rPr lang="en-US" dirty="0" smtClean="0"/>
              <a:t>num/1</a:t>
            </a:r>
          </a:p>
          <a:p>
            <a:r>
              <a:rPr lang="en-US" dirty="0" smtClean="0"/>
              <a:t> </a:t>
            </a:r>
            <a:r>
              <a:rPr lang="en-US" dirty="0"/>
              <a:t>ley 18695  art/49  </a:t>
            </a:r>
            <a:r>
              <a:rPr lang="en-US" dirty="0" err="1"/>
              <a:t>ter</a:t>
            </a:r>
            <a:r>
              <a:rPr lang="en-US" dirty="0"/>
              <a:t>  </a:t>
            </a:r>
            <a:r>
              <a:rPr lang="en-US" dirty="0" err="1"/>
              <a:t>lt</a:t>
            </a:r>
            <a:r>
              <a:rPr lang="en-US" dirty="0"/>
              <a:t>/d  num/</a:t>
            </a:r>
            <a:r>
              <a:rPr lang="en-US" dirty="0" err="1"/>
              <a:t>i</a:t>
            </a:r>
            <a:r>
              <a:rPr lang="en-US" dirty="0"/>
              <a:t> </a:t>
            </a:r>
            <a:endParaRPr lang="en-US" dirty="0" smtClean="0"/>
          </a:p>
          <a:p>
            <a:r>
              <a:rPr lang="en-US" dirty="0" smtClean="0"/>
              <a:t>ley  </a:t>
            </a:r>
            <a:r>
              <a:rPr lang="en-US" dirty="0"/>
              <a:t>18695  art/49  </a:t>
            </a:r>
            <a:r>
              <a:rPr lang="en-US" dirty="0" err="1"/>
              <a:t>ter</a:t>
            </a:r>
            <a:r>
              <a:rPr lang="en-US" dirty="0"/>
              <a:t>  </a:t>
            </a:r>
            <a:r>
              <a:rPr lang="en-US" dirty="0" err="1"/>
              <a:t>lt</a:t>
            </a:r>
            <a:r>
              <a:rPr lang="en-US" dirty="0"/>
              <a:t>/d  </a:t>
            </a:r>
            <a:r>
              <a:rPr lang="en-US" dirty="0" smtClean="0"/>
              <a:t>num/ii</a:t>
            </a:r>
          </a:p>
          <a:p>
            <a:r>
              <a:rPr lang="en-US" dirty="0" smtClean="0"/>
              <a:t> </a:t>
            </a:r>
            <a:r>
              <a:rPr lang="en-US" dirty="0"/>
              <a:t>ley  15231  art/5  inc/5 </a:t>
            </a:r>
            <a:endParaRPr lang="en-US" dirty="0" smtClean="0"/>
          </a:p>
          <a:p>
            <a:r>
              <a:rPr lang="en-US" dirty="0" smtClean="0"/>
              <a:t> </a:t>
            </a:r>
            <a:r>
              <a:rPr lang="en-US" dirty="0"/>
              <a:t>ley 19602 art/7 </a:t>
            </a:r>
            <a:r>
              <a:rPr lang="en-US" dirty="0" smtClean="0"/>
              <a:t>inc/1</a:t>
            </a:r>
          </a:p>
          <a:p>
            <a:r>
              <a:rPr lang="en-US" dirty="0" smtClean="0"/>
              <a:t> </a:t>
            </a:r>
            <a:r>
              <a:rPr lang="en-US" dirty="0"/>
              <a:t>ley 18695 art/49 </a:t>
            </a:r>
            <a:r>
              <a:rPr lang="en-US" dirty="0" err="1"/>
              <a:t>bis</a:t>
            </a:r>
            <a:r>
              <a:rPr lang="en-US" dirty="0"/>
              <a:t> </a:t>
            </a:r>
            <a:r>
              <a:rPr lang="en-US" dirty="0" smtClean="0"/>
              <a:t>inc/fin</a:t>
            </a:r>
          </a:p>
          <a:p>
            <a:r>
              <a:rPr lang="en-US" dirty="0" smtClean="0"/>
              <a:t> </a:t>
            </a:r>
            <a:r>
              <a:rPr lang="en-US" dirty="0"/>
              <a:t>ley 18883 art/7 inc/</a:t>
            </a:r>
            <a:r>
              <a:rPr lang="es-CL" dirty="0"/>
              <a:t>ﬁ</a:t>
            </a:r>
            <a:r>
              <a:rPr lang="en-US" dirty="0" smtClean="0"/>
              <a:t>n</a:t>
            </a:r>
          </a:p>
          <a:p>
            <a:r>
              <a:rPr lang="en-US" dirty="0" smtClean="0"/>
              <a:t> </a:t>
            </a:r>
            <a:r>
              <a:rPr lang="en-US" dirty="0" err="1" smtClean="0"/>
              <a:t>dcto</a:t>
            </a:r>
            <a:r>
              <a:rPr lang="en-US" dirty="0" smtClean="0"/>
              <a:t> </a:t>
            </a:r>
            <a:r>
              <a:rPr lang="en-US" dirty="0"/>
              <a:t>1675/2017 </a:t>
            </a:r>
            <a:r>
              <a:rPr lang="en-US" dirty="0" err="1"/>
              <a:t>Minsp</a:t>
            </a:r>
            <a:r>
              <a:rPr lang="en-US" dirty="0"/>
              <a:t> art/4  </a:t>
            </a:r>
            <a:r>
              <a:rPr lang="en-US" dirty="0" smtClean="0"/>
              <a:t>num/vi</a:t>
            </a:r>
          </a:p>
          <a:p>
            <a:r>
              <a:rPr lang="en-US" dirty="0" smtClean="0"/>
              <a:t> </a:t>
            </a:r>
            <a:r>
              <a:rPr lang="en-US" dirty="0" err="1" smtClean="0"/>
              <a:t>dcto</a:t>
            </a:r>
            <a:r>
              <a:rPr lang="en-US" dirty="0" smtClean="0"/>
              <a:t> </a:t>
            </a:r>
            <a:r>
              <a:rPr lang="en-US" dirty="0"/>
              <a:t>1675/2017  </a:t>
            </a:r>
            <a:r>
              <a:rPr lang="en-US" dirty="0" err="1"/>
              <a:t>Minsp</a:t>
            </a:r>
            <a:r>
              <a:rPr lang="en-US" dirty="0"/>
              <a:t> art/4  </a:t>
            </a:r>
            <a:r>
              <a:rPr lang="en-US" dirty="0" smtClean="0"/>
              <a:t>num/vii</a:t>
            </a:r>
          </a:p>
          <a:p>
            <a:r>
              <a:rPr lang="en-US" dirty="0" smtClean="0"/>
              <a:t> </a:t>
            </a:r>
            <a:r>
              <a:rPr lang="en-US" dirty="0" err="1"/>
              <a:t>dto</a:t>
            </a:r>
            <a:r>
              <a:rPr lang="en-US" dirty="0"/>
              <a:t> 1675/2017  </a:t>
            </a:r>
            <a:r>
              <a:rPr lang="en-US" dirty="0" err="1"/>
              <a:t>Minsp</a:t>
            </a:r>
            <a:r>
              <a:rPr lang="en-US" dirty="0"/>
              <a:t> art/4  </a:t>
            </a:r>
            <a:r>
              <a:rPr lang="en-US" dirty="0" smtClean="0"/>
              <a:t>num/viii</a:t>
            </a:r>
          </a:p>
          <a:p>
            <a:r>
              <a:rPr lang="en-US" dirty="0" smtClean="0"/>
              <a:t> </a:t>
            </a:r>
            <a:r>
              <a:rPr lang="en-US" dirty="0"/>
              <a:t>ley 18883 art/7 </a:t>
            </a:r>
            <a:r>
              <a:rPr lang="en-US" dirty="0" smtClean="0"/>
              <a:t>inc/2</a:t>
            </a:r>
          </a:p>
          <a:p>
            <a:r>
              <a:rPr lang="en-US" dirty="0" smtClean="0"/>
              <a:t> </a:t>
            </a:r>
            <a:r>
              <a:rPr lang="en-US" dirty="0"/>
              <a:t>ley 18695 art/49 </a:t>
            </a:r>
            <a:r>
              <a:rPr lang="en-US" dirty="0" err="1"/>
              <a:t>ter</a:t>
            </a:r>
            <a:r>
              <a:rPr lang="en-US" dirty="0"/>
              <a:t> </a:t>
            </a:r>
            <a:r>
              <a:rPr lang="en-US" dirty="0" err="1" smtClean="0"/>
              <a:t>lt</a:t>
            </a:r>
            <a:r>
              <a:rPr lang="en-US" dirty="0" smtClean="0"/>
              <a:t>/a</a:t>
            </a:r>
          </a:p>
          <a:p>
            <a:r>
              <a:rPr lang="en-US" dirty="0" smtClean="0"/>
              <a:t> </a:t>
            </a:r>
            <a:r>
              <a:rPr lang="en-US" dirty="0"/>
              <a:t>ley 18883 art/8 inc/</a:t>
            </a:r>
            <a:r>
              <a:rPr lang="es-CL" dirty="0"/>
              <a:t>ﬁ</a:t>
            </a:r>
            <a:r>
              <a:rPr lang="en-US" dirty="0" smtClean="0"/>
              <a:t>n</a:t>
            </a:r>
          </a:p>
          <a:p>
            <a:r>
              <a:rPr lang="en-US" dirty="0" smtClean="0"/>
              <a:t> </a:t>
            </a:r>
            <a:r>
              <a:rPr lang="en-US" dirty="0"/>
              <a:t>ley 20922  art/</a:t>
            </a:r>
            <a:r>
              <a:rPr lang="en-US" dirty="0" err="1"/>
              <a:t>noveno</a:t>
            </a:r>
            <a:r>
              <a:rPr lang="en-US" dirty="0"/>
              <a:t> </a:t>
            </a:r>
            <a:r>
              <a:rPr lang="en-US" dirty="0" err="1"/>
              <a:t>tran</a:t>
            </a:r>
            <a:r>
              <a:rPr lang="en-US" dirty="0"/>
              <a:t> </a:t>
            </a:r>
            <a:r>
              <a:rPr lang="en-US" dirty="0" smtClean="0"/>
              <a:t>inc/3</a:t>
            </a:r>
          </a:p>
          <a:p>
            <a:r>
              <a:rPr lang="en-US" dirty="0" smtClean="0"/>
              <a:t> </a:t>
            </a:r>
            <a:r>
              <a:rPr lang="en-US" dirty="0"/>
              <a:t>ley 20922 art/</a:t>
            </a:r>
            <a:r>
              <a:rPr lang="en-US" dirty="0" err="1"/>
              <a:t>decimocuarto</a:t>
            </a:r>
            <a:r>
              <a:rPr lang="en-US" dirty="0"/>
              <a:t> </a:t>
            </a:r>
            <a:r>
              <a:rPr lang="en-US" dirty="0" err="1"/>
              <a:t>tran</a:t>
            </a:r>
            <a:r>
              <a:rPr lang="en-US" dirty="0"/>
              <a:t> </a:t>
            </a:r>
            <a:endParaRPr lang="en-US" dirty="0" smtClean="0"/>
          </a:p>
          <a:p>
            <a:r>
              <a:rPr lang="en-US" dirty="0" smtClean="0"/>
              <a:t>ley </a:t>
            </a:r>
            <a:r>
              <a:rPr lang="en-US" dirty="0"/>
              <a:t>18883 art/8 </a:t>
            </a:r>
            <a:r>
              <a:rPr lang="en-US" dirty="0" smtClean="0"/>
              <a:t>inc/2</a:t>
            </a:r>
          </a:p>
          <a:p>
            <a:r>
              <a:rPr lang="en-US" dirty="0" smtClean="0"/>
              <a:t> </a:t>
            </a:r>
            <a:r>
              <a:rPr lang="en-US" dirty="0"/>
              <a:t>ley 19280 art/2 </a:t>
            </a:r>
            <a:r>
              <a:rPr lang="en-US" dirty="0" smtClean="0"/>
              <a:t>inc/1</a:t>
            </a:r>
          </a:p>
          <a:p>
            <a:r>
              <a:rPr lang="en-US" dirty="0" smtClean="0"/>
              <a:t> </a:t>
            </a:r>
            <a:r>
              <a:rPr lang="en-US" dirty="0"/>
              <a:t>ley 16321  </a:t>
            </a:r>
            <a:r>
              <a:rPr lang="en-US" dirty="0" smtClean="0"/>
              <a:t>art/</a:t>
            </a:r>
            <a:r>
              <a:rPr lang="en-US" dirty="0" err="1" smtClean="0"/>
              <a:t>uni</a:t>
            </a:r>
            <a:endParaRPr lang="en-US" dirty="0" smtClean="0"/>
          </a:p>
          <a:p>
            <a:r>
              <a:rPr lang="en-US" dirty="0" smtClean="0"/>
              <a:t> </a:t>
            </a:r>
            <a:r>
              <a:rPr lang="en-US" dirty="0"/>
              <a:t>ley  18695  art/49  </a:t>
            </a:r>
            <a:r>
              <a:rPr lang="en-US" dirty="0" err="1"/>
              <a:t>bis</a:t>
            </a:r>
            <a:r>
              <a:rPr lang="en-US" dirty="0"/>
              <a:t>  inc/3  </a:t>
            </a:r>
            <a:r>
              <a:rPr lang="en-US" dirty="0" smtClean="0"/>
              <a:t>num/9</a:t>
            </a:r>
          </a:p>
          <a:p>
            <a:r>
              <a:rPr lang="en-US" dirty="0" smtClean="0"/>
              <a:t>  </a:t>
            </a:r>
            <a:r>
              <a:rPr lang="en-US" dirty="0"/>
              <a:t>ley  20922  art/</a:t>
            </a:r>
            <a:r>
              <a:rPr lang="en-US" dirty="0" err="1"/>
              <a:t>décimo</a:t>
            </a:r>
            <a:r>
              <a:rPr lang="en-US" dirty="0"/>
              <a:t>  </a:t>
            </a:r>
            <a:r>
              <a:rPr lang="en-US" dirty="0" err="1" smtClean="0"/>
              <a:t>tran</a:t>
            </a:r>
            <a:endParaRPr lang="en-US" dirty="0" smtClean="0"/>
          </a:p>
          <a:p>
            <a:r>
              <a:rPr lang="en-US" dirty="0" smtClean="0"/>
              <a:t>  </a:t>
            </a:r>
            <a:r>
              <a:rPr lang="en-US" dirty="0"/>
              <a:t>ley  18695 art/12.</a:t>
            </a:r>
            <a:endParaRPr lang="es-ES" dirty="0"/>
          </a:p>
          <a:p>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De los nuevos cargos</a:t>
            </a:r>
            <a:endParaRPr lang="es-ES" dirty="0"/>
          </a:p>
        </p:txBody>
      </p:sp>
      <p:sp>
        <p:nvSpPr>
          <p:cNvPr id="3" name="2 Marcador de contenido"/>
          <p:cNvSpPr>
            <a:spLocks noGrp="1"/>
          </p:cNvSpPr>
          <p:nvPr>
            <p:ph sz="quarter" idx="1"/>
          </p:nvPr>
        </p:nvSpPr>
        <p:spPr/>
        <p:txBody>
          <a:bodyPr>
            <a:normAutofit fontScale="70000" lnSpcReduction="20000"/>
          </a:bodyPr>
          <a:lstStyle/>
          <a:p>
            <a:r>
              <a:rPr lang="es-CL" b="1" dirty="0" smtClean="0"/>
              <a:t>4. </a:t>
            </a:r>
            <a:r>
              <a:rPr lang="es-CL" sz="2400" b="1" dirty="0" smtClean="0"/>
              <a:t>En caso que se incremente el número total de cargos en la planta de personal, a  lo  menos  un  setenta  y  cinco  por  ciento  de  los  nuevos  cargos  que  se  creen deberán requerir título profesional o técnico</a:t>
            </a:r>
            <a:r>
              <a:rPr lang="es-CL" sz="2400" b="1" dirty="0" smtClean="0"/>
              <a:t>.</a:t>
            </a:r>
          </a:p>
          <a:p>
            <a:pPr>
              <a:buNone/>
            </a:pPr>
            <a:endParaRPr lang="es-CL" b="1" dirty="0" smtClean="0"/>
          </a:p>
          <a:p>
            <a:pPr algn="just"/>
            <a:r>
              <a:rPr lang="es-CL" sz="1800" dirty="0" smtClean="0"/>
              <a:t>Como cuestión previa, cabe precisar que la condición que establece este numeral, es que se  haya  incrementado  el  número  total  de  cargos  de  la  planta,  de  modo  que si  en  el ejercicio de la facultad prevista en el artículo 49 bis de la ley N° 18.695, se disminuyen los empleos  o  se  mantiene  el número  que  existía,  no  será  necesaria  la  exigencia  de  título indicada</a:t>
            </a:r>
            <a:r>
              <a:rPr lang="es-CL" sz="1800" dirty="0" smtClean="0"/>
              <a:t>.</a:t>
            </a:r>
          </a:p>
          <a:p>
            <a:pPr algn="just"/>
            <a:endParaRPr lang="es-ES" sz="1800" dirty="0" smtClean="0"/>
          </a:p>
          <a:p>
            <a:r>
              <a:rPr lang="es-CL" sz="2400" dirty="0" smtClean="0">
                <a:solidFill>
                  <a:srgbClr val="FF0000"/>
                </a:solidFill>
              </a:rPr>
              <a:t>Precisado  lo  anterior,  y  en  relación  con  el  porcentaje  de  cargos  que  requieren  título profesional o técnico en caso que se incremente la planta de personal, cumple con hacer presente que dicho límite dice relación solo con las nuevas plazas </a:t>
            </a:r>
            <a:r>
              <a:rPr lang="es-CL" sz="2400" dirty="0" smtClean="0"/>
              <a:t>que se creen con ocasión del ejercicio de la potestad en análisis, sin considerar, por cierto, los empleos que se hayan creado con antelación en virtud de diferentes textos legales, tales como la ley N° 19.602 - que  creó  el  cargo  de  administrador  municipal  en  todas  las  municipalidades-;  la  ley  N</a:t>
            </a:r>
            <a:r>
              <a:rPr lang="es-CL" sz="2400" dirty="0" smtClean="0"/>
              <a:t>° 20.554 </a:t>
            </a:r>
            <a:r>
              <a:rPr lang="es-CL" sz="2400" dirty="0" smtClean="0"/>
              <a:t>-que creó cargos de juez de policía local y de secretario abogado en determinados municipios-;  y,  la  ley  N°  20.742  -que  reemplazó  el  artículo  16  de  la  ley  N°  18.695, facultando a los alcaldes para crear las plazas a cargo de las “unidades mínimas”-, entre otros.</a:t>
            </a:r>
            <a:endParaRPr lang="es-ES" sz="2400" dirty="0" smtClean="0"/>
          </a:p>
          <a:p>
            <a:endParaRPr lang="es-ES" sz="2400" dirty="0" smtClean="0"/>
          </a:p>
          <a:p>
            <a:pPr>
              <a:buNone/>
            </a:pPr>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2594"/>
          </a:xfrm>
        </p:spPr>
        <p:txBody>
          <a:bodyPr>
            <a:noAutofit/>
          </a:bodyPr>
          <a:lstStyle/>
          <a:p>
            <a:r>
              <a:rPr lang="es-CL" sz="2800" dirty="0" smtClean="0"/>
              <a:t>Consulta a las Asociaciones de Funcionarios</a:t>
            </a:r>
            <a:endParaRPr lang="es-ES" sz="2800" dirty="0"/>
          </a:p>
        </p:txBody>
      </p:sp>
      <p:sp>
        <p:nvSpPr>
          <p:cNvPr id="3" name="2 Marcador de contenido"/>
          <p:cNvSpPr>
            <a:spLocks noGrp="1"/>
          </p:cNvSpPr>
          <p:nvPr>
            <p:ph sz="quarter" idx="1"/>
          </p:nvPr>
        </p:nvSpPr>
        <p:spPr>
          <a:xfrm>
            <a:off x="357158" y="1000108"/>
            <a:ext cx="8229600" cy="4929222"/>
          </a:xfrm>
        </p:spPr>
        <p:txBody>
          <a:bodyPr>
            <a:normAutofit fontScale="77500" lnSpcReduction="20000"/>
          </a:bodyPr>
          <a:lstStyle/>
          <a:p>
            <a:pPr algn="just"/>
            <a:r>
              <a:rPr lang="es-CL" b="1" dirty="0" smtClean="0"/>
              <a:t>5. Los alcaldes deberán consultar a las asociaciones de funcionarios regidos por la  ley  N°  18.883  existentes  en  la  respectiva  municipalidad  en  el  proceso  de elaboración  de  la  planta  de  personal.  </a:t>
            </a:r>
            <a:endParaRPr lang="es-CL" b="1" dirty="0" smtClean="0"/>
          </a:p>
          <a:p>
            <a:pPr algn="just"/>
            <a:r>
              <a:rPr lang="es-CL" b="1" dirty="0" smtClean="0"/>
              <a:t>Para  </a:t>
            </a:r>
            <a:r>
              <a:rPr lang="es-CL" b="1" dirty="0" smtClean="0"/>
              <a:t>tal  efecto  se  deberá  constituir  un comité bipartito, integrado paritariamente por representantes del alcalde y de las asociaciones de funcionarios existentes en la municipalidad.</a:t>
            </a:r>
            <a:endParaRPr lang="es-ES" dirty="0" smtClean="0"/>
          </a:p>
          <a:p>
            <a:endParaRPr lang="es-ES" dirty="0" smtClean="0"/>
          </a:p>
          <a:p>
            <a:r>
              <a:rPr lang="es-CL" b="1" dirty="0" smtClean="0"/>
              <a:t>Su   opinión   deberá   ser   presentada   al   concejo   municipal   en   ejercicio   con anterioridad a la readecuación de la planta y no será vinculante.</a:t>
            </a:r>
            <a:endParaRPr lang="es-ES" dirty="0" smtClean="0"/>
          </a:p>
          <a:p>
            <a:pPr>
              <a:buNone/>
            </a:pPr>
            <a:endParaRPr lang="es-ES" dirty="0" smtClean="0"/>
          </a:p>
          <a:p>
            <a:r>
              <a:rPr lang="es-CL" b="1" dirty="0" smtClean="0"/>
              <a:t>En las municipalidades donde no existan asociaciones de funcionarios, o éstas no se  encuentren  vigentes,  representarán  a  los  funcionarios  aquellos  que  sean elegidos en votación secreta efectuada para tal efecto, debiendo representar a distintos estamentos.</a:t>
            </a:r>
            <a:endParaRPr lang="es-ES" dirty="0" smtClean="0"/>
          </a:p>
          <a:p>
            <a:pPr>
              <a:buNone/>
            </a:pPr>
            <a:endParaRPr lang="es-ES" dirty="0" smtClean="0"/>
          </a:p>
          <a:p>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Comité Bipartito</a:t>
            </a:r>
            <a:endParaRPr lang="es-ES" dirty="0"/>
          </a:p>
        </p:txBody>
      </p:sp>
      <p:sp>
        <p:nvSpPr>
          <p:cNvPr id="3" name="2 Marcador de contenido"/>
          <p:cNvSpPr>
            <a:spLocks noGrp="1"/>
          </p:cNvSpPr>
          <p:nvPr>
            <p:ph sz="quarter" idx="1"/>
          </p:nvPr>
        </p:nvSpPr>
        <p:spPr/>
        <p:txBody>
          <a:bodyPr>
            <a:normAutofit fontScale="92500" lnSpcReduction="10000"/>
          </a:bodyPr>
          <a:lstStyle/>
          <a:p>
            <a:pPr algn="just"/>
            <a:r>
              <a:rPr lang="es-CL" dirty="0" smtClean="0"/>
              <a:t>De  acuerdo  con  lo  precisado  en  el  dictamen  N°  7.774,  de  2018,  este  numeral  no establece que la representación de las asociaciones de funcionarios en el comité bipartito se deba efectuar en función de la cantidad de </a:t>
            </a:r>
            <a:r>
              <a:rPr lang="es-CL" dirty="0" err="1" smtClean="0"/>
              <a:t>aﬁliados</a:t>
            </a:r>
            <a:r>
              <a:rPr lang="es-CL" dirty="0" smtClean="0"/>
              <a:t> con que aquellas cuenten, sino que solo  previó  que  dichas  organizaciones  deben  participar  paritariamente  en  relación  a  los representantes del alcalde, esto es, en la misma cantidad.</a:t>
            </a:r>
            <a:endParaRPr lang="es-ES" dirty="0" smtClean="0"/>
          </a:p>
          <a:p>
            <a:pPr>
              <a:buNone/>
            </a:pPr>
            <a:endParaRPr lang="es-ES" dirty="0" smtClean="0"/>
          </a:p>
          <a:p>
            <a:pPr algn="just"/>
            <a:r>
              <a:rPr lang="es-CL" dirty="0" smtClean="0"/>
              <a:t>Por  ende,  esas  organizaciones  deben  elegir  a  sus  representantes  de  conformidad  a  los parámetros que ellas mismas </a:t>
            </a:r>
            <a:r>
              <a:rPr lang="es-CL" dirty="0" err="1" smtClean="0"/>
              <a:t>ﬁjen</a:t>
            </a:r>
            <a:r>
              <a:rPr lang="es-CL" dirty="0" smtClean="0"/>
              <a:t>, teniendo presente, por cierto, el número de personas que el alcalde designe en su representación para integrar el comité bipartito.</a:t>
            </a:r>
            <a:endParaRPr lang="es-ES" dirty="0" smtClean="0"/>
          </a:p>
          <a:p>
            <a:endParaRPr lang="es-E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Del Concejo Municipal</a:t>
            </a:r>
            <a:endParaRPr lang="es-ES" dirty="0"/>
          </a:p>
        </p:txBody>
      </p:sp>
      <p:sp>
        <p:nvSpPr>
          <p:cNvPr id="3" name="2 Marcador de contenido"/>
          <p:cNvSpPr>
            <a:spLocks noGrp="1"/>
          </p:cNvSpPr>
          <p:nvPr>
            <p:ph sz="quarter" idx="1"/>
          </p:nvPr>
        </p:nvSpPr>
        <p:spPr/>
        <p:txBody>
          <a:bodyPr>
            <a:normAutofit fontScale="77500" lnSpcReduction="20000"/>
          </a:bodyPr>
          <a:lstStyle/>
          <a:p>
            <a:pPr algn="just">
              <a:buNone/>
            </a:pPr>
            <a:r>
              <a:rPr lang="es-CL" sz="2000" b="1" dirty="0" smtClean="0"/>
              <a:t>	</a:t>
            </a:r>
            <a:r>
              <a:rPr lang="es-CL" sz="2000" b="1" dirty="0" smtClean="0"/>
              <a:t> </a:t>
            </a:r>
            <a:r>
              <a:rPr lang="es-CL" sz="2000" b="1" dirty="0" smtClean="0"/>
              <a:t>Los  alcaldes  deberán  presentar  la  propuesta  de  planta  de  personal  y  del reglamento que la contenga al concejo municipal, la que deberá ser aprobada por los dos tercios de sus integrantes en ejercicio.</a:t>
            </a:r>
            <a:endParaRPr lang="es-ES" sz="2000" dirty="0" smtClean="0"/>
          </a:p>
          <a:p>
            <a:r>
              <a:rPr lang="es-CL" sz="2000" dirty="0" smtClean="0"/>
              <a:t>Conviene apuntar que de conformidad con lo prescrito en los artículos 63, letra m), y 86, incisos  primero  y segundo,  de  la  ley N°  18.695,  el alcalde  tiene,  en  lo  que interesa,  la atribución  de  convocar  y presidir  el concejo  con  derecho  a  voto,  y  que  el quórum  para sesionar será la mayoría de los concejales en ejercicio.</a:t>
            </a:r>
            <a:endParaRPr lang="es-ES" sz="2000" dirty="0" smtClean="0"/>
          </a:p>
          <a:p>
            <a:endParaRPr lang="es-ES" sz="2000" dirty="0" smtClean="0"/>
          </a:p>
          <a:p>
            <a:r>
              <a:rPr lang="es-CL" sz="2000" dirty="0" smtClean="0"/>
              <a:t>A su vez,  de acuerdo con el inciso </a:t>
            </a:r>
            <a:r>
              <a:rPr lang="es-CL" sz="2000" dirty="0" err="1" smtClean="0"/>
              <a:t>ﬁnal</a:t>
            </a:r>
            <a:r>
              <a:rPr lang="es-CL" sz="2000" dirty="0" smtClean="0"/>
              <a:t> del artículo 86  de la citada ley N°  18.695</a:t>
            </a:r>
            <a:r>
              <a:rPr lang="es-CL" sz="2000" dirty="0" smtClean="0">
                <a:solidFill>
                  <a:srgbClr val="FF0000"/>
                </a:solidFill>
              </a:rPr>
              <a:t>,  “Los alcaldes  no  serán  considerados  para  el cálculo  del quórum  exigido  para  que  el concejo pueda sesionar, pero sí en aquel requerido para adoptar acuerdos”.</a:t>
            </a:r>
            <a:endParaRPr lang="es-ES" sz="2000" dirty="0" smtClean="0">
              <a:solidFill>
                <a:srgbClr val="FF0000"/>
              </a:solidFill>
            </a:endParaRPr>
          </a:p>
          <a:p>
            <a:endParaRPr lang="es-ES" sz="2000" dirty="0" smtClean="0"/>
          </a:p>
          <a:p>
            <a:r>
              <a:rPr lang="es-CL" sz="2000" dirty="0" smtClean="0">
                <a:solidFill>
                  <a:srgbClr val="FF0000"/>
                </a:solidFill>
              </a:rPr>
              <a:t>En este contexto normativo, cabe señalar que los alcaldes deben ser considerados para el cálculo del quórum requerido para aprobar la propuesta de planta municipal (aplica criterio contenido en el dictamen N° 16.241, de 2007).</a:t>
            </a:r>
            <a:endParaRPr lang="es-ES" sz="2000" dirty="0" smtClean="0">
              <a:solidFill>
                <a:srgbClr val="FF0000"/>
              </a:solidFill>
            </a:endParaRPr>
          </a:p>
          <a:p>
            <a:endParaRPr lang="es-ES" sz="2000" dirty="0" smtClean="0"/>
          </a:p>
          <a:p>
            <a:r>
              <a:rPr lang="es-CL" sz="2000" dirty="0" smtClean="0"/>
              <a:t>Asimismo,  es  menester  tener  en  consideración  que  para  tales  efectos,  el  universo  de votantes  corresponde  a  la  totalidad  de  los  integrantes  del  concejo  que  se  encuentren habilitados  para  ejercer  sus  cargos,  y  el alcalde  en  ejercicio,  según  se  precisara  (aplica criterio contenido en los dictámenes </a:t>
            </a:r>
            <a:r>
              <a:rPr lang="es-CL" sz="2000" dirty="0" err="1" smtClean="0"/>
              <a:t>N°s</a:t>
            </a:r>
            <a:r>
              <a:rPr lang="es-CL" sz="2000" dirty="0" smtClean="0"/>
              <a:t>. 16.241, de 2007, y 36.318, de 2017).</a:t>
            </a:r>
            <a:endParaRPr lang="es-ES" sz="2000" dirty="0" smtClean="0"/>
          </a:p>
          <a:p>
            <a:endParaRPr lang="es-ES" sz="2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Del Concejo Municipal</a:t>
            </a:r>
            <a:endParaRPr lang="es-ES" dirty="0"/>
          </a:p>
        </p:txBody>
      </p:sp>
      <p:sp>
        <p:nvSpPr>
          <p:cNvPr id="3" name="2 Marcador de contenido"/>
          <p:cNvSpPr>
            <a:spLocks noGrp="1"/>
          </p:cNvSpPr>
          <p:nvPr>
            <p:ph sz="quarter" idx="1"/>
          </p:nvPr>
        </p:nvSpPr>
        <p:spPr/>
        <p:txBody>
          <a:bodyPr>
            <a:normAutofit fontScale="85000" lnSpcReduction="20000"/>
          </a:bodyPr>
          <a:lstStyle/>
          <a:p>
            <a:r>
              <a:rPr lang="es-CL" b="1" i="1" u="sng" dirty="0" smtClean="0"/>
              <a:t>Los dos tercios de los Concejos Municipales para aprobar el Reglamento de la Nueva Planta,  debe considerar al Alcalde es decir:</a:t>
            </a:r>
            <a:endParaRPr lang="es-ES" dirty="0" smtClean="0"/>
          </a:p>
          <a:p>
            <a:endParaRPr lang="es-ES" dirty="0" smtClean="0"/>
          </a:p>
          <a:p>
            <a:pPr lvl="0"/>
            <a:r>
              <a:rPr lang="es-CL" b="1" i="1" dirty="0" smtClean="0"/>
              <a:t>En las comunas en que se compone el Concejo Municipal por 6 concejales, debe considerarse al Alcalde,  quedando en total 7 , por lo tanto debe contarse con 5 votos para la aprobación.</a:t>
            </a:r>
            <a:endParaRPr lang="es-ES" dirty="0" smtClean="0"/>
          </a:p>
          <a:p>
            <a:endParaRPr lang="es-ES" dirty="0" smtClean="0"/>
          </a:p>
          <a:p>
            <a:pPr lvl="0"/>
            <a:r>
              <a:rPr lang="es-CL" b="1" i="1" dirty="0" smtClean="0"/>
              <a:t>En las comunas en que se compone el Concejo Municipal por 8 concejales, debe considerarse al Alcalde,  quedando en total 9 , por lo tanto debe contarse con 6 votos para la aprobación.</a:t>
            </a:r>
            <a:endParaRPr lang="es-ES" dirty="0" smtClean="0"/>
          </a:p>
          <a:p>
            <a:pPr>
              <a:buNone/>
            </a:pPr>
            <a:r>
              <a:rPr lang="es-CL" i="1" dirty="0" smtClean="0"/>
              <a:t> </a:t>
            </a:r>
            <a:endParaRPr lang="es-ES" dirty="0" smtClean="0"/>
          </a:p>
          <a:p>
            <a:pPr lvl="0"/>
            <a:r>
              <a:rPr lang="es-CL" b="1" i="1" dirty="0" smtClean="0"/>
              <a:t>En las comunas en que se compone el Concejo Municipal por 10 concejales, debe considerarse al Alcalde,  quedando en total 11 , por lo tanto debe contarse con 7 votos para la aprobación.</a:t>
            </a:r>
            <a:endParaRPr lang="es-ES" dirty="0" smtClean="0"/>
          </a:p>
          <a:p>
            <a:endParaRPr lang="es-ES" dirty="0" smtClean="0"/>
          </a:p>
          <a:p>
            <a:endParaRPr lang="es-E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De la Probidad Funcionaria</a:t>
            </a:r>
            <a:endParaRPr lang="es-ES" dirty="0"/>
          </a:p>
        </p:txBody>
      </p:sp>
      <p:sp>
        <p:nvSpPr>
          <p:cNvPr id="3" name="2 Marcador de contenido"/>
          <p:cNvSpPr>
            <a:spLocks noGrp="1"/>
          </p:cNvSpPr>
          <p:nvPr>
            <p:ph sz="quarter" idx="1"/>
          </p:nvPr>
        </p:nvSpPr>
        <p:spPr>
          <a:xfrm>
            <a:off x="914400" y="1447800"/>
            <a:ext cx="7772400" cy="4838720"/>
          </a:xfrm>
        </p:spPr>
        <p:txBody>
          <a:bodyPr>
            <a:normAutofit fontScale="40000" lnSpcReduction="20000"/>
          </a:bodyPr>
          <a:lstStyle/>
          <a:p>
            <a:r>
              <a:rPr lang="es-CL" sz="4000" dirty="0" smtClean="0"/>
              <a:t>Finalmente,  es  importante  tener  presente  que  de  conformidad  con  lo  dispuesto  en  el artículo 49 </a:t>
            </a:r>
            <a:r>
              <a:rPr lang="es-CL" sz="4000" dirty="0" err="1" smtClean="0"/>
              <a:t>quinquies</a:t>
            </a:r>
            <a:r>
              <a:rPr lang="es-CL" sz="4000" dirty="0" smtClean="0"/>
              <a:t> de la ley N° 18.695, para todos los efectos legales, la participación de los  funcionarios  municipales  en  la  determinación  de  la  planta  municipal no  se  entenderá como una vulneración al artículo 62, N° 6, de la ley N° 18.575, y al artículo 12, N° 1, de la ley N° 19.880.</a:t>
            </a:r>
            <a:endParaRPr lang="es-ES" sz="4000" dirty="0" smtClean="0"/>
          </a:p>
          <a:p>
            <a:pPr>
              <a:buNone/>
            </a:pPr>
            <a:r>
              <a:rPr lang="es-CL" sz="3000" dirty="0" smtClean="0"/>
              <a:t> </a:t>
            </a:r>
            <a:endParaRPr lang="es-ES" sz="3000" dirty="0" smtClean="0"/>
          </a:p>
          <a:p>
            <a:r>
              <a:rPr lang="es-CL" sz="3500" b="1" i="1" u="sng" dirty="0" smtClean="0"/>
              <a:t>Artículo 62.- Contravienen especialmente el principio de la probidad administrativa, las </a:t>
            </a:r>
            <a:r>
              <a:rPr lang="es-CL" sz="3500" b="1" i="1" u="sng" dirty="0" smtClean="0"/>
              <a:t>siguientes </a:t>
            </a:r>
            <a:r>
              <a:rPr lang="es-CL" sz="3500" b="1" i="1" u="sng" dirty="0" smtClean="0"/>
              <a:t>conductas:</a:t>
            </a:r>
            <a:endParaRPr lang="es-ES" sz="3000" dirty="0" smtClean="0"/>
          </a:p>
          <a:p>
            <a:endParaRPr lang="es-ES" sz="3000" dirty="0" smtClean="0"/>
          </a:p>
          <a:p>
            <a:r>
              <a:rPr lang="es-CL" sz="3500" b="1" i="1" dirty="0" smtClean="0"/>
              <a:t> </a:t>
            </a:r>
            <a:r>
              <a:rPr lang="es-CL" sz="3500" b="1" i="1" dirty="0" smtClean="0"/>
              <a:t>Intervenir, en razón de las funciones, en asuntos en que se tenga interés personal o en que lo tengan el </a:t>
            </a:r>
            <a:r>
              <a:rPr lang="es-CL" sz="3500" b="1" i="1" dirty="0" smtClean="0"/>
              <a:t>cónyuge</a:t>
            </a:r>
            <a:r>
              <a:rPr lang="es-CL" sz="3500" b="1" i="1" dirty="0" smtClean="0"/>
              <a:t>, hijos, adoptados o parientes hasta el tercer grado de consanguinidad </a:t>
            </a:r>
            <a:r>
              <a:rPr lang="es-CL" sz="3500" b="1" i="1" dirty="0" smtClean="0"/>
              <a:t>y </a:t>
            </a:r>
            <a:r>
              <a:rPr lang="es-CL" sz="3500" b="1" i="1" dirty="0" smtClean="0"/>
              <a:t>segundo de afinidad inclusive</a:t>
            </a:r>
            <a:r>
              <a:rPr lang="es-CL" sz="3000" b="1" i="1" dirty="0" smtClean="0"/>
              <a:t>.</a:t>
            </a:r>
            <a:endParaRPr lang="es-ES" sz="3000" dirty="0" smtClean="0"/>
          </a:p>
          <a:p>
            <a:endParaRPr lang="es-ES" sz="3000" dirty="0" smtClean="0"/>
          </a:p>
          <a:p>
            <a:r>
              <a:rPr lang="es-CL" sz="3500" b="1" i="1" u="sng" dirty="0" smtClean="0"/>
              <a:t>Artículo 12. Principio de abstención. Las autoridades y los funcionarios de la Administración en quienes se den algunas de las circunstancias señaladas a continuación, se abstendrán de intervenir en el procedimiento y lo comunicarán a su superior inmediato, quien resolverá lo procedente.</a:t>
            </a:r>
            <a:endParaRPr lang="es-ES" sz="3500" dirty="0" smtClean="0"/>
          </a:p>
          <a:p>
            <a:pPr>
              <a:buNone/>
            </a:pPr>
            <a:r>
              <a:rPr lang="es-CL" sz="3500" b="1" i="1" dirty="0" smtClean="0"/>
              <a:t> </a:t>
            </a:r>
            <a:endParaRPr lang="es-ES" sz="3500" dirty="0" smtClean="0"/>
          </a:p>
          <a:p>
            <a:pPr lvl="0"/>
            <a:r>
              <a:rPr lang="es-CL" sz="3000" b="1" i="1" u="sng" dirty="0" smtClean="0"/>
              <a:t>Tener interés personal en el asunto de que se trate o en otro en cuya resolución pudiera influir la de aquél; ser administrador de sociedad o entidad interesada, o tener cuestión litigiosa pendiente con algún interesado.</a:t>
            </a:r>
            <a:endParaRPr lang="es-ES" sz="3000" dirty="0" smtClean="0"/>
          </a:p>
          <a:p>
            <a:endParaRPr lang="es-ES" sz="3000" dirty="0" smtClean="0"/>
          </a:p>
          <a:p>
            <a:r>
              <a:rPr lang="es-CL" sz="3000" b="1" i="1" u="sng" dirty="0" smtClean="0"/>
              <a:t>Se deja sin efectos estas inhabilidades,  en la participación de los mismos funcionarios en la creación de un Nuevo Reglamento de Plantas en donde pudieran ser beneficiarios.</a:t>
            </a:r>
            <a:endParaRPr lang="es-ES" sz="3000" dirty="0" smtClean="0"/>
          </a:p>
          <a:p>
            <a:endParaRPr lang="es-ES" dirty="0" smtClean="0"/>
          </a:p>
          <a:p>
            <a:pPr>
              <a:buNone/>
            </a:pPr>
            <a:endParaRPr lang="es-ES" dirty="0" smtClean="0"/>
          </a:p>
          <a:p>
            <a:endParaRPr lang="es-E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Del </a:t>
            </a:r>
            <a:r>
              <a:rPr lang="es-CL" dirty="0" smtClean="0"/>
              <a:t>C</a:t>
            </a:r>
            <a:r>
              <a:rPr lang="es-CL" dirty="0" smtClean="0"/>
              <a:t>oncejo Municipal</a:t>
            </a:r>
            <a:endParaRPr lang="es-ES" dirty="0"/>
          </a:p>
        </p:txBody>
      </p:sp>
      <p:sp>
        <p:nvSpPr>
          <p:cNvPr id="3" name="2 Marcador de contenido"/>
          <p:cNvSpPr>
            <a:spLocks noGrp="1"/>
          </p:cNvSpPr>
          <p:nvPr>
            <p:ph sz="quarter" idx="1"/>
          </p:nvPr>
        </p:nvSpPr>
        <p:spPr/>
        <p:txBody>
          <a:bodyPr>
            <a:normAutofit fontScale="77500" lnSpcReduction="20000"/>
          </a:bodyPr>
          <a:lstStyle/>
          <a:p>
            <a:r>
              <a:rPr lang="es-CL" b="1" dirty="0" smtClean="0"/>
              <a:t>7. El concejo municipal no podrá aumentar el número de cargos ni modiﬁcar los grados que contenga la proposición y solo podrá reducir o rechazar la proposición de planta</a:t>
            </a:r>
            <a:r>
              <a:rPr lang="es-CL" b="1" dirty="0" smtClean="0"/>
              <a:t>.</a:t>
            </a:r>
          </a:p>
          <a:p>
            <a:endParaRPr lang="es-CL" b="1" dirty="0" smtClean="0"/>
          </a:p>
          <a:p>
            <a:r>
              <a:rPr lang="es-CL" dirty="0" smtClean="0"/>
              <a:t>Respecto de la reducción de la planta de personal que se proponga al concejo municipal, es del caso señalar que dicha disminución </a:t>
            </a:r>
            <a:r>
              <a:rPr lang="es-CL" dirty="0" smtClean="0">
                <a:solidFill>
                  <a:srgbClr val="FF0000"/>
                </a:solidFill>
              </a:rPr>
              <a:t>no puede tener como consecuencia la afectación de cargos que se encuentren ocupados a la época de la propuesta de la </a:t>
            </a:r>
            <a:r>
              <a:rPr lang="es-CL" dirty="0" err="1" smtClean="0">
                <a:solidFill>
                  <a:srgbClr val="FF0000"/>
                </a:solidFill>
              </a:rPr>
              <a:t>ﬁjación</a:t>
            </a:r>
            <a:r>
              <a:rPr lang="es-CL" dirty="0" smtClean="0">
                <a:solidFill>
                  <a:srgbClr val="FF0000"/>
                </a:solidFill>
              </a:rPr>
              <a:t> o </a:t>
            </a:r>
            <a:r>
              <a:rPr lang="es-CL" dirty="0" err="1" smtClean="0">
                <a:solidFill>
                  <a:srgbClr val="FF0000"/>
                </a:solidFill>
              </a:rPr>
              <a:t>modiﬁcación</a:t>
            </a:r>
            <a:r>
              <a:rPr lang="es-CL" dirty="0" smtClean="0">
                <a:solidFill>
                  <a:srgbClr val="FF0000"/>
                </a:solidFill>
              </a:rPr>
              <a:t> de la planta respectiva.</a:t>
            </a:r>
            <a:endParaRPr lang="es-ES" dirty="0" smtClean="0">
              <a:solidFill>
                <a:srgbClr val="FF0000"/>
              </a:solidFill>
            </a:endParaRPr>
          </a:p>
          <a:p>
            <a:endParaRPr lang="es-ES" dirty="0" smtClean="0"/>
          </a:p>
          <a:p>
            <a:r>
              <a:rPr lang="es-CL" dirty="0" smtClean="0"/>
              <a:t>Lo anterior por cuanto implicaría infringir la protección prevista en los literales i y </a:t>
            </a:r>
            <a:r>
              <a:rPr lang="es-CL" dirty="0" err="1" smtClean="0"/>
              <a:t>ii</a:t>
            </a:r>
            <a:r>
              <a:rPr lang="es-CL" dirty="0" smtClean="0"/>
              <a:t>, de la letra d) del artículo 49 ter de la ley N° 18.695, que establece, en lo que interesa, que el encasillamiento -que,  por cierto,  puede </a:t>
            </a:r>
            <a:r>
              <a:rPr lang="es-CL" dirty="0" err="1" smtClean="0"/>
              <a:t>veriﬁcarse</a:t>
            </a:r>
            <a:r>
              <a:rPr lang="es-CL" dirty="0" smtClean="0"/>
              <a:t> al modiﬁcar o  ﬁjar la nueva </a:t>
            </a:r>
            <a:r>
              <a:rPr lang="es-CL" dirty="0" smtClean="0">
                <a:solidFill>
                  <a:srgbClr val="FF0000"/>
                </a:solidFill>
              </a:rPr>
              <a:t>planta- no podrá  tener  como  consecuencia,  ni  podrá  ser  considerado  como  causal  de  término  de servicios,  cesación  de  funciones  o  término  de  relación  laboral  del  personal,  ni  podrá </a:t>
            </a:r>
            <a:r>
              <a:rPr lang="es-CL" dirty="0" err="1" smtClean="0">
                <a:solidFill>
                  <a:srgbClr val="FF0000"/>
                </a:solidFill>
              </a:rPr>
              <a:t>signiﬁcar</a:t>
            </a:r>
            <a:r>
              <a:rPr lang="es-CL" dirty="0" smtClean="0">
                <a:solidFill>
                  <a:srgbClr val="FF0000"/>
                </a:solidFill>
              </a:rPr>
              <a:t>  la  pérdida  del empleo,  disminución  de  sus remuneraciones,  ni </a:t>
            </a:r>
            <a:r>
              <a:rPr lang="es-CL" dirty="0" err="1" smtClean="0">
                <a:solidFill>
                  <a:srgbClr val="FF0000"/>
                </a:solidFill>
              </a:rPr>
              <a:t>modiﬁcación</a:t>
            </a:r>
            <a:r>
              <a:rPr lang="es-CL" dirty="0" smtClean="0">
                <a:solidFill>
                  <a:srgbClr val="FF0000"/>
                </a:solidFill>
              </a:rPr>
              <a:t>  de derechos previsionales.</a:t>
            </a:r>
            <a:endParaRPr lang="es-ES" dirty="0" smtClean="0">
              <a:solidFill>
                <a:srgbClr val="FF0000"/>
              </a:solidFill>
            </a:endParaRPr>
          </a:p>
          <a:p>
            <a:endParaRPr lang="es-ES" dirty="0" smtClean="0"/>
          </a:p>
          <a:p>
            <a:endParaRPr lang="es-E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Del Concejo Municipal</a:t>
            </a:r>
            <a:endParaRPr lang="es-ES" dirty="0"/>
          </a:p>
        </p:txBody>
      </p:sp>
      <p:sp>
        <p:nvSpPr>
          <p:cNvPr id="3" name="2 Marcador de contenido"/>
          <p:cNvSpPr>
            <a:spLocks noGrp="1"/>
          </p:cNvSpPr>
          <p:nvPr>
            <p:ph sz="quarter" idx="1"/>
          </p:nvPr>
        </p:nvSpPr>
        <p:spPr/>
        <p:txBody>
          <a:bodyPr/>
          <a:lstStyle/>
          <a:p>
            <a:r>
              <a:rPr lang="es-CL" dirty="0" smtClean="0"/>
              <a:t>Precisado  lo  anterior,  y  en  caso  que  el  citado  órgano  colegiado  reduzca  o  rechace  la propuesta de planta, </a:t>
            </a:r>
            <a:r>
              <a:rPr lang="es-CL" dirty="0" smtClean="0">
                <a:solidFill>
                  <a:srgbClr val="FF0000"/>
                </a:solidFill>
              </a:rPr>
              <a:t>deberá hacerlo mediante acuerdo debidamente fundamentado (aplica criterio contenido en los dictámenes </a:t>
            </a:r>
            <a:r>
              <a:rPr lang="es-CL" dirty="0" err="1" smtClean="0">
                <a:solidFill>
                  <a:srgbClr val="FF0000"/>
                </a:solidFill>
              </a:rPr>
              <a:t>N°s</a:t>
            </a:r>
            <a:r>
              <a:rPr lang="es-CL" dirty="0" smtClean="0">
                <a:solidFill>
                  <a:srgbClr val="FF0000"/>
                </a:solidFill>
              </a:rPr>
              <a:t>. 22.913, de 2013, y 55.021, de 2016).</a:t>
            </a:r>
            <a:endParaRPr lang="es-ES" dirty="0" smtClean="0">
              <a:solidFill>
                <a:srgbClr val="FF0000"/>
              </a:solidFill>
            </a:endParaRPr>
          </a:p>
          <a:p>
            <a:endParaRPr lang="es-ES" dirty="0" smtClean="0"/>
          </a:p>
          <a:p>
            <a:endParaRPr lang="es-E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De la Municipalidad</a:t>
            </a:r>
            <a:endParaRPr lang="es-ES" dirty="0"/>
          </a:p>
        </p:txBody>
      </p:sp>
      <p:sp>
        <p:nvSpPr>
          <p:cNvPr id="3" name="2 Marcador de contenido"/>
          <p:cNvSpPr>
            <a:spLocks noGrp="1"/>
          </p:cNvSpPr>
          <p:nvPr>
            <p:ph sz="quarter" idx="1"/>
          </p:nvPr>
        </p:nvSpPr>
        <p:spPr/>
        <p:txBody>
          <a:bodyPr>
            <a:normAutofit/>
          </a:bodyPr>
          <a:lstStyle/>
          <a:p>
            <a:r>
              <a:rPr lang="es-CL" b="1" dirty="0" smtClean="0"/>
              <a:t>8. La municipalidad deberá remitir copia del reglamento que determine la planta respectiva  y  sus  antecedentes  a  la  Subsecretaría  de  Desarrollo  Regional  y Administrativo, dentro de los sesenta días posteriores a su dictación.</a:t>
            </a:r>
            <a:endParaRPr lang="es-ES" dirty="0" smtClean="0"/>
          </a:p>
          <a:p>
            <a:endParaRPr lang="es-ES" dirty="0" smtClean="0"/>
          </a:p>
          <a:p>
            <a:r>
              <a:rPr lang="es-CL" dirty="0" smtClean="0"/>
              <a:t>Esta  exigencia  tiene  el  carácter  de  informativa  y  su  cumplimiento  puede  acreditarse mediante  el timbre  de  ingreso  de  la  </a:t>
            </a:r>
            <a:r>
              <a:rPr lang="es-CL" dirty="0" err="1" smtClean="0"/>
              <a:t>oﬁcina</a:t>
            </a:r>
            <a:r>
              <a:rPr lang="es-CL" dirty="0" smtClean="0"/>
              <a:t>  de  partes  de  la  aludida  subsecretaría  en  el documento respectivo.</a:t>
            </a:r>
            <a:endParaRPr lang="es-ES" dirty="0" smtClean="0"/>
          </a:p>
          <a:p>
            <a:endParaRPr lang="es-E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Jueces </a:t>
            </a:r>
            <a:r>
              <a:rPr lang="es-CL" dirty="0" smtClean="0"/>
              <a:t>y</a:t>
            </a:r>
            <a:r>
              <a:rPr lang="es-CL" dirty="0" smtClean="0"/>
              <a:t> Administradores</a:t>
            </a:r>
            <a:endParaRPr lang="es-ES" dirty="0"/>
          </a:p>
        </p:txBody>
      </p:sp>
      <p:sp>
        <p:nvSpPr>
          <p:cNvPr id="3" name="2 Marcador de contenido"/>
          <p:cNvSpPr>
            <a:spLocks noGrp="1"/>
          </p:cNvSpPr>
          <p:nvPr>
            <p:ph sz="quarter" idx="1"/>
          </p:nvPr>
        </p:nvSpPr>
        <p:spPr/>
        <p:txBody>
          <a:bodyPr>
            <a:normAutofit fontScale="92500" lnSpcReduction="20000"/>
          </a:bodyPr>
          <a:lstStyle/>
          <a:p>
            <a:r>
              <a:rPr lang="es-CL" b="1" dirty="0" smtClean="0"/>
              <a:t>9. </a:t>
            </a:r>
            <a:r>
              <a:rPr lang="es-CL" sz="2400" b="1" dirty="0" smtClean="0"/>
              <a:t>Lo dispuesto en el inciso quinto del artículo 5° de la ley N° 15.231, en el </a:t>
            </a:r>
            <a:r>
              <a:rPr lang="es-CL" sz="2400" b="1" dirty="0" smtClean="0"/>
              <a:t>artículo 7</a:t>
            </a:r>
            <a:r>
              <a:rPr lang="es-CL" sz="2400" b="1" dirty="0" smtClean="0"/>
              <a:t>° de la ley N° 19.602 y en el artículo 16 de esta ley, en lo atingente a la posición de los cargos que allí se indican.</a:t>
            </a:r>
            <a:endParaRPr lang="es-ES" dirty="0" smtClean="0"/>
          </a:p>
          <a:p>
            <a:r>
              <a:rPr lang="es-CL" dirty="0" smtClean="0"/>
              <a:t> El inciso quinto del artículo 5° de la ley N° 15.231, sobre Organización y Atribuciones de los Juzgados  de  Policía  Local,  dispone,  en  lo  pertinente,  que  los  magistrados  de  dichos tribunales deberán tener “el grado máximo del escalafón municipal respectivo</a:t>
            </a:r>
            <a:r>
              <a:rPr lang="es-CL" dirty="0" smtClean="0"/>
              <a:t>”.</a:t>
            </a:r>
            <a:r>
              <a:rPr lang="es-CL" dirty="0" smtClean="0"/>
              <a:t> </a:t>
            </a:r>
            <a:endParaRPr lang="es-CL" dirty="0" smtClean="0"/>
          </a:p>
          <a:p>
            <a:r>
              <a:rPr lang="es-CL" dirty="0" smtClean="0"/>
              <a:t>Al </a:t>
            </a:r>
            <a:r>
              <a:rPr lang="es-CL" dirty="0" smtClean="0"/>
              <a:t>respecto, esta Entidad de Control ha concluido, en el dictamen N° 35.464, de 2002, que de acuerdo con lo dispuesto en el citado inciso quinto del artículo 5°, </a:t>
            </a:r>
            <a:r>
              <a:rPr lang="es-CL" dirty="0" smtClean="0">
                <a:solidFill>
                  <a:srgbClr val="FF0000"/>
                </a:solidFill>
              </a:rPr>
              <a:t>los funcionarios que se desempeñen como jueces de policía local deberán quedar ubicados en el primer lugar del  correspondiente  ordenamiento  de  personal</a:t>
            </a:r>
            <a:r>
              <a:rPr lang="es-CL" dirty="0" smtClean="0"/>
              <a:t>,  por  así  disponerlo  expresamente  dicho cuerpo legal</a:t>
            </a:r>
            <a:endParaRPr lang="es-ES" dirty="0" smtClean="0"/>
          </a:p>
          <a:p>
            <a:endParaRPr lang="es-ES" dirty="0" smtClean="0"/>
          </a:p>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Aspectos Preliminares</a:t>
            </a:r>
            <a:endParaRPr lang="es-ES" dirty="0"/>
          </a:p>
        </p:txBody>
      </p:sp>
      <p:sp>
        <p:nvSpPr>
          <p:cNvPr id="3" name="2 Marcador de contenido"/>
          <p:cNvSpPr>
            <a:spLocks noGrp="1"/>
          </p:cNvSpPr>
          <p:nvPr>
            <p:ph sz="quarter" idx="1"/>
          </p:nvPr>
        </p:nvSpPr>
        <p:spPr/>
        <p:txBody>
          <a:bodyPr>
            <a:normAutofit/>
          </a:bodyPr>
          <a:lstStyle/>
          <a:p>
            <a:pPr algn="just"/>
            <a:r>
              <a:rPr lang="es-CL" b="1" dirty="0" smtClean="0"/>
              <a:t>La  ley N°  20.922</a:t>
            </a:r>
            <a:r>
              <a:rPr lang="es-CL" dirty="0" smtClean="0"/>
              <a:t>,  que  Modiﬁca  disposiciones  aplicables  a  los  funcionarios  municipales  y entrega nuevas competencias a la Subsecretaría de Desarrollo Regional y Administrativo, publicada  en  el  Diario  Oﬁcial  el  25  de  mayo  de  2016,  en  su  artículo  4°,  numeral  5), incorporó  los  </a:t>
            </a:r>
            <a:r>
              <a:rPr lang="es-CL" b="1" u="sng" dirty="0" smtClean="0"/>
              <a:t>artículos  49  bis,  49  ter,  49  </a:t>
            </a:r>
            <a:r>
              <a:rPr lang="es-CL" b="1" u="sng" dirty="0" err="1" smtClean="0"/>
              <a:t>quáter</a:t>
            </a:r>
            <a:r>
              <a:rPr lang="es-CL" b="1" u="sng" dirty="0" smtClean="0"/>
              <a:t>  y  49  </a:t>
            </a:r>
            <a:r>
              <a:rPr lang="es-CL" b="1" u="sng" dirty="0" err="1" smtClean="0"/>
              <a:t>quinquies</a:t>
            </a:r>
            <a:r>
              <a:rPr lang="es-CL" dirty="0" smtClean="0"/>
              <a:t>,  a  la  ley N°  18.695, Orgánica Constitucional de Municipalidades, para los efectos de </a:t>
            </a:r>
            <a:r>
              <a:rPr lang="es-CL" b="1" u="sng" dirty="0" smtClean="0"/>
              <a:t>regular la facultad para ﬁjar o  modiﬁcar  </a:t>
            </a:r>
            <a:r>
              <a:rPr lang="es-CL" dirty="0" smtClean="0"/>
              <a:t>las  plantas  de  personal  de  las  entidades  edilicias,  estableciendo  límites  y requisitos para su ejercicio.</a:t>
            </a:r>
            <a:endParaRPr lang="es-ES" dirty="0" smtClean="0"/>
          </a:p>
          <a:p>
            <a:endParaRPr lang="es-E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Jueces y Administradores</a:t>
            </a:r>
            <a:endParaRPr lang="es-ES" dirty="0"/>
          </a:p>
        </p:txBody>
      </p:sp>
      <p:sp>
        <p:nvSpPr>
          <p:cNvPr id="3" name="2 Marcador de contenido"/>
          <p:cNvSpPr>
            <a:spLocks noGrp="1"/>
          </p:cNvSpPr>
          <p:nvPr>
            <p:ph sz="quarter" idx="1"/>
          </p:nvPr>
        </p:nvSpPr>
        <p:spPr/>
        <p:txBody>
          <a:bodyPr>
            <a:normAutofit lnSpcReduction="10000"/>
          </a:bodyPr>
          <a:lstStyle/>
          <a:p>
            <a:r>
              <a:rPr lang="es-CL" dirty="0" smtClean="0"/>
              <a:t>A su turno, el artículo 7°, inciso primero, de la ley N° 19.602, dispone que </a:t>
            </a:r>
            <a:r>
              <a:rPr lang="es-CL" dirty="0" smtClean="0">
                <a:solidFill>
                  <a:srgbClr val="FF0000"/>
                </a:solidFill>
              </a:rPr>
              <a:t>el administrador municipal “tendrá el grado más alto de la planta de directivos correspondiente”. </a:t>
            </a:r>
            <a:endParaRPr lang="es-CL" dirty="0" smtClean="0">
              <a:solidFill>
                <a:srgbClr val="FF0000"/>
              </a:solidFill>
            </a:endParaRPr>
          </a:p>
          <a:p>
            <a:pPr>
              <a:buNone/>
            </a:pPr>
            <a:endParaRPr lang="es-ES" dirty="0" smtClean="0">
              <a:solidFill>
                <a:srgbClr val="FF0000"/>
              </a:solidFill>
            </a:endParaRPr>
          </a:p>
          <a:p>
            <a:r>
              <a:rPr lang="es-CL" dirty="0" smtClean="0"/>
              <a:t>Al efecto, conviene tener presente que para determinar el grado del anotado cargo, debe atenderse a los que estén previstos en la planta de directivos de cada municipio y, en tal virtud,  asignarle  el más  alto  de  aquella,  debiendo,  en  todo  caso,  estar  en  una  posición jerárquica superior a la de los demás funcionarios que se encuentren en el tope de dicho estamento, con excepción del juez de policía local (aplica dictamen N° 82.511, de 2013).</a:t>
            </a:r>
            <a:endParaRPr lang="es-ES" dirty="0" smtClean="0"/>
          </a:p>
          <a:p>
            <a:endParaRPr lang="es-E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DIRECTIVOS UNIDADES MINIMAS</a:t>
            </a:r>
            <a:endParaRPr lang="es-ES" dirty="0"/>
          </a:p>
        </p:txBody>
      </p:sp>
      <p:sp>
        <p:nvSpPr>
          <p:cNvPr id="3" name="2 Marcador de contenido"/>
          <p:cNvSpPr>
            <a:spLocks noGrp="1"/>
          </p:cNvSpPr>
          <p:nvPr>
            <p:ph sz="quarter" idx="1"/>
          </p:nvPr>
        </p:nvSpPr>
        <p:spPr/>
        <p:txBody>
          <a:bodyPr>
            <a:normAutofit/>
          </a:bodyPr>
          <a:lstStyle/>
          <a:p>
            <a:r>
              <a:rPr lang="es-CL" dirty="0" smtClean="0"/>
              <a:t>Finalmente, cabe tener presente que de acuerdo con el artículo 16 de la ley N° 18.695, los empleos a cargo de las denominadas “unidades mínimas”, esto es, </a:t>
            </a:r>
            <a:r>
              <a:rPr lang="es-CL" dirty="0" smtClean="0">
                <a:solidFill>
                  <a:srgbClr val="FF0000"/>
                </a:solidFill>
              </a:rPr>
              <a:t>secretario municipal</a:t>
            </a:r>
            <a:r>
              <a:rPr lang="es-CL" dirty="0" smtClean="0"/>
              <a:t>; </a:t>
            </a:r>
            <a:r>
              <a:rPr lang="es-CL" dirty="0" smtClean="0">
                <a:solidFill>
                  <a:srgbClr val="FF0000"/>
                </a:solidFill>
              </a:rPr>
              <a:t>secretario </a:t>
            </a:r>
            <a:r>
              <a:rPr lang="es-CL" dirty="0" smtClean="0"/>
              <a:t>  </a:t>
            </a:r>
            <a:r>
              <a:rPr lang="es-CL" dirty="0" smtClean="0">
                <a:solidFill>
                  <a:srgbClr val="FF0000"/>
                </a:solidFill>
              </a:rPr>
              <a:t>comunal  de   </a:t>
            </a:r>
            <a:r>
              <a:rPr lang="es-CL" dirty="0" err="1" smtClean="0">
                <a:solidFill>
                  <a:srgbClr val="FF0000"/>
                </a:solidFill>
              </a:rPr>
              <a:t>planiﬁcación</a:t>
            </a:r>
            <a:r>
              <a:rPr lang="es-CL" dirty="0" smtClean="0"/>
              <a:t>;   director   de   </a:t>
            </a:r>
            <a:r>
              <a:rPr lang="es-CL" dirty="0" smtClean="0">
                <a:solidFill>
                  <a:srgbClr val="FF0000"/>
                </a:solidFill>
              </a:rPr>
              <a:t>desarrollo   comunitario</a:t>
            </a:r>
            <a:r>
              <a:rPr lang="es-CL" dirty="0" smtClean="0"/>
              <a:t>;   director   de </a:t>
            </a:r>
            <a:r>
              <a:rPr lang="es-CL" dirty="0" smtClean="0">
                <a:solidFill>
                  <a:srgbClr val="FF0000"/>
                </a:solidFill>
              </a:rPr>
              <a:t>administración  y  ﬁnanzas</a:t>
            </a:r>
            <a:r>
              <a:rPr lang="es-CL" dirty="0" smtClean="0"/>
              <a:t>;  y,  director  de  </a:t>
            </a:r>
            <a:r>
              <a:rPr lang="es-CL" dirty="0" smtClean="0">
                <a:solidFill>
                  <a:srgbClr val="FF0000"/>
                </a:solidFill>
              </a:rPr>
              <a:t>control</a:t>
            </a:r>
            <a:r>
              <a:rPr lang="es-CL" dirty="0" smtClean="0"/>
              <a:t>,  “tendrán  dos  grados  inmediatamente inferiores a aquel que le corresponde al alcalde”.</a:t>
            </a:r>
            <a:endParaRPr lang="es-ES" dirty="0" smtClean="0"/>
          </a:p>
          <a:p>
            <a:endParaRPr lang="es-E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Negligencia Inexcusable</a:t>
            </a:r>
            <a:endParaRPr lang="es-ES" dirty="0"/>
          </a:p>
        </p:txBody>
      </p:sp>
      <p:sp>
        <p:nvSpPr>
          <p:cNvPr id="3" name="2 Marcador de contenido"/>
          <p:cNvSpPr>
            <a:spLocks noGrp="1"/>
          </p:cNvSpPr>
          <p:nvPr>
            <p:ph sz="quarter" idx="1"/>
          </p:nvPr>
        </p:nvSpPr>
        <p:spPr/>
        <p:txBody>
          <a:bodyPr>
            <a:normAutofit lnSpcReduction="10000"/>
          </a:bodyPr>
          <a:lstStyle/>
          <a:p>
            <a:r>
              <a:rPr lang="es-CL" b="1" dirty="0" err="1" smtClean="0"/>
              <a:t>lll</a:t>
            </a:r>
            <a:r>
              <a:rPr lang="es-CL" b="1" dirty="0" smtClean="0"/>
              <a:t>.- RESPONSABILIDAD EN EL  EJERCICIO  DE LA POTESTAD ESTABLECIDA EN EL ARTÍCULO 49 BIS.</a:t>
            </a:r>
            <a:endParaRPr lang="es-ES" dirty="0" smtClean="0"/>
          </a:p>
          <a:p>
            <a:r>
              <a:rPr lang="es-CL" dirty="0" smtClean="0"/>
              <a:t> El inciso cuarto del artículo 49 bis en comento prevé que en caso que la </a:t>
            </a:r>
            <a:r>
              <a:rPr lang="es-CL" dirty="0" err="1" smtClean="0"/>
              <a:t>ﬁjación</a:t>
            </a:r>
            <a:r>
              <a:rPr lang="es-CL" dirty="0" smtClean="0"/>
              <a:t> de la nueva planta  haya  considerado  una  proyección  de  ingresos  y  gastos  para  la  municipalidad determinada  con  </a:t>
            </a:r>
            <a:r>
              <a:rPr lang="es-CL" dirty="0" smtClean="0">
                <a:solidFill>
                  <a:srgbClr val="FF0000"/>
                </a:solidFill>
              </a:rPr>
              <a:t>negligencia  inexcusable  se  entenderá  que  se  </a:t>
            </a:r>
            <a:r>
              <a:rPr lang="es-CL" dirty="0" err="1" smtClean="0">
                <a:solidFill>
                  <a:srgbClr val="FF0000"/>
                </a:solidFill>
              </a:rPr>
              <a:t>conﬁgurará</a:t>
            </a:r>
            <a:r>
              <a:rPr lang="es-CL" dirty="0" smtClean="0">
                <a:solidFill>
                  <a:srgbClr val="FF0000"/>
                </a:solidFill>
              </a:rPr>
              <a:t>  causal  de notable abandono de deberes</a:t>
            </a:r>
            <a:r>
              <a:rPr lang="es-CL" dirty="0" smtClean="0"/>
              <a:t>, tanto de parte del </a:t>
            </a:r>
            <a:r>
              <a:rPr lang="es-CL" u="sng" dirty="0" smtClean="0"/>
              <a:t>alcalde como del o de los concejales que hayan participado de tal decisión</a:t>
            </a:r>
            <a:r>
              <a:rPr lang="es-CL" dirty="0" smtClean="0"/>
              <a:t>. Para dichos efectos se procederá según lo dispuesto en la letra c) del artículo 60, en la letra f) del artículo 76 y en el artículo 77, todos de la ley N° 18.695.</a:t>
            </a:r>
            <a:endParaRPr lang="es-ES" dirty="0" smtClean="0"/>
          </a:p>
          <a:p>
            <a:endParaRPr lang="es-ES" dirty="0" smtClean="0"/>
          </a:p>
          <a:p>
            <a:endParaRPr lang="es-E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5470"/>
          </a:xfrm>
        </p:spPr>
        <p:txBody>
          <a:bodyPr>
            <a:normAutofit fontScale="90000"/>
          </a:bodyPr>
          <a:lstStyle/>
          <a:p>
            <a:r>
              <a:rPr lang="es-CL" dirty="0" smtClean="0"/>
              <a:t>Negligencia Inexcusable</a:t>
            </a:r>
            <a:endParaRPr lang="es-ES" dirty="0"/>
          </a:p>
        </p:txBody>
      </p:sp>
      <p:sp>
        <p:nvSpPr>
          <p:cNvPr id="3" name="2 Marcador de contenido"/>
          <p:cNvSpPr>
            <a:spLocks noGrp="1"/>
          </p:cNvSpPr>
          <p:nvPr>
            <p:ph sz="quarter" idx="1"/>
          </p:nvPr>
        </p:nvSpPr>
        <p:spPr>
          <a:xfrm>
            <a:off x="457200" y="928670"/>
            <a:ext cx="8229600" cy="5197493"/>
          </a:xfrm>
        </p:spPr>
        <p:txBody>
          <a:bodyPr>
            <a:normAutofit fontScale="25000" lnSpcReduction="20000"/>
          </a:bodyPr>
          <a:lstStyle/>
          <a:p>
            <a:endParaRPr lang="es-CL" dirty="0" smtClean="0"/>
          </a:p>
          <a:p>
            <a:endParaRPr lang="es-CL" sz="5500" dirty="0" smtClean="0"/>
          </a:p>
          <a:p>
            <a:endParaRPr lang="es-CL" sz="5500" dirty="0" smtClean="0"/>
          </a:p>
          <a:p>
            <a:r>
              <a:rPr lang="es-CL" sz="6400" dirty="0" smtClean="0"/>
              <a:t>El </a:t>
            </a:r>
            <a:r>
              <a:rPr lang="es-CL" sz="6400" dirty="0" smtClean="0"/>
              <a:t>inciso </a:t>
            </a:r>
            <a:r>
              <a:rPr lang="es-CL" sz="6400" dirty="0" err="1" smtClean="0"/>
              <a:t>ﬁnal</a:t>
            </a:r>
            <a:r>
              <a:rPr lang="es-CL" sz="6400" dirty="0" smtClean="0"/>
              <a:t> del artículo 49 bis establece que “</a:t>
            </a:r>
            <a:r>
              <a:rPr lang="es-CL" sz="6400" dirty="0" smtClean="0">
                <a:solidFill>
                  <a:srgbClr val="FF0000"/>
                </a:solidFill>
              </a:rPr>
              <a:t>el o los concejales que hubieren votado por rechazar la propuesta de planta podrán recurrir al Tribunal Electoral Regional para solicitar que  declare  el  notable  abandono  de  deberes,</a:t>
            </a:r>
            <a:r>
              <a:rPr lang="es-CL" sz="6400" dirty="0" smtClean="0"/>
              <a:t>  según  lo  dispuesto  en  el  inciso  anterior, </a:t>
            </a:r>
            <a:r>
              <a:rPr lang="es-CL" sz="6400" dirty="0" smtClean="0">
                <a:solidFill>
                  <a:srgbClr val="FF0000"/>
                </a:solidFill>
              </a:rPr>
              <a:t>dentro del plazo de treinta días hábiles contado desde la aprobación de la planta por parte del concejo  municipal</a:t>
            </a:r>
            <a:r>
              <a:rPr lang="es-CL" sz="6400" dirty="0" smtClean="0"/>
              <a:t>. </a:t>
            </a:r>
            <a:endParaRPr lang="es-CL" sz="6400" dirty="0" smtClean="0"/>
          </a:p>
          <a:p>
            <a:pPr>
              <a:buNone/>
            </a:pPr>
            <a:endParaRPr lang="es-CL" sz="5500" dirty="0" smtClean="0"/>
          </a:p>
          <a:p>
            <a:pPr algn="just">
              <a:buNone/>
            </a:pPr>
            <a:r>
              <a:rPr lang="es-CL" sz="5500" dirty="0" smtClean="0"/>
              <a:t> </a:t>
            </a:r>
            <a:r>
              <a:rPr lang="es-CL" sz="5500" dirty="0" smtClean="0"/>
              <a:t>       </a:t>
            </a:r>
            <a:r>
              <a:rPr lang="es-CL" sz="6400" dirty="0" smtClean="0"/>
              <a:t>Con  todo,  el alcalde  deberá  remitir  a  la  Contraloría  General de  la República  el  reglamento  a  que  se  </a:t>
            </a:r>
            <a:r>
              <a:rPr lang="es-CL" sz="6400" dirty="0" err="1" smtClean="0"/>
              <a:t>reﬁere</a:t>
            </a:r>
            <a:r>
              <a:rPr lang="es-CL" sz="6400" dirty="0" smtClean="0"/>
              <a:t>  el  inciso  primero  de  este  artículo,  una  vez transcurrido el plazo </a:t>
            </a:r>
            <a:r>
              <a:rPr lang="es-CL" sz="6400" dirty="0" smtClean="0"/>
              <a:t> precedentemente </a:t>
            </a:r>
            <a:r>
              <a:rPr lang="es-CL" sz="6400" dirty="0" smtClean="0"/>
              <a:t>señalado, sin que se haya interpuesto la acción que establece el inciso anterior o una vez que el Tribunal Regional haya rechazado la acción. </a:t>
            </a:r>
            <a:r>
              <a:rPr lang="es-CL" sz="6400" u="sng" dirty="0" smtClean="0">
                <a:solidFill>
                  <a:srgbClr val="FF0000"/>
                </a:solidFill>
              </a:rPr>
              <a:t>Lo dispuesto en este inciso será certificado por el Secretario del Tribunal Electoral Regional”.</a:t>
            </a:r>
            <a:endParaRPr lang="es-ES" sz="5500" u="sng" dirty="0" smtClean="0">
              <a:solidFill>
                <a:srgbClr val="FF0000"/>
              </a:solidFill>
            </a:endParaRPr>
          </a:p>
          <a:p>
            <a:endParaRPr lang="es-CL" sz="5500" dirty="0" smtClean="0"/>
          </a:p>
          <a:p>
            <a:endParaRPr lang="es-ES" sz="5500" dirty="0" smtClean="0"/>
          </a:p>
          <a:p>
            <a:r>
              <a:rPr lang="es-CL" sz="6400" dirty="0" smtClean="0"/>
              <a:t>Al efecto, cabe hacer presente que subyace a la ley N°  20.922, el cautelar los gastos o ﬁnanzas públicas, de forma que, tal como se señaló en la discusión particular del artículo 49 bis, consignada en el segundo informe de la Comisión de Gobierno, Descentralización y Regionalización, en la práctica se </a:t>
            </a:r>
            <a:r>
              <a:rPr lang="es-CL" sz="6400" dirty="0" err="1" smtClean="0"/>
              <a:t>conﬁguraría</a:t>
            </a:r>
            <a:r>
              <a:rPr lang="es-CL" sz="6400" dirty="0" smtClean="0"/>
              <a:t> un notable abandono de deberes “cuando se proyecta  una  planta  sin posibilidad alguna  de  </a:t>
            </a:r>
            <a:r>
              <a:rPr lang="es-CL" sz="6400" dirty="0" err="1" smtClean="0"/>
              <a:t>ﬁnanciarla</a:t>
            </a:r>
            <a:r>
              <a:rPr lang="es-CL" sz="6400" dirty="0" smtClean="0"/>
              <a:t>,  pues  se  genera  una  estructura cuya base no dice relación con la realidad presupuestaria del municipio, es decir, la planta propuesta provocaría un gasto que el municipio no podrá financiar con sus ingresos”.</a:t>
            </a:r>
            <a:endParaRPr lang="es-ES" sz="6400" dirty="0" smtClean="0"/>
          </a:p>
          <a:p>
            <a:endParaRPr lang="es-ES" sz="64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normAutofit fontScale="90000"/>
          </a:bodyPr>
          <a:lstStyle/>
          <a:p>
            <a:r>
              <a:rPr lang="es-CL" sz="2800" b="1" dirty="0" smtClean="0"/>
              <a:t>IV.- ASPECTOS A CONSIDERAR AL FIJAR O MODIFICAR LA PLANTA DE PERSONAL</a:t>
            </a:r>
            <a:r>
              <a:rPr lang="es-CL" sz="2800" b="1" dirty="0" smtClean="0"/>
              <a:t>.</a:t>
            </a:r>
            <a:endParaRPr lang="es-ES" sz="4000" dirty="0"/>
          </a:p>
        </p:txBody>
      </p:sp>
      <p:sp>
        <p:nvSpPr>
          <p:cNvPr id="3" name="2 Marcador de contenido"/>
          <p:cNvSpPr>
            <a:spLocks noGrp="1"/>
          </p:cNvSpPr>
          <p:nvPr>
            <p:ph sz="quarter" idx="1"/>
          </p:nvPr>
        </p:nvSpPr>
        <p:spPr/>
        <p:txBody>
          <a:bodyPr>
            <a:normAutofit fontScale="77500" lnSpcReduction="20000"/>
          </a:bodyPr>
          <a:lstStyle/>
          <a:p>
            <a:r>
              <a:rPr lang="es-CL" b="1" dirty="0" smtClean="0"/>
              <a:t>1. Grado del alcalde</a:t>
            </a:r>
            <a:r>
              <a:rPr lang="es-CL" b="1" dirty="0" smtClean="0"/>
              <a:t>.</a:t>
            </a:r>
            <a:endParaRPr lang="es-ES" dirty="0" smtClean="0"/>
          </a:p>
          <a:p>
            <a:pPr algn="just"/>
            <a:r>
              <a:rPr lang="es-CL" dirty="0" smtClean="0"/>
              <a:t>	De  </a:t>
            </a:r>
            <a:r>
              <a:rPr lang="es-CL" dirty="0" smtClean="0"/>
              <a:t>acuerdo  con  el  artículo  7°,  inciso  </a:t>
            </a:r>
            <a:r>
              <a:rPr lang="es-CL" dirty="0" err="1" smtClean="0"/>
              <a:t>ﬁnal</a:t>
            </a:r>
            <a:r>
              <a:rPr lang="es-CL" dirty="0" smtClean="0"/>
              <a:t>,  de  la  ley  N°  18.883,  para  los  efectos  de establecer el grado asignado al cargo de alcalde dentro de la planta municipal respectiva, </a:t>
            </a:r>
            <a:r>
              <a:rPr lang="es-CL" dirty="0" smtClean="0">
                <a:solidFill>
                  <a:srgbClr val="FF0000"/>
                </a:solidFill>
              </a:rPr>
              <a:t>los municipios deben ajustarse a la categoría en que se encuentren según el total de sus ingresos anuales percibidos o el número de habitantes de la comuna, a su elección</a:t>
            </a:r>
            <a:r>
              <a:rPr lang="es-CL" dirty="0" smtClean="0">
                <a:solidFill>
                  <a:srgbClr val="FF0000"/>
                </a:solidFill>
              </a:rPr>
              <a:t>.</a:t>
            </a:r>
            <a:r>
              <a:rPr lang="es-CL" dirty="0" smtClean="0"/>
              <a:t> </a:t>
            </a:r>
            <a:endParaRPr lang="es-CL" dirty="0" smtClean="0"/>
          </a:p>
          <a:p>
            <a:pPr algn="just"/>
            <a:r>
              <a:rPr lang="es-CL" dirty="0" smtClean="0"/>
              <a:t>Agrega  </a:t>
            </a:r>
            <a:r>
              <a:rPr lang="es-CL" dirty="0" smtClean="0"/>
              <a:t>dicha  disposición,  que  un  reglamento  dictado  por  el  Ministerio  del  Interior  y Seguridad  Pública,  </a:t>
            </a:r>
            <a:r>
              <a:rPr lang="es-CL" dirty="0" err="1" smtClean="0"/>
              <a:t>ﬁjará</a:t>
            </a:r>
            <a:r>
              <a:rPr lang="es-CL" dirty="0" smtClean="0"/>
              <a:t>  las  categorías  según  los  criterios  antes  indicados  y el rango  de grados  posibles  para cada categoría,  sin que pueda dicho reglamento de manera alguna </a:t>
            </a:r>
            <a:r>
              <a:rPr lang="es-CL" dirty="0" err="1" smtClean="0"/>
              <a:t>signiﬁcar</a:t>
            </a:r>
            <a:r>
              <a:rPr lang="es-CL" dirty="0" smtClean="0"/>
              <a:t>  una  disminución  de  remuneraciones  o  grado  al  alcalde,  o  algún  miembro  de cualquier escalafón de la </a:t>
            </a:r>
            <a:r>
              <a:rPr lang="es-CL" dirty="0" smtClean="0"/>
              <a:t>municipalidad</a:t>
            </a:r>
          </a:p>
          <a:p>
            <a:pPr algn="just"/>
            <a:r>
              <a:rPr lang="es-CL" b="1" i="1" u="sng" dirty="0" smtClean="0">
                <a:solidFill>
                  <a:srgbClr val="FF0000"/>
                </a:solidFill>
              </a:rPr>
              <a:t>Ningún Alcalde o funcionario municipal de cualquier escalafón,  podrá ver disminuida su remuneración o grado producto del Reglamento,  por cuanto,  está protegido por el Articulo 7 de la Ley N°18.883 en relación al Articulo 4 del decreto N°1675 del 2017 del Ministerio del Interior y Seguridad Pública.</a:t>
            </a:r>
            <a:endParaRPr lang="es-ES" dirty="0" smtClean="0">
              <a:solidFill>
                <a:srgbClr val="FF0000"/>
              </a:solidFill>
            </a:endParaRPr>
          </a:p>
          <a:p>
            <a:pPr algn="just"/>
            <a:endParaRPr lang="es-ES" dirty="0">
              <a:solidFill>
                <a:srgbClr val="FF00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8229600" cy="857256"/>
          </a:xfrm>
        </p:spPr>
        <p:txBody>
          <a:bodyPr>
            <a:noAutofit/>
          </a:bodyPr>
          <a:lstStyle/>
          <a:p>
            <a:r>
              <a:rPr lang="es-CL" sz="2400" b="1" dirty="0" smtClean="0"/>
              <a:t>IV.- ASPECTOS A CONSIDERAR AL FIJAR O MODIFICAR LA PLANTA DE PERSONAL</a:t>
            </a:r>
            <a:endParaRPr lang="es-ES" sz="2400" dirty="0"/>
          </a:p>
        </p:txBody>
      </p:sp>
      <p:sp>
        <p:nvSpPr>
          <p:cNvPr id="3" name="2 Marcador de contenido"/>
          <p:cNvSpPr>
            <a:spLocks noGrp="1"/>
          </p:cNvSpPr>
          <p:nvPr>
            <p:ph sz="quarter" idx="1"/>
          </p:nvPr>
        </p:nvSpPr>
        <p:spPr>
          <a:xfrm>
            <a:off x="457200" y="1142984"/>
            <a:ext cx="8229600" cy="4983179"/>
          </a:xfrm>
        </p:spPr>
        <p:txBody>
          <a:bodyPr>
            <a:normAutofit fontScale="40000" lnSpcReduction="20000"/>
          </a:bodyPr>
          <a:lstStyle/>
          <a:p>
            <a:r>
              <a:rPr lang="es-CL" sz="3400" b="1" dirty="0" smtClean="0"/>
              <a:t>2.  Posiciones relativas de las plazas de juez de policía local y de administrador municipal en la planta que se fije o modifique</a:t>
            </a:r>
            <a:r>
              <a:rPr lang="es-CL" sz="3400" b="1" dirty="0" smtClean="0"/>
              <a:t>.</a:t>
            </a:r>
            <a:r>
              <a:rPr lang="es-CL" dirty="0" smtClean="0"/>
              <a:t> </a:t>
            </a:r>
            <a:endParaRPr lang="es-CL" dirty="0" smtClean="0"/>
          </a:p>
          <a:p>
            <a:endParaRPr lang="es-CL" dirty="0" smtClean="0"/>
          </a:p>
          <a:p>
            <a:endParaRPr lang="es-ES" dirty="0" smtClean="0"/>
          </a:p>
          <a:p>
            <a:r>
              <a:rPr lang="es-CL" sz="3400" dirty="0" smtClean="0"/>
              <a:t>Según ya se indicó, dentro de los aspectos que las municipalidades deben considerar para ejercer la facultad de que se trata, en conformidad con el N° 9 del citado artículo 49 bis, se encuentra lo dispuesto en el inciso quinto del artículo 5° de la ley N° 15.231; en el artículo 7° de la ley N° 19.602; y, en el artículo 16 de la ley N° 18.695.</a:t>
            </a:r>
            <a:endParaRPr lang="es-ES" sz="3400" dirty="0" smtClean="0"/>
          </a:p>
          <a:p>
            <a:pPr>
              <a:buNone/>
            </a:pPr>
            <a:endParaRPr lang="es-CL" dirty="0" smtClean="0"/>
          </a:p>
          <a:p>
            <a:pPr>
              <a:buNone/>
            </a:pPr>
            <a:endParaRPr lang="es-ES" dirty="0" smtClean="0"/>
          </a:p>
          <a:p>
            <a:r>
              <a:rPr lang="es-CL" sz="3500" dirty="0" smtClean="0"/>
              <a:t>Este  último  precepto  establece  que  los  empleos  a  cargo  de  las  denominadas  unidades mínimas  -secretario  municipal;  secretario  comunal de  </a:t>
            </a:r>
            <a:r>
              <a:rPr lang="es-CL" sz="3500" dirty="0" err="1" smtClean="0"/>
              <a:t>planiﬁcación</a:t>
            </a:r>
            <a:r>
              <a:rPr lang="es-CL" sz="3500" dirty="0" smtClean="0"/>
              <a:t>;  director  de  desarrollo comunitario;  director  de  administración  y  ﬁnanzas;  y,  director  de  control-  “tendrán  dos grados inmediatamente inferiores a aquel que le corresponde al alcalde”.</a:t>
            </a:r>
            <a:endParaRPr lang="es-ES" sz="3500" dirty="0" smtClean="0"/>
          </a:p>
          <a:p>
            <a:pPr>
              <a:buNone/>
            </a:pPr>
            <a:endParaRPr lang="es-CL" dirty="0" smtClean="0"/>
          </a:p>
          <a:p>
            <a:pPr>
              <a:buNone/>
            </a:pPr>
            <a:endParaRPr lang="es-ES" dirty="0" smtClean="0"/>
          </a:p>
          <a:p>
            <a:r>
              <a:rPr lang="es-CL" sz="3500" dirty="0" smtClean="0">
                <a:solidFill>
                  <a:srgbClr val="FF0000"/>
                </a:solidFill>
              </a:rPr>
              <a:t>Por su parte, las otras dos mencionadas disposiciones previenen, respectivamente, que los cargos de juez de policía local y de administrador municipal tendrán el grado más alto de la planta de directivos, esto es, dos grados menos que el alcalde</a:t>
            </a:r>
            <a:r>
              <a:rPr lang="es-CL" sz="3000" dirty="0" smtClean="0"/>
              <a:t>.</a:t>
            </a:r>
            <a:endParaRPr lang="es-ES" sz="3000" dirty="0" smtClean="0"/>
          </a:p>
          <a:p>
            <a:endParaRPr lang="es-ES" dirty="0" smtClean="0"/>
          </a:p>
          <a:p>
            <a:r>
              <a:rPr lang="es-CL" sz="3500" dirty="0" smtClean="0"/>
              <a:t>En este contexto, debe tenerse presente que para el legislador -al tenor del artículo 16 y siguientes de la ley N° 18.695-, las “unidades mínimas” son aquellas imprescindibles, las que todo municipio “deberá considerar”, cualquiera que sea su realidad y el tamaño de la comuna, por lo que parece entendible que las personas a cargo de estas tengan el grado más alto del estamento directivo, esto es, dos grados menos que el respectivo alcalde.</a:t>
            </a:r>
            <a:endParaRPr lang="es-ES" sz="3500" dirty="0" smtClean="0"/>
          </a:p>
          <a:p>
            <a:pPr>
              <a:buNone/>
            </a:pPr>
            <a:endParaRPr lang="es-ES" dirty="0" smtClean="0"/>
          </a:p>
          <a:p>
            <a:r>
              <a:rPr lang="es-CL" sz="3500" dirty="0" smtClean="0">
                <a:solidFill>
                  <a:srgbClr val="FF0000"/>
                </a:solidFill>
              </a:rPr>
              <a:t>Por consiguiente, en ejercicio de la facultad que nos ocupa, no se podría adjudicar solo un grado de diferencia con el alcalde, al juez de policía local y administrador municipal.</a:t>
            </a:r>
            <a:endParaRPr lang="es-ES" sz="3500" dirty="0" smtClean="0">
              <a:solidFill>
                <a:srgbClr val="FF0000"/>
              </a:solidFill>
            </a:endParaRPr>
          </a:p>
          <a:p>
            <a:pPr>
              <a:buNone/>
            </a:pPr>
            <a:endParaRPr lang="es-E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fontScale="77500" lnSpcReduction="20000"/>
          </a:bodyPr>
          <a:lstStyle/>
          <a:p>
            <a:r>
              <a:rPr lang="es-CL" dirty="0" smtClean="0"/>
              <a:t>Lo expresado, por lo demás, concuerda con el criterio establecido por el propio legislador, al ﬁjar las posiciones relativas de los estamentos, en el artículo 7°, inciso segundo, de la ley N° 18.883, en que determinó, de manera expresa, que el grado más alto que se puede asignar a un directivo es el 3. Por ende, en ningún caso podría existir una diferencia inferior a dos grados, entre este y el alcalde respectivo.</a:t>
            </a:r>
            <a:endParaRPr lang="es-ES" dirty="0" smtClean="0"/>
          </a:p>
          <a:p>
            <a:pPr>
              <a:buNone/>
            </a:pPr>
            <a:r>
              <a:rPr lang="es-CL" dirty="0" smtClean="0"/>
              <a:t> </a:t>
            </a:r>
            <a:endParaRPr lang="es-ES" dirty="0" smtClean="0"/>
          </a:p>
          <a:p>
            <a:r>
              <a:rPr lang="es-CL" b="1" i="1" u="sng" dirty="0" smtClean="0">
                <a:solidFill>
                  <a:srgbClr val="FF0000"/>
                </a:solidFill>
              </a:rPr>
              <a:t>Se discrepa con lo planteado por el organismo fiscalizador,  pues plantea lo que sigue”(…)por lo que parece entendible que las personas a cargo de estas tengan el grado más alto del estamento directivo,  esto es, dos grados menos que el respectivo Alcalde(…)”,  entonces,  claramente estamos en presencia de solo una “apreciación” o interpretación,  por cuanto, la misma Ley N°20.922 permite que el escalafón directivo tenga como tope el grado 3.  Además,  la situación que establece dos grados  bajo el Alcalde está definida en la Ley N°20.742, que no habla de los administradores municipales ni de los Jueces de Policía Local,  es ,mas estos cargos tienen sus propias leyes específicas.</a:t>
            </a:r>
            <a:endParaRPr lang="es-ES" dirty="0" smtClean="0">
              <a:solidFill>
                <a:srgbClr val="FF0000"/>
              </a:solidFill>
            </a:endParaRPr>
          </a:p>
          <a:p>
            <a:endParaRPr lang="es-E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2400" b="1" dirty="0" smtClean="0"/>
              <a:t>IV.- ASPECTOS A CONSIDERAR AL FIJAR O MODIFICAR LA PLANTA DE PERSONAL</a:t>
            </a:r>
            <a:endParaRPr lang="es-ES" sz="2400" dirty="0"/>
          </a:p>
        </p:txBody>
      </p:sp>
      <p:sp>
        <p:nvSpPr>
          <p:cNvPr id="3" name="2 Marcador de contenido"/>
          <p:cNvSpPr>
            <a:spLocks noGrp="1"/>
          </p:cNvSpPr>
          <p:nvPr>
            <p:ph sz="quarter" idx="1"/>
          </p:nvPr>
        </p:nvSpPr>
        <p:spPr/>
        <p:txBody>
          <a:bodyPr>
            <a:normAutofit fontScale="70000" lnSpcReduction="20000"/>
          </a:bodyPr>
          <a:lstStyle/>
          <a:p>
            <a:r>
              <a:rPr lang="es-CL" b="1" dirty="0" smtClean="0"/>
              <a:t>3. Cargo de administrador municipal.</a:t>
            </a:r>
            <a:endParaRPr lang="es-ES" dirty="0" smtClean="0"/>
          </a:p>
          <a:p>
            <a:pPr>
              <a:buNone/>
            </a:pPr>
            <a:r>
              <a:rPr lang="es-CL" dirty="0" smtClean="0"/>
              <a:t> </a:t>
            </a:r>
            <a:endParaRPr lang="es-ES" dirty="0" smtClean="0"/>
          </a:p>
          <a:p>
            <a:r>
              <a:rPr lang="es-CL" dirty="0" smtClean="0"/>
              <a:t>Es del caso recordar que el inciso primero del artículo 7° de la ley N° 19.602, creó “por el solo ministerio de la ley” dicha plaza en todas las municipalidades del país; en tanto que el artículo  30  de  la  ley N°  18.695  -incorporado  por  la  misma  ley N°  19.602-,  señala  que “existirá un administrador municipal en todas aquellas comunas donde lo decida el concejo a proposición del alcalde”.</a:t>
            </a:r>
            <a:endParaRPr lang="es-ES" dirty="0" smtClean="0"/>
          </a:p>
          <a:p>
            <a:pPr>
              <a:buNone/>
            </a:pPr>
            <a:r>
              <a:rPr lang="es-CL" dirty="0" smtClean="0"/>
              <a:t> </a:t>
            </a:r>
            <a:endParaRPr lang="es-ES" dirty="0" smtClean="0"/>
          </a:p>
          <a:p>
            <a:r>
              <a:rPr lang="es-CL" dirty="0" smtClean="0"/>
              <a:t>De ello se desprende que la mencionada plaza debe considerarse en la planta municipal.</a:t>
            </a:r>
            <a:endParaRPr lang="es-ES" dirty="0" smtClean="0"/>
          </a:p>
          <a:p>
            <a:endParaRPr lang="es-ES" dirty="0" smtClean="0"/>
          </a:p>
          <a:p>
            <a:r>
              <a:rPr lang="es-CL" dirty="0" smtClean="0"/>
              <a:t>Lo anterior,  en atención a que la inexistencia del referido cargo en la planta de personal haría  imposible  el ejercicio  de  la  facultad prevista  en el citado  artículo  30,  por  lo  que  no sería posible suprimir el empleo de que se trata, por </a:t>
            </a:r>
            <a:r>
              <a:rPr lang="es-CL" dirty="0" err="1" smtClean="0"/>
              <a:t>signiﬁcar</a:t>
            </a:r>
            <a:r>
              <a:rPr lang="es-CL" dirty="0" smtClean="0"/>
              <a:t> dejar sin efecto esta norma legal. Ello, sin perjuicio, por cierto, de que la decisión de proveer esa plaza corresponde al concejo  a  proposición  del alcalde,  tal como  se  precisara  en  el dictamen  N°  31.829, de 1999.</a:t>
            </a:r>
            <a:endParaRPr lang="es-ES" dirty="0" smtClean="0"/>
          </a:p>
          <a:p>
            <a:endParaRPr lang="es-ES" dirty="0" smtClean="0"/>
          </a:p>
          <a:p>
            <a:endParaRPr lang="es-E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2400" b="1" dirty="0" smtClean="0"/>
              <a:t>IV.- ASPECTOS A CONSIDERAR AL FIJAR O MODIFICAR LA PLANTA DE PERSONAL</a:t>
            </a:r>
            <a:endParaRPr lang="es-ES" sz="2400" dirty="0"/>
          </a:p>
        </p:txBody>
      </p:sp>
      <p:sp>
        <p:nvSpPr>
          <p:cNvPr id="3" name="2 Marcador de contenido"/>
          <p:cNvSpPr>
            <a:spLocks noGrp="1"/>
          </p:cNvSpPr>
          <p:nvPr>
            <p:ph sz="quarter" idx="1"/>
          </p:nvPr>
        </p:nvSpPr>
        <p:spPr/>
        <p:txBody>
          <a:bodyPr>
            <a:normAutofit fontScale="85000" lnSpcReduction="20000"/>
          </a:bodyPr>
          <a:lstStyle/>
          <a:p>
            <a:r>
              <a:rPr lang="es-CL" b="1" dirty="0" smtClean="0"/>
              <a:t>4. Personal a cargo de las unidades mínimas previstas en el artículo 16 de la ley N° 18.695, que se encuentran en el estamento de jefaturas.</a:t>
            </a:r>
            <a:endParaRPr lang="es-ES" dirty="0" smtClean="0"/>
          </a:p>
          <a:p>
            <a:endParaRPr lang="es-ES" dirty="0" smtClean="0"/>
          </a:p>
          <a:p>
            <a:r>
              <a:rPr lang="es-CL" dirty="0" smtClean="0"/>
              <a:t>Tratándose de municipalidades cuyas plantas de personal han considerado los empleos a cargo  de  unidades  mínimas  </a:t>
            </a:r>
            <a:r>
              <a:rPr lang="es-CL" dirty="0" smtClean="0">
                <a:solidFill>
                  <a:srgbClr val="FF0000"/>
                </a:solidFill>
              </a:rPr>
              <a:t>-secretaría  municipal;  secretaría  comunal  de  </a:t>
            </a:r>
            <a:r>
              <a:rPr lang="es-CL" dirty="0" err="1" smtClean="0">
                <a:solidFill>
                  <a:srgbClr val="FF0000"/>
                </a:solidFill>
              </a:rPr>
              <a:t>planiﬁcación</a:t>
            </a:r>
            <a:r>
              <a:rPr lang="es-CL" dirty="0" smtClean="0">
                <a:solidFill>
                  <a:srgbClr val="FF0000"/>
                </a:solidFill>
              </a:rPr>
              <a:t>; unidad de desarrollo comunitario; unidad de administración y ﬁnanzas; y, unidad de control-,</a:t>
            </a:r>
            <a:r>
              <a:rPr lang="es-CL" dirty="0" smtClean="0"/>
              <a:t>  en el estamento de jefaturas,  cabe señalar que en ejercicio de la potestad en análisis, correspondería que dichas plazas sean ahora creadas en el estamento de directivos. </a:t>
            </a:r>
            <a:endParaRPr lang="es-CL" dirty="0" smtClean="0"/>
          </a:p>
          <a:p>
            <a:r>
              <a:rPr lang="es-CL" dirty="0" smtClean="0"/>
              <a:t>Ello</a:t>
            </a:r>
            <a:r>
              <a:rPr lang="es-CL" dirty="0" smtClean="0"/>
              <a:t>, en conformidad con lo previsto en el citado artículo 16 de la ley N° 18.695, cuyo tenor da cuenta de la intención del legislador en ese sentido.</a:t>
            </a:r>
            <a:endParaRPr lang="es-ES" dirty="0" smtClean="0"/>
          </a:p>
          <a:p>
            <a:pPr>
              <a:buNone/>
            </a:pPr>
            <a:r>
              <a:rPr lang="es-CL" dirty="0" smtClean="0"/>
              <a:t> </a:t>
            </a:r>
            <a:endParaRPr lang="es-ES" dirty="0" smtClean="0"/>
          </a:p>
          <a:p>
            <a:endParaRPr lang="es-E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2000" b="1" dirty="0" smtClean="0"/>
              <a:t>IV.- ASPECTOS A CONSIDERAR AL FIJAR O MODIFICAR LA PLANTA DE PERSONAL</a:t>
            </a:r>
            <a:endParaRPr lang="es-ES" sz="2000" dirty="0"/>
          </a:p>
        </p:txBody>
      </p:sp>
      <p:sp>
        <p:nvSpPr>
          <p:cNvPr id="3" name="2 Marcador de contenido"/>
          <p:cNvSpPr>
            <a:spLocks noGrp="1"/>
          </p:cNvSpPr>
          <p:nvPr>
            <p:ph sz="quarter" idx="1"/>
          </p:nvPr>
        </p:nvSpPr>
        <p:spPr/>
        <p:txBody>
          <a:bodyPr>
            <a:normAutofit fontScale="92500" lnSpcReduction="10000"/>
          </a:bodyPr>
          <a:lstStyle/>
          <a:p>
            <a:r>
              <a:rPr lang="es-CL" b="1" dirty="0" smtClean="0"/>
              <a:t>5. Establecimiento de nuevos grados de ingreso a las plantas.</a:t>
            </a:r>
            <a:endParaRPr lang="es-ES" dirty="0" smtClean="0"/>
          </a:p>
          <a:p>
            <a:endParaRPr lang="es-ES" dirty="0" smtClean="0"/>
          </a:p>
          <a:p>
            <a:r>
              <a:rPr lang="es-CL" dirty="0" smtClean="0"/>
              <a:t>La posibilidad de ﬁjar nuevos grados de ingreso a los distintos estamentos de la planta se </a:t>
            </a:r>
            <a:r>
              <a:rPr lang="es-CL" dirty="0" err="1" smtClean="0"/>
              <a:t>inﬁere</a:t>
            </a:r>
            <a:r>
              <a:rPr lang="es-CL" dirty="0" smtClean="0"/>
              <a:t> de lo previsto en el artículo 49 ter, letra a), que previene </a:t>
            </a:r>
            <a:r>
              <a:rPr lang="es-CL" dirty="0" smtClean="0">
                <a:solidFill>
                  <a:srgbClr val="FF0000"/>
                </a:solidFill>
              </a:rPr>
              <a:t>que “Los funcionarios de las plantas de directivos, profesionales, jefaturas, técnicos, administrativos y auxiliares se encasillarán  en  cargos  de  igual  grado  al  que  tenían  a  la  fecha  del  encasillamiento, manteniendo el orden del escalafón de mérito</a:t>
            </a:r>
            <a:r>
              <a:rPr lang="es-CL" dirty="0" smtClean="0"/>
              <a:t>. Si en las nuevas plantas no existieren los grados que tenían los funcionarios, por haber variado los grados de ingreso a ellas, éstos se encasillarán en el último grado que se consulte en la nueva planta”.</a:t>
            </a:r>
            <a:endParaRPr lang="es-ES" dirty="0" smtClean="0"/>
          </a:p>
          <a:p>
            <a:endParaRPr lang="es-ES" dirty="0" smtClean="0"/>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Aspectos preliminares</a:t>
            </a:r>
            <a:endParaRPr lang="es-ES" dirty="0"/>
          </a:p>
        </p:txBody>
      </p:sp>
      <p:sp>
        <p:nvSpPr>
          <p:cNvPr id="3" name="2 Marcador de contenido"/>
          <p:cNvSpPr>
            <a:spLocks noGrp="1"/>
          </p:cNvSpPr>
          <p:nvPr>
            <p:ph sz="quarter" idx="1"/>
          </p:nvPr>
        </p:nvSpPr>
        <p:spPr/>
        <p:txBody>
          <a:bodyPr>
            <a:normAutofit/>
          </a:bodyPr>
          <a:lstStyle/>
          <a:p>
            <a:r>
              <a:rPr lang="es-CL" dirty="0" smtClean="0"/>
              <a:t>Al efecto, se dispone en el </a:t>
            </a:r>
            <a:r>
              <a:rPr lang="es-CL" b="1" dirty="0" smtClean="0"/>
              <a:t>artículo 49 bis</a:t>
            </a:r>
            <a:r>
              <a:rPr lang="es-CL" dirty="0" smtClean="0"/>
              <a:t>, inciso primero, que </a:t>
            </a:r>
            <a:r>
              <a:rPr lang="es-CL" u="sng" dirty="0" smtClean="0"/>
              <a:t>“Los alcaldes, a través de un reglamento   municipal,   podrán   ﬁjar   o   modiﬁcar   las   plantas   del   personal   de   las municipalidades, estableciendo el número de cargos para cada planta y ﬁjar sus </a:t>
            </a:r>
            <a:r>
              <a:rPr lang="es-CL" u="sng" dirty="0" smtClean="0"/>
              <a:t>grados</a:t>
            </a:r>
            <a:endParaRPr lang="es-ES" dirty="0" smtClean="0"/>
          </a:p>
          <a:p>
            <a:endParaRPr lang="es-E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2000" b="1" dirty="0" smtClean="0"/>
              <a:t>IV.- ASPECTOS A CONSIDERAR AL FIJAR O MODIFICAR LA PLANTA DE PERSONAL</a:t>
            </a:r>
            <a:endParaRPr lang="es-ES" sz="2000" dirty="0"/>
          </a:p>
        </p:txBody>
      </p:sp>
      <p:sp>
        <p:nvSpPr>
          <p:cNvPr id="3" name="2 Marcador de contenido"/>
          <p:cNvSpPr>
            <a:spLocks noGrp="1"/>
          </p:cNvSpPr>
          <p:nvPr>
            <p:ph sz="quarter" idx="1"/>
          </p:nvPr>
        </p:nvSpPr>
        <p:spPr>
          <a:xfrm>
            <a:off x="457200" y="1600200"/>
            <a:ext cx="8229600" cy="4757758"/>
          </a:xfrm>
        </p:spPr>
        <p:txBody>
          <a:bodyPr>
            <a:normAutofit fontScale="32500" lnSpcReduction="20000"/>
          </a:bodyPr>
          <a:lstStyle/>
          <a:p>
            <a:r>
              <a:rPr lang="es-CL" sz="4300" b="1" dirty="0" smtClean="0"/>
              <a:t>6. Posibilidad de que en el reglamento se establezcan requisitos especíﬁcos para un cargo que se encuentre desempeñado por un funcionario que no los cumpliría</a:t>
            </a:r>
            <a:r>
              <a:rPr lang="es-CL" sz="3700" b="1" dirty="0" smtClean="0"/>
              <a:t>.</a:t>
            </a:r>
          </a:p>
          <a:p>
            <a:endParaRPr lang="es-CL" sz="3700" b="1" dirty="0" smtClean="0"/>
          </a:p>
          <a:p>
            <a:r>
              <a:rPr lang="es-CL" sz="4300" dirty="0" smtClean="0"/>
              <a:t>En conformidad con el artículo  8°,  inciso  </a:t>
            </a:r>
            <a:r>
              <a:rPr lang="es-CL" sz="4300" dirty="0" err="1" smtClean="0"/>
              <a:t>ﬁnal</a:t>
            </a:r>
            <a:r>
              <a:rPr lang="es-CL" sz="4300" dirty="0" smtClean="0"/>
              <a:t>,  de  la  ley N°  18.883,  “las  plantas  podrán considerar requisitos específicos para determinados cargos”.</a:t>
            </a:r>
            <a:endParaRPr lang="es-ES" sz="4300" dirty="0" smtClean="0"/>
          </a:p>
          <a:p>
            <a:endParaRPr lang="es-ES" sz="3700" dirty="0" smtClean="0"/>
          </a:p>
          <a:p>
            <a:r>
              <a:rPr lang="es-CL" sz="3700" dirty="0" smtClean="0"/>
              <a:t>Ello,   sin   perjuicio   de   la   protección   establecida   al  efecto   para   los   funcionarios   que actualmente desempeñen esas plazas, contenida en los artículos noveno -inciso tercero- y decimocuarto transitorios de la ley N° 20.922, que previenen, respectivamente -en lo que importa-,  que  </a:t>
            </a:r>
            <a:r>
              <a:rPr lang="es-CL" sz="3700" dirty="0" smtClean="0">
                <a:solidFill>
                  <a:srgbClr val="FF0000"/>
                </a:solidFill>
              </a:rPr>
              <a:t>“Los  requisitos  para  el desempeño  de  los  cargos  que  se  establecen en el número  3)  del  artículo  5°  de  esta  ley  no  serán  exigidos  respecto  de  los  funcionarios municipales titulares y a contrata en servicio a la fecha de publicación de la presente ley</a:t>
            </a:r>
            <a:r>
              <a:rPr lang="es-CL" sz="3700" dirty="0" smtClean="0"/>
              <a:t>”; y,  que  “Los  funcionarios  que  hayan  ingresado  a  las  respectivas  plantas  cumpliendo  los requisitos exigidos al momento de su nombramiento de conformidad a lo dispuesto en el artículo 1° transitorio de la ley N° 19.280 mantendrán su derecho a ser encasillados y al ascenso en las mismas plantas en que se encontraban a la fecha de publicación de esta ley”.</a:t>
            </a:r>
            <a:endParaRPr lang="es-ES" sz="3700" dirty="0" smtClean="0"/>
          </a:p>
          <a:p>
            <a:endParaRPr lang="es-ES" sz="3700" dirty="0" smtClean="0"/>
          </a:p>
          <a:p>
            <a:r>
              <a:rPr lang="es-CL" sz="3700" dirty="0" smtClean="0"/>
              <a:t>Cabe  tener  en  consideración  que  al  ﬁjar  requisitos,  el  reglamento  no  podría  establecer exigencias inferiores a las previstas por el propio legislador en el inciso segundo del artículo 8°, para los estamentos de directivos, profesionales, jefaturas, técnicos, administrativos y auxiliares.</a:t>
            </a:r>
            <a:endParaRPr lang="es-ES" sz="3700" dirty="0" smtClean="0"/>
          </a:p>
          <a:p>
            <a:endParaRPr lang="es-ES" sz="3700" dirty="0" smtClean="0"/>
          </a:p>
          <a:p>
            <a:r>
              <a:rPr lang="es-CL" sz="3700" dirty="0" smtClean="0"/>
              <a:t>Finalmente,  es  dable  aclarar  que  sería  posible  ﬁjar  como  requisito  </a:t>
            </a:r>
            <a:r>
              <a:rPr lang="es-CL" sz="3700" dirty="0" err="1" smtClean="0"/>
              <a:t>especíﬁco</a:t>
            </a:r>
            <a:r>
              <a:rPr lang="es-CL" sz="3700" dirty="0" smtClean="0"/>
              <a:t>,  poseer determinada experiencia para el ejercicio de un determinado cargo,  por cuanto el citado artículo 8° no distingue respecto al tipo de requisitos que pueden establecerse en la planta.</a:t>
            </a:r>
            <a:endParaRPr lang="es-ES" sz="3700" dirty="0" smtClean="0"/>
          </a:p>
          <a:p>
            <a:endParaRPr lang="es-ES" sz="3700" dirty="0" smtClean="0"/>
          </a:p>
          <a:p>
            <a:r>
              <a:rPr lang="es-CL" sz="3700" b="1" i="1" u="sng" dirty="0" smtClean="0">
                <a:solidFill>
                  <a:srgbClr val="FF0000"/>
                </a:solidFill>
              </a:rPr>
              <a:t>Es factible consignar como requisito especifico poseer determinada experiencia para el ejercicio de tal o cual cargo,  esto, </a:t>
            </a:r>
            <a:r>
              <a:rPr lang="es-CL" sz="3700" b="1" i="1" u="sng" dirty="0" err="1" smtClean="0">
                <a:solidFill>
                  <a:srgbClr val="FF0000"/>
                </a:solidFill>
              </a:rPr>
              <a:t>atentaria</a:t>
            </a:r>
            <a:r>
              <a:rPr lang="es-CL" sz="3700" b="1" i="1" u="sng" dirty="0" smtClean="0">
                <a:solidFill>
                  <a:srgbClr val="FF0000"/>
                </a:solidFill>
              </a:rPr>
              <a:t> con la carrera funcionaria,  por cuanto,  además de los requisitos establecidos en el escalafón,  estaría agregando este requisito de “años de experiencia”, que podría obstaculizar el ascenso de un funcionario que no tuviese esos años de experiencia requerido.</a:t>
            </a:r>
            <a:endParaRPr lang="es-ES" sz="3700" dirty="0" smtClean="0">
              <a:solidFill>
                <a:srgbClr val="FF0000"/>
              </a:solidFill>
            </a:endParaRPr>
          </a:p>
          <a:p>
            <a:endParaRPr lang="es-ES" sz="3700" dirty="0" smtClean="0"/>
          </a:p>
          <a:p>
            <a:endParaRPr lang="es-ES" sz="3700" dirty="0" smtClean="0"/>
          </a:p>
          <a:p>
            <a:endParaRPr lang="es-E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2594"/>
          </a:xfrm>
        </p:spPr>
        <p:txBody>
          <a:bodyPr>
            <a:noAutofit/>
          </a:bodyPr>
          <a:lstStyle/>
          <a:p>
            <a:r>
              <a:rPr lang="es-CL" sz="2000" b="1" dirty="0" smtClean="0"/>
              <a:t>IV.- ASPECTOS A CONSIDERAR AL FIJAR O MODIFICAR LA PLANTA DE PERSONAL</a:t>
            </a:r>
            <a:endParaRPr lang="es-ES" sz="2000" dirty="0"/>
          </a:p>
        </p:txBody>
      </p:sp>
      <p:sp>
        <p:nvSpPr>
          <p:cNvPr id="3" name="2 Marcador de contenido"/>
          <p:cNvSpPr>
            <a:spLocks noGrp="1"/>
          </p:cNvSpPr>
          <p:nvPr>
            <p:ph sz="quarter" idx="1"/>
          </p:nvPr>
        </p:nvSpPr>
        <p:spPr>
          <a:xfrm>
            <a:off x="457200" y="928670"/>
            <a:ext cx="8229600" cy="5197493"/>
          </a:xfrm>
        </p:spPr>
        <p:txBody>
          <a:bodyPr>
            <a:normAutofit lnSpcReduction="10000"/>
          </a:bodyPr>
          <a:lstStyle/>
          <a:p>
            <a:r>
              <a:rPr lang="es-CL" sz="1400" b="1" dirty="0" smtClean="0"/>
              <a:t>7. Supresión de cargos.</a:t>
            </a:r>
            <a:endParaRPr lang="es-ES" sz="1400" dirty="0" smtClean="0"/>
          </a:p>
          <a:p>
            <a:pPr>
              <a:buNone/>
            </a:pPr>
            <a:endParaRPr lang="es-ES" sz="1400" dirty="0" smtClean="0"/>
          </a:p>
          <a:p>
            <a:r>
              <a:rPr lang="es-CL" sz="1400" dirty="0" smtClean="0"/>
              <a:t>En el caso de plazas vacantes, no existe impedimento en que puedan ser eliminadas, esto es, que no sean consideradas en la propuesta de planta.</a:t>
            </a:r>
            <a:endParaRPr lang="es-ES" sz="1400" dirty="0" smtClean="0"/>
          </a:p>
          <a:p>
            <a:pPr>
              <a:buNone/>
            </a:pPr>
            <a:endParaRPr lang="es-ES" sz="1400" dirty="0" smtClean="0"/>
          </a:p>
          <a:p>
            <a:r>
              <a:rPr lang="es-CL" sz="1400" dirty="0" smtClean="0"/>
              <a:t>No  obstante,  tratándose  de  cargos  nominados  que  por  expresa  disposición  legal deben existir en las plantas municipales, resulta improcedente su supresión.</a:t>
            </a:r>
            <a:endParaRPr lang="es-ES" sz="1400" dirty="0" smtClean="0"/>
          </a:p>
          <a:p>
            <a:pPr>
              <a:buNone/>
            </a:pPr>
            <a:endParaRPr lang="es-ES" sz="1100" dirty="0" smtClean="0"/>
          </a:p>
          <a:p>
            <a:r>
              <a:rPr lang="es-CL" sz="1200" dirty="0" smtClean="0"/>
              <a:t>A   modo   ejemplar,   ello   ocurre   con   las   plazas   que   dirigen   las   “unidades   mínimas” mencionadas en el artículo 16, inciso primero, de la ley N°  18.695  -</a:t>
            </a:r>
            <a:r>
              <a:rPr lang="es-CL" sz="1200" dirty="0" smtClean="0">
                <a:solidFill>
                  <a:srgbClr val="FF0000"/>
                </a:solidFill>
              </a:rPr>
              <a:t>secretario municipal; secretario   comunal  de   </a:t>
            </a:r>
            <a:r>
              <a:rPr lang="es-CL" sz="1200" dirty="0" err="1" smtClean="0">
                <a:solidFill>
                  <a:srgbClr val="FF0000"/>
                </a:solidFill>
              </a:rPr>
              <a:t>planiﬁcación</a:t>
            </a:r>
            <a:r>
              <a:rPr lang="es-CL" sz="1200" dirty="0" smtClean="0">
                <a:solidFill>
                  <a:srgbClr val="FF0000"/>
                </a:solidFill>
              </a:rPr>
              <a:t>;   director   de   desarrollo   comunitario;   director   de administración y ﬁnanzas; y, director de control-; con los cargos de jueces de policía local y con los de secretario abogado de esos órganos jurisdiccionales</a:t>
            </a:r>
            <a:r>
              <a:rPr lang="es-CL" sz="1200" dirty="0" smtClean="0">
                <a:solidFill>
                  <a:srgbClr val="FF0000"/>
                </a:solidFill>
              </a:rPr>
              <a:t>.</a:t>
            </a:r>
            <a:r>
              <a:rPr lang="es-CL" sz="1200" dirty="0" smtClean="0"/>
              <a:t> </a:t>
            </a:r>
            <a:endParaRPr lang="es-ES" sz="1200" dirty="0" smtClean="0"/>
          </a:p>
          <a:p>
            <a:r>
              <a:rPr lang="es-CL" sz="1200" dirty="0" smtClean="0"/>
              <a:t>Ahora  bien,  en  los  demás  casos  de  empleos  nominados</a:t>
            </a:r>
            <a:r>
              <a:rPr lang="es-CL" sz="1200" dirty="0" smtClean="0">
                <a:solidFill>
                  <a:srgbClr val="FF0000"/>
                </a:solidFill>
              </a:rPr>
              <a:t>,  no  existe  impedimento para eliminarlos, con la salvedad de que se encuentren ocupados</a:t>
            </a:r>
            <a:r>
              <a:rPr lang="es-CL" sz="1200" dirty="0" smtClean="0"/>
              <a:t>, pues en esos casos deberán crearse  al  efecto  otros  cargos  de  igual  grado  y  estamento  en  la  planta  nueva,  para encasillar a sus titulares.</a:t>
            </a:r>
            <a:endParaRPr lang="es-ES" sz="1200" dirty="0" smtClean="0"/>
          </a:p>
          <a:p>
            <a:endParaRPr lang="es-ES" sz="1100" dirty="0" smtClean="0"/>
          </a:p>
          <a:p>
            <a:r>
              <a:rPr lang="es-CL" sz="1400" u="sng" dirty="0" smtClean="0">
                <a:solidFill>
                  <a:srgbClr val="FF0000"/>
                </a:solidFill>
              </a:rPr>
              <a:t>Lo anterior, en conformidad con lo previsto en el artículo 49 ter, letra a), que previene que “Los   funcionarios   de   las   plantas   de   directivos,   profesionales,   jefaturas,   técnicos, administrativos y auxiliares se encasillarán en cargos de igual grado al que tenían a la fecha del encasillamiento, manteniendo el orden del escalafón de mérito”.</a:t>
            </a:r>
            <a:endParaRPr lang="es-ES" sz="1400" u="sng" dirty="0" smtClean="0">
              <a:solidFill>
                <a:srgbClr val="FF0000"/>
              </a:solidFill>
            </a:endParaRPr>
          </a:p>
          <a:p>
            <a:pPr>
              <a:buNone/>
            </a:pPr>
            <a:endParaRPr lang="es-ES" sz="1100" dirty="0" smtClean="0"/>
          </a:p>
          <a:p>
            <a:pPr>
              <a:buNone/>
            </a:pPr>
            <a:endParaRPr lang="es-ES" sz="1100" dirty="0" smtClean="0"/>
          </a:p>
          <a:p>
            <a:pPr>
              <a:buNone/>
            </a:pPr>
            <a:r>
              <a:rPr lang="es-CL" sz="1100" b="1" i="1" dirty="0" smtClean="0"/>
              <a:t>	</a:t>
            </a:r>
            <a:r>
              <a:rPr lang="es-CL" sz="1100" b="1" i="1" u="sng" dirty="0" smtClean="0"/>
              <a:t>Señala </a:t>
            </a:r>
            <a:r>
              <a:rPr lang="es-CL" sz="1100" b="1" i="1" u="sng" dirty="0" smtClean="0"/>
              <a:t>que se pueden suprimir plazas que no se utilicen en la nueva planta,  recordando que los cargos nominados por expresa disposición legal no pueden ser suprimidos.  </a:t>
            </a:r>
            <a:r>
              <a:rPr lang="es-CL" sz="1100" b="1" i="1" u="sng" dirty="0" err="1" smtClean="0"/>
              <a:t>Tambien</a:t>
            </a:r>
            <a:r>
              <a:rPr lang="es-CL" sz="1100" b="1" i="1" u="sng" dirty="0" smtClean="0"/>
              <a:t> permite modificar requisitos para algunos cargos </a:t>
            </a:r>
            <a:r>
              <a:rPr lang="es-CL" sz="1100" b="1" i="1" u="sng" dirty="0" err="1" smtClean="0"/>
              <a:t>nomitativos</a:t>
            </a:r>
            <a:r>
              <a:rPr lang="es-CL" sz="1100" b="1" i="1" u="sng" dirty="0" smtClean="0"/>
              <a:t>,  y también suprimirlos,  pero si hay un funcionario ocupando dicho cargo  se le debe crear uno de igual grado y estamento en la nueva planta.</a:t>
            </a:r>
            <a:endParaRPr lang="es-ES" sz="1100" dirty="0" smtClean="0"/>
          </a:p>
          <a:p>
            <a:pPr>
              <a:buNone/>
            </a:pPr>
            <a:endParaRPr lang="es-ES" sz="1100" dirty="0" smtClean="0"/>
          </a:p>
          <a:p>
            <a:endParaRPr lang="es-ES" sz="11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08"/>
          </a:xfrm>
        </p:spPr>
        <p:txBody>
          <a:bodyPr>
            <a:noAutofit/>
          </a:bodyPr>
          <a:lstStyle/>
          <a:p>
            <a:r>
              <a:rPr lang="es-CL" sz="2000" b="1" dirty="0" smtClean="0"/>
              <a:t>IV.- ASPECTOS A CONSIDERAR AL FIJAR O MODIFICAR LA PLANTA DE PERSONAL</a:t>
            </a:r>
            <a:endParaRPr lang="es-ES" sz="2000" dirty="0"/>
          </a:p>
        </p:txBody>
      </p:sp>
      <p:sp>
        <p:nvSpPr>
          <p:cNvPr id="3" name="2 Marcador de contenido"/>
          <p:cNvSpPr>
            <a:spLocks noGrp="1"/>
          </p:cNvSpPr>
          <p:nvPr>
            <p:ph sz="quarter" idx="1"/>
          </p:nvPr>
        </p:nvSpPr>
        <p:spPr>
          <a:xfrm>
            <a:off x="457200" y="1142984"/>
            <a:ext cx="8229600" cy="4983179"/>
          </a:xfrm>
        </p:spPr>
        <p:txBody>
          <a:bodyPr>
            <a:normAutofit fontScale="70000" lnSpcReduction="20000"/>
          </a:bodyPr>
          <a:lstStyle/>
          <a:p>
            <a:pPr>
              <a:buNone/>
            </a:pPr>
            <a:endParaRPr lang="es-ES" dirty="0" smtClean="0"/>
          </a:p>
          <a:p>
            <a:r>
              <a:rPr lang="es-CL" b="1" dirty="0" smtClean="0"/>
              <a:t>8. Imposibilidad de crear escalafones de especialidad.</a:t>
            </a:r>
            <a:endParaRPr lang="es-ES" dirty="0" smtClean="0"/>
          </a:p>
          <a:p>
            <a:pPr>
              <a:buNone/>
            </a:pPr>
            <a:endParaRPr lang="es-ES" dirty="0" smtClean="0"/>
          </a:p>
          <a:p>
            <a:r>
              <a:rPr lang="es-CL" dirty="0" smtClean="0"/>
              <a:t>Al respecto, cabe recordar que el artículo 2°, inciso primero, de la ley N° 19.280, publicada en el Diario Oﬁcial el 16 de diciembre de 1993, autorizó al Presidente de la República, para que dentro del plazo de 6 meses, adecuara las plantas y escalafones vigentes del personal de las municipalidades a las establecidas en el artículo 7° de la ley N° 18.883.</a:t>
            </a:r>
            <a:endParaRPr lang="es-ES" dirty="0" smtClean="0"/>
          </a:p>
          <a:p>
            <a:pPr>
              <a:buNone/>
            </a:pPr>
            <a:endParaRPr lang="es-ES" dirty="0" smtClean="0"/>
          </a:p>
          <a:p>
            <a:r>
              <a:rPr lang="es-CL" dirty="0" smtClean="0"/>
              <a:t>En  uso  de  la  referida  facultad,  podía  nominar  cargos  “y  conformar  escalafones  de especialidad”.</a:t>
            </a:r>
            <a:endParaRPr lang="es-ES" dirty="0" smtClean="0"/>
          </a:p>
          <a:p>
            <a:pPr>
              <a:buNone/>
            </a:pPr>
            <a:endParaRPr lang="es-ES" dirty="0" smtClean="0"/>
          </a:p>
          <a:p>
            <a:r>
              <a:rPr lang="es-CL" dirty="0" smtClean="0"/>
              <a:t>A su turno, el artículo único de la ley N° 16.321 otorgó un nuevo plazo de 60 días, a contar de la fecha de publicación de esta ley -6 de agosto de 1994-, para que el Presidente de la República hiciera uso de la antedicha atribución.</a:t>
            </a:r>
            <a:endParaRPr lang="es-ES" dirty="0" smtClean="0"/>
          </a:p>
          <a:p>
            <a:pPr>
              <a:buNone/>
            </a:pPr>
            <a:endParaRPr lang="es-ES" dirty="0" smtClean="0"/>
          </a:p>
          <a:p>
            <a:r>
              <a:rPr lang="es-CL" dirty="0" smtClean="0"/>
              <a:t>Pues bien, es menester tener presente -en armonía con el dictamen N° 8.819, de 2004, entre  otros-,  que  la  mencionada  facultad  se  extinguió  el  6  de  octubre  de  1994,  no existiendo actualmente norma alguna que autorice el establecimiento de escalafones  de especialidad.</a:t>
            </a:r>
            <a:endParaRPr lang="es-ES" dirty="0" smtClean="0"/>
          </a:p>
          <a:p>
            <a:endParaRPr lang="es-E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p:spPr>
        <p:txBody>
          <a:bodyPr>
            <a:noAutofit/>
          </a:bodyPr>
          <a:lstStyle/>
          <a:p>
            <a:r>
              <a:rPr lang="es-CL" sz="2000" b="1" dirty="0" smtClean="0"/>
              <a:t>IV.- ASPECTOS A CONSIDERAR AL FIJAR O MODIFICAR LA PLANTA DE PERSONAL</a:t>
            </a:r>
            <a:endParaRPr lang="es-ES" sz="2000" dirty="0"/>
          </a:p>
        </p:txBody>
      </p:sp>
      <p:sp>
        <p:nvSpPr>
          <p:cNvPr id="3" name="2 Marcador de contenido"/>
          <p:cNvSpPr>
            <a:spLocks noGrp="1"/>
          </p:cNvSpPr>
          <p:nvPr>
            <p:ph sz="quarter" idx="1"/>
          </p:nvPr>
        </p:nvSpPr>
        <p:spPr>
          <a:xfrm>
            <a:off x="457200" y="1071546"/>
            <a:ext cx="8229600" cy="5054617"/>
          </a:xfrm>
        </p:spPr>
        <p:txBody>
          <a:bodyPr>
            <a:normAutofit fontScale="77500" lnSpcReduction="20000"/>
          </a:bodyPr>
          <a:lstStyle/>
          <a:p>
            <a:r>
              <a:rPr lang="es-CL" b="1" dirty="0" smtClean="0"/>
              <a:t>9. Imposibilidad de crear cargos adscritos.</a:t>
            </a:r>
            <a:endParaRPr lang="es-ES" dirty="0" smtClean="0"/>
          </a:p>
          <a:p>
            <a:pPr>
              <a:buNone/>
            </a:pPr>
            <a:endParaRPr lang="es-ES" dirty="0" smtClean="0"/>
          </a:p>
          <a:p>
            <a:r>
              <a:rPr lang="es-CL" dirty="0" smtClean="0"/>
              <a:t>Sobre la materia, es del caso recordar que la ley N° 20.922 -en su artículo 4°, número 5-, incorporó los artículos 49  bis, 49  ter, 49  </a:t>
            </a:r>
            <a:r>
              <a:rPr lang="es-CL" dirty="0" err="1" smtClean="0"/>
              <a:t>quáter</a:t>
            </a:r>
            <a:r>
              <a:rPr lang="es-CL" dirty="0" smtClean="0"/>
              <a:t>, y 49  </a:t>
            </a:r>
            <a:r>
              <a:rPr lang="es-CL" dirty="0" err="1" smtClean="0"/>
              <a:t>quinquies</a:t>
            </a:r>
            <a:r>
              <a:rPr lang="es-CL" dirty="0" smtClean="0"/>
              <a:t>, a la ley N°  18.695, los que  solo  facultan  a  los  alcaldes  para  que,  a  través  de  un  reglamento  municipal,  </a:t>
            </a:r>
            <a:r>
              <a:rPr lang="es-CL" dirty="0" err="1" smtClean="0"/>
              <a:t>ﬁjen</a:t>
            </a:r>
            <a:r>
              <a:rPr lang="es-CL" dirty="0" smtClean="0"/>
              <a:t>  o </a:t>
            </a:r>
            <a:r>
              <a:rPr lang="es-CL" dirty="0" err="1" smtClean="0"/>
              <a:t>modiﬁquen</a:t>
            </a:r>
            <a:r>
              <a:rPr lang="es-CL" dirty="0" smtClean="0"/>
              <a:t>  las  plantas  del personal de  las  municipalidades,  estableciendo  el número  de cargos para cada planta y </a:t>
            </a:r>
            <a:r>
              <a:rPr lang="es-CL" dirty="0" err="1" smtClean="0"/>
              <a:t>ﬁjando</a:t>
            </a:r>
            <a:r>
              <a:rPr lang="es-CL" dirty="0" smtClean="0"/>
              <a:t> sus grados, considerándose, para tal efecto, los límites y requisitos que señala la misma norma.</a:t>
            </a:r>
            <a:endParaRPr lang="es-ES" dirty="0" smtClean="0"/>
          </a:p>
          <a:p>
            <a:pPr>
              <a:buNone/>
            </a:pPr>
            <a:endParaRPr lang="es-ES" dirty="0" smtClean="0"/>
          </a:p>
          <a:p>
            <a:r>
              <a:rPr lang="es-CL" dirty="0" smtClean="0"/>
              <a:t>Ahora bien, a diferencia de lo sucedido con la mencionada ley N° 19.280, que estableció la posibilidad  de  crear  cargos  adscritos  por  el  solo  ministerio  de  la  ley  al  cumplirse  los presupuestos  normativos  que  allí  se  establecían,  la  mencionada  ley  N°  20.922  no  ha dispuesto  -ya  sea  por  el  solo  ministerio  de  la  ley  o  mediante  una  facultad  otorgada  al alcalde-  la  generación  de  dichas  plazas,  por  lo  que  los  municipios  no  se  encuentran facultados para crear los aludidos cargos (aplica dictamen N° 13.714, de 2018).</a:t>
            </a:r>
            <a:endParaRPr lang="es-ES" dirty="0" smtClean="0"/>
          </a:p>
          <a:p>
            <a:endParaRPr lang="es-ES" dirty="0" smtClean="0"/>
          </a:p>
          <a:p>
            <a:endParaRPr lang="es-E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5470"/>
          </a:xfrm>
        </p:spPr>
        <p:txBody>
          <a:bodyPr>
            <a:noAutofit/>
          </a:bodyPr>
          <a:lstStyle/>
          <a:p>
            <a:r>
              <a:rPr lang="es-CL" sz="2000" b="1" dirty="0" smtClean="0"/>
              <a:t>IV.- ASPECTOS A CONSIDERAR AL FIJAR O MODIFICAR LA PLANTA DE PERSONAL</a:t>
            </a:r>
            <a:endParaRPr lang="es-ES" sz="2000" dirty="0"/>
          </a:p>
        </p:txBody>
      </p:sp>
      <p:sp>
        <p:nvSpPr>
          <p:cNvPr id="3" name="2 Marcador de contenido"/>
          <p:cNvSpPr>
            <a:spLocks noGrp="1"/>
          </p:cNvSpPr>
          <p:nvPr>
            <p:ph sz="quarter" idx="1"/>
          </p:nvPr>
        </p:nvSpPr>
        <p:spPr>
          <a:xfrm>
            <a:off x="457200" y="1071546"/>
            <a:ext cx="8229600" cy="5054617"/>
          </a:xfrm>
        </p:spPr>
        <p:txBody>
          <a:bodyPr>
            <a:normAutofit fontScale="62500" lnSpcReduction="20000"/>
          </a:bodyPr>
          <a:lstStyle/>
          <a:p>
            <a:r>
              <a:rPr lang="es-CL" b="1" dirty="0" smtClean="0"/>
              <a:t>10. Modificación de los grados de cargos que se encuentran provistos.</a:t>
            </a:r>
            <a:endParaRPr lang="es-ES" dirty="0" smtClean="0"/>
          </a:p>
          <a:p>
            <a:pPr>
              <a:buNone/>
            </a:pPr>
            <a:endParaRPr lang="es-ES" dirty="0" smtClean="0"/>
          </a:p>
          <a:p>
            <a:r>
              <a:rPr lang="es-CL" dirty="0" smtClean="0"/>
              <a:t>Como  cuestión  previa,  cabe  hacer  presente  que  en  el ejercicio  de  la  facultad  de  ﬁjar  o modiﬁcar las plantas de personal, no se contempló la posibilidad de modiﬁcar los grados de aquellos cargos que se encuentran provistos.</a:t>
            </a:r>
            <a:endParaRPr lang="es-ES" dirty="0" smtClean="0"/>
          </a:p>
          <a:p>
            <a:pPr>
              <a:buNone/>
            </a:pPr>
            <a:endParaRPr lang="es-ES" dirty="0" smtClean="0"/>
          </a:p>
          <a:p>
            <a:r>
              <a:rPr lang="es-CL" dirty="0" smtClean="0"/>
              <a:t>Lo anterior, con la salvedad de lo dispuesto en el artículo 49 bis, inciso tercero, N° 9; y en el número 1 de este apartado.</a:t>
            </a:r>
            <a:endParaRPr lang="es-ES" dirty="0" smtClean="0"/>
          </a:p>
          <a:p>
            <a:pPr>
              <a:buNone/>
            </a:pPr>
            <a:endParaRPr lang="es-ES" dirty="0" smtClean="0"/>
          </a:p>
          <a:p>
            <a:r>
              <a:rPr lang="es-CL" dirty="0" smtClean="0"/>
              <a:t>Ahora bien, excepcionalmente y siempre que se encuentre debidamente fundamentado, podría </a:t>
            </a:r>
            <a:r>
              <a:rPr lang="es-CL" dirty="0" err="1" smtClean="0"/>
              <a:t>modiﬁcarse</a:t>
            </a:r>
            <a:r>
              <a:rPr lang="es-CL" dirty="0" smtClean="0"/>
              <a:t> el grado de aquellos cargos que estén expresamente reconocidos en la ley -como  por  ejemplo,  director  de  obras,  director  jurídico,  etc.-,  a  efectos  de  ajustar  o equiparar su nivel remuneratorio al de otras plazas jerárquicamente equivalentes</a:t>
            </a:r>
            <a:r>
              <a:rPr lang="es-CL" dirty="0" smtClean="0"/>
              <a:t>.</a:t>
            </a:r>
            <a:endParaRPr lang="es-ES" dirty="0" smtClean="0"/>
          </a:p>
          <a:p>
            <a:pPr>
              <a:buNone/>
            </a:pPr>
            <a:r>
              <a:rPr lang="es-CL" dirty="0" smtClean="0"/>
              <a:t> </a:t>
            </a:r>
            <a:endParaRPr lang="es-ES" dirty="0" smtClean="0"/>
          </a:p>
          <a:p>
            <a:r>
              <a:rPr lang="es-CL" b="1" i="1" u="sng" dirty="0" smtClean="0"/>
              <a:t>Establece que no se pueden modificar grados a funcionarios en ejercicio, salvo, lo establecido en el articulo 49 bis,  inciso 3 numero 9 de la Ley N°20922 y en el numero 1 de este instructivo.  En este contexto,  cuando la nueva planta contemple mayores grados en los distintos escalafones,  estos se darán paso a nuevos cargos en dichos grados,  por tanto,  los funcionarios que estaban en ejercicio ascenderán en esas nuevas plazas y no por disposición discrecional del Alcalde,  sino como un Derecho</a:t>
            </a:r>
            <a:endParaRPr lang="es-E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2594"/>
          </a:xfrm>
        </p:spPr>
        <p:txBody>
          <a:bodyPr>
            <a:noAutofit/>
          </a:bodyPr>
          <a:lstStyle/>
          <a:p>
            <a:r>
              <a:rPr lang="es-CL" sz="2000" b="1" dirty="0" smtClean="0"/>
              <a:t>IV.- ASPECTOS A CONSIDERAR AL FIJAR O MODIFICAR LA PLANTA DE PERSONAL</a:t>
            </a:r>
            <a:endParaRPr lang="es-ES" sz="2000" dirty="0"/>
          </a:p>
        </p:txBody>
      </p:sp>
      <p:sp>
        <p:nvSpPr>
          <p:cNvPr id="3" name="2 Marcador de contenido"/>
          <p:cNvSpPr>
            <a:spLocks noGrp="1"/>
          </p:cNvSpPr>
          <p:nvPr>
            <p:ph sz="quarter" idx="1"/>
          </p:nvPr>
        </p:nvSpPr>
        <p:spPr>
          <a:xfrm>
            <a:off x="457200" y="1071546"/>
            <a:ext cx="8229600" cy="5054617"/>
          </a:xfrm>
        </p:spPr>
        <p:txBody>
          <a:bodyPr>
            <a:normAutofit fontScale="92500" lnSpcReduction="20000"/>
          </a:bodyPr>
          <a:lstStyle/>
          <a:p>
            <a:r>
              <a:rPr lang="es-CL" b="1" dirty="0" smtClean="0"/>
              <a:t>11. Considerar lo establecido en el artículo 7° de la ley N° 18.883.</a:t>
            </a:r>
            <a:endParaRPr lang="es-ES" dirty="0" smtClean="0"/>
          </a:p>
          <a:p>
            <a:pPr>
              <a:buNone/>
            </a:pPr>
            <a:endParaRPr lang="es-ES" dirty="0" smtClean="0"/>
          </a:p>
          <a:p>
            <a:r>
              <a:rPr lang="es-CL" dirty="0" smtClean="0"/>
              <a:t>Debe  tenerse  en  consideración  que  en  virtud  de  lo  dispuesto  en  el  inciso  primero  del referido   precepto   estatutario,   las   municipalidades   solo   podrán   tener   los   siguientes estamentos  en sus  plantas  de personal: </a:t>
            </a:r>
            <a:r>
              <a:rPr lang="es-CL" dirty="0" smtClean="0">
                <a:solidFill>
                  <a:srgbClr val="FF0000"/>
                </a:solidFill>
              </a:rPr>
              <a:t>de Directivos; de Profesionales; de Jefaturas; de Técnicos; de Administrativos; y, de Auxiliares</a:t>
            </a:r>
            <a:r>
              <a:rPr lang="es-CL" dirty="0" smtClean="0"/>
              <a:t>.</a:t>
            </a:r>
            <a:endParaRPr lang="es-ES" dirty="0" smtClean="0"/>
          </a:p>
          <a:p>
            <a:pPr>
              <a:buNone/>
            </a:pPr>
            <a:endParaRPr lang="es-ES" dirty="0" smtClean="0"/>
          </a:p>
          <a:p>
            <a:r>
              <a:rPr lang="es-CL" dirty="0" smtClean="0"/>
              <a:t>Además,  es  menester  tener  en  cuenta  que  de  acuerdo  con  lo  establecido  en  el  inciso segundo  de  la  mencionada  norma  legal,  las  plantas  municipales  tendrán  las  siguientes posiciones relativas: Alcaldes del grado 1  al 6; Directivos del grado 3  al 10; Profesionales del grado 5 al 12; Jefaturas del grado 7 al 12; Técnicos del grado 9 al 17; Administrativos del grado 11 al 18; Auxiliares del grado 13 al 20.</a:t>
            </a:r>
            <a:endParaRPr lang="es-ES" dirty="0" smtClean="0"/>
          </a:p>
          <a:p>
            <a:pPr>
              <a:buNone/>
            </a:pPr>
            <a:endParaRPr lang="es-ES" dirty="0" smtClean="0"/>
          </a:p>
          <a:p>
            <a:endParaRPr lang="es-E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2000" b="1" dirty="0" smtClean="0"/>
              <a:t>IV.- ASPECTOS A CONSIDERAR AL FIJAR O MODIFICAR LA PLANTA DE PERSONAL</a:t>
            </a:r>
            <a:endParaRPr lang="es-ES" sz="2000" dirty="0"/>
          </a:p>
        </p:txBody>
      </p:sp>
      <p:sp>
        <p:nvSpPr>
          <p:cNvPr id="3" name="2 Marcador de contenido"/>
          <p:cNvSpPr>
            <a:spLocks noGrp="1"/>
          </p:cNvSpPr>
          <p:nvPr>
            <p:ph sz="quarter" idx="1"/>
          </p:nvPr>
        </p:nvSpPr>
        <p:spPr/>
        <p:txBody>
          <a:bodyPr>
            <a:normAutofit fontScale="77500" lnSpcReduction="20000"/>
          </a:bodyPr>
          <a:lstStyle/>
          <a:p>
            <a:r>
              <a:rPr lang="es-CL" b="1" dirty="0" smtClean="0"/>
              <a:t>12. Posibilidad de encasillar en nuevas plazas a funcionarios titulares de cargos nominados  mantenidos  en  la  planta,  y  encasillar  a  otros  servidores  en  los aludidos empleos nominados</a:t>
            </a:r>
            <a:r>
              <a:rPr lang="es-CL" b="1" dirty="0" smtClean="0"/>
              <a:t>.</a:t>
            </a:r>
          </a:p>
          <a:p>
            <a:pPr>
              <a:buNone/>
            </a:pPr>
            <a:endParaRPr lang="es-ES" dirty="0" smtClean="0"/>
          </a:p>
          <a:p>
            <a:r>
              <a:rPr lang="es-CL" dirty="0" smtClean="0"/>
              <a:t>Debe descartarse tal posibilidad en razón de lo prescrito en el literal </a:t>
            </a:r>
            <a:r>
              <a:rPr lang="es-CL" dirty="0" err="1" smtClean="0"/>
              <a:t>ii</a:t>
            </a:r>
            <a:r>
              <a:rPr lang="es-CL" dirty="0" smtClean="0"/>
              <a:t>)  de la letra d)  del artículo 49 ter, que previene que lo dispuesto en ese precepto “No podrá </a:t>
            </a:r>
            <a:r>
              <a:rPr lang="es-CL" dirty="0" err="1" smtClean="0"/>
              <a:t>signiﬁcar</a:t>
            </a:r>
            <a:r>
              <a:rPr lang="es-CL" dirty="0" smtClean="0"/>
              <a:t> pérdida del empleo,  disminución de  sus  remuneraciones,  excepto  en el caso  contemplado  en el párrafo tercero del literal b), ni modificación de derechos previsionales”.</a:t>
            </a:r>
            <a:endParaRPr lang="es-ES" dirty="0" smtClean="0"/>
          </a:p>
          <a:p>
            <a:pPr>
              <a:buNone/>
            </a:pPr>
            <a:endParaRPr lang="es-ES" dirty="0" smtClean="0"/>
          </a:p>
          <a:p>
            <a:r>
              <a:rPr lang="es-CL" dirty="0" smtClean="0"/>
              <a:t>Ello,  en  atención  a  que  de  mantenerse  el cargo  nominado  en  la  planta,  su  titular  tiene derecho a ser encasillado en este, puesto que de lo contrario significaría la pérdida de aquel empleo al que accedió en su oportunidad de conformidad con la normativa que regula el ingreso o las promociones.</a:t>
            </a:r>
            <a:endParaRPr lang="es-ES" dirty="0" smtClean="0"/>
          </a:p>
          <a:p>
            <a:endParaRPr lang="es-E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p:spPr>
        <p:txBody>
          <a:bodyPr>
            <a:noAutofit/>
          </a:bodyPr>
          <a:lstStyle/>
          <a:p>
            <a:r>
              <a:rPr lang="es-CL" sz="2000" b="1" dirty="0" smtClean="0"/>
              <a:t>IV.- ASPECTOS A CONSIDERAR AL FIJAR O MODIFICAR LA PLANTA DE PERSONAL</a:t>
            </a:r>
            <a:endParaRPr lang="es-ES" sz="2000" dirty="0"/>
          </a:p>
        </p:txBody>
      </p:sp>
      <p:sp>
        <p:nvSpPr>
          <p:cNvPr id="3" name="2 Marcador de contenido"/>
          <p:cNvSpPr>
            <a:spLocks noGrp="1"/>
          </p:cNvSpPr>
          <p:nvPr>
            <p:ph sz="quarter" idx="1"/>
          </p:nvPr>
        </p:nvSpPr>
        <p:spPr>
          <a:xfrm>
            <a:off x="457200" y="1000108"/>
            <a:ext cx="8229600" cy="5429288"/>
          </a:xfrm>
        </p:spPr>
        <p:txBody>
          <a:bodyPr>
            <a:normAutofit fontScale="25000" lnSpcReduction="20000"/>
          </a:bodyPr>
          <a:lstStyle/>
          <a:p>
            <a:r>
              <a:rPr lang="es-CL" sz="5600" b="1" dirty="0" smtClean="0"/>
              <a:t>13. Posibilidad de encasillar a funcionarios del estamento de auxiliares en el de administrativos, suprimiéndose las plazas auxiliares</a:t>
            </a:r>
            <a:r>
              <a:rPr lang="es-CL" b="1" dirty="0" smtClean="0"/>
              <a:t>.</a:t>
            </a:r>
            <a:endParaRPr lang="es-ES" dirty="0" smtClean="0"/>
          </a:p>
          <a:p>
            <a:pPr>
              <a:buNone/>
            </a:pPr>
            <a:endParaRPr lang="es-ES" dirty="0" smtClean="0"/>
          </a:p>
          <a:p>
            <a:r>
              <a:rPr lang="es-CL" sz="5600" dirty="0" smtClean="0"/>
              <a:t>De  conformidad  con  lo  previsto  en  el  artículo  49  ter,  letra  a),  primer  párrafo,  “Los funcionarios de las plantas de directivos, profesionales, jefaturas, técnicos, administrativos y  auxiliares  se  encasillarán  en  cargos  de  igual  grado  al  que  tenían  a  la  fecha  del encasillamiento, manteniendo el orden del escalafón de mérito”.</a:t>
            </a:r>
            <a:endParaRPr lang="es-ES" sz="5600" dirty="0" smtClean="0"/>
          </a:p>
          <a:p>
            <a:pPr>
              <a:buNone/>
            </a:pPr>
            <a:endParaRPr lang="es-ES" sz="5600" dirty="0" smtClean="0"/>
          </a:p>
          <a:p>
            <a:r>
              <a:rPr lang="es-CL" sz="5600" dirty="0" smtClean="0"/>
              <a:t>Según  se  advierte  de  la  norma  precitada,  el  legislador  se  preocupó  de  mencionar expresamente  cada  uno  de  los  estamentos  existentes  en las  plantas  de  personal,  para luego señalar que los servidores municipales deben encasillarse en el mismo grado, de lo que queda de </a:t>
            </a:r>
            <a:r>
              <a:rPr lang="es-CL" sz="5600" dirty="0" err="1" smtClean="0"/>
              <a:t>maniﬁesto</a:t>
            </a:r>
            <a:r>
              <a:rPr lang="es-CL" sz="5600" dirty="0" smtClean="0"/>
              <a:t> su intención en orden a que en el encasillamiento se respete el estamento en que se encontraban ubicados los funcionarios</a:t>
            </a:r>
            <a:r>
              <a:rPr lang="es-CL" sz="5600" dirty="0" smtClean="0"/>
              <a:t>.</a:t>
            </a:r>
            <a:endParaRPr lang="es-ES" sz="5600" dirty="0" smtClean="0"/>
          </a:p>
          <a:p>
            <a:pPr>
              <a:buNone/>
            </a:pPr>
            <a:r>
              <a:rPr lang="es-CL" sz="5600" dirty="0" smtClean="0"/>
              <a:t> </a:t>
            </a:r>
            <a:endParaRPr lang="es-ES" sz="5600" dirty="0" smtClean="0"/>
          </a:p>
          <a:p>
            <a:r>
              <a:rPr lang="es-CL" sz="5600" dirty="0" smtClean="0"/>
              <a:t>Corrobora  lo  anterior,  lo  previsto  en  el  párrafo  segundo  de  la  mencionada  letra  a), conforme al cual “En el ejercicio de esta facultad, los alcaldes podrán encasillar de acuerdo al escalafón de  mérito,  a  los  funcionarios  titulares  en una  planta  distinta  a  la  que  éstos pertenecen en la medida que hayan quedado vacantes luego de la provisión indicada en el párrafo anterior”, siempre que se cumplan los requisitos que señala.</a:t>
            </a:r>
            <a:endParaRPr lang="es-ES" sz="5600" dirty="0" smtClean="0"/>
          </a:p>
          <a:p>
            <a:pPr>
              <a:buNone/>
            </a:pPr>
            <a:endParaRPr lang="es-ES" sz="5600" dirty="0" smtClean="0"/>
          </a:p>
          <a:p>
            <a:r>
              <a:rPr lang="es-CL" sz="5600" dirty="0" smtClean="0">
                <a:solidFill>
                  <a:srgbClr val="FF0000"/>
                </a:solidFill>
              </a:rPr>
              <a:t>En  efecto,  la  recién  citada  disposición  otorga  la  facultad  de  encasillar  en  un  estamento diverso, pero solo después de haber procedido a encasillar al personal conforme al anotado párrafo  primero,  en  igual  grado  y  estamento,  esto  es,  en  “las  plantas  de  directivos, profesionales, jefaturas, técnicos, administrativos y auxiliares”.</a:t>
            </a:r>
            <a:endParaRPr lang="es-ES" sz="5600" dirty="0" smtClean="0">
              <a:solidFill>
                <a:srgbClr val="FF0000"/>
              </a:solidFill>
            </a:endParaRPr>
          </a:p>
          <a:p>
            <a:pPr>
              <a:buNone/>
            </a:pPr>
            <a:r>
              <a:rPr lang="es-CL" sz="5600" dirty="0" smtClean="0"/>
              <a:t> </a:t>
            </a:r>
            <a:endParaRPr lang="es-ES" sz="5600" dirty="0" smtClean="0"/>
          </a:p>
          <a:p>
            <a:r>
              <a:rPr lang="es-CL" sz="5600" dirty="0" smtClean="0"/>
              <a:t>Por   consiguiente,   </a:t>
            </a:r>
            <a:r>
              <a:rPr lang="es-CL" sz="5600" u="sng" dirty="0" smtClean="0">
                <a:solidFill>
                  <a:srgbClr val="FF0000"/>
                </a:solidFill>
              </a:rPr>
              <a:t>no   resulta   posible   encasillar   directamente   </a:t>
            </a:r>
            <a:r>
              <a:rPr lang="es-CL" sz="5600" dirty="0" smtClean="0"/>
              <a:t>a   los   funcionarios   del estamento de auxiliares en el de administrativos, </a:t>
            </a:r>
            <a:r>
              <a:rPr lang="es-CL" sz="5600" u="sng" dirty="0" smtClean="0">
                <a:solidFill>
                  <a:srgbClr val="FF0000"/>
                </a:solidFill>
              </a:rPr>
              <a:t>sino que debe estarse a la existencia de plazas que hubieren quedado vacantes luego del encasillamiento </a:t>
            </a:r>
            <a:r>
              <a:rPr lang="es-CL" sz="5600" dirty="0" smtClean="0"/>
              <a:t>llevado a cabo respecto de funcionarios del mismo estamento.</a:t>
            </a:r>
            <a:endParaRPr lang="es-ES" sz="5600" dirty="0" smtClean="0"/>
          </a:p>
          <a:p>
            <a:pPr>
              <a:buNone/>
            </a:pPr>
            <a:endParaRPr lang="es-ES" sz="5600" dirty="0" smtClean="0"/>
          </a:p>
          <a:p>
            <a:endParaRPr lang="es-ES" sz="56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2000" b="1" dirty="0" smtClean="0"/>
              <a:t>IV.- ASPECTOS A CONSIDERAR AL FIJAR O MODIFICAR LA PLANTA DE PERSONAL</a:t>
            </a:r>
            <a:endParaRPr lang="es-ES" sz="2000" dirty="0"/>
          </a:p>
        </p:txBody>
      </p:sp>
      <p:sp>
        <p:nvSpPr>
          <p:cNvPr id="3" name="2 Marcador de contenido"/>
          <p:cNvSpPr>
            <a:spLocks noGrp="1"/>
          </p:cNvSpPr>
          <p:nvPr>
            <p:ph sz="quarter" idx="1"/>
          </p:nvPr>
        </p:nvSpPr>
        <p:spPr>
          <a:xfrm>
            <a:off x="500034" y="1447800"/>
            <a:ext cx="8358246" cy="5053034"/>
          </a:xfrm>
        </p:spPr>
        <p:txBody>
          <a:bodyPr>
            <a:normAutofit fontScale="25000" lnSpcReduction="20000"/>
          </a:bodyPr>
          <a:lstStyle/>
          <a:p>
            <a:r>
              <a:rPr lang="es-CL" sz="6400" b="1" dirty="0" smtClean="0"/>
              <a:t>14. Fijación o modificación de las plantas de personal.</a:t>
            </a:r>
            <a:endParaRPr lang="es-ES" sz="6400" dirty="0" smtClean="0"/>
          </a:p>
          <a:p>
            <a:pPr>
              <a:buNone/>
            </a:pPr>
            <a:endParaRPr lang="es-ES" sz="4800" dirty="0" smtClean="0"/>
          </a:p>
          <a:p>
            <a:r>
              <a:rPr lang="es-CL" sz="5600" dirty="0" smtClean="0"/>
              <a:t>El reglamento  municipal debe  indicar,  de  manera  expresa,  tanto  en  la  </a:t>
            </a:r>
            <a:r>
              <a:rPr lang="es-CL" sz="5600" dirty="0" smtClean="0"/>
              <a:t>parte dispositiva </a:t>
            </a:r>
            <a:r>
              <a:rPr lang="es-CL" sz="5600" dirty="0" smtClean="0"/>
              <a:t>como en la suma,  </a:t>
            </a:r>
            <a:r>
              <a:rPr lang="es-CL" sz="5600" dirty="0" smtClean="0">
                <a:solidFill>
                  <a:srgbClr val="FF0000"/>
                </a:solidFill>
              </a:rPr>
              <a:t>si está “</a:t>
            </a:r>
            <a:r>
              <a:rPr lang="es-CL" sz="5600" dirty="0" err="1" smtClean="0">
                <a:solidFill>
                  <a:srgbClr val="FF0000"/>
                </a:solidFill>
              </a:rPr>
              <a:t>ﬁjando</a:t>
            </a:r>
            <a:r>
              <a:rPr lang="es-CL" sz="5600" dirty="0" smtClean="0">
                <a:solidFill>
                  <a:srgbClr val="FF0000"/>
                </a:solidFill>
              </a:rPr>
              <a:t>”  una nueva planta,  o si solo se está “</a:t>
            </a:r>
            <a:r>
              <a:rPr lang="es-CL" sz="5600" dirty="0" err="1" smtClean="0">
                <a:solidFill>
                  <a:srgbClr val="FF0000"/>
                </a:solidFill>
              </a:rPr>
              <a:t>modiﬁcando</a:t>
            </a:r>
            <a:r>
              <a:rPr lang="es-CL" sz="5600" dirty="0" smtClean="0"/>
              <a:t>”  la planta vigente, por cuanto las consecuencias jurídicas de una u otra opción son diversas.</a:t>
            </a:r>
            <a:endParaRPr lang="es-ES" sz="5600" dirty="0" smtClean="0"/>
          </a:p>
          <a:p>
            <a:pPr>
              <a:buNone/>
            </a:pPr>
            <a:endParaRPr lang="es-ES" sz="5600" dirty="0" smtClean="0"/>
          </a:p>
          <a:p>
            <a:r>
              <a:rPr lang="es-CL" sz="5600" dirty="0" smtClean="0"/>
              <a:t>En efecto, de acuerdo con el artículo décimo transitorio de la mencionada ley N° 20.922, </a:t>
            </a:r>
            <a:r>
              <a:rPr lang="es-CL" sz="5600" u="sng" dirty="0" smtClean="0">
                <a:solidFill>
                  <a:srgbClr val="FF0000"/>
                </a:solidFill>
              </a:rPr>
              <a:t>tratándose de la </a:t>
            </a:r>
            <a:r>
              <a:rPr lang="es-CL" sz="5600" u="sng" dirty="0" err="1" smtClean="0">
                <a:solidFill>
                  <a:srgbClr val="FF0000"/>
                </a:solidFill>
              </a:rPr>
              <a:t>ﬁjación</a:t>
            </a:r>
            <a:r>
              <a:rPr lang="es-CL" sz="5600" u="sng" dirty="0" smtClean="0">
                <a:solidFill>
                  <a:srgbClr val="FF0000"/>
                </a:solidFill>
              </a:rPr>
              <a:t> de una nueva planta, el decreto con fuerza de ley que contenía su antigua planta de personal quedará derogado a contar de la data de entrada en vigencia del primer reglamento emitido en ejercicio de la facultad prevista en los artículos 49 bis y 49 ter</a:t>
            </a:r>
            <a:r>
              <a:rPr lang="es-CL" sz="4800" u="sng" dirty="0" smtClean="0">
                <a:solidFill>
                  <a:srgbClr val="FF0000"/>
                </a:solidFill>
              </a:rPr>
              <a:t>.</a:t>
            </a:r>
            <a:endParaRPr lang="es-ES" sz="4800" u="sng" dirty="0" smtClean="0">
              <a:solidFill>
                <a:srgbClr val="FF0000"/>
              </a:solidFill>
            </a:endParaRPr>
          </a:p>
          <a:p>
            <a:pPr>
              <a:buNone/>
            </a:pPr>
            <a:endParaRPr lang="es-ES" sz="4800" dirty="0" smtClean="0"/>
          </a:p>
          <a:p>
            <a:r>
              <a:rPr lang="es-CL" sz="5600" dirty="0" smtClean="0"/>
              <a:t>Por ende, y a modo de ejemplo, si la “antigua planta” establecía requisitos especíﬁcos para determinados empleos, pero la nueva planta que se “</a:t>
            </a:r>
            <a:r>
              <a:rPr lang="es-CL" sz="5600" dirty="0" err="1" smtClean="0"/>
              <a:t>ﬁja</a:t>
            </a:r>
            <a:r>
              <a:rPr lang="es-CL" sz="5600" dirty="0" smtClean="0"/>
              <a:t>” nada indica al respecto, dichas exigencias quedarán sin efecto al derogarse el pertinente decreto con fuerza de ley.</a:t>
            </a:r>
            <a:endParaRPr lang="es-ES" sz="5600" dirty="0" smtClean="0"/>
          </a:p>
          <a:p>
            <a:pPr>
              <a:buNone/>
            </a:pPr>
            <a:endParaRPr lang="es-ES" sz="5600" dirty="0" smtClean="0"/>
          </a:p>
          <a:p>
            <a:r>
              <a:rPr lang="es-CL" sz="5600" dirty="0" smtClean="0"/>
              <a:t>Además,  cabe  tener  presente  que  al  ﬁjar  una  nueva  planta,  la  municipalidad  estará obligada  a  ajustarse  estrictamente  a  la  actual  normativa  legal  sobre  la  materia,  </a:t>
            </a:r>
            <a:r>
              <a:rPr lang="es-CL" sz="5600" u="sng" dirty="0" smtClean="0">
                <a:solidFill>
                  <a:srgbClr val="FF0000"/>
                </a:solidFill>
              </a:rPr>
              <a:t>no pudiendo,  por  ejemplo,  mantener  los  escalafones  de  especialidades,  cuya  existencia  no considera el ordenamiento jurídico vigente, según se precisara precedentemente.</a:t>
            </a:r>
            <a:endParaRPr lang="es-ES" sz="5600" u="sng" dirty="0" smtClean="0">
              <a:solidFill>
                <a:srgbClr val="FF0000"/>
              </a:solidFill>
            </a:endParaRPr>
          </a:p>
          <a:p>
            <a:pPr>
              <a:buNone/>
            </a:pPr>
            <a:endParaRPr lang="es-ES" sz="4800" dirty="0" smtClean="0"/>
          </a:p>
          <a:p>
            <a:pPr>
              <a:buNone/>
            </a:pPr>
            <a:r>
              <a:rPr lang="es-CL" sz="4800" b="1" dirty="0" smtClean="0"/>
              <a:t>	</a:t>
            </a:r>
            <a:r>
              <a:rPr lang="es-CL" sz="4800" b="1" u="sng" dirty="0" smtClean="0">
                <a:solidFill>
                  <a:srgbClr val="FF0000"/>
                </a:solidFill>
              </a:rPr>
              <a:t>Se </a:t>
            </a:r>
            <a:r>
              <a:rPr lang="es-CL" sz="4800" b="1" u="sng" dirty="0" smtClean="0">
                <a:solidFill>
                  <a:srgbClr val="FF0000"/>
                </a:solidFill>
              </a:rPr>
              <a:t>contrapone a lo establecido en el mismo Instructivo en el Punto V “CONSIDERACIONES FINALES” párrafo segundo,  en cuanto señala que debe plantearse si se trata de una “fijación o modificación”, existiendo diferencias entre las mismas, mas, en las consideraciones finales se plantea que la forma óptima de establecer la nueva planta es utilizar el mecanismo de </a:t>
            </a:r>
            <a:r>
              <a:rPr lang="es-CL" sz="4800" b="1" u="sng" dirty="0" err="1" smtClean="0">
                <a:solidFill>
                  <a:srgbClr val="FF0000"/>
                </a:solidFill>
              </a:rPr>
              <a:t>implementacion</a:t>
            </a:r>
            <a:r>
              <a:rPr lang="es-CL" sz="4800" b="1" u="sng" dirty="0" smtClean="0">
                <a:solidFill>
                  <a:srgbClr val="FF0000"/>
                </a:solidFill>
              </a:rPr>
              <a:t> de los DFL del año 1994,  los cuales “Modifican”, “suprimen” , “crean”, entre otros,  por lo que se contradice las instrucciones estampadas en el mismo documento.</a:t>
            </a:r>
            <a:endParaRPr lang="es-ES" sz="4800" dirty="0" smtClean="0">
              <a:solidFill>
                <a:srgbClr val="FF0000"/>
              </a:solidFill>
            </a:endParaRPr>
          </a:p>
          <a:p>
            <a:pPr>
              <a:buNone/>
            </a:pP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V.- CONSIDERACIONES FINALES.</a:t>
            </a:r>
            <a:r>
              <a:rPr lang="es-ES" dirty="0" smtClean="0"/>
              <a:t/>
            </a:r>
            <a:br>
              <a:rPr lang="es-ES" dirty="0" smtClean="0"/>
            </a:br>
            <a:endParaRPr lang="es-ES" dirty="0"/>
          </a:p>
        </p:txBody>
      </p:sp>
      <p:sp>
        <p:nvSpPr>
          <p:cNvPr id="3" name="2 Marcador de contenido"/>
          <p:cNvSpPr>
            <a:spLocks noGrp="1"/>
          </p:cNvSpPr>
          <p:nvPr>
            <p:ph sz="quarter" idx="1"/>
          </p:nvPr>
        </p:nvSpPr>
        <p:spPr/>
        <p:txBody>
          <a:bodyPr>
            <a:normAutofit fontScale="70000" lnSpcReduction="20000"/>
          </a:bodyPr>
          <a:lstStyle/>
          <a:p>
            <a:pPr>
              <a:buNone/>
            </a:pPr>
            <a:endParaRPr lang="es-ES" dirty="0" smtClean="0"/>
          </a:p>
          <a:p>
            <a:r>
              <a:rPr lang="es-CL" dirty="0" smtClean="0"/>
              <a:t>Finalmente,  se  ha  estimado  pertinente  hacer  presente  que  en  conformidad  con  lo dispuesto  en  el artículo  49  bis,  en  concordancia  con  el artículo  12,  ambos  de  la  ley N° 18.695, el acto administrativo por el cual se fije o modifique la planta de personal, </a:t>
            </a:r>
            <a:r>
              <a:rPr lang="es-CL" dirty="0" smtClean="0">
                <a:solidFill>
                  <a:srgbClr val="FF0000"/>
                </a:solidFill>
              </a:rPr>
              <a:t>debe ser emitido como “</a:t>
            </a:r>
            <a:r>
              <a:rPr lang="es-CL" u="sng" dirty="0" smtClean="0">
                <a:solidFill>
                  <a:srgbClr val="FF0000"/>
                </a:solidFill>
              </a:rPr>
              <a:t>reglamento”, </a:t>
            </a:r>
            <a:r>
              <a:rPr lang="es-CL" dirty="0" smtClean="0">
                <a:solidFill>
                  <a:srgbClr val="FF0000"/>
                </a:solidFill>
              </a:rPr>
              <a:t>y no como decreto </a:t>
            </a:r>
            <a:r>
              <a:rPr lang="es-CL" dirty="0" err="1" smtClean="0">
                <a:solidFill>
                  <a:srgbClr val="FF0000"/>
                </a:solidFill>
              </a:rPr>
              <a:t>alcaldicio</a:t>
            </a:r>
            <a:r>
              <a:rPr lang="es-CL" dirty="0" smtClean="0">
                <a:solidFill>
                  <a:srgbClr val="FF0000"/>
                </a:solidFill>
              </a:rPr>
              <a:t>.</a:t>
            </a:r>
            <a:endParaRPr lang="es-ES" dirty="0" smtClean="0">
              <a:solidFill>
                <a:srgbClr val="FF0000"/>
              </a:solidFill>
            </a:endParaRPr>
          </a:p>
          <a:p>
            <a:pPr>
              <a:buNone/>
            </a:pPr>
            <a:r>
              <a:rPr lang="es-CL" dirty="0" smtClean="0"/>
              <a:t> </a:t>
            </a:r>
            <a:endParaRPr lang="es-ES" dirty="0" smtClean="0"/>
          </a:p>
          <a:p>
            <a:r>
              <a:rPr lang="es-CL" dirty="0" smtClean="0"/>
              <a:t>Asimismo, se recomienda que en </a:t>
            </a:r>
            <a:r>
              <a:rPr lang="es-CL" u="sng" dirty="0" smtClean="0">
                <a:solidFill>
                  <a:srgbClr val="FF0000"/>
                </a:solidFill>
              </a:rPr>
              <a:t>la estructura del reglamento se siga un formato similar al de los decretos con fuerza de ley que contienen las plantas vigentes</a:t>
            </a:r>
            <a:r>
              <a:rPr lang="es-CL" dirty="0" smtClean="0"/>
              <a:t>, esto es, que primero se señalen las </a:t>
            </a:r>
            <a:r>
              <a:rPr lang="es-CL" dirty="0" err="1" smtClean="0"/>
              <a:t>modiﬁcaciones</a:t>
            </a:r>
            <a:r>
              <a:rPr lang="es-CL" dirty="0" smtClean="0"/>
              <a:t> que se pretenden efectuar -creación de cargos, supresión de cargos y </a:t>
            </a:r>
            <a:r>
              <a:rPr lang="es-CL" dirty="0" err="1" smtClean="0"/>
              <a:t>modiﬁcación</a:t>
            </a:r>
            <a:r>
              <a:rPr lang="es-CL" dirty="0" smtClean="0"/>
              <a:t> de grados-; en segundo lugar, se indique cómo quedará la planta de personal -ya sea que se </a:t>
            </a:r>
            <a:r>
              <a:rPr lang="es-CL" dirty="0" err="1" smtClean="0"/>
              <a:t>ﬁje</a:t>
            </a:r>
            <a:r>
              <a:rPr lang="es-CL" dirty="0" smtClean="0"/>
              <a:t> nueva planta o solo se </a:t>
            </a:r>
            <a:r>
              <a:rPr lang="es-CL" dirty="0" err="1" smtClean="0"/>
              <a:t>modiﬁque</a:t>
            </a:r>
            <a:r>
              <a:rPr lang="es-CL" dirty="0" smtClean="0"/>
              <a:t> la vigente-; y, en tercer lugar, se  aluda  a  los  requisitos  especíﬁcos  que  se  consideran  para  determinados  cargos,  de proceder.</a:t>
            </a:r>
            <a:endParaRPr lang="es-ES" dirty="0" smtClean="0"/>
          </a:p>
          <a:p>
            <a:pPr>
              <a:buNone/>
            </a:pPr>
            <a:endParaRPr lang="es-ES" dirty="0" smtClean="0"/>
          </a:p>
          <a:p>
            <a:pPr>
              <a:buNone/>
            </a:pPr>
            <a:endParaRPr lang="es-ES" dirty="0" smtClean="0"/>
          </a:p>
          <a:p>
            <a:r>
              <a:rPr lang="es-CL" dirty="0" smtClean="0"/>
              <a:t>Además,  cabe  agregar  que  debe  acompañarse  al  trámite  de  toma  de  razón  toda la documentación que acredite la conformidad legal de la planta vigente.</a:t>
            </a:r>
            <a:endParaRPr lang="es-ES" dirty="0" smtClean="0"/>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Aspectos Preliminares</a:t>
            </a:r>
            <a:endParaRPr lang="es-ES" dirty="0"/>
          </a:p>
        </p:txBody>
      </p:sp>
      <p:sp>
        <p:nvSpPr>
          <p:cNvPr id="3" name="2 Marcador de contenido"/>
          <p:cNvSpPr>
            <a:spLocks noGrp="1"/>
          </p:cNvSpPr>
          <p:nvPr>
            <p:ph sz="quarter" idx="1"/>
          </p:nvPr>
        </p:nvSpPr>
        <p:spPr/>
        <p:txBody>
          <a:bodyPr>
            <a:normAutofit lnSpcReduction="10000"/>
          </a:bodyPr>
          <a:lstStyle/>
          <a:p>
            <a:r>
              <a:rPr lang="es-CL" b="1" dirty="0" smtClean="0"/>
              <a:t>El inciso  segundo  del artículo  49  bis  </a:t>
            </a:r>
            <a:r>
              <a:rPr lang="es-CL" dirty="0" smtClean="0"/>
              <a:t>prevé  que  el reglamento  que  se  dicte  ejerciendo  la potestad  reconocida  en  el inciso  anterior  </a:t>
            </a:r>
            <a:r>
              <a:rPr lang="es-CL" b="1" u="sng" dirty="0" smtClean="0"/>
              <a:t>estará  sometido  al trámite  de  toma  de  razón ante esta Contraloría General y se publicará en el Diario Oficial</a:t>
            </a:r>
            <a:r>
              <a:rPr lang="es-CL" b="1" u="sng" dirty="0" smtClean="0"/>
              <a:t>.</a:t>
            </a:r>
          </a:p>
          <a:p>
            <a:endParaRPr lang="es-ES" dirty="0" smtClean="0"/>
          </a:p>
          <a:p>
            <a:r>
              <a:rPr lang="es-CL" dirty="0" smtClean="0"/>
              <a:t>Enseguida, el inciso primero del artículo 49 </a:t>
            </a:r>
            <a:r>
              <a:rPr lang="es-CL" dirty="0" err="1" smtClean="0"/>
              <a:t>quáter</a:t>
            </a:r>
            <a:r>
              <a:rPr lang="es-CL" dirty="0" smtClean="0"/>
              <a:t> dispone que “</a:t>
            </a:r>
            <a:r>
              <a:rPr lang="es-CL" b="1" u="sng" dirty="0" smtClean="0"/>
              <a:t>La facultad conferida en el artículo  49  bis  podrá  ejercerse  cada  ocho  años</a:t>
            </a:r>
            <a:r>
              <a:rPr lang="es-CL" dirty="0" smtClean="0"/>
              <a:t>,  y  dentro  de  los  dos  años  siguientes  a contar del cumplimiento de dicho período, siempre que se cumplan los requisitos y límites que establece esta ley”.</a:t>
            </a:r>
            <a:endParaRPr lang="es-ES" dirty="0" smtClean="0"/>
          </a:p>
          <a:p>
            <a:endParaRPr lang="es-E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pPr algn="ctr"/>
            <a:endParaRPr lang="es-CL" dirty="0" smtClean="0"/>
          </a:p>
          <a:p>
            <a:pPr algn="ctr"/>
            <a:r>
              <a:rPr lang="es-CL" sz="7200" dirty="0" smtClean="0"/>
              <a:t>FIN</a:t>
            </a:r>
            <a:endParaRPr lang="es-ES" sz="7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800" dirty="0" smtClean="0"/>
              <a:t>Aspectos Preliminares</a:t>
            </a:r>
            <a:endParaRPr lang="es-ES" sz="2800" dirty="0"/>
          </a:p>
        </p:txBody>
      </p:sp>
      <p:sp>
        <p:nvSpPr>
          <p:cNvPr id="3" name="2 Marcador de contenido"/>
          <p:cNvSpPr>
            <a:spLocks noGrp="1"/>
          </p:cNvSpPr>
          <p:nvPr>
            <p:ph sz="quarter" idx="1"/>
          </p:nvPr>
        </p:nvSpPr>
        <p:spPr/>
        <p:txBody>
          <a:bodyPr>
            <a:normAutofit fontScale="92500" lnSpcReduction="10000"/>
          </a:bodyPr>
          <a:lstStyle/>
          <a:p>
            <a:r>
              <a:rPr lang="es-CL" dirty="0" smtClean="0"/>
              <a:t>Asimismo,  el  inciso  segundo  del  aludido  artículo  49  </a:t>
            </a:r>
            <a:r>
              <a:rPr lang="es-CL" dirty="0" err="1" smtClean="0"/>
              <a:t>quáter</a:t>
            </a:r>
            <a:r>
              <a:rPr lang="es-CL" dirty="0" smtClean="0"/>
              <a:t>  establece  que  en  caso  de corresponder hacer uso de la citada facultad en un año en el que </a:t>
            </a:r>
            <a:r>
              <a:rPr lang="es-CL" i="1" u="sng" dirty="0" smtClean="0"/>
              <a:t>se realicen elecciones municipales,</a:t>
            </a:r>
            <a:r>
              <a:rPr lang="es-CL" dirty="0" smtClean="0"/>
              <a:t> </a:t>
            </a:r>
            <a:r>
              <a:rPr lang="es-CL" b="1" u="sng" dirty="0" smtClean="0"/>
              <a:t>dicho derecho podrá ejercerse solo durante el año siguiente a estas</a:t>
            </a:r>
            <a:r>
              <a:rPr lang="es-CL" b="1" u="sng" dirty="0" smtClean="0"/>
              <a:t>.</a:t>
            </a:r>
          </a:p>
          <a:p>
            <a:endParaRPr lang="es-ES" dirty="0" smtClean="0"/>
          </a:p>
          <a:p>
            <a:r>
              <a:rPr lang="es-CL" dirty="0" smtClean="0"/>
              <a:t>Luego,  el inciso primero del artículo noveno transitorio de la ley N°  20.922  señala,  en lo que  interesa,  que  la  facultad concedida  en el artículo  49  bis  de  la  ley N°  18.695  podrá ejercerse, la primera vez, a partir </a:t>
            </a:r>
            <a:r>
              <a:rPr lang="es-CL" b="1" u="sng" dirty="0" smtClean="0"/>
              <a:t>del 1 de enero del año 2018 y hasta el 31 de diciembre del año 2019 </a:t>
            </a:r>
            <a:r>
              <a:rPr lang="es-CL" dirty="0" smtClean="0"/>
              <a:t>y, en lo sucesivo, se seguirán las normas dispuestas en el artículo 49 </a:t>
            </a:r>
            <a:r>
              <a:rPr lang="es-CL" dirty="0" err="1" smtClean="0"/>
              <a:t>quáter</a:t>
            </a:r>
            <a:r>
              <a:rPr lang="es-CL" dirty="0" smtClean="0"/>
              <a:t> de la aludida ley N° 18.695.</a:t>
            </a:r>
            <a:endParaRPr lang="es-ES" dirty="0" smtClean="0"/>
          </a:p>
          <a:p>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Aspectos Preliminares</a:t>
            </a:r>
            <a:endParaRPr lang="es-ES" dirty="0"/>
          </a:p>
        </p:txBody>
      </p:sp>
      <p:sp>
        <p:nvSpPr>
          <p:cNvPr id="3" name="2 Marcador de contenido"/>
          <p:cNvSpPr>
            <a:spLocks noGrp="1"/>
          </p:cNvSpPr>
          <p:nvPr>
            <p:ph sz="quarter" idx="1"/>
          </p:nvPr>
        </p:nvSpPr>
        <p:spPr/>
        <p:txBody>
          <a:bodyPr>
            <a:normAutofit/>
          </a:bodyPr>
          <a:lstStyle/>
          <a:p>
            <a:r>
              <a:rPr lang="es-CL" dirty="0" smtClean="0"/>
              <a:t>Ahora bien, de las disposiciones precedentemente citadas, se advierte que la potestad que el  legislador  otorgó  a  la  mencionada  autoridad  edilicia  es   la  dictación  de  </a:t>
            </a:r>
            <a:r>
              <a:rPr lang="es-CL" b="1" dirty="0" smtClean="0"/>
              <a:t>un  acto administrativo  </a:t>
            </a:r>
            <a:r>
              <a:rPr lang="es-CL" dirty="0" smtClean="0"/>
              <a:t>por  el  cual  se  </a:t>
            </a:r>
            <a:r>
              <a:rPr lang="es-CL" b="1" u="sng" dirty="0" err="1" smtClean="0">
                <a:solidFill>
                  <a:srgbClr val="FF0000"/>
                </a:solidFill>
              </a:rPr>
              <a:t>ﬁjará</a:t>
            </a:r>
            <a:r>
              <a:rPr lang="es-CL" b="1" u="sng" dirty="0" smtClean="0">
                <a:solidFill>
                  <a:srgbClr val="FF0000"/>
                </a:solidFill>
              </a:rPr>
              <a:t>  o  </a:t>
            </a:r>
            <a:r>
              <a:rPr lang="es-CL" b="1" u="sng" dirty="0" err="1" smtClean="0">
                <a:solidFill>
                  <a:srgbClr val="FF0000"/>
                </a:solidFill>
              </a:rPr>
              <a:t>modiﬁcará</a:t>
            </a:r>
            <a:r>
              <a:rPr lang="es-CL" b="1" u="sng" dirty="0" smtClean="0">
                <a:solidFill>
                  <a:srgbClr val="FF0000"/>
                </a:solidFill>
              </a:rPr>
              <a:t>  la  planta  de  personal  del  respectivo municipio.</a:t>
            </a:r>
            <a:endParaRPr lang="es-ES" b="1" u="sng" dirty="0" smtClean="0">
              <a:solidFill>
                <a:srgbClr val="FF0000"/>
              </a:solidFill>
            </a:endParaRPr>
          </a:p>
          <a:p>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r>
              <a:rPr lang="es-CL" dirty="0" smtClean="0"/>
              <a:t>Se derogan los DFL de las Plantas Municipales</a:t>
            </a:r>
          </a:p>
          <a:p>
            <a:pPr>
              <a:buNone/>
            </a:pPr>
            <a:r>
              <a:rPr lang="es-CL" dirty="0" smtClean="0"/>
              <a:t>	</a:t>
            </a:r>
            <a:r>
              <a:rPr lang="es-CL" i="1" dirty="0" smtClean="0"/>
              <a:t>Art décimo Transitorio</a:t>
            </a:r>
          </a:p>
          <a:p>
            <a:pPr>
              <a:buNone/>
            </a:pPr>
            <a:r>
              <a:rPr lang="es-CL" i="1" dirty="0" smtClean="0"/>
              <a:t>	</a:t>
            </a:r>
            <a:endParaRPr lang="es-CL" i="1" dirty="0" smtClean="0"/>
          </a:p>
          <a:p>
            <a:pPr algn="just">
              <a:buNone/>
            </a:pPr>
            <a:r>
              <a:rPr lang="es-CL" dirty="0" smtClean="0"/>
              <a:t>	</a:t>
            </a:r>
            <a:r>
              <a:rPr lang="es-CL" dirty="0" smtClean="0"/>
              <a:t>“</a:t>
            </a:r>
            <a:r>
              <a:rPr lang="es-CL" i="1" dirty="0" err="1" smtClean="0"/>
              <a:t>Derógense</a:t>
            </a:r>
            <a:r>
              <a:rPr lang="es-CL" i="1" dirty="0" smtClean="0"/>
              <a:t> las correspondientes normas que fijaron las Plantas de personal de las Municipalidades del país, a contar de la fecha de entrada en vigencia del primer reglamento que </a:t>
            </a:r>
            <a:r>
              <a:rPr lang="es-CL" i="1" dirty="0" smtClean="0">
                <a:solidFill>
                  <a:srgbClr val="FF0000"/>
                </a:solidFill>
              </a:rPr>
              <a:t>fije</a:t>
            </a:r>
            <a:r>
              <a:rPr lang="es-CL" i="1" dirty="0" smtClean="0"/>
              <a:t> para cada municipalidad la nueva planta de personal”</a:t>
            </a:r>
            <a:endParaRPr lang="es-ES"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437</TotalTime>
  <Words>6168</Words>
  <Application>Microsoft Office PowerPoint</Application>
  <PresentationFormat>Presentación en pantalla (4:3)</PresentationFormat>
  <Paragraphs>450</Paragraphs>
  <Slides>60</Slides>
  <Notes>0</Notes>
  <HiddenSlides>0</HiddenSlides>
  <MMClips>0</MMClips>
  <ScaleCrop>false</ScaleCrop>
  <HeadingPairs>
    <vt:vector size="4" baseType="variant">
      <vt:variant>
        <vt:lpstr>Tema</vt:lpstr>
      </vt:variant>
      <vt:variant>
        <vt:i4>1</vt:i4>
      </vt:variant>
      <vt:variant>
        <vt:lpstr>Títulos de diapositiva</vt:lpstr>
      </vt:variant>
      <vt:variant>
        <vt:i4>60</vt:i4>
      </vt:variant>
    </vt:vector>
  </HeadingPairs>
  <TitlesOfParts>
    <vt:vector size="61" baseType="lpstr">
      <vt:lpstr>Equidad</vt:lpstr>
      <vt:lpstr>LEY 20.922</vt:lpstr>
      <vt:lpstr>DICTAMENES    RELACIONADOS</vt:lpstr>
      <vt:lpstr>FUENTES   LEGALES</vt:lpstr>
      <vt:lpstr>Aspectos Preliminares</vt:lpstr>
      <vt:lpstr>Aspectos preliminares</vt:lpstr>
      <vt:lpstr>Aspectos Preliminares</vt:lpstr>
      <vt:lpstr>Aspectos Preliminares</vt:lpstr>
      <vt:lpstr>Aspectos Preliminares</vt:lpstr>
      <vt:lpstr>Diapositiva 9</vt:lpstr>
      <vt:lpstr>II.- REQUISITOS PARA LA DICTACIÓN DEL REGLAMENTO. Art 49 bis</vt:lpstr>
      <vt:lpstr>1. El límite de gasto en personal vigente a la fecha del reglamento respectivo. </vt:lpstr>
      <vt:lpstr>Diapositiva 12</vt:lpstr>
      <vt:lpstr>Diapositiva 13</vt:lpstr>
      <vt:lpstr>Diapositiva 14</vt:lpstr>
      <vt:lpstr>Diapositiva 15</vt:lpstr>
      <vt:lpstr>Diapositiva 16</vt:lpstr>
      <vt:lpstr>La Disponibilidad Presupuestaria</vt:lpstr>
      <vt:lpstr>Disponibilidad Presupuestaria</vt:lpstr>
      <vt:lpstr>Artículo 38 del decreto ley N° 3.063</vt:lpstr>
      <vt:lpstr>Disponibilidad Presupuestaria</vt:lpstr>
      <vt:lpstr>Artículo 17 del decreto ley N° 1.263, de 1975</vt:lpstr>
      <vt:lpstr>Disponibilidad Presupuestaria</vt:lpstr>
      <vt:lpstr>Disponibilidad Presupuestaria</vt:lpstr>
      <vt:lpstr>Disponibilidad Presupuestaria</vt:lpstr>
      <vt:lpstr>Disponibilidad Presupuestaria</vt:lpstr>
      <vt:lpstr>Disponibilidad Presupuestaria</vt:lpstr>
      <vt:lpstr>Disponibilidad Presupuestaria</vt:lpstr>
      <vt:lpstr>3.  Disponer  de  escalafón  de  mérito  del  personal  actualizado,  conforme  a  lo dispuesto en los artículos 49 y 50 de la ley N° 18.883.</vt:lpstr>
      <vt:lpstr>Diapositiva 29</vt:lpstr>
      <vt:lpstr>De los nuevos cargos</vt:lpstr>
      <vt:lpstr>Consulta a las Asociaciones de Funcionarios</vt:lpstr>
      <vt:lpstr>Comité Bipartito</vt:lpstr>
      <vt:lpstr>Del Concejo Municipal</vt:lpstr>
      <vt:lpstr>Del Concejo Municipal</vt:lpstr>
      <vt:lpstr>De la Probidad Funcionaria</vt:lpstr>
      <vt:lpstr>Del Concejo Municipal</vt:lpstr>
      <vt:lpstr>Del Concejo Municipal</vt:lpstr>
      <vt:lpstr>De la Municipalidad</vt:lpstr>
      <vt:lpstr>Jueces y Administradores</vt:lpstr>
      <vt:lpstr>Jueces y Administradores</vt:lpstr>
      <vt:lpstr>DIRECTIVOS UNIDADES MINIMAS</vt:lpstr>
      <vt:lpstr>Negligencia Inexcusable</vt:lpstr>
      <vt:lpstr>Negligencia Inexcusable</vt:lpstr>
      <vt:lpstr>IV.- ASPECTOS A CONSIDERAR AL FIJAR O MODIFICAR LA PLANTA DE PERSONAL.</vt:lpstr>
      <vt:lpstr>IV.- ASPECTOS A CONSIDERAR AL FIJAR O MODIFICAR LA PLANTA DE PERSONAL</vt:lpstr>
      <vt:lpstr>Diapositiva 46</vt:lpstr>
      <vt:lpstr>IV.- ASPECTOS A CONSIDERAR AL FIJAR O MODIFICAR LA PLANTA DE PERSONAL</vt:lpstr>
      <vt:lpstr>IV.- ASPECTOS A CONSIDERAR AL FIJAR O MODIFICAR LA PLANTA DE PERSONAL</vt:lpstr>
      <vt:lpstr>IV.- ASPECTOS A CONSIDERAR AL FIJAR O MODIFICAR LA PLANTA DE PERSONAL</vt:lpstr>
      <vt:lpstr>IV.- ASPECTOS A CONSIDERAR AL FIJAR O MODIFICAR LA PLANTA DE PERSONAL</vt:lpstr>
      <vt:lpstr>IV.- ASPECTOS A CONSIDERAR AL FIJAR O MODIFICAR LA PLANTA DE PERSONAL</vt:lpstr>
      <vt:lpstr>IV.- ASPECTOS A CONSIDERAR AL FIJAR O MODIFICAR LA PLANTA DE PERSONAL</vt:lpstr>
      <vt:lpstr>IV.- ASPECTOS A CONSIDERAR AL FIJAR O MODIFICAR LA PLANTA DE PERSONAL</vt:lpstr>
      <vt:lpstr>IV.- ASPECTOS A CONSIDERAR AL FIJAR O MODIFICAR LA PLANTA DE PERSONAL</vt:lpstr>
      <vt:lpstr>IV.- ASPECTOS A CONSIDERAR AL FIJAR O MODIFICAR LA PLANTA DE PERSONAL</vt:lpstr>
      <vt:lpstr>IV.- ASPECTOS A CONSIDERAR AL FIJAR O MODIFICAR LA PLANTA DE PERSONAL</vt:lpstr>
      <vt:lpstr>IV.- ASPECTOS A CONSIDERAR AL FIJAR O MODIFICAR LA PLANTA DE PERSONAL</vt:lpstr>
      <vt:lpstr>IV.- ASPECTOS A CONSIDERAR AL FIJAR O MODIFICAR LA PLANTA DE PERSONAL</vt:lpstr>
      <vt:lpstr>V.- CONSIDERACIONES FINALES. </vt:lpstr>
      <vt:lpstr>Diapositiva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 20.922</dc:title>
  <dc:creator>Usuario de Windows</dc:creator>
  <cp:lastModifiedBy>Usuario de Windows</cp:lastModifiedBy>
  <cp:revision>70</cp:revision>
  <dcterms:created xsi:type="dcterms:W3CDTF">2018-09-09T19:27:35Z</dcterms:created>
  <dcterms:modified xsi:type="dcterms:W3CDTF">2018-09-10T04:07:51Z</dcterms:modified>
</cp:coreProperties>
</file>