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8" r:id="rId4"/>
    <p:sldId id="269" r:id="rId5"/>
    <p:sldId id="270" r:id="rId6"/>
    <p:sldId id="271" r:id="rId7"/>
    <p:sldId id="263" r:id="rId8"/>
    <p:sldId id="257" r:id="rId9"/>
    <p:sldId id="258" r:id="rId10"/>
    <p:sldId id="272" r:id="rId11"/>
    <p:sldId id="262" r:id="rId12"/>
    <p:sldId id="264" r:id="rId13"/>
    <p:sldId id="265" r:id="rId14"/>
    <p:sldId id="266" r:id="rId15"/>
    <p:sldId id="267" r:id="rId16"/>
    <p:sldId id="260" r:id="rId17"/>
    <p:sldId id="261" r:id="rId18"/>
    <p:sldId id="275" r:id="rId19"/>
    <p:sldId id="276" r:id="rId20"/>
    <p:sldId id="277" r:id="rId21"/>
    <p:sldId id="274" r:id="rId2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881DD-764C-46E0-B588-BD0A07F74A83}" type="doc">
      <dgm:prSet loTypeId="urn:microsoft.com/office/officeart/2005/8/layout/matrix1" loCatId="matrix" qsTypeId="urn:microsoft.com/office/officeart/2005/8/quickstyle/simple1" qsCatId="simple" csTypeId="urn:microsoft.com/office/officeart/2005/8/colors/accent1_5" csCatId="accent1" phldr="1"/>
      <dgm:spPr/>
      <dgm:t>
        <a:bodyPr/>
        <a:lstStyle/>
        <a:p>
          <a:endParaRPr lang="es-ES"/>
        </a:p>
      </dgm:t>
    </dgm:pt>
    <dgm:pt modelId="{7B5FC6C8-8D51-4117-9486-441ECE586C86}">
      <dgm:prSet phldrT="[Texto]" custT="1"/>
      <dgm:spPr/>
      <dgm:t>
        <a:bodyPr/>
        <a:lstStyle/>
        <a:p>
          <a:r>
            <a:rPr lang="es-ES" sz="4400" b="1" dirty="0">
              <a:solidFill>
                <a:schemeClr val="tx1"/>
              </a:solidFill>
            </a:rPr>
            <a:t>Modelos</a:t>
          </a:r>
        </a:p>
      </dgm:t>
    </dgm:pt>
    <dgm:pt modelId="{11858A36-8638-4C27-AA8E-C09829EE4D8A}" type="parTrans" cxnId="{12DECF94-6170-43E5-8B27-4249167E712D}">
      <dgm:prSet/>
      <dgm:spPr/>
      <dgm:t>
        <a:bodyPr/>
        <a:lstStyle/>
        <a:p>
          <a:endParaRPr lang="es-ES" sz="2400" b="1"/>
        </a:p>
      </dgm:t>
    </dgm:pt>
    <dgm:pt modelId="{444A3F1F-0B3E-434D-96BA-6CC09F5A1AA2}" type="sibTrans" cxnId="{12DECF94-6170-43E5-8B27-4249167E712D}">
      <dgm:prSet/>
      <dgm:spPr/>
      <dgm:t>
        <a:bodyPr/>
        <a:lstStyle/>
        <a:p>
          <a:endParaRPr lang="es-ES" sz="2400" b="1"/>
        </a:p>
      </dgm:t>
    </dgm:pt>
    <dgm:pt modelId="{4204CED1-6FAE-4A45-A117-A68B81A3E5DB}">
      <dgm:prSet phldrT="[Texto]" custT="1"/>
      <dgm:spPr/>
      <dgm:t>
        <a:bodyPr/>
        <a:lstStyle/>
        <a:p>
          <a:r>
            <a:rPr lang="es-ES" sz="4400" b="1" dirty="0"/>
            <a:t>Vertical o Tradicional</a:t>
          </a:r>
        </a:p>
      </dgm:t>
    </dgm:pt>
    <dgm:pt modelId="{31E31F83-9285-4E19-939D-BDAF4B1E7368}" type="parTrans" cxnId="{98D0D937-8952-482D-8F36-E6231D727160}">
      <dgm:prSet/>
      <dgm:spPr/>
      <dgm:t>
        <a:bodyPr/>
        <a:lstStyle/>
        <a:p>
          <a:endParaRPr lang="es-ES" sz="2400" b="1"/>
        </a:p>
      </dgm:t>
    </dgm:pt>
    <dgm:pt modelId="{0C010437-64BD-4F63-B1F5-70D84997528D}" type="sibTrans" cxnId="{98D0D937-8952-482D-8F36-E6231D727160}">
      <dgm:prSet/>
      <dgm:spPr/>
      <dgm:t>
        <a:bodyPr/>
        <a:lstStyle/>
        <a:p>
          <a:endParaRPr lang="es-ES" sz="2400" b="1"/>
        </a:p>
      </dgm:t>
    </dgm:pt>
    <dgm:pt modelId="{065C976C-0B96-4A2E-A49E-34EAAA4E1557}">
      <dgm:prSet phldrT="[Texto]" custT="1"/>
      <dgm:spPr/>
      <dgm:t>
        <a:bodyPr/>
        <a:lstStyle/>
        <a:p>
          <a:r>
            <a:rPr lang="es-ES" sz="4400" b="1" dirty="0"/>
            <a:t>Administrativo </a:t>
          </a:r>
          <a:r>
            <a:rPr lang="es-ES" sz="4400" b="1" dirty="0" err="1"/>
            <a:t>Weberiana</a:t>
          </a:r>
          <a:endParaRPr lang="es-ES" sz="4400" b="1" dirty="0"/>
        </a:p>
      </dgm:t>
    </dgm:pt>
    <dgm:pt modelId="{000DB847-AE55-415A-8E21-7B291FD1D5B3}" type="parTrans" cxnId="{78868914-AAB7-445C-BA5B-231D826F3545}">
      <dgm:prSet/>
      <dgm:spPr/>
      <dgm:t>
        <a:bodyPr/>
        <a:lstStyle/>
        <a:p>
          <a:endParaRPr lang="es-ES" sz="2400" b="1"/>
        </a:p>
      </dgm:t>
    </dgm:pt>
    <dgm:pt modelId="{A529DBBF-44FE-4412-9760-F315CBC50379}" type="sibTrans" cxnId="{78868914-AAB7-445C-BA5B-231D826F3545}">
      <dgm:prSet/>
      <dgm:spPr/>
      <dgm:t>
        <a:bodyPr/>
        <a:lstStyle/>
        <a:p>
          <a:endParaRPr lang="es-ES" sz="2400" b="1"/>
        </a:p>
      </dgm:t>
    </dgm:pt>
    <dgm:pt modelId="{7F8D349F-4AF2-45EB-8992-6F3321A303A5}">
      <dgm:prSet phldrT="[Texto]" custT="1"/>
      <dgm:spPr/>
      <dgm:t>
        <a:bodyPr/>
        <a:lstStyle/>
        <a:p>
          <a:r>
            <a:rPr lang="es-ES" sz="4400" b="1" dirty="0"/>
            <a:t>Orientado hacia las políticas púbicas</a:t>
          </a:r>
        </a:p>
      </dgm:t>
    </dgm:pt>
    <dgm:pt modelId="{3E1E8842-EA14-4B7F-830B-86B3BAF4815F}" type="parTrans" cxnId="{C5218854-1DB5-4987-A4B2-C738BD5F9073}">
      <dgm:prSet/>
      <dgm:spPr/>
      <dgm:t>
        <a:bodyPr/>
        <a:lstStyle/>
        <a:p>
          <a:endParaRPr lang="es-ES" sz="2400" b="1"/>
        </a:p>
      </dgm:t>
    </dgm:pt>
    <dgm:pt modelId="{42C386D3-171A-49C6-9D7D-DF024F444607}" type="sibTrans" cxnId="{C5218854-1DB5-4987-A4B2-C738BD5F9073}">
      <dgm:prSet/>
      <dgm:spPr/>
      <dgm:t>
        <a:bodyPr/>
        <a:lstStyle/>
        <a:p>
          <a:endParaRPr lang="es-ES" sz="2400" b="1"/>
        </a:p>
      </dgm:t>
    </dgm:pt>
    <dgm:pt modelId="{B1A6C1A0-B788-4E9D-A70D-2EBFF8DA7B14}">
      <dgm:prSet phldrT="[Texto]" custT="1"/>
      <dgm:spPr/>
      <dgm:t>
        <a:bodyPr/>
        <a:lstStyle/>
        <a:p>
          <a:r>
            <a:rPr lang="es-ES" sz="4400" b="1" dirty="0"/>
            <a:t>Gerencial</a:t>
          </a:r>
        </a:p>
      </dgm:t>
    </dgm:pt>
    <dgm:pt modelId="{E66B08AE-00C9-4F9E-A0B0-9AC30C82F94A}" type="parTrans" cxnId="{2667541B-A91A-4FCB-9B96-4230139B25EE}">
      <dgm:prSet/>
      <dgm:spPr/>
      <dgm:t>
        <a:bodyPr/>
        <a:lstStyle/>
        <a:p>
          <a:endParaRPr lang="es-ES" sz="2400" b="1"/>
        </a:p>
      </dgm:t>
    </dgm:pt>
    <dgm:pt modelId="{8BC7850E-77AC-4BAB-A174-1B79443271E5}" type="sibTrans" cxnId="{2667541B-A91A-4FCB-9B96-4230139B25EE}">
      <dgm:prSet/>
      <dgm:spPr/>
      <dgm:t>
        <a:bodyPr/>
        <a:lstStyle/>
        <a:p>
          <a:endParaRPr lang="es-ES" sz="2400" b="1"/>
        </a:p>
      </dgm:t>
    </dgm:pt>
    <dgm:pt modelId="{4EE799FC-A24E-4254-957E-4CDB7E4202CA}" type="pres">
      <dgm:prSet presAssocID="{EA1881DD-764C-46E0-B588-BD0A07F74A83}" presName="diagram" presStyleCnt="0">
        <dgm:presLayoutVars>
          <dgm:chMax val="1"/>
          <dgm:dir/>
          <dgm:animLvl val="ctr"/>
          <dgm:resizeHandles val="exact"/>
        </dgm:presLayoutVars>
      </dgm:prSet>
      <dgm:spPr/>
    </dgm:pt>
    <dgm:pt modelId="{0F20F61F-DA14-4CAF-893B-00D535657047}" type="pres">
      <dgm:prSet presAssocID="{EA1881DD-764C-46E0-B588-BD0A07F74A83}" presName="matrix" presStyleCnt="0"/>
      <dgm:spPr/>
    </dgm:pt>
    <dgm:pt modelId="{CF3E74E4-F39B-4854-BB1A-AE78CF01D6F9}" type="pres">
      <dgm:prSet presAssocID="{EA1881DD-764C-46E0-B588-BD0A07F74A83}" presName="tile1" presStyleLbl="node1" presStyleIdx="0" presStyleCnt="4"/>
      <dgm:spPr/>
    </dgm:pt>
    <dgm:pt modelId="{2518C9BE-3005-47AA-92F6-ABDF23DFE53A}" type="pres">
      <dgm:prSet presAssocID="{EA1881DD-764C-46E0-B588-BD0A07F74A83}" presName="tile1text" presStyleLbl="node1" presStyleIdx="0" presStyleCnt="4">
        <dgm:presLayoutVars>
          <dgm:chMax val="0"/>
          <dgm:chPref val="0"/>
          <dgm:bulletEnabled val="1"/>
        </dgm:presLayoutVars>
      </dgm:prSet>
      <dgm:spPr/>
    </dgm:pt>
    <dgm:pt modelId="{EC8AD63F-5CDD-4EA8-804A-CFA7AE113D6A}" type="pres">
      <dgm:prSet presAssocID="{EA1881DD-764C-46E0-B588-BD0A07F74A83}" presName="tile2" presStyleLbl="node1" presStyleIdx="1" presStyleCnt="4"/>
      <dgm:spPr/>
    </dgm:pt>
    <dgm:pt modelId="{BF7DE08D-98F7-4507-92A6-FD47541B7E13}" type="pres">
      <dgm:prSet presAssocID="{EA1881DD-764C-46E0-B588-BD0A07F74A83}" presName="tile2text" presStyleLbl="node1" presStyleIdx="1" presStyleCnt="4">
        <dgm:presLayoutVars>
          <dgm:chMax val="0"/>
          <dgm:chPref val="0"/>
          <dgm:bulletEnabled val="1"/>
        </dgm:presLayoutVars>
      </dgm:prSet>
      <dgm:spPr/>
    </dgm:pt>
    <dgm:pt modelId="{0A437C02-F20B-48E8-B1E0-34F641A04EF3}" type="pres">
      <dgm:prSet presAssocID="{EA1881DD-764C-46E0-B588-BD0A07F74A83}" presName="tile3" presStyleLbl="node1" presStyleIdx="2" presStyleCnt="4"/>
      <dgm:spPr/>
    </dgm:pt>
    <dgm:pt modelId="{402B2789-78DE-43F5-AD0B-2BF4AF8FCA77}" type="pres">
      <dgm:prSet presAssocID="{EA1881DD-764C-46E0-B588-BD0A07F74A83}" presName="tile3text" presStyleLbl="node1" presStyleIdx="2" presStyleCnt="4">
        <dgm:presLayoutVars>
          <dgm:chMax val="0"/>
          <dgm:chPref val="0"/>
          <dgm:bulletEnabled val="1"/>
        </dgm:presLayoutVars>
      </dgm:prSet>
      <dgm:spPr/>
    </dgm:pt>
    <dgm:pt modelId="{C6B842E7-C895-4F2B-9F85-466C7BA1E7CD}" type="pres">
      <dgm:prSet presAssocID="{EA1881DD-764C-46E0-B588-BD0A07F74A83}" presName="tile4" presStyleLbl="node1" presStyleIdx="3" presStyleCnt="4"/>
      <dgm:spPr/>
    </dgm:pt>
    <dgm:pt modelId="{585AD4C4-758E-4DFA-8DA7-F1CB3F1D9E83}" type="pres">
      <dgm:prSet presAssocID="{EA1881DD-764C-46E0-B588-BD0A07F74A83}" presName="tile4text" presStyleLbl="node1" presStyleIdx="3" presStyleCnt="4">
        <dgm:presLayoutVars>
          <dgm:chMax val="0"/>
          <dgm:chPref val="0"/>
          <dgm:bulletEnabled val="1"/>
        </dgm:presLayoutVars>
      </dgm:prSet>
      <dgm:spPr/>
    </dgm:pt>
    <dgm:pt modelId="{5FD45E8D-A328-4EAB-87C4-A94C9CA87CF3}" type="pres">
      <dgm:prSet presAssocID="{EA1881DD-764C-46E0-B588-BD0A07F74A83}" presName="centerTile" presStyleLbl="fgShp" presStyleIdx="0" presStyleCnt="1">
        <dgm:presLayoutVars>
          <dgm:chMax val="0"/>
          <dgm:chPref val="0"/>
        </dgm:presLayoutVars>
      </dgm:prSet>
      <dgm:spPr/>
    </dgm:pt>
  </dgm:ptLst>
  <dgm:cxnLst>
    <dgm:cxn modelId="{C5218854-1DB5-4987-A4B2-C738BD5F9073}" srcId="{7B5FC6C8-8D51-4117-9486-441ECE586C86}" destId="{7F8D349F-4AF2-45EB-8992-6F3321A303A5}" srcOrd="2" destOrd="0" parTransId="{3E1E8842-EA14-4B7F-830B-86B3BAF4815F}" sibTransId="{42C386D3-171A-49C6-9D7D-DF024F444607}"/>
    <dgm:cxn modelId="{5EA83109-9D33-4781-9947-70B75158E5E4}" type="presOf" srcId="{B1A6C1A0-B788-4E9D-A70D-2EBFF8DA7B14}" destId="{C6B842E7-C895-4F2B-9F85-466C7BA1E7CD}" srcOrd="0" destOrd="0" presId="urn:microsoft.com/office/officeart/2005/8/layout/matrix1"/>
    <dgm:cxn modelId="{0E834473-8BB7-40BD-A2E6-EF893C0B8D18}" type="presOf" srcId="{EA1881DD-764C-46E0-B588-BD0A07F74A83}" destId="{4EE799FC-A24E-4254-957E-4CDB7E4202CA}" srcOrd="0" destOrd="0" presId="urn:microsoft.com/office/officeart/2005/8/layout/matrix1"/>
    <dgm:cxn modelId="{12DECF94-6170-43E5-8B27-4249167E712D}" srcId="{EA1881DD-764C-46E0-B588-BD0A07F74A83}" destId="{7B5FC6C8-8D51-4117-9486-441ECE586C86}" srcOrd="0" destOrd="0" parTransId="{11858A36-8638-4C27-AA8E-C09829EE4D8A}" sibTransId="{444A3F1F-0B3E-434D-96BA-6CC09F5A1AA2}"/>
    <dgm:cxn modelId="{92DA114E-5AE7-44B1-8984-E61D1EA7F49B}" type="presOf" srcId="{B1A6C1A0-B788-4E9D-A70D-2EBFF8DA7B14}" destId="{585AD4C4-758E-4DFA-8DA7-F1CB3F1D9E83}" srcOrd="1" destOrd="0" presId="urn:microsoft.com/office/officeart/2005/8/layout/matrix1"/>
    <dgm:cxn modelId="{85745B0F-530A-4A56-9BAF-F2E60EC49448}" type="presOf" srcId="{065C976C-0B96-4A2E-A49E-34EAAA4E1557}" destId="{EC8AD63F-5CDD-4EA8-804A-CFA7AE113D6A}" srcOrd="0" destOrd="0" presId="urn:microsoft.com/office/officeart/2005/8/layout/matrix1"/>
    <dgm:cxn modelId="{78868914-AAB7-445C-BA5B-231D826F3545}" srcId="{7B5FC6C8-8D51-4117-9486-441ECE586C86}" destId="{065C976C-0B96-4A2E-A49E-34EAAA4E1557}" srcOrd="1" destOrd="0" parTransId="{000DB847-AE55-415A-8E21-7B291FD1D5B3}" sibTransId="{A529DBBF-44FE-4412-9760-F315CBC50379}"/>
    <dgm:cxn modelId="{2667541B-A91A-4FCB-9B96-4230139B25EE}" srcId="{7B5FC6C8-8D51-4117-9486-441ECE586C86}" destId="{B1A6C1A0-B788-4E9D-A70D-2EBFF8DA7B14}" srcOrd="3" destOrd="0" parTransId="{E66B08AE-00C9-4F9E-A0B0-9AC30C82F94A}" sibTransId="{8BC7850E-77AC-4BAB-A174-1B79443271E5}"/>
    <dgm:cxn modelId="{98D0D937-8952-482D-8F36-E6231D727160}" srcId="{7B5FC6C8-8D51-4117-9486-441ECE586C86}" destId="{4204CED1-6FAE-4A45-A117-A68B81A3E5DB}" srcOrd="0" destOrd="0" parTransId="{31E31F83-9285-4E19-939D-BDAF4B1E7368}" sibTransId="{0C010437-64BD-4F63-B1F5-70D84997528D}"/>
    <dgm:cxn modelId="{36DE7532-2085-4739-AB07-3DDCB0DD9D23}" type="presOf" srcId="{7F8D349F-4AF2-45EB-8992-6F3321A303A5}" destId="{402B2789-78DE-43F5-AD0B-2BF4AF8FCA77}" srcOrd="1" destOrd="0" presId="urn:microsoft.com/office/officeart/2005/8/layout/matrix1"/>
    <dgm:cxn modelId="{8407A3DA-D9F6-481A-9261-0F239C6B4CEA}" type="presOf" srcId="{7B5FC6C8-8D51-4117-9486-441ECE586C86}" destId="{5FD45E8D-A328-4EAB-87C4-A94C9CA87CF3}" srcOrd="0" destOrd="0" presId="urn:microsoft.com/office/officeart/2005/8/layout/matrix1"/>
    <dgm:cxn modelId="{82ED8454-E4BB-4698-96B3-84CF886A734A}" type="presOf" srcId="{4204CED1-6FAE-4A45-A117-A68B81A3E5DB}" destId="{2518C9BE-3005-47AA-92F6-ABDF23DFE53A}" srcOrd="1" destOrd="0" presId="urn:microsoft.com/office/officeart/2005/8/layout/matrix1"/>
    <dgm:cxn modelId="{88AD786F-CC54-4A85-8DCF-B69DC02B1C3D}" type="presOf" srcId="{4204CED1-6FAE-4A45-A117-A68B81A3E5DB}" destId="{CF3E74E4-F39B-4854-BB1A-AE78CF01D6F9}" srcOrd="0" destOrd="0" presId="urn:microsoft.com/office/officeart/2005/8/layout/matrix1"/>
    <dgm:cxn modelId="{48C22806-2C99-47B2-9246-8F48F1646171}" type="presOf" srcId="{7F8D349F-4AF2-45EB-8992-6F3321A303A5}" destId="{0A437C02-F20B-48E8-B1E0-34F641A04EF3}" srcOrd="0" destOrd="0" presId="urn:microsoft.com/office/officeart/2005/8/layout/matrix1"/>
    <dgm:cxn modelId="{0DD81D46-0579-415A-B7A3-213770E48DC6}" type="presOf" srcId="{065C976C-0B96-4A2E-A49E-34EAAA4E1557}" destId="{BF7DE08D-98F7-4507-92A6-FD47541B7E13}" srcOrd="1" destOrd="0" presId="urn:microsoft.com/office/officeart/2005/8/layout/matrix1"/>
    <dgm:cxn modelId="{2FC99593-BE50-4833-B17A-4B3E8ECE0131}" type="presParOf" srcId="{4EE799FC-A24E-4254-957E-4CDB7E4202CA}" destId="{0F20F61F-DA14-4CAF-893B-00D535657047}" srcOrd="0" destOrd="0" presId="urn:microsoft.com/office/officeart/2005/8/layout/matrix1"/>
    <dgm:cxn modelId="{5BFBA6A5-FE02-4EB8-8B4F-C9A5B0FF8102}" type="presParOf" srcId="{0F20F61F-DA14-4CAF-893B-00D535657047}" destId="{CF3E74E4-F39B-4854-BB1A-AE78CF01D6F9}" srcOrd="0" destOrd="0" presId="urn:microsoft.com/office/officeart/2005/8/layout/matrix1"/>
    <dgm:cxn modelId="{3CBE9839-A437-47F4-A6B9-552D4DF05864}" type="presParOf" srcId="{0F20F61F-DA14-4CAF-893B-00D535657047}" destId="{2518C9BE-3005-47AA-92F6-ABDF23DFE53A}" srcOrd="1" destOrd="0" presId="urn:microsoft.com/office/officeart/2005/8/layout/matrix1"/>
    <dgm:cxn modelId="{DE2CBBD6-9CA8-44DA-9B26-63904508ADB9}" type="presParOf" srcId="{0F20F61F-DA14-4CAF-893B-00D535657047}" destId="{EC8AD63F-5CDD-4EA8-804A-CFA7AE113D6A}" srcOrd="2" destOrd="0" presId="urn:microsoft.com/office/officeart/2005/8/layout/matrix1"/>
    <dgm:cxn modelId="{8750C3F2-45DC-4041-A3CD-82B77AB9DAD6}" type="presParOf" srcId="{0F20F61F-DA14-4CAF-893B-00D535657047}" destId="{BF7DE08D-98F7-4507-92A6-FD47541B7E13}" srcOrd="3" destOrd="0" presId="urn:microsoft.com/office/officeart/2005/8/layout/matrix1"/>
    <dgm:cxn modelId="{40B35AD1-7923-4C12-9C89-187DAB1B4E40}" type="presParOf" srcId="{0F20F61F-DA14-4CAF-893B-00D535657047}" destId="{0A437C02-F20B-48E8-B1E0-34F641A04EF3}" srcOrd="4" destOrd="0" presId="urn:microsoft.com/office/officeart/2005/8/layout/matrix1"/>
    <dgm:cxn modelId="{77750820-6101-4248-A997-970DC13ED36F}" type="presParOf" srcId="{0F20F61F-DA14-4CAF-893B-00D535657047}" destId="{402B2789-78DE-43F5-AD0B-2BF4AF8FCA77}" srcOrd="5" destOrd="0" presId="urn:microsoft.com/office/officeart/2005/8/layout/matrix1"/>
    <dgm:cxn modelId="{9FC66631-48B6-4BD8-BC36-7DE07EF798D0}" type="presParOf" srcId="{0F20F61F-DA14-4CAF-893B-00D535657047}" destId="{C6B842E7-C895-4F2B-9F85-466C7BA1E7CD}" srcOrd="6" destOrd="0" presId="urn:microsoft.com/office/officeart/2005/8/layout/matrix1"/>
    <dgm:cxn modelId="{586C1B5E-9100-4EF5-85C2-9279A36A0BE0}" type="presParOf" srcId="{0F20F61F-DA14-4CAF-893B-00D535657047}" destId="{585AD4C4-758E-4DFA-8DA7-F1CB3F1D9E83}" srcOrd="7" destOrd="0" presId="urn:microsoft.com/office/officeart/2005/8/layout/matrix1"/>
    <dgm:cxn modelId="{E397AB2A-039A-472E-B45F-645DAFF5B30E}" type="presParOf" srcId="{4EE799FC-A24E-4254-957E-4CDB7E4202CA}" destId="{5FD45E8D-A328-4EAB-87C4-A94C9CA87CF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1EF5EB-EE0D-412A-8255-E24A822AFA6E}" type="doc">
      <dgm:prSet loTypeId="urn:microsoft.com/office/officeart/2005/8/layout/chart3" loCatId="cycle" qsTypeId="urn:microsoft.com/office/officeart/2005/8/quickstyle/simple1" qsCatId="simple" csTypeId="urn:microsoft.com/office/officeart/2005/8/colors/colorful3" csCatId="colorful" phldr="1"/>
      <dgm:spPr/>
    </dgm:pt>
    <dgm:pt modelId="{84300659-0F73-40EA-A451-05984CA93B81}">
      <dgm:prSet phldrT="[Texto]" custT="1"/>
      <dgm:spPr/>
      <dgm:t>
        <a:bodyPr/>
        <a:lstStyle/>
        <a:p>
          <a:r>
            <a:rPr lang="es-ES" sz="2000" dirty="0"/>
            <a:t>Capacitación</a:t>
          </a:r>
        </a:p>
      </dgm:t>
    </dgm:pt>
    <dgm:pt modelId="{FB36A073-DEAB-46DA-B708-69A4EEAFCE59}" type="parTrans" cxnId="{13BF1640-57D3-4DC6-9D04-26B2156B2E08}">
      <dgm:prSet/>
      <dgm:spPr/>
      <dgm:t>
        <a:bodyPr/>
        <a:lstStyle/>
        <a:p>
          <a:endParaRPr lang="es-ES"/>
        </a:p>
      </dgm:t>
    </dgm:pt>
    <dgm:pt modelId="{7C1DF5F7-8921-4C65-9A0E-C75E1B627555}" type="sibTrans" cxnId="{13BF1640-57D3-4DC6-9D04-26B2156B2E08}">
      <dgm:prSet/>
      <dgm:spPr/>
      <dgm:t>
        <a:bodyPr/>
        <a:lstStyle/>
        <a:p>
          <a:endParaRPr lang="es-ES"/>
        </a:p>
      </dgm:t>
    </dgm:pt>
    <dgm:pt modelId="{BCC89601-99FD-467F-ADF7-77B7497BCBAC}">
      <dgm:prSet phldrT="[Texto]" custT="1"/>
      <dgm:spPr/>
      <dgm:t>
        <a:bodyPr/>
        <a:lstStyle/>
        <a:p>
          <a:r>
            <a:rPr lang="es-ES" sz="2000" dirty="0"/>
            <a:t>Transparencia</a:t>
          </a:r>
        </a:p>
      </dgm:t>
    </dgm:pt>
    <dgm:pt modelId="{DD511012-6709-4CF9-AF79-AA5709230D75}" type="parTrans" cxnId="{090BE66F-DCF3-4214-BD0B-530C272D6BD7}">
      <dgm:prSet/>
      <dgm:spPr/>
      <dgm:t>
        <a:bodyPr/>
        <a:lstStyle/>
        <a:p>
          <a:endParaRPr lang="es-ES"/>
        </a:p>
      </dgm:t>
    </dgm:pt>
    <dgm:pt modelId="{7CDF40F0-1E46-4187-840C-A43CDDE9813C}" type="sibTrans" cxnId="{090BE66F-DCF3-4214-BD0B-530C272D6BD7}">
      <dgm:prSet/>
      <dgm:spPr/>
      <dgm:t>
        <a:bodyPr/>
        <a:lstStyle/>
        <a:p>
          <a:endParaRPr lang="es-ES"/>
        </a:p>
      </dgm:t>
    </dgm:pt>
    <dgm:pt modelId="{FEA19C4A-4648-40C5-B8B8-47FE3FC5239B}">
      <dgm:prSet phldrT="[Texto]" custT="1"/>
      <dgm:spPr/>
      <dgm:t>
        <a:bodyPr/>
        <a:lstStyle/>
        <a:p>
          <a:r>
            <a:rPr lang="es-ES" sz="2000" dirty="0"/>
            <a:t>Profesionalización</a:t>
          </a:r>
          <a:endParaRPr lang="es-ES" sz="1700" dirty="0"/>
        </a:p>
      </dgm:t>
    </dgm:pt>
    <dgm:pt modelId="{50D01481-5FA4-4A0D-8EA8-25F74C1BE10A}" type="parTrans" cxnId="{4DF8D4A7-8E27-4D22-A697-D1F833D2B328}">
      <dgm:prSet/>
      <dgm:spPr/>
      <dgm:t>
        <a:bodyPr/>
        <a:lstStyle/>
        <a:p>
          <a:endParaRPr lang="es-ES"/>
        </a:p>
      </dgm:t>
    </dgm:pt>
    <dgm:pt modelId="{0834D07C-814A-4EEB-8F05-10260C0E50D0}" type="sibTrans" cxnId="{4DF8D4A7-8E27-4D22-A697-D1F833D2B328}">
      <dgm:prSet/>
      <dgm:spPr/>
      <dgm:t>
        <a:bodyPr/>
        <a:lstStyle/>
        <a:p>
          <a:endParaRPr lang="es-ES"/>
        </a:p>
      </dgm:t>
    </dgm:pt>
    <dgm:pt modelId="{23E66AD7-5FE1-4E36-B27B-0980DEA2920F}">
      <dgm:prSet phldrT="[Texto]" custT="1"/>
      <dgm:spPr/>
      <dgm:t>
        <a:bodyPr/>
        <a:lstStyle/>
        <a:p>
          <a:r>
            <a:rPr lang="es-ES" sz="2000" dirty="0"/>
            <a:t>Comunicación Interna</a:t>
          </a:r>
        </a:p>
      </dgm:t>
    </dgm:pt>
    <dgm:pt modelId="{1125C082-EE84-4944-94AA-6BD42827D639}" type="parTrans" cxnId="{9F2C3798-8376-48FE-8121-D4601828F720}">
      <dgm:prSet/>
      <dgm:spPr/>
      <dgm:t>
        <a:bodyPr/>
        <a:lstStyle/>
        <a:p>
          <a:endParaRPr lang="es-ES"/>
        </a:p>
      </dgm:t>
    </dgm:pt>
    <dgm:pt modelId="{133B1EEB-4A72-42E8-AC5F-0F81EB754CDC}" type="sibTrans" cxnId="{9F2C3798-8376-48FE-8121-D4601828F720}">
      <dgm:prSet/>
      <dgm:spPr/>
      <dgm:t>
        <a:bodyPr/>
        <a:lstStyle/>
        <a:p>
          <a:endParaRPr lang="es-ES"/>
        </a:p>
      </dgm:t>
    </dgm:pt>
    <dgm:pt modelId="{333A7FBC-5AC4-4E20-B1E1-E8D4EC8C3BC0}" type="pres">
      <dgm:prSet presAssocID="{9F1EF5EB-EE0D-412A-8255-E24A822AFA6E}" presName="compositeShape" presStyleCnt="0">
        <dgm:presLayoutVars>
          <dgm:chMax val="7"/>
          <dgm:dir/>
          <dgm:resizeHandles val="exact"/>
        </dgm:presLayoutVars>
      </dgm:prSet>
      <dgm:spPr/>
    </dgm:pt>
    <dgm:pt modelId="{DC127ED2-77CA-42AE-8EE1-6FF56C2031E6}" type="pres">
      <dgm:prSet presAssocID="{9F1EF5EB-EE0D-412A-8255-E24A822AFA6E}" presName="wedge1" presStyleLbl="node1" presStyleIdx="0" presStyleCnt="4" custScaleX="116158" custLinFactNeighborX="-3972" custLinFactNeighborY="3971"/>
      <dgm:spPr/>
    </dgm:pt>
    <dgm:pt modelId="{AA9C27EF-5CAB-4560-8AAA-F55D20B0275E}" type="pres">
      <dgm:prSet presAssocID="{9F1EF5EB-EE0D-412A-8255-E24A822AFA6E}" presName="wedge1Tx" presStyleLbl="node1" presStyleIdx="0" presStyleCnt="4">
        <dgm:presLayoutVars>
          <dgm:chMax val="0"/>
          <dgm:chPref val="0"/>
          <dgm:bulletEnabled val="1"/>
        </dgm:presLayoutVars>
      </dgm:prSet>
      <dgm:spPr/>
    </dgm:pt>
    <dgm:pt modelId="{5183BF8E-1932-4D38-9C25-33FF16B60968}" type="pres">
      <dgm:prSet presAssocID="{9F1EF5EB-EE0D-412A-8255-E24A822AFA6E}" presName="wedge2" presStyleLbl="node1" presStyleIdx="1" presStyleCnt="4" custScaleX="116191" custScaleY="97872"/>
      <dgm:spPr/>
    </dgm:pt>
    <dgm:pt modelId="{52347205-A19B-4A01-A84A-AE2367EAB717}" type="pres">
      <dgm:prSet presAssocID="{9F1EF5EB-EE0D-412A-8255-E24A822AFA6E}" presName="wedge2Tx" presStyleLbl="node1" presStyleIdx="1" presStyleCnt="4">
        <dgm:presLayoutVars>
          <dgm:chMax val="0"/>
          <dgm:chPref val="0"/>
          <dgm:bulletEnabled val="1"/>
        </dgm:presLayoutVars>
      </dgm:prSet>
      <dgm:spPr/>
    </dgm:pt>
    <dgm:pt modelId="{9F016E34-33E0-45B8-8778-78C077E6EF91}" type="pres">
      <dgm:prSet presAssocID="{9F1EF5EB-EE0D-412A-8255-E24A822AFA6E}" presName="wedge3" presStyleLbl="node1" presStyleIdx="2" presStyleCnt="4" custScaleX="125599" custScaleY="97415"/>
      <dgm:spPr/>
    </dgm:pt>
    <dgm:pt modelId="{EE52EBB8-7754-4BB1-BE57-6D0BBD548003}" type="pres">
      <dgm:prSet presAssocID="{9F1EF5EB-EE0D-412A-8255-E24A822AFA6E}" presName="wedge3Tx" presStyleLbl="node1" presStyleIdx="2" presStyleCnt="4">
        <dgm:presLayoutVars>
          <dgm:chMax val="0"/>
          <dgm:chPref val="0"/>
          <dgm:bulletEnabled val="1"/>
        </dgm:presLayoutVars>
      </dgm:prSet>
      <dgm:spPr/>
    </dgm:pt>
    <dgm:pt modelId="{9C70B1D9-4EF8-4C16-8AB7-84AF05B7828C}" type="pres">
      <dgm:prSet presAssocID="{9F1EF5EB-EE0D-412A-8255-E24A822AFA6E}" presName="wedge4" presStyleLbl="node1" presStyleIdx="3" presStyleCnt="4" custScaleX="125363"/>
      <dgm:spPr/>
    </dgm:pt>
    <dgm:pt modelId="{32C68C3F-239F-4389-857B-C769DDF37312}" type="pres">
      <dgm:prSet presAssocID="{9F1EF5EB-EE0D-412A-8255-E24A822AFA6E}" presName="wedge4Tx" presStyleLbl="node1" presStyleIdx="3" presStyleCnt="4">
        <dgm:presLayoutVars>
          <dgm:chMax val="0"/>
          <dgm:chPref val="0"/>
          <dgm:bulletEnabled val="1"/>
        </dgm:presLayoutVars>
      </dgm:prSet>
      <dgm:spPr/>
    </dgm:pt>
  </dgm:ptLst>
  <dgm:cxnLst>
    <dgm:cxn modelId="{A0B85EB5-956A-4C5E-8289-7E551FDF5944}" type="presOf" srcId="{84300659-0F73-40EA-A451-05984CA93B81}" destId="{DC127ED2-77CA-42AE-8EE1-6FF56C2031E6}" srcOrd="0" destOrd="0" presId="urn:microsoft.com/office/officeart/2005/8/layout/chart3"/>
    <dgm:cxn modelId="{B307A48B-DAA4-45A3-8449-3C764ECC06A7}" type="presOf" srcId="{FEA19C4A-4648-40C5-B8B8-47FE3FC5239B}" destId="{EE52EBB8-7754-4BB1-BE57-6D0BBD548003}" srcOrd="1" destOrd="0" presId="urn:microsoft.com/office/officeart/2005/8/layout/chart3"/>
    <dgm:cxn modelId="{CCBC350D-E8A2-45B9-804C-9957FA07AC2B}" type="presOf" srcId="{FEA19C4A-4648-40C5-B8B8-47FE3FC5239B}" destId="{9F016E34-33E0-45B8-8778-78C077E6EF91}" srcOrd="0" destOrd="0" presId="urn:microsoft.com/office/officeart/2005/8/layout/chart3"/>
    <dgm:cxn modelId="{4DF8D4A7-8E27-4D22-A697-D1F833D2B328}" srcId="{9F1EF5EB-EE0D-412A-8255-E24A822AFA6E}" destId="{FEA19C4A-4648-40C5-B8B8-47FE3FC5239B}" srcOrd="2" destOrd="0" parTransId="{50D01481-5FA4-4A0D-8EA8-25F74C1BE10A}" sibTransId="{0834D07C-814A-4EEB-8F05-10260C0E50D0}"/>
    <dgm:cxn modelId="{13BF1640-57D3-4DC6-9D04-26B2156B2E08}" srcId="{9F1EF5EB-EE0D-412A-8255-E24A822AFA6E}" destId="{84300659-0F73-40EA-A451-05984CA93B81}" srcOrd="0" destOrd="0" parTransId="{FB36A073-DEAB-46DA-B708-69A4EEAFCE59}" sibTransId="{7C1DF5F7-8921-4C65-9A0E-C75E1B627555}"/>
    <dgm:cxn modelId="{9F2C3798-8376-48FE-8121-D4601828F720}" srcId="{9F1EF5EB-EE0D-412A-8255-E24A822AFA6E}" destId="{23E66AD7-5FE1-4E36-B27B-0980DEA2920F}" srcOrd="3" destOrd="0" parTransId="{1125C082-EE84-4944-94AA-6BD42827D639}" sibTransId="{133B1EEB-4A72-42E8-AC5F-0F81EB754CDC}"/>
    <dgm:cxn modelId="{506F3513-FB44-4661-BD1C-4510F36E6118}" type="presOf" srcId="{23E66AD7-5FE1-4E36-B27B-0980DEA2920F}" destId="{32C68C3F-239F-4389-857B-C769DDF37312}" srcOrd="1" destOrd="0" presId="urn:microsoft.com/office/officeart/2005/8/layout/chart3"/>
    <dgm:cxn modelId="{F40E3A08-D37A-4E95-B77A-70C4CE646535}" type="presOf" srcId="{9F1EF5EB-EE0D-412A-8255-E24A822AFA6E}" destId="{333A7FBC-5AC4-4E20-B1E1-E8D4EC8C3BC0}" srcOrd="0" destOrd="0" presId="urn:microsoft.com/office/officeart/2005/8/layout/chart3"/>
    <dgm:cxn modelId="{8E2C0513-5931-4EEF-AD15-2BB42D0F3FCA}" type="presOf" srcId="{84300659-0F73-40EA-A451-05984CA93B81}" destId="{AA9C27EF-5CAB-4560-8AAA-F55D20B0275E}" srcOrd="1" destOrd="0" presId="urn:microsoft.com/office/officeart/2005/8/layout/chart3"/>
    <dgm:cxn modelId="{CAD4F4C2-D5BB-44D0-85D6-06BF611F6AC1}" type="presOf" srcId="{23E66AD7-5FE1-4E36-B27B-0980DEA2920F}" destId="{9C70B1D9-4EF8-4C16-8AB7-84AF05B7828C}" srcOrd="0" destOrd="0" presId="urn:microsoft.com/office/officeart/2005/8/layout/chart3"/>
    <dgm:cxn modelId="{AD0DC69B-E21C-4DD6-82CC-B6CC0CC0DE80}" type="presOf" srcId="{BCC89601-99FD-467F-ADF7-77B7497BCBAC}" destId="{52347205-A19B-4A01-A84A-AE2367EAB717}" srcOrd="1" destOrd="0" presId="urn:microsoft.com/office/officeart/2005/8/layout/chart3"/>
    <dgm:cxn modelId="{090BE66F-DCF3-4214-BD0B-530C272D6BD7}" srcId="{9F1EF5EB-EE0D-412A-8255-E24A822AFA6E}" destId="{BCC89601-99FD-467F-ADF7-77B7497BCBAC}" srcOrd="1" destOrd="0" parTransId="{DD511012-6709-4CF9-AF79-AA5709230D75}" sibTransId="{7CDF40F0-1E46-4187-840C-A43CDDE9813C}"/>
    <dgm:cxn modelId="{BCB5C6B9-D6C0-4A7A-BC1A-E29132E624B3}" type="presOf" srcId="{BCC89601-99FD-467F-ADF7-77B7497BCBAC}" destId="{5183BF8E-1932-4D38-9C25-33FF16B60968}" srcOrd="0" destOrd="0" presId="urn:microsoft.com/office/officeart/2005/8/layout/chart3"/>
    <dgm:cxn modelId="{32C55FBB-F669-409D-BD12-AFF1F57DC3B3}" type="presParOf" srcId="{333A7FBC-5AC4-4E20-B1E1-E8D4EC8C3BC0}" destId="{DC127ED2-77CA-42AE-8EE1-6FF56C2031E6}" srcOrd="0" destOrd="0" presId="urn:microsoft.com/office/officeart/2005/8/layout/chart3"/>
    <dgm:cxn modelId="{6056CF8E-1E77-43B1-8F49-50B63819EE28}" type="presParOf" srcId="{333A7FBC-5AC4-4E20-B1E1-E8D4EC8C3BC0}" destId="{AA9C27EF-5CAB-4560-8AAA-F55D20B0275E}" srcOrd="1" destOrd="0" presId="urn:microsoft.com/office/officeart/2005/8/layout/chart3"/>
    <dgm:cxn modelId="{8063DA77-A1ED-4869-A43B-E3CB4677A78A}" type="presParOf" srcId="{333A7FBC-5AC4-4E20-B1E1-E8D4EC8C3BC0}" destId="{5183BF8E-1932-4D38-9C25-33FF16B60968}" srcOrd="2" destOrd="0" presId="urn:microsoft.com/office/officeart/2005/8/layout/chart3"/>
    <dgm:cxn modelId="{9A64F146-AD89-4509-B9E0-66D4810E5B77}" type="presParOf" srcId="{333A7FBC-5AC4-4E20-B1E1-E8D4EC8C3BC0}" destId="{52347205-A19B-4A01-A84A-AE2367EAB717}" srcOrd="3" destOrd="0" presId="urn:microsoft.com/office/officeart/2005/8/layout/chart3"/>
    <dgm:cxn modelId="{7FAB79CD-E98F-41DE-AC19-765B9609CED1}" type="presParOf" srcId="{333A7FBC-5AC4-4E20-B1E1-E8D4EC8C3BC0}" destId="{9F016E34-33E0-45B8-8778-78C077E6EF91}" srcOrd="4" destOrd="0" presId="urn:microsoft.com/office/officeart/2005/8/layout/chart3"/>
    <dgm:cxn modelId="{7071B554-767A-4ABA-BD56-0E33151D6A6C}" type="presParOf" srcId="{333A7FBC-5AC4-4E20-B1E1-E8D4EC8C3BC0}" destId="{EE52EBB8-7754-4BB1-BE57-6D0BBD548003}" srcOrd="5" destOrd="0" presId="urn:microsoft.com/office/officeart/2005/8/layout/chart3"/>
    <dgm:cxn modelId="{566014B8-28A5-45FC-A26C-0BDB59B0918B}" type="presParOf" srcId="{333A7FBC-5AC4-4E20-B1E1-E8D4EC8C3BC0}" destId="{9C70B1D9-4EF8-4C16-8AB7-84AF05B7828C}" srcOrd="6" destOrd="0" presId="urn:microsoft.com/office/officeart/2005/8/layout/chart3"/>
    <dgm:cxn modelId="{DEA8B2D0-F0B0-41CD-8ABD-84989AD539F9}" type="presParOf" srcId="{333A7FBC-5AC4-4E20-B1E1-E8D4EC8C3BC0}" destId="{32C68C3F-239F-4389-857B-C769DDF37312}"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E74E4-F39B-4854-BB1A-AE78CF01D6F9}">
      <dsp:nvSpPr>
        <dsp:cNvPr id="0" name=""/>
        <dsp:cNvSpPr/>
      </dsp:nvSpPr>
      <dsp:spPr>
        <a:xfrm rot="16200000">
          <a:off x="1541065" y="-1541065"/>
          <a:ext cx="2175669" cy="5257800"/>
        </a:xfrm>
        <a:prstGeom prst="round1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s-ES" sz="4400" b="1" kern="1200" dirty="0"/>
            <a:t>Vertical o Tradicional</a:t>
          </a:r>
        </a:p>
      </dsp:txBody>
      <dsp:txXfrm rot="5400000">
        <a:off x="0" y="0"/>
        <a:ext cx="5257800" cy="1631751"/>
      </dsp:txXfrm>
    </dsp:sp>
    <dsp:sp modelId="{EC8AD63F-5CDD-4EA8-804A-CFA7AE113D6A}">
      <dsp:nvSpPr>
        <dsp:cNvPr id="0" name=""/>
        <dsp:cNvSpPr/>
      </dsp:nvSpPr>
      <dsp:spPr>
        <a:xfrm>
          <a:off x="5257800" y="0"/>
          <a:ext cx="5257800" cy="2175669"/>
        </a:xfrm>
        <a:prstGeom prst="round1Rect">
          <a:avLst/>
        </a:prstGeom>
        <a:solidFill>
          <a:schemeClr val="accent1">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s-ES" sz="4400" b="1" kern="1200" dirty="0"/>
            <a:t>Administrativo </a:t>
          </a:r>
          <a:r>
            <a:rPr lang="es-ES" sz="4400" b="1" kern="1200" dirty="0" err="1"/>
            <a:t>Weberiana</a:t>
          </a:r>
          <a:endParaRPr lang="es-ES" sz="4400" b="1" kern="1200" dirty="0"/>
        </a:p>
      </dsp:txBody>
      <dsp:txXfrm>
        <a:off x="5257800" y="0"/>
        <a:ext cx="5257800" cy="1631751"/>
      </dsp:txXfrm>
    </dsp:sp>
    <dsp:sp modelId="{0A437C02-F20B-48E8-B1E0-34F641A04EF3}">
      <dsp:nvSpPr>
        <dsp:cNvPr id="0" name=""/>
        <dsp:cNvSpPr/>
      </dsp:nvSpPr>
      <dsp:spPr>
        <a:xfrm rot="10800000">
          <a:off x="0" y="2175669"/>
          <a:ext cx="5257800" cy="2175669"/>
        </a:xfrm>
        <a:prstGeom prst="round1Rect">
          <a:avLst/>
        </a:prstGeom>
        <a:solidFill>
          <a:schemeClr val="accent1">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s-ES" sz="4400" b="1" kern="1200" dirty="0"/>
            <a:t>Orientado hacia las políticas púbicas</a:t>
          </a:r>
        </a:p>
      </dsp:txBody>
      <dsp:txXfrm rot="10800000">
        <a:off x="0" y="2719586"/>
        <a:ext cx="5257800" cy="1631751"/>
      </dsp:txXfrm>
    </dsp:sp>
    <dsp:sp modelId="{C6B842E7-C895-4F2B-9F85-466C7BA1E7CD}">
      <dsp:nvSpPr>
        <dsp:cNvPr id="0" name=""/>
        <dsp:cNvSpPr/>
      </dsp:nvSpPr>
      <dsp:spPr>
        <a:xfrm rot="5400000">
          <a:off x="6798865" y="634603"/>
          <a:ext cx="2175669" cy="5257800"/>
        </a:xfrm>
        <a:prstGeom prst="round1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s-ES" sz="4400" b="1" kern="1200" dirty="0"/>
            <a:t>Gerencial</a:t>
          </a:r>
        </a:p>
      </dsp:txBody>
      <dsp:txXfrm rot="-5400000">
        <a:off x="5257800" y="2719586"/>
        <a:ext cx="5257800" cy="1631751"/>
      </dsp:txXfrm>
    </dsp:sp>
    <dsp:sp modelId="{5FD45E8D-A328-4EAB-87C4-A94C9CA87CF3}">
      <dsp:nvSpPr>
        <dsp:cNvPr id="0" name=""/>
        <dsp:cNvSpPr/>
      </dsp:nvSpPr>
      <dsp:spPr>
        <a:xfrm>
          <a:off x="3680460" y="1631751"/>
          <a:ext cx="3154680" cy="1087834"/>
        </a:xfrm>
        <a:prstGeom prst="roundRect">
          <a:avLst/>
        </a:prstGeom>
        <a:solidFill>
          <a:schemeClr val="accent1">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s-ES" sz="4400" b="1" kern="1200" dirty="0">
              <a:solidFill>
                <a:schemeClr val="tx1"/>
              </a:solidFill>
            </a:rPr>
            <a:t>Modelos</a:t>
          </a:r>
        </a:p>
      </dsp:txBody>
      <dsp:txXfrm>
        <a:off x="3733564" y="1684855"/>
        <a:ext cx="3048472" cy="981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27ED2-77CA-42AE-8EE1-6FF56C2031E6}">
      <dsp:nvSpPr>
        <dsp:cNvPr id="0" name=""/>
        <dsp:cNvSpPr/>
      </dsp:nvSpPr>
      <dsp:spPr>
        <a:xfrm>
          <a:off x="1431457" y="518330"/>
          <a:ext cx="5287140" cy="4551680"/>
        </a:xfrm>
        <a:prstGeom prst="pie">
          <a:avLst>
            <a:gd name="adj1" fmla="val 16200000"/>
            <a:gd name="adj2" fmla="val 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Capacitación</a:t>
          </a:r>
        </a:p>
      </dsp:txBody>
      <dsp:txXfrm>
        <a:off x="4135452" y="1360391"/>
        <a:ext cx="1951206" cy="1354666"/>
      </dsp:txXfrm>
    </dsp:sp>
    <dsp:sp modelId="{5183BF8E-1932-4D38-9C25-33FF16B60968}">
      <dsp:nvSpPr>
        <dsp:cNvPr id="0" name=""/>
        <dsp:cNvSpPr/>
      </dsp:nvSpPr>
      <dsp:spPr>
        <a:xfrm>
          <a:off x="1419678" y="577833"/>
          <a:ext cx="5288642" cy="4454820"/>
        </a:xfrm>
        <a:prstGeom prst="pie">
          <a:avLst>
            <a:gd name="adj1" fmla="val 0"/>
            <a:gd name="adj2" fmla="val 540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Transparencia</a:t>
          </a:r>
        </a:p>
      </dsp:txBody>
      <dsp:txXfrm>
        <a:off x="4158440" y="2884794"/>
        <a:ext cx="1951761" cy="1325839"/>
      </dsp:txXfrm>
    </dsp:sp>
    <dsp:sp modelId="{9F016E34-33E0-45B8-8778-78C077E6EF91}">
      <dsp:nvSpPr>
        <dsp:cNvPr id="0" name=""/>
        <dsp:cNvSpPr/>
      </dsp:nvSpPr>
      <dsp:spPr>
        <a:xfrm>
          <a:off x="1205567" y="588234"/>
          <a:ext cx="5716864" cy="4434019"/>
        </a:xfrm>
        <a:prstGeom prst="pie">
          <a:avLst>
            <a:gd name="adj1" fmla="val 5400000"/>
            <a:gd name="adj2" fmla="val 1080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Profesionalización</a:t>
          </a:r>
          <a:endParaRPr lang="es-ES" sz="1700" kern="1200" dirty="0"/>
        </a:p>
      </dsp:txBody>
      <dsp:txXfrm>
        <a:off x="1852117" y="2884422"/>
        <a:ext cx="2109795" cy="1319648"/>
      </dsp:txXfrm>
    </dsp:sp>
    <dsp:sp modelId="{9C70B1D9-4EF8-4C16-8AB7-84AF05B7828C}">
      <dsp:nvSpPr>
        <dsp:cNvPr id="0" name=""/>
        <dsp:cNvSpPr/>
      </dsp:nvSpPr>
      <dsp:spPr>
        <a:xfrm>
          <a:off x="1210938" y="529403"/>
          <a:ext cx="5706122" cy="4551680"/>
        </a:xfrm>
        <a:prstGeom prst="pie">
          <a:avLst>
            <a:gd name="adj1" fmla="val 10800000"/>
            <a:gd name="adj2" fmla="val 1620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kern="1200" dirty="0"/>
            <a:t>Comunicación Interna</a:t>
          </a:r>
        </a:p>
      </dsp:txBody>
      <dsp:txXfrm>
        <a:off x="1856273" y="1369297"/>
        <a:ext cx="2105831"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a:solidFill>
            <a:schemeClr val="accent5">
              <a:lumMod val="75000"/>
            </a:schemeClr>
          </a:solidFill>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dirty="0"/>
          </a:p>
        </p:txBody>
      </p:sp>
      <p:pic>
        <p:nvPicPr>
          <p:cNvPr id="7" name="Picture 3"/>
          <p:cNvPicPr/>
          <p:nvPr/>
        </p:nvPicPr>
        <p:blipFill>
          <a:blip r:embed="rId2" cstate="print">
            <a:extLst>
              <a:ext uri="{28A0092B-C50C-407E-A947-70E740481C1C}">
                <a14:useLocalDpi xmlns:a14="http://schemas.microsoft.com/office/drawing/2010/main" val="0"/>
              </a:ext>
            </a:extLst>
          </a:blip>
          <a:stretch>
            <a:fillRect/>
          </a:stretch>
        </p:blipFill>
        <p:spPr>
          <a:xfrm>
            <a:off x="10616381" y="211778"/>
            <a:ext cx="1474838" cy="990446"/>
          </a:xfrm>
          <a:prstGeom prst="rect">
            <a:avLst/>
          </a:prstGeom>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342664" y="211778"/>
            <a:ext cx="847039" cy="1066416"/>
          </a:xfrm>
          <a:prstGeom prst="rect">
            <a:avLst/>
          </a:prstGeom>
          <a:noFill/>
        </p:spPr>
      </p:pic>
    </p:spTree>
    <p:extLst>
      <p:ext uri="{BB962C8B-B14F-4D97-AF65-F5344CB8AC3E}">
        <p14:creationId xmlns:p14="http://schemas.microsoft.com/office/powerpoint/2010/main" val="185985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Tree>
    <p:extLst>
      <p:ext uri="{BB962C8B-B14F-4D97-AF65-F5344CB8AC3E}">
        <p14:creationId xmlns:p14="http://schemas.microsoft.com/office/powerpoint/2010/main" val="68113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Tree>
    <p:extLst>
      <p:ext uri="{BB962C8B-B14F-4D97-AF65-F5344CB8AC3E}">
        <p14:creationId xmlns:p14="http://schemas.microsoft.com/office/powerpoint/2010/main" val="46296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Tree>
    <p:extLst>
      <p:ext uri="{BB962C8B-B14F-4D97-AF65-F5344CB8AC3E}">
        <p14:creationId xmlns:p14="http://schemas.microsoft.com/office/powerpoint/2010/main" val="320874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a:solidFill>
            <a:schemeClr val="accent5">
              <a:lumMod val="75000"/>
            </a:schemeClr>
          </a:solidFill>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Tree>
    <p:extLst>
      <p:ext uri="{BB962C8B-B14F-4D97-AF65-F5344CB8AC3E}">
        <p14:creationId xmlns:p14="http://schemas.microsoft.com/office/powerpoint/2010/main" val="32273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Tree>
    <p:extLst>
      <p:ext uri="{BB962C8B-B14F-4D97-AF65-F5344CB8AC3E}">
        <p14:creationId xmlns:p14="http://schemas.microsoft.com/office/powerpoint/2010/main" val="350908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356852" y="365125"/>
            <a:ext cx="9124335" cy="1325563"/>
          </a:xfrm>
        </p:spPr>
        <p:txBody>
          <a:bodyPr/>
          <a:lstStyle/>
          <a:p>
            <a:r>
              <a:rPr lang="es-ES"/>
              <a:t>Haga clic para modificar el estilo de título del patrón</a:t>
            </a:r>
            <a:endParaRPr lang="es-CL" dirty="0"/>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Tree>
    <p:extLst>
      <p:ext uri="{BB962C8B-B14F-4D97-AF65-F5344CB8AC3E}">
        <p14:creationId xmlns:p14="http://schemas.microsoft.com/office/powerpoint/2010/main" val="7612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Tree>
    <p:extLst>
      <p:ext uri="{BB962C8B-B14F-4D97-AF65-F5344CB8AC3E}">
        <p14:creationId xmlns:p14="http://schemas.microsoft.com/office/powerpoint/2010/main" val="11355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6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1258530"/>
            <a:ext cx="3932237" cy="1262513"/>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1258530"/>
            <a:ext cx="6172200" cy="46025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dirty="0"/>
          </a:p>
        </p:txBody>
      </p:sp>
      <p:sp>
        <p:nvSpPr>
          <p:cNvPr id="4" name="Marcador de texto 3"/>
          <p:cNvSpPr>
            <a:spLocks noGrp="1"/>
          </p:cNvSpPr>
          <p:nvPr>
            <p:ph type="body" sz="half" idx="2"/>
          </p:nvPr>
        </p:nvSpPr>
        <p:spPr>
          <a:xfrm>
            <a:off x="839788" y="2853814"/>
            <a:ext cx="3932237" cy="30072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Tree>
    <p:extLst>
      <p:ext uri="{BB962C8B-B14F-4D97-AF65-F5344CB8AC3E}">
        <p14:creationId xmlns:p14="http://schemas.microsoft.com/office/powerpoint/2010/main" val="174620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22351" y="1309687"/>
            <a:ext cx="3932237" cy="1238972"/>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1309687"/>
            <a:ext cx="6172200" cy="45513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L"/>
          </a:p>
        </p:txBody>
      </p:sp>
      <p:sp>
        <p:nvSpPr>
          <p:cNvPr id="4" name="Marcador de texto 3"/>
          <p:cNvSpPr>
            <a:spLocks noGrp="1"/>
          </p:cNvSpPr>
          <p:nvPr>
            <p:ph type="body" sz="half" idx="2"/>
          </p:nvPr>
        </p:nvSpPr>
        <p:spPr>
          <a:xfrm>
            <a:off x="1022351" y="2909887"/>
            <a:ext cx="3932237" cy="29511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CFE47EA6-6E42-4B97-A2DC-8870F0CC9F4F}" type="datetimeFigureOut">
              <a:rPr lang="es-CL" smtClean="0"/>
              <a:t>25-01-2017</a:t>
            </a:fld>
            <a:endParaRPr lang="es-CL"/>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endParaRPr lang="es-CL"/>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A258AE45-4FEC-4918-89B0-2D26B17D1BB8}" type="slidenum">
              <a:rPr lang="es-CL" smtClean="0"/>
              <a:t>‹Nº›</a:t>
            </a:fld>
            <a:endParaRPr lang="es-CL"/>
          </a:p>
        </p:txBody>
      </p:sp>
    </p:spTree>
    <p:extLst>
      <p:ext uri="{BB962C8B-B14F-4D97-AF65-F5344CB8AC3E}">
        <p14:creationId xmlns:p14="http://schemas.microsoft.com/office/powerpoint/2010/main" val="186402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396180" y="365125"/>
            <a:ext cx="9114503"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Rectángulo 6"/>
          <p:cNvSpPr/>
          <p:nvPr/>
        </p:nvSpPr>
        <p:spPr>
          <a:xfrm>
            <a:off x="0" y="6199358"/>
            <a:ext cx="12192000" cy="658642"/>
          </a:xfrm>
          <a:prstGeom prst="rect">
            <a:avLst/>
          </a:prstGeom>
        </p:spPr>
        <p:txBody>
          <a:bodyPr wrap="square">
            <a:spAutoFit/>
          </a:bodyPr>
          <a:lstStyle/>
          <a:p>
            <a:pPr algn="ctr">
              <a:lnSpc>
                <a:spcPct val="115000"/>
              </a:lnSpc>
              <a:spcAft>
                <a:spcPts val="0"/>
              </a:spcAft>
            </a:pPr>
            <a:r>
              <a:rPr lang="es-CL" sz="1050" spc="600" dirty="0">
                <a:effectLst/>
                <a:latin typeface="Arial" panose="020B0604020202020204" pitchFamily="34" charset="0"/>
                <a:ea typeface="Times New Roman" panose="02020603050405020304" pitchFamily="18" charset="0"/>
                <a:cs typeface="Times New Roman" panose="02020603050405020304" pitchFamily="18" charset="0"/>
              </a:rPr>
              <a:t>UNIVERSIDAD DE CONCEPCIÓN </a:t>
            </a:r>
            <a:endParaRPr lang="es-CL" sz="1600" spc="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CL" sz="1050" b="1" spc="600" dirty="0">
                <a:effectLst/>
                <a:latin typeface="Arial" panose="020B0604020202020204" pitchFamily="34" charset="0"/>
                <a:ea typeface="Times New Roman" panose="02020603050405020304" pitchFamily="18" charset="0"/>
                <a:cs typeface="Times New Roman" panose="02020603050405020304" pitchFamily="18" charset="0"/>
              </a:rPr>
              <a:t>Escuela de Administración y Negocios</a:t>
            </a:r>
            <a:endParaRPr lang="es-CL" sz="1600" spc="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CL" sz="1050" spc="600" dirty="0">
                <a:effectLst/>
                <a:latin typeface="Arial" panose="020B0604020202020204" pitchFamily="34" charset="0"/>
                <a:ea typeface="Times New Roman" panose="02020603050405020304" pitchFamily="18" charset="0"/>
                <a:cs typeface="Times New Roman" panose="02020603050405020304" pitchFamily="18" charset="0"/>
              </a:rPr>
              <a:t>Ingeniería Comercial</a:t>
            </a:r>
            <a:endParaRPr lang="es-CL" sz="1600" spc="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Picture 3"/>
          <p:cNvPicPr/>
          <p:nvPr/>
        </p:nvPicPr>
        <p:blipFill>
          <a:blip r:embed="rId13" cstate="print">
            <a:extLst>
              <a:ext uri="{28A0092B-C50C-407E-A947-70E740481C1C}">
                <a14:useLocalDpi xmlns:a14="http://schemas.microsoft.com/office/drawing/2010/main" val="0"/>
              </a:ext>
            </a:extLst>
          </a:blip>
          <a:stretch>
            <a:fillRect/>
          </a:stretch>
        </p:blipFill>
        <p:spPr>
          <a:xfrm>
            <a:off x="10616381" y="211778"/>
            <a:ext cx="1474838" cy="990446"/>
          </a:xfrm>
          <a:prstGeom prst="rect">
            <a:avLst/>
          </a:prstGeom>
        </p:spPr>
      </p:pic>
      <p:pic>
        <p:nvPicPr>
          <p:cNvPr id="9" name="Picture 7"/>
          <p:cNvPicPr/>
          <p:nvPr/>
        </p:nvPicPr>
        <p:blipFill>
          <a:blip r:embed="rId14">
            <a:extLst>
              <a:ext uri="{28A0092B-C50C-407E-A947-70E740481C1C}">
                <a14:useLocalDpi xmlns:a14="http://schemas.microsoft.com/office/drawing/2010/main" val="0"/>
              </a:ext>
            </a:extLst>
          </a:blip>
          <a:srcRect/>
          <a:stretch>
            <a:fillRect/>
          </a:stretch>
        </p:blipFill>
        <p:spPr bwMode="auto">
          <a:xfrm>
            <a:off x="342664" y="211778"/>
            <a:ext cx="847039" cy="1066416"/>
          </a:xfrm>
          <a:prstGeom prst="rect">
            <a:avLst/>
          </a:prstGeom>
          <a:noFill/>
        </p:spPr>
      </p:pic>
    </p:spTree>
    <p:extLst>
      <p:ext uri="{BB962C8B-B14F-4D97-AF65-F5344CB8AC3E}">
        <p14:creationId xmlns:p14="http://schemas.microsoft.com/office/powerpoint/2010/main" val="2083371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ES" b="1" dirty="0">
                <a:solidFill>
                  <a:schemeClr val="accent1">
                    <a:lumMod val="50000"/>
                  </a:schemeClr>
                </a:solidFill>
              </a:rPr>
              <a:t>BASES DE UNA REESTRUTURACIÓN DE PERSONAS EN EL AMBITO MUNICIPAL</a:t>
            </a:r>
            <a:endParaRPr lang="es-CL" b="1" dirty="0">
              <a:solidFill>
                <a:schemeClr val="accent1">
                  <a:lumMod val="50000"/>
                </a:schemeClr>
              </a:solidFill>
            </a:endParaRPr>
          </a:p>
        </p:txBody>
      </p:sp>
      <p:sp>
        <p:nvSpPr>
          <p:cNvPr id="3" name="Subtítulo 2"/>
          <p:cNvSpPr>
            <a:spLocks noGrp="1"/>
          </p:cNvSpPr>
          <p:nvPr>
            <p:ph type="subTitle" idx="1"/>
          </p:nvPr>
        </p:nvSpPr>
        <p:spPr/>
        <p:txBody>
          <a:bodyPr/>
          <a:lstStyle/>
          <a:p>
            <a:r>
              <a:rPr lang="es-ES" dirty="0"/>
              <a:t>Victor Eduardo Salazar Gilabert</a:t>
            </a:r>
          </a:p>
          <a:p>
            <a:r>
              <a:rPr lang="es-ES" dirty="0"/>
              <a:t>Magister en Políticas Públicas </a:t>
            </a:r>
          </a:p>
          <a:p>
            <a:r>
              <a:rPr lang="es-ES" dirty="0"/>
              <a:t>Ingeniero Comercial</a:t>
            </a:r>
            <a:endParaRPr lang="es-CL" dirty="0"/>
          </a:p>
        </p:txBody>
      </p:sp>
    </p:spTree>
    <p:extLst>
      <p:ext uri="{BB962C8B-B14F-4D97-AF65-F5344CB8AC3E}">
        <p14:creationId xmlns:p14="http://schemas.microsoft.com/office/powerpoint/2010/main" val="5800212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831850" y="4589463"/>
            <a:ext cx="10515600" cy="1500187"/>
          </a:xfrm>
        </p:spPr>
        <p:txBody>
          <a:bodyPr/>
          <a:lstStyle/>
          <a:p>
            <a:pPr algn="ctr"/>
            <a:r>
              <a:rPr lang="es-ES" sz="8000" b="1" dirty="0"/>
              <a:t>Modelos </a:t>
            </a:r>
            <a:endParaRPr lang="es-CL" sz="8000" b="1" dirty="0"/>
          </a:p>
          <a:p>
            <a:endParaRPr lang="es-CL" dirty="0"/>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2652" y="926362"/>
            <a:ext cx="457200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7421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solidFill>
                  <a:schemeClr val="accent1">
                    <a:lumMod val="50000"/>
                  </a:schemeClr>
                </a:solidFill>
              </a:rPr>
              <a:t>MODELOS Y SISTEMAS DE PROFESIONALIZACIÓN</a:t>
            </a:r>
            <a:endParaRPr lang="es-CL" sz="3600" b="1" dirty="0">
              <a:solidFill>
                <a:schemeClr val="accent1">
                  <a:lumMod val="50000"/>
                </a:schemeClr>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288264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89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MODELO VERTICAL O TRADICIONAL</a:t>
            </a:r>
            <a:endParaRPr lang="es-CL" b="1" dirty="0">
              <a:solidFill>
                <a:schemeClr val="accent1">
                  <a:lumMod val="50000"/>
                </a:schemeClr>
              </a:solidFill>
            </a:endParaRPr>
          </a:p>
        </p:txBody>
      </p:sp>
      <p:sp>
        <p:nvSpPr>
          <p:cNvPr id="3" name="Marcador de contenido 2"/>
          <p:cNvSpPr>
            <a:spLocks noGrp="1"/>
          </p:cNvSpPr>
          <p:nvPr>
            <p:ph idx="1"/>
          </p:nvPr>
        </p:nvSpPr>
        <p:spPr>
          <a:xfrm>
            <a:off x="644005" y="1687402"/>
            <a:ext cx="8463516" cy="2977424"/>
          </a:xfrm>
        </p:spPr>
        <p:txBody>
          <a:bodyPr>
            <a:normAutofit fontScale="92500" lnSpcReduction="20000"/>
          </a:bodyPr>
          <a:lstStyle/>
          <a:p>
            <a:r>
              <a:rPr lang="es-ES" dirty="0">
                <a:solidFill>
                  <a:schemeClr val="accent1">
                    <a:lumMod val="50000"/>
                  </a:schemeClr>
                </a:solidFill>
              </a:rPr>
              <a:t>Funcionarios públicos formados en el negocio gubernamental</a:t>
            </a:r>
          </a:p>
          <a:p>
            <a:r>
              <a:rPr lang="es-ES" dirty="0">
                <a:solidFill>
                  <a:schemeClr val="accent1">
                    <a:lumMod val="50000"/>
                  </a:schemeClr>
                </a:solidFill>
              </a:rPr>
              <a:t>La Separación entre los intereses personales y los propósitos institucionales</a:t>
            </a:r>
          </a:p>
          <a:p>
            <a:r>
              <a:rPr lang="es-ES" dirty="0">
                <a:solidFill>
                  <a:schemeClr val="accent1">
                    <a:lumMod val="50000"/>
                  </a:schemeClr>
                </a:solidFill>
              </a:rPr>
              <a:t>Las capacidades de los departamentos de funcionarios para cumplir las tareas.</a:t>
            </a:r>
          </a:p>
          <a:p>
            <a:r>
              <a:rPr lang="es-ES" dirty="0">
                <a:solidFill>
                  <a:schemeClr val="accent1">
                    <a:lumMod val="50000"/>
                  </a:schemeClr>
                </a:solidFill>
              </a:rPr>
              <a:t>La disciplina en el cumplimiento de las tareas.</a:t>
            </a:r>
          </a:p>
          <a:p>
            <a:r>
              <a:rPr lang="es-ES" dirty="0">
                <a:solidFill>
                  <a:schemeClr val="accent1">
                    <a:lumMod val="50000"/>
                  </a:schemeClr>
                </a:solidFill>
              </a:rPr>
              <a:t>Define claramente las estrategias a seguir.</a:t>
            </a:r>
            <a:endParaRPr lang="es-CL" dirty="0">
              <a:solidFill>
                <a:schemeClr val="accent1">
                  <a:lumMod val="50000"/>
                </a:schemeClr>
              </a:solidFill>
            </a:endParaRPr>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t="15678" r="22095"/>
          <a:stretch/>
        </p:blipFill>
        <p:spPr>
          <a:xfrm>
            <a:off x="9379386" y="1415425"/>
            <a:ext cx="2262594" cy="3387624"/>
          </a:xfrm>
          <a:prstGeom prst="rect">
            <a:avLst/>
          </a:prstGeom>
        </p:spPr>
      </p:pic>
      <p:sp>
        <p:nvSpPr>
          <p:cNvPr id="5" name="CuadroTexto 4"/>
          <p:cNvSpPr txBox="1"/>
          <p:nvPr/>
        </p:nvSpPr>
        <p:spPr>
          <a:xfrm>
            <a:off x="9379386" y="4933507"/>
            <a:ext cx="2262594" cy="738664"/>
          </a:xfrm>
          <a:prstGeom prst="rect">
            <a:avLst/>
          </a:prstGeom>
          <a:noFill/>
        </p:spPr>
        <p:txBody>
          <a:bodyPr wrap="square" rtlCol="0">
            <a:spAutoFit/>
          </a:bodyPr>
          <a:lstStyle/>
          <a:p>
            <a:r>
              <a:rPr lang="es-CL" dirty="0">
                <a:solidFill>
                  <a:schemeClr val="accent1">
                    <a:lumMod val="50000"/>
                  </a:schemeClr>
                </a:solidFill>
              </a:rPr>
              <a:t>Omar Guerrero</a:t>
            </a:r>
          </a:p>
          <a:p>
            <a:r>
              <a:rPr lang="es-CL" sz="1200" dirty="0">
                <a:solidFill>
                  <a:schemeClr val="accent1">
                    <a:lumMod val="50000"/>
                  </a:schemeClr>
                </a:solidFill>
              </a:rPr>
              <a:t>Principios de la administración publica - 2007</a:t>
            </a:r>
          </a:p>
        </p:txBody>
      </p:sp>
      <p:sp>
        <p:nvSpPr>
          <p:cNvPr id="6" name="CuadroTexto 5"/>
          <p:cNvSpPr txBox="1"/>
          <p:nvPr/>
        </p:nvSpPr>
        <p:spPr>
          <a:xfrm>
            <a:off x="925034" y="4664826"/>
            <a:ext cx="7910622" cy="1477328"/>
          </a:xfrm>
          <a:prstGeom prst="rect">
            <a:avLst/>
          </a:prstGeom>
          <a:noFill/>
        </p:spPr>
        <p:txBody>
          <a:bodyPr wrap="square" rtlCol="0">
            <a:spAutoFit/>
          </a:bodyPr>
          <a:lstStyle/>
          <a:p>
            <a:r>
              <a:rPr lang="es-CL" sz="2400" b="1" i="1" dirty="0">
                <a:solidFill>
                  <a:schemeClr val="accent1">
                    <a:lumMod val="50000"/>
                  </a:schemeClr>
                </a:solidFill>
                <a:latin typeface="+mj-lt"/>
              </a:rPr>
              <a:t>Los funcionarios públicos, no deben ser únicamente por la vía de la experiencia y del conocimiento personal, sino que también por el aprendizaje sistemático proporcionado por la academia.</a:t>
            </a:r>
          </a:p>
          <a:p>
            <a:pPr algn="r"/>
            <a:r>
              <a:rPr lang="es-CL" dirty="0">
                <a:solidFill>
                  <a:schemeClr val="accent1">
                    <a:lumMod val="50000"/>
                  </a:schemeClr>
                </a:solidFill>
              </a:rPr>
              <a:t>La teoría de la administración pública, 2007</a:t>
            </a:r>
          </a:p>
        </p:txBody>
      </p:sp>
    </p:spTree>
    <p:extLst>
      <p:ext uri="{BB962C8B-B14F-4D97-AF65-F5344CB8AC3E}">
        <p14:creationId xmlns:p14="http://schemas.microsoft.com/office/powerpoint/2010/main" val="38285336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ADMINISTRATIVA WEBERIANO</a:t>
            </a:r>
            <a:endParaRPr lang="es-CL" b="1" dirty="0">
              <a:solidFill>
                <a:schemeClr val="accent1">
                  <a:lumMod val="50000"/>
                </a:schemeClr>
              </a:solidFill>
            </a:endParaRPr>
          </a:p>
        </p:txBody>
      </p:sp>
      <p:sp>
        <p:nvSpPr>
          <p:cNvPr id="3" name="Marcador de contenido 2"/>
          <p:cNvSpPr>
            <a:spLocks noGrp="1"/>
          </p:cNvSpPr>
          <p:nvPr>
            <p:ph idx="1"/>
          </p:nvPr>
        </p:nvSpPr>
        <p:spPr>
          <a:xfrm>
            <a:off x="838200" y="1825625"/>
            <a:ext cx="8656674" cy="3018391"/>
          </a:xfrm>
        </p:spPr>
        <p:txBody>
          <a:bodyPr>
            <a:normAutofit fontScale="77500" lnSpcReduction="20000"/>
          </a:bodyPr>
          <a:lstStyle/>
          <a:p>
            <a:r>
              <a:rPr lang="es-ES" dirty="0">
                <a:solidFill>
                  <a:schemeClr val="accent1">
                    <a:lumMod val="50000"/>
                  </a:schemeClr>
                </a:solidFill>
              </a:rPr>
              <a:t>Las atribuciones y obligaciones de los servidores públicos están directamente emanados en la norma jurídica</a:t>
            </a:r>
          </a:p>
          <a:p>
            <a:r>
              <a:rPr lang="es-ES" dirty="0">
                <a:solidFill>
                  <a:schemeClr val="accent1">
                    <a:lumMod val="50000"/>
                  </a:schemeClr>
                </a:solidFill>
              </a:rPr>
              <a:t>El cumplimiento de atribuciones y obligaciones es controlado y vigilado por los superiores</a:t>
            </a:r>
          </a:p>
          <a:p>
            <a:r>
              <a:rPr lang="es-ES" dirty="0">
                <a:solidFill>
                  <a:schemeClr val="accent1">
                    <a:lumMod val="50000"/>
                  </a:schemeClr>
                </a:solidFill>
              </a:rPr>
              <a:t>Se opera por contrato (especificación de funciones) y su desempeño se sostiene según desempeño.</a:t>
            </a:r>
          </a:p>
          <a:p>
            <a:r>
              <a:rPr lang="es-ES" dirty="0">
                <a:solidFill>
                  <a:schemeClr val="accent1">
                    <a:lumMod val="50000"/>
                  </a:schemeClr>
                </a:solidFill>
              </a:rPr>
              <a:t>Ejercicio del trabajo como única o, al menos principal actividad.</a:t>
            </a:r>
          </a:p>
          <a:p>
            <a:r>
              <a:rPr lang="es-ES" dirty="0">
                <a:solidFill>
                  <a:schemeClr val="accent1">
                    <a:lumMod val="50000"/>
                  </a:schemeClr>
                </a:solidFill>
              </a:rPr>
              <a:t>Absoluta separación de los recursos de que se disponen para la función.</a:t>
            </a:r>
          </a:p>
          <a:p>
            <a:r>
              <a:rPr lang="es-ES" dirty="0">
                <a:solidFill>
                  <a:schemeClr val="accent1">
                    <a:lumMod val="50000"/>
                  </a:schemeClr>
                </a:solidFill>
              </a:rPr>
              <a:t>Perspectiva de ascenso</a:t>
            </a:r>
            <a:endParaRPr lang="es-CL" dirty="0">
              <a:solidFill>
                <a:schemeClr val="accent1">
                  <a:lumMod val="50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4874" y="1567416"/>
            <a:ext cx="2286000" cy="3276600"/>
          </a:xfrm>
          <a:prstGeom prst="rect">
            <a:avLst/>
          </a:prstGeom>
        </p:spPr>
      </p:pic>
      <p:sp>
        <p:nvSpPr>
          <p:cNvPr id="5" name="CuadroTexto 4"/>
          <p:cNvSpPr txBox="1"/>
          <p:nvPr/>
        </p:nvSpPr>
        <p:spPr>
          <a:xfrm>
            <a:off x="9494874" y="4965405"/>
            <a:ext cx="2286000" cy="830997"/>
          </a:xfrm>
          <a:prstGeom prst="rect">
            <a:avLst/>
          </a:prstGeom>
          <a:noFill/>
        </p:spPr>
        <p:txBody>
          <a:bodyPr wrap="square" rtlCol="0">
            <a:spAutoFit/>
          </a:bodyPr>
          <a:lstStyle/>
          <a:p>
            <a:r>
              <a:rPr lang="es-CL" dirty="0">
                <a:solidFill>
                  <a:schemeClr val="accent1">
                    <a:lumMod val="50000"/>
                  </a:schemeClr>
                </a:solidFill>
              </a:rPr>
              <a:t>Max Weber</a:t>
            </a:r>
          </a:p>
          <a:p>
            <a:r>
              <a:rPr lang="es-CL" dirty="0">
                <a:solidFill>
                  <a:schemeClr val="accent1">
                    <a:lumMod val="50000"/>
                  </a:schemeClr>
                </a:solidFill>
              </a:rPr>
              <a:t>1865 -1920</a:t>
            </a:r>
          </a:p>
          <a:p>
            <a:r>
              <a:rPr lang="es-CL" sz="1200" b="1" dirty="0">
                <a:solidFill>
                  <a:schemeClr val="accent1">
                    <a:lumMod val="50000"/>
                  </a:schemeClr>
                </a:solidFill>
              </a:rPr>
              <a:t>Administración Pública Moderna</a:t>
            </a:r>
            <a:endParaRPr lang="es-CL" sz="1200" dirty="0">
              <a:solidFill>
                <a:schemeClr val="accent1">
                  <a:lumMod val="50000"/>
                </a:schemeClr>
              </a:solidFill>
            </a:endParaRPr>
          </a:p>
        </p:txBody>
      </p:sp>
      <p:sp>
        <p:nvSpPr>
          <p:cNvPr id="6" name="CuadroTexto 5"/>
          <p:cNvSpPr txBox="1"/>
          <p:nvPr/>
        </p:nvSpPr>
        <p:spPr>
          <a:xfrm>
            <a:off x="838200" y="4965405"/>
            <a:ext cx="8029353" cy="1107996"/>
          </a:xfrm>
          <a:prstGeom prst="rect">
            <a:avLst/>
          </a:prstGeom>
          <a:noFill/>
        </p:spPr>
        <p:txBody>
          <a:bodyPr wrap="square" rtlCol="0">
            <a:spAutoFit/>
          </a:bodyPr>
          <a:lstStyle/>
          <a:p>
            <a:r>
              <a:rPr lang="es-CL" sz="2400" b="1" i="1" dirty="0">
                <a:solidFill>
                  <a:schemeClr val="accent1">
                    <a:lumMod val="50000"/>
                  </a:schemeClr>
                </a:solidFill>
                <a:latin typeface="+mj-lt"/>
              </a:rPr>
              <a:t>El autentico funcionario publico no debía hacer política, sino dedicarse a administrar imparcialmente, sin ira y sin pasión.</a:t>
            </a:r>
          </a:p>
          <a:p>
            <a:pPr algn="r"/>
            <a:r>
              <a:rPr lang="es-CL" dirty="0">
                <a:solidFill>
                  <a:schemeClr val="accent1">
                    <a:lumMod val="50000"/>
                  </a:schemeClr>
                </a:solidFill>
              </a:rPr>
              <a:t>El Político y el Científico, 1989</a:t>
            </a:r>
          </a:p>
        </p:txBody>
      </p:sp>
    </p:spTree>
    <p:extLst>
      <p:ext uri="{BB962C8B-B14F-4D97-AF65-F5344CB8AC3E}">
        <p14:creationId xmlns:p14="http://schemas.microsoft.com/office/powerpoint/2010/main" val="10172828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6180" y="418287"/>
            <a:ext cx="9114503" cy="1325563"/>
          </a:xfrm>
        </p:spPr>
        <p:txBody>
          <a:bodyPr/>
          <a:lstStyle/>
          <a:p>
            <a:r>
              <a:rPr lang="es-ES" b="1" dirty="0">
                <a:solidFill>
                  <a:schemeClr val="accent1">
                    <a:lumMod val="50000"/>
                  </a:schemeClr>
                </a:solidFill>
              </a:rPr>
              <a:t>ORIENTADO HACIA LAS POLÍTICAS PUBLICAS</a:t>
            </a:r>
            <a:endParaRPr lang="es-CL" b="1" dirty="0">
              <a:solidFill>
                <a:schemeClr val="accent1">
                  <a:lumMod val="50000"/>
                </a:schemeClr>
              </a:solidFill>
            </a:endParaRPr>
          </a:p>
        </p:txBody>
      </p:sp>
      <p:sp>
        <p:nvSpPr>
          <p:cNvPr id="3" name="Marcador de contenido 2"/>
          <p:cNvSpPr>
            <a:spLocks noGrp="1"/>
          </p:cNvSpPr>
          <p:nvPr>
            <p:ph idx="1"/>
          </p:nvPr>
        </p:nvSpPr>
        <p:spPr>
          <a:xfrm>
            <a:off x="595424" y="1743850"/>
            <a:ext cx="7778624" cy="3161044"/>
          </a:xfrm>
        </p:spPr>
        <p:txBody>
          <a:bodyPr>
            <a:normAutofit fontScale="77500" lnSpcReduction="20000"/>
          </a:bodyPr>
          <a:lstStyle/>
          <a:p>
            <a:r>
              <a:rPr lang="es-ES" dirty="0">
                <a:solidFill>
                  <a:schemeClr val="accent1">
                    <a:lumMod val="50000"/>
                  </a:schemeClr>
                </a:solidFill>
              </a:rPr>
              <a:t>Asume que el gobierno no puede resolver todos los problemas</a:t>
            </a:r>
          </a:p>
          <a:p>
            <a:r>
              <a:rPr lang="es-ES" dirty="0">
                <a:solidFill>
                  <a:schemeClr val="accent1">
                    <a:lumMod val="50000"/>
                  </a:schemeClr>
                </a:solidFill>
              </a:rPr>
              <a:t>La selección de las agencias publicas de ser producto de un ejercicio cada vez mas democrático y abierto.</a:t>
            </a:r>
          </a:p>
          <a:p>
            <a:r>
              <a:rPr lang="es-ES" dirty="0">
                <a:solidFill>
                  <a:schemeClr val="accent1">
                    <a:lumMod val="50000"/>
                  </a:schemeClr>
                </a:solidFill>
              </a:rPr>
              <a:t>La solución de prioridades parte de la definición de problemas y se dirigen a atacar sus causas.</a:t>
            </a:r>
          </a:p>
          <a:p>
            <a:r>
              <a:rPr lang="es-ES" dirty="0">
                <a:solidFill>
                  <a:schemeClr val="accent1">
                    <a:lumMod val="50000"/>
                  </a:schemeClr>
                </a:solidFill>
              </a:rPr>
              <a:t>Visión mas orientadas a las capacidades de los funcionarios en forma gerencial que las funciones rígidas.</a:t>
            </a:r>
          </a:p>
          <a:p>
            <a:r>
              <a:rPr lang="es-ES" dirty="0">
                <a:solidFill>
                  <a:schemeClr val="accent1">
                    <a:lumMod val="50000"/>
                  </a:schemeClr>
                </a:solidFill>
              </a:rPr>
              <a:t>La evolución del procedimiento y de los resultados es un elemento esencial</a:t>
            </a:r>
          </a:p>
          <a:p>
            <a:r>
              <a:rPr lang="es-ES" dirty="0">
                <a:solidFill>
                  <a:schemeClr val="accent1">
                    <a:lumMod val="50000"/>
                  </a:schemeClr>
                </a:solidFill>
              </a:rPr>
              <a:t>Transparencia y participación.</a:t>
            </a:r>
          </a:p>
          <a:p>
            <a:endParaRPr lang="es-CL" dirty="0">
              <a:solidFill>
                <a:schemeClr val="accent1">
                  <a:lumMod val="50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182" y="1572069"/>
            <a:ext cx="3238500" cy="2990850"/>
          </a:xfrm>
          <a:prstGeom prst="rect">
            <a:avLst/>
          </a:prstGeom>
        </p:spPr>
      </p:pic>
      <p:sp>
        <p:nvSpPr>
          <p:cNvPr id="5" name="CuadroTexto 4"/>
          <p:cNvSpPr txBox="1"/>
          <p:nvPr/>
        </p:nvSpPr>
        <p:spPr>
          <a:xfrm>
            <a:off x="8602182" y="4688958"/>
            <a:ext cx="2887626" cy="646331"/>
          </a:xfrm>
          <a:prstGeom prst="rect">
            <a:avLst/>
          </a:prstGeom>
          <a:noFill/>
        </p:spPr>
        <p:txBody>
          <a:bodyPr wrap="square" rtlCol="0">
            <a:spAutoFit/>
          </a:bodyPr>
          <a:lstStyle/>
          <a:p>
            <a:pPr algn="ctr"/>
            <a:r>
              <a:rPr lang="es-CL" dirty="0">
                <a:solidFill>
                  <a:schemeClr val="accent1">
                    <a:lumMod val="50000"/>
                  </a:schemeClr>
                </a:solidFill>
              </a:rPr>
              <a:t>Harold </a:t>
            </a:r>
            <a:r>
              <a:rPr lang="es-CL" dirty="0" err="1">
                <a:solidFill>
                  <a:schemeClr val="accent1">
                    <a:lumMod val="50000"/>
                  </a:schemeClr>
                </a:solidFill>
              </a:rPr>
              <a:t>Lasswell</a:t>
            </a:r>
            <a:endParaRPr lang="es-CL" dirty="0">
              <a:solidFill>
                <a:schemeClr val="accent1">
                  <a:lumMod val="50000"/>
                </a:schemeClr>
              </a:solidFill>
            </a:endParaRPr>
          </a:p>
          <a:p>
            <a:pPr algn="ctr"/>
            <a:r>
              <a:rPr lang="es-CL" dirty="0">
                <a:solidFill>
                  <a:schemeClr val="accent1">
                    <a:lumMod val="50000"/>
                  </a:schemeClr>
                </a:solidFill>
              </a:rPr>
              <a:t>1902- 1978</a:t>
            </a:r>
          </a:p>
        </p:txBody>
      </p:sp>
      <p:sp>
        <p:nvSpPr>
          <p:cNvPr id="6" name="CuadroTexto 5"/>
          <p:cNvSpPr txBox="1"/>
          <p:nvPr/>
        </p:nvSpPr>
        <p:spPr>
          <a:xfrm>
            <a:off x="702191" y="5030933"/>
            <a:ext cx="7899991" cy="1107996"/>
          </a:xfrm>
          <a:prstGeom prst="rect">
            <a:avLst/>
          </a:prstGeom>
          <a:noFill/>
        </p:spPr>
        <p:txBody>
          <a:bodyPr wrap="square" rtlCol="0">
            <a:spAutoFit/>
          </a:bodyPr>
          <a:lstStyle/>
          <a:p>
            <a:r>
              <a:rPr lang="es-CL" sz="2400" b="1" i="1" dirty="0">
                <a:solidFill>
                  <a:schemeClr val="accent1">
                    <a:lumMod val="50000"/>
                  </a:schemeClr>
                </a:solidFill>
                <a:latin typeface="+mj-lt"/>
              </a:rPr>
              <a:t>La administración pública debe participar en el diseño e implementación de políticas, comprometido con los resultados.</a:t>
            </a:r>
          </a:p>
          <a:p>
            <a:pPr algn="r"/>
            <a:r>
              <a:rPr lang="es-CL" dirty="0">
                <a:solidFill>
                  <a:schemeClr val="accent1">
                    <a:lumMod val="50000"/>
                  </a:schemeClr>
                </a:solidFill>
              </a:rPr>
              <a:t>Orientaciones de las políticas publicas,  1951</a:t>
            </a:r>
          </a:p>
        </p:txBody>
      </p:sp>
    </p:spTree>
    <p:extLst>
      <p:ext uri="{BB962C8B-B14F-4D97-AF65-F5344CB8AC3E}">
        <p14:creationId xmlns:p14="http://schemas.microsoft.com/office/powerpoint/2010/main" val="26581658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6180" y="365126"/>
            <a:ext cx="9114503" cy="942680"/>
          </a:xfrm>
        </p:spPr>
        <p:txBody>
          <a:bodyPr/>
          <a:lstStyle/>
          <a:p>
            <a:r>
              <a:rPr lang="es-ES" b="1" dirty="0">
                <a:solidFill>
                  <a:schemeClr val="accent1">
                    <a:lumMod val="50000"/>
                  </a:schemeClr>
                </a:solidFill>
              </a:rPr>
              <a:t>GERENCIAL </a:t>
            </a:r>
            <a:endParaRPr lang="es-CL" b="1" dirty="0">
              <a:solidFill>
                <a:schemeClr val="accent1">
                  <a:lumMod val="50000"/>
                </a:schemeClr>
              </a:solidFill>
            </a:endParaRPr>
          </a:p>
        </p:txBody>
      </p:sp>
      <p:sp>
        <p:nvSpPr>
          <p:cNvPr id="3" name="Marcador de contenido 2"/>
          <p:cNvSpPr>
            <a:spLocks noGrp="1"/>
          </p:cNvSpPr>
          <p:nvPr>
            <p:ph idx="1"/>
          </p:nvPr>
        </p:nvSpPr>
        <p:spPr>
          <a:xfrm>
            <a:off x="816934" y="1433808"/>
            <a:ext cx="7604051" cy="3161045"/>
          </a:xfrm>
        </p:spPr>
        <p:txBody>
          <a:bodyPr>
            <a:normAutofit fontScale="85000" lnSpcReduction="20000"/>
          </a:bodyPr>
          <a:lstStyle/>
          <a:p>
            <a:pPr marL="0" indent="0">
              <a:buNone/>
            </a:pPr>
            <a:r>
              <a:rPr lang="es-CL" dirty="0">
                <a:solidFill>
                  <a:schemeClr val="accent1">
                    <a:lumMod val="50000"/>
                  </a:schemeClr>
                </a:solidFill>
              </a:rPr>
              <a:t>Contempla 6 ideas básicas</a:t>
            </a:r>
          </a:p>
          <a:p>
            <a:r>
              <a:rPr lang="es-CL" dirty="0">
                <a:solidFill>
                  <a:schemeClr val="accent1">
                    <a:lumMod val="50000"/>
                  </a:schemeClr>
                </a:solidFill>
              </a:rPr>
              <a:t>La búsqueda de mayor productividad</a:t>
            </a:r>
          </a:p>
          <a:p>
            <a:r>
              <a:rPr lang="es-CL" dirty="0">
                <a:solidFill>
                  <a:schemeClr val="accent1">
                    <a:lumMod val="50000"/>
                  </a:schemeClr>
                </a:solidFill>
              </a:rPr>
              <a:t>Mas vinculo público con los mercados privados</a:t>
            </a:r>
          </a:p>
          <a:p>
            <a:r>
              <a:rPr lang="es-CL" dirty="0">
                <a:solidFill>
                  <a:schemeClr val="accent1">
                    <a:lumMod val="50000"/>
                  </a:schemeClr>
                </a:solidFill>
              </a:rPr>
              <a:t>Orientación más fuerte hacia los servicios</a:t>
            </a:r>
          </a:p>
          <a:p>
            <a:r>
              <a:rPr lang="es-CL" dirty="0">
                <a:solidFill>
                  <a:schemeClr val="accent1">
                    <a:lumMod val="50000"/>
                  </a:schemeClr>
                </a:solidFill>
              </a:rPr>
              <a:t>Mayor descentralización de los servicios</a:t>
            </a:r>
          </a:p>
          <a:p>
            <a:r>
              <a:rPr lang="es-CL" dirty="0">
                <a:solidFill>
                  <a:schemeClr val="accent1">
                    <a:lumMod val="50000"/>
                  </a:schemeClr>
                </a:solidFill>
              </a:rPr>
              <a:t>Creciente capacidad de poner en marcha políticas públicas locales</a:t>
            </a:r>
          </a:p>
          <a:p>
            <a:r>
              <a:rPr lang="es-CL" dirty="0">
                <a:solidFill>
                  <a:schemeClr val="accent1">
                    <a:lumMod val="50000"/>
                  </a:schemeClr>
                </a:solidFill>
              </a:rPr>
              <a:t>Fortalece los mecanismos de rendición de cuentas por resultados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352" y="1387106"/>
            <a:ext cx="2206485" cy="3089079"/>
          </a:xfrm>
          <a:prstGeom prst="rect">
            <a:avLst/>
          </a:prstGeom>
        </p:spPr>
      </p:pic>
      <p:sp>
        <p:nvSpPr>
          <p:cNvPr id="5" name="CuadroTexto 4"/>
          <p:cNvSpPr txBox="1"/>
          <p:nvPr/>
        </p:nvSpPr>
        <p:spPr>
          <a:xfrm>
            <a:off x="9170352" y="4476185"/>
            <a:ext cx="2381250" cy="369332"/>
          </a:xfrm>
          <a:prstGeom prst="rect">
            <a:avLst/>
          </a:prstGeom>
          <a:noFill/>
        </p:spPr>
        <p:txBody>
          <a:bodyPr wrap="square" rtlCol="0">
            <a:spAutoFit/>
          </a:bodyPr>
          <a:lstStyle/>
          <a:p>
            <a:r>
              <a:rPr lang="es-CL" dirty="0"/>
              <a:t>Donald F. </a:t>
            </a:r>
            <a:r>
              <a:rPr lang="es-CL" dirty="0" err="1"/>
              <a:t>Kettl</a:t>
            </a:r>
            <a:endParaRPr lang="es-CL" dirty="0"/>
          </a:p>
        </p:txBody>
      </p:sp>
      <p:sp>
        <p:nvSpPr>
          <p:cNvPr id="6" name="CuadroTexto 5"/>
          <p:cNvSpPr txBox="1"/>
          <p:nvPr/>
        </p:nvSpPr>
        <p:spPr>
          <a:xfrm>
            <a:off x="816934" y="4720856"/>
            <a:ext cx="10262191" cy="1477328"/>
          </a:xfrm>
          <a:prstGeom prst="rect">
            <a:avLst/>
          </a:prstGeom>
          <a:noFill/>
        </p:spPr>
        <p:txBody>
          <a:bodyPr wrap="square" rtlCol="0">
            <a:spAutoFit/>
          </a:bodyPr>
          <a:lstStyle/>
          <a:p>
            <a:r>
              <a:rPr lang="es-CL" sz="2400" b="1" i="1" dirty="0">
                <a:solidFill>
                  <a:schemeClr val="accent1">
                    <a:lumMod val="50000"/>
                  </a:schemeClr>
                </a:solidFill>
                <a:latin typeface="+mj-lt"/>
              </a:rPr>
              <a:t>Los gobiernos locales, deben aprender y asumir la responsabilidad de construir puentes y redes entre organizaciones sociales, grupos académicos, empresas y sus funcionarios.</a:t>
            </a:r>
          </a:p>
          <a:p>
            <a:pPr algn="r"/>
            <a:r>
              <a:rPr lang="es-CL" dirty="0" err="1">
                <a:solidFill>
                  <a:schemeClr val="accent1">
                    <a:lumMod val="50000"/>
                  </a:schemeClr>
                </a:solidFill>
              </a:rPr>
              <a:t>System</a:t>
            </a:r>
            <a:r>
              <a:rPr lang="es-CL" dirty="0">
                <a:solidFill>
                  <a:schemeClr val="accent1">
                    <a:lumMod val="50000"/>
                  </a:schemeClr>
                </a:solidFill>
              </a:rPr>
              <a:t> </a:t>
            </a:r>
            <a:r>
              <a:rPr lang="es-CL" dirty="0" err="1">
                <a:solidFill>
                  <a:schemeClr val="accent1">
                    <a:lumMod val="50000"/>
                  </a:schemeClr>
                </a:solidFill>
              </a:rPr>
              <a:t>under</a:t>
            </a:r>
            <a:r>
              <a:rPr lang="es-CL" dirty="0">
                <a:solidFill>
                  <a:schemeClr val="accent1">
                    <a:lumMod val="50000"/>
                  </a:schemeClr>
                </a:solidFill>
              </a:rPr>
              <a:t> stress, 2008</a:t>
            </a:r>
          </a:p>
        </p:txBody>
      </p:sp>
    </p:spTree>
    <p:extLst>
      <p:ext uri="{BB962C8B-B14F-4D97-AF65-F5344CB8AC3E}">
        <p14:creationId xmlns:p14="http://schemas.microsoft.com/office/powerpoint/2010/main" val="41389246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solidFill>
                  <a:schemeClr val="accent1">
                    <a:lumMod val="50000"/>
                  </a:schemeClr>
                </a:solidFill>
              </a:rPr>
              <a:t>RECURSO HUMANO EN EL SECTOR PÚBLICO</a:t>
            </a:r>
          </a:p>
        </p:txBody>
      </p:sp>
      <p:sp>
        <p:nvSpPr>
          <p:cNvPr id="3" name="Marcador de contenido 2"/>
          <p:cNvSpPr>
            <a:spLocks noGrp="1"/>
          </p:cNvSpPr>
          <p:nvPr>
            <p:ph idx="1"/>
          </p:nvPr>
        </p:nvSpPr>
        <p:spPr/>
        <p:txBody>
          <a:bodyPr/>
          <a:lstStyle/>
          <a:p>
            <a:pPr marL="0" indent="0" algn="ctr">
              <a:buNone/>
            </a:pPr>
            <a:r>
              <a:rPr lang="es-CL" sz="4000" dirty="0">
                <a:solidFill>
                  <a:schemeClr val="accent1">
                    <a:lumMod val="50000"/>
                  </a:schemeClr>
                </a:solidFill>
              </a:rPr>
              <a:t>“Las políticas públicas cobran vida a través de sus componentes humanos; estos son un factor estratégico en cualquier intento de modernización de la administración publica”</a:t>
            </a:r>
          </a:p>
          <a:p>
            <a:pPr marL="0" indent="0">
              <a:buNone/>
            </a:pPr>
            <a:endParaRPr lang="es-CL" dirty="0">
              <a:solidFill>
                <a:schemeClr val="accent1">
                  <a:lumMod val="50000"/>
                </a:schemeClr>
              </a:solidFill>
            </a:endParaRPr>
          </a:p>
          <a:p>
            <a:pPr marL="0" indent="0" algn="r">
              <a:buNone/>
            </a:pPr>
            <a:r>
              <a:rPr lang="es-CL" sz="2000" dirty="0">
                <a:solidFill>
                  <a:schemeClr val="accent1">
                    <a:lumMod val="50000"/>
                  </a:schemeClr>
                </a:solidFill>
              </a:rPr>
              <a:t>Olías de Lima, Blanca (1995), </a:t>
            </a:r>
            <a:r>
              <a:rPr lang="es-CL" sz="2000" i="1" dirty="0">
                <a:solidFill>
                  <a:schemeClr val="accent1">
                    <a:lumMod val="50000"/>
                  </a:schemeClr>
                </a:solidFill>
              </a:rPr>
              <a:t>La gestión de recursos humanos en las administraciones públicas</a:t>
            </a:r>
          </a:p>
        </p:txBody>
      </p:sp>
    </p:spTree>
    <p:extLst>
      <p:ext uri="{BB962C8B-B14F-4D97-AF65-F5344CB8AC3E}">
        <p14:creationId xmlns:p14="http://schemas.microsoft.com/office/powerpoint/2010/main" val="38730407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solidFill>
                  <a:schemeClr val="accent1">
                    <a:lumMod val="50000"/>
                  </a:schemeClr>
                </a:solidFill>
              </a:rPr>
              <a:t>RECURSO HUMANO EN EL SECTOR PÚBLICO</a:t>
            </a:r>
            <a:endParaRPr lang="es-CL" b="1" dirty="0">
              <a:solidFill>
                <a:schemeClr val="accent1">
                  <a:lumMod val="50000"/>
                </a:schemeClr>
              </a:solidFill>
            </a:endParaRPr>
          </a:p>
        </p:txBody>
      </p:sp>
      <p:sp>
        <p:nvSpPr>
          <p:cNvPr id="3" name="Marcador de contenido 2"/>
          <p:cNvSpPr>
            <a:spLocks noGrp="1"/>
          </p:cNvSpPr>
          <p:nvPr>
            <p:ph idx="1"/>
          </p:nvPr>
        </p:nvSpPr>
        <p:spPr>
          <a:xfrm>
            <a:off x="996887" y="3203913"/>
            <a:ext cx="5276322" cy="2392215"/>
          </a:xfrm>
        </p:spPr>
        <p:txBody>
          <a:bodyPr>
            <a:normAutofit/>
          </a:bodyPr>
          <a:lstStyle/>
          <a:p>
            <a:pPr marL="0" indent="0">
              <a:buNone/>
            </a:pPr>
            <a:r>
              <a:rPr lang="es-CL" sz="4000" b="1" i="1" dirty="0">
                <a:solidFill>
                  <a:schemeClr val="accent1">
                    <a:lumMod val="50000"/>
                  </a:schemeClr>
                </a:solidFill>
              </a:rPr>
              <a:t>Las personas y profesionales son el principal recurso del sector publico.</a:t>
            </a:r>
          </a:p>
        </p:txBody>
      </p:sp>
      <p:graphicFrame>
        <p:nvGraphicFramePr>
          <p:cNvPr id="4" name="Diagrama 3"/>
          <p:cNvGraphicFramePr/>
          <p:nvPr>
            <p:extLst>
              <p:ext uri="{D42A27DB-BD31-4B8C-83A1-F6EECF244321}">
                <p14:modId xmlns:p14="http://schemas.microsoft.com/office/powerpoint/2010/main" val="378955197"/>
              </p:ext>
            </p:extLst>
          </p:nvPr>
        </p:nvGraphicFramePr>
        <p:xfrm>
          <a:off x="5306828" y="102790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571277" y="1768694"/>
            <a:ext cx="6680127" cy="584775"/>
          </a:xfrm>
          <a:prstGeom prst="rect">
            <a:avLst/>
          </a:prstGeom>
        </p:spPr>
        <p:txBody>
          <a:bodyPr wrap="square">
            <a:spAutoFit/>
          </a:bodyPr>
          <a:lstStyle/>
          <a:p>
            <a:r>
              <a:rPr lang="es-CL" sz="3200" dirty="0">
                <a:solidFill>
                  <a:schemeClr val="accent1">
                    <a:lumMod val="50000"/>
                  </a:schemeClr>
                </a:solidFill>
              </a:rPr>
              <a:t>La gestión en el sector Público requiere</a:t>
            </a:r>
          </a:p>
        </p:txBody>
      </p:sp>
    </p:spTree>
    <p:extLst>
      <p:ext uri="{BB962C8B-B14F-4D97-AF65-F5344CB8AC3E}">
        <p14:creationId xmlns:p14="http://schemas.microsoft.com/office/powerpoint/2010/main" val="16030583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t="1492" r="2876" b="3072"/>
          <a:stretch/>
        </p:blipFill>
        <p:spPr>
          <a:xfrm>
            <a:off x="7575144" y="1435395"/>
            <a:ext cx="3706001" cy="4086799"/>
          </a:xfrm>
          <a:prstGeom prst="rect">
            <a:avLst/>
          </a:prstGeom>
        </p:spPr>
      </p:pic>
      <p:sp>
        <p:nvSpPr>
          <p:cNvPr id="2" name="Título 1"/>
          <p:cNvSpPr>
            <a:spLocks noGrp="1"/>
          </p:cNvSpPr>
          <p:nvPr>
            <p:ph type="title"/>
          </p:nvPr>
        </p:nvSpPr>
        <p:spPr/>
        <p:txBody>
          <a:bodyPr/>
          <a:lstStyle/>
          <a:p>
            <a:r>
              <a:rPr lang="es-CL" b="1" dirty="0">
                <a:solidFill>
                  <a:schemeClr val="accent1">
                    <a:lumMod val="50000"/>
                  </a:schemeClr>
                </a:solidFill>
              </a:rPr>
              <a:t>POR LO TANTO	</a:t>
            </a:r>
          </a:p>
        </p:txBody>
      </p:sp>
      <p:sp>
        <p:nvSpPr>
          <p:cNvPr id="3" name="Marcador de contenido 2"/>
          <p:cNvSpPr>
            <a:spLocks noGrp="1"/>
          </p:cNvSpPr>
          <p:nvPr>
            <p:ph idx="1"/>
          </p:nvPr>
        </p:nvSpPr>
        <p:spPr>
          <a:xfrm>
            <a:off x="848833" y="1793728"/>
            <a:ext cx="7061791" cy="2554988"/>
          </a:xfrm>
        </p:spPr>
        <p:txBody>
          <a:bodyPr>
            <a:normAutofit lnSpcReduction="10000"/>
          </a:bodyPr>
          <a:lstStyle/>
          <a:p>
            <a:pPr marL="0" indent="0">
              <a:buNone/>
            </a:pPr>
            <a:r>
              <a:rPr lang="es-CL" sz="3200" dirty="0">
                <a:solidFill>
                  <a:schemeClr val="accent1">
                    <a:lumMod val="50000"/>
                  </a:schemeClr>
                </a:solidFill>
              </a:rPr>
              <a:t>La Municipalidad debe: </a:t>
            </a:r>
          </a:p>
          <a:p>
            <a:r>
              <a:rPr lang="es-CL" sz="3200" dirty="0">
                <a:solidFill>
                  <a:schemeClr val="accent1">
                    <a:lumMod val="50000"/>
                  </a:schemeClr>
                </a:solidFill>
              </a:rPr>
              <a:t>Adaptar la Institucionalidad estratégicamente</a:t>
            </a:r>
          </a:p>
          <a:p>
            <a:r>
              <a:rPr lang="es-CL" sz="3200" dirty="0">
                <a:solidFill>
                  <a:schemeClr val="accent1">
                    <a:lumMod val="50000"/>
                  </a:schemeClr>
                </a:solidFill>
              </a:rPr>
              <a:t>Las Políticas de Personal</a:t>
            </a:r>
          </a:p>
          <a:p>
            <a:r>
              <a:rPr lang="es-CL" sz="3200" dirty="0">
                <a:solidFill>
                  <a:schemeClr val="accent1">
                    <a:lumMod val="50000"/>
                  </a:schemeClr>
                </a:solidFill>
              </a:rPr>
              <a:t>Las Políticas de Remuneraciones </a:t>
            </a:r>
          </a:p>
        </p:txBody>
      </p:sp>
      <p:sp>
        <p:nvSpPr>
          <p:cNvPr id="4" name="CuadroTexto 3"/>
          <p:cNvSpPr txBox="1"/>
          <p:nvPr/>
        </p:nvSpPr>
        <p:spPr>
          <a:xfrm>
            <a:off x="1381667" y="4752753"/>
            <a:ext cx="4571764" cy="769441"/>
          </a:xfrm>
          <a:prstGeom prst="rect">
            <a:avLst/>
          </a:prstGeom>
          <a:noFill/>
        </p:spPr>
        <p:txBody>
          <a:bodyPr wrap="none" rtlCol="0">
            <a:spAutoFit/>
          </a:bodyPr>
          <a:lstStyle/>
          <a:p>
            <a:r>
              <a:rPr lang="es-CL" sz="4400" dirty="0">
                <a:solidFill>
                  <a:srgbClr val="FF0000"/>
                </a:solidFill>
              </a:rPr>
              <a:t>El tiempo es ahora </a:t>
            </a:r>
          </a:p>
        </p:txBody>
      </p:sp>
    </p:spTree>
    <p:extLst>
      <p:ext uri="{BB962C8B-B14F-4D97-AF65-F5344CB8AC3E}">
        <p14:creationId xmlns:p14="http://schemas.microsoft.com/office/powerpoint/2010/main" val="7607646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fade">
                                      <p:cBhvr>
                                        <p:cTn id="3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solidFill>
                  <a:schemeClr val="accent1">
                    <a:lumMod val="50000"/>
                  </a:schemeClr>
                </a:solidFill>
              </a:rPr>
              <a:t>PROCESO DE PROFESIONALIZACIÓN</a:t>
            </a:r>
          </a:p>
        </p:txBody>
      </p:sp>
      <p:sp>
        <p:nvSpPr>
          <p:cNvPr id="5" name="Marcador de contenido 4"/>
          <p:cNvSpPr>
            <a:spLocks noGrp="1"/>
          </p:cNvSpPr>
          <p:nvPr>
            <p:ph idx="1"/>
          </p:nvPr>
        </p:nvSpPr>
        <p:spPr>
          <a:xfrm>
            <a:off x="3923414" y="1562985"/>
            <a:ext cx="7430386" cy="4613977"/>
          </a:xfrm>
        </p:spPr>
        <p:txBody>
          <a:bodyPr>
            <a:normAutofit lnSpcReduction="10000"/>
          </a:bodyPr>
          <a:lstStyle/>
          <a:p>
            <a:pPr lvl="1"/>
            <a:r>
              <a:rPr lang="es-CL" sz="2800" dirty="0">
                <a:solidFill>
                  <a:schemeClr val="accent1">
                    <a:lumMod val="50000"/>
                  </a:schemeClr>
                </a:solidFill>
              </a:rPr>
              <a:t>Diferenciación de puestos</a:t>
            </a:r>
          </a:p>
          <a:p>
            <a:pPr lvl="1"/>
            <a:r>
              <a:rPr lang="es-CL" sz="2800" dirty="0">
                <a:solidFill>
                  <a:schemeClr val="accent1">
                    <a:lumMod val="50000"/>
                  </a:schemeClr>
                </a:solidFill>
              </a:rPr>
              <a:t>No existe la permanencia, personal puede ser despedido cuando el puesto resulta innecesario o no se desempeña con las competencias exigidas</a:t>
            </a:r>
          </a:p>
          <a:p>
            <a:pPr lvl="1"/>
            <a:r>
              <a:rPr lang="es-CL" sz="2800" dirty="0">
                <a:solidFill>
                  <a:schemeClr val="accent1">
                    <a:lumMod val="50000"/>
                  </a:schemeClr>
                </a:solidFill>
              </a:rPr>
              <a:t>Reclutamiento en base a competencias, selección de personas adecuadas a través de prueba de tipo practico, exigiendo experiencia en el desarrollo de funciones</a:t>
            </a:r>
          </a:p>
          <a:p>
            <a:pPr lvl="1"/>
            <a:r>
              <a:rPr lang="es-CL" sz="2800" dirty="0">
                <a:solidFill>
                  <a:schemeClr val="accent1">
                    <a:lumMod val="50000"/>
                  </a:schemeClr>
                </a:solidFill>
              </a:rPr>
              <a:t>La administración no se ocupa de la formación, asensos.</a:t>
            </a:r>
          </a:p>
          <a:p>
            <a:pPr lvl="1"/>
            <a:r>
              <a:rPr lang="es-CL" sz="2800" dirty="0">
                <a:solidFill>
                  <a:schemeClr val="accent1">
                    <a:lumMod val="50000"/>
                  </a:schemeClr>
                </a:solidFill>
              </a:rPr>
              <a:t>Se apega a la legislación laboral</a:t>
            </a:r>
          </a:p>
        </p:txBody>
      </p:sp>
      <p:sp>
        <p:nvSpPr>
          <p:cNvPr id="6" name="Rectángulo: esquinas redondeadas 5"/>
          <p:cNvSpPr/>
          <p:nvPr/>
        </p:nvSpPr>
        <p:spPr>
          <a:xfrm>
            <a:off x="637953" y="2413591"/>
            <a:ext cx="2690037" cy="281762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s-CL" sz="4400" dirty="0"/>
              <a:t>ABIERTO</a:t>
            </a:r>
          </a:p>
        </p:txBody>
      </p:sp>
    </p:spTree>
    <p:extLst>
      <p:ext uri="{BB962C8B-B14F-4D97-AF65-F5344CB8AC3E}">
        <p14:creationId xmlns:p14="http://schemas.microsoft.com/office/powerpoint/2010/main" val="19106979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6180" y="407655"/>
            <a:ext cx="9114503" cy="1325563"/>
          </a:xfrm>
        </p:spPr>
        <p:txBody>
          <a:bodyPr/>
          <a:lstStyle/>
          <a:p>
            <a:r>
              <a:rPr lang="es-ES" b="1" dirty="0">
                <a:solidFill>
                  <a:schemeClr val="accent1">
                    <a:lumMod val="50000"/>
                  </a:schemeClr>
                </a:solidFill>
              </a:rPr>
              <a:t>PORQUE REESTRUCTURAR </a:t>
            </a:r>
            <a:endParaRPr lang="es-CL" b="1" dirty="0">
              <a:solidFill>
                <a:schemeClr val="accent1">
                  <a:lumMod val="50000"/>
                </a:schemeClr>
              </a:solidFill>
            </a:endParaRPr>
          </a:p>
        </p:txBody>
      </p:sp>
      <p:sp>
        <p:nvSpPr>
          <p:cNvPr id="3" name="Marcador de contenido 2"/>
          <p:cNvSpPr>
            <a:spLocks noGrp="1"/>
          </p:cNvSpPr>
          <p:nvPr>
            <p:ph idx="1"/>
          </p:nvPr>
        </p:nvSpPr>
        <p:spPr>
          <a:xfrm>
            <a:off x="838200" y="1868155"/>
            <a:ext cx="10123967" cy="609231"/>
          </a:xfrm>
        </p:spPr>
        <p:txBody>
          <a:bodyPr/>
          <a:lstStyle/>
          <a:p>
            <a:pPr marL="0" indent="0">
              <a:buNone/>
            </a:pPr>
            <a:r>
              <a:rPr lang="es-ES" dirty="0">
                <a:solidFill>
                  <a:schemeClr val="accent1">
                    <a:lumMod val="50000"/>
                  </a:schemeClr>
                </a:solidFill>
              </a:rPr>
              <a:t>1.- Para mejorar los procesos de servicios a la comunidad.</a:t>
            </a:r>
            <a:endParaRPr lang="es-CL" dirty="0">
              <a:solidFill>
                <a:schemeClr val="accent1">
                  <a:lumMod val="50000"/>
                </a:schemeClr>
              </a:solidFill>
            </a:endParaRPr>
          </a:p>
        </p:txBody>
      </p:sp>
      <p:sp>
        <p:nvSpPr>
          <p:cNvPr id="4" name="CuadroTexto 3"/>
          <p:cNvSpPr txBox="1"/>
          <p:nvPr/>
        </p:nvSpPr>
        <p:spPr>
          <a:xfrm>
            <a:off x="4784652" y="4883561"/>
            <a:ext cx="6980674" cy="923330"/>
          </a:xfrm>
          <a:prstGeom prst="rect">
            <a:avLst/>
          </a:prstGeom>
          <a:noFill/>
        </p:spPr>
        <p:txBody>
          <a:bodyPr wrap="square" rtlCol="0">
            <a:spAutoFit/>
          </a:bodyPr>
          <a:lstStyle/>
          <a:p>
            <a:endParaRPr lang="es-ES" dirty="0">
              <a:solidFill>
                <a:schemeClr val="accent1">
                  <a:lumMod val="50000"/>
                </a:schemeClr>
              </a:solidFill>
            </a:endParaRPr>
          </a:p>
          <a:p>
            <a:pPr algn="r"/>
            <a:r>
              <a:rPr lang="es-ES" dirty="0" err="1">
                <a:solidFill>
                  <a:schemeClr val="accent1">
                    <a:lumMod val="50000"/>
                  </a:schemeClr>
                </a:solidFill>
              </a:rPr>
              <a:t>Irarrazaval</a:t>
            </a:r>
            <a:r>
              <a:rPr lang="es-ES" dirty="0">
                <a:solidFill>
                  <a:schemeClr val="accent1">
                    <a:lumMod val="50000"/>
                  </a:schemeClr>
                </a:solidFill>
              </a:rPr>
              <a:t>, Ignacio “Percepciones acerca del municipio: continuidad y cambios”</a:t>
            </a:r>
            <a:endParaRPr lang="es-CL" dirty="0">
              <a:solidFill>
                <a:schemeClr val="accent1">
                  <a:lumMod val="50000"/>
                </a:schemeClr>
              </a:solidFill>
            </a:endParaRPr>
          </a:p>
        </p:txBody>
      </p:sp>
      <p:sp>
        <p:nvSpPr>
          <p:cNvPr id="5" name="CuadroTexto 4"/>
          <p:cNvSpPr txBox="1"/>
          <p:nvPr/>
        </p:nvSpPr>
        <p:spPr>
          <a:xfrm>
            <a:off x="540487" y="2771039"/>
            <a:ext cx="3861392" cy="1862048"/>
          </a:xfrm>
          <a:prstGeom prst="rect">
            <a:avLst/>
          </a:prstGeom>
          <a:noFill/>
        </p:spPr>
        <p:txBody>
          <a:bodyPr wrap="square" rtlCol="0">
            <a:spAutoFit/>
          </a:bodyPr>
          <a:lstStyle/>
          <a:p>
            <a:r>
              <a:rPr lang="es-ES" sz="11500" dirty="0">
                <a:solidFill>
                  <a:srgbClr val="FF0000"/>
                </a:solidFill>
              </a:rPr>
              <a:t>62,4%</a:t>
            </a:r>
            <a:endParaRPr lang="es-CL" sz="2000" dirty="0">
              <a:solidFill>
                <a:srgbClr val="FF0000"/>
              </a:solidFill>
            </a:endParaRPr>
          </a:p>
        </p:txBody>
      </p:sp>
      <p:sp>
        <p:nvSpPr>
          <p:cNvPr id="6" name="Rectángulo 5"/>
          <p:cNvSpPr/>
          <p:nvPr/>
        </p:nvSpPr>
        <p:spPr>
          <a:xfrm>
            <a:off x="4784652" y="2732567"/>
            <a:ext cx="6833079" cy="1938992"/>
          </a:xfrm>
          <a:prstGeom prst="rect">
            <a:avLst/>
          </a:prstGeom>
        </p:spPr>
        <p:txBody>
          <a:bodyPr wrap="square">
            <a:spAutoFit/>
          </a:bodyPr>
          <a:lstStyle/>
          <a:p>
            <a:pPr algn="just"/>
            <a:r>
              <a:rPr lang="es-ES" sz="2400" i="1" dirty="0">
                <a:solidFill>
                  <a:schemeClr val="accent1">
                    <a:lumMod val="50000"/>
                  </a:schemeClr>
                </a:solidFill>
              </a:rPr>
              <a:t>Casi dos tercios de la opinión publica percibe que el municipio es la institución que tiene mayor capacidad para resolver los problemas locales, por sobre las junta de vecinos, el gobierno nacional, la iglesia, los parlamentarios del distrito y otras instituciones.</a:t>
            </a:r>
          </a:p>
        </p:txBody>
      </p:sp>
    </p:spTree>
    <p:extLst>
      <p:ext uri="{BB962C8B-B14F-4D97-AF65-F5344CB8AC3E}">
        <p14:creationId xmlns:p14="http://schemas.microsoft.com/office/powerpoint/2010/main" val="3924678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solidFill>
                  <a:schemeClr val="accent1">
                    <a:lumMod val="50000"/>
                  </a:schemeClr>
                </a:solidFill>
              </a:rPr>
              <a:t>PROCESO DE PROFESIONALIZACIÓN</a:t>
            </a:r>
          </a:p>
        </p:txBody>
      </p:sp>
      <p:sp>
        <p:nvSpPr>
          <p:cNvPr id="5" name="Marcador de contenido 4"/>
          <p:cNvSpPr>
            <a:spLocks noGrp="1"/>
          </p:cNvSpPr>
          <p:nvPr>
            <p:ph idx="1"/>
          </p:nvPr>
        </p:nvSpPr>
        <p:spPr>
          <a:xfrm>
            <a:off x="3327990" y="1531088"/>
            <a:ext cx="8025809" cy="4645875"/>
          </a:xfrm>
        </p:spPr>
        <p:txBody>
          <a:bodyPr/>
          <a:lstStyle/>
          <a:p>
            <a:pPr lvl="1" algn="just"/>
            <a:r>
              <a:rPr lang="es-CL" dirty="0">
                <a:solidFill>
                  <a:schemeClr val="accent1">
                    <a:lumMod val="50000"/>
                  </a:schemeClr>
                </a:solidFill>
              </a:rPr>
              <a:t>Personal calificado, con experiencia adquirida, perfeccionamiento y continuidad con el desempeño de la función publica.</a:t>
            </a:r>
          </a:p>
          <a:p>
            <a:pPr lvl="1"/>
            <a:r>
              <a:rPr lang="es-CL" dirty="0">
                <a:solidFill>
                  <a:schemeClr val="accent1">
                    <a:lumMod val="50000"/>
                  </a:schemeClr>
                </a:solidFill>
              </a:rPr>
              <a:t>El empleo público a lo largo de la vida profesional, asciende en base a la experiencia, antigüedad, merito y capacidad.</a:t>
            </a:r>
          </a:p>
          <a:p>
            <a:pPr lvl="1"/>
            <a:r>
              <a:rPr lang="es-CL" dirty="0">
                <a:solidFill>
                  <a:schemeClr val="accent1">
                    <a:lumMod val="50000"/>
                  </a:schemeClr>
                </a:solidFill>
              </a:rPr>
              <a:t>Pruebas de ingresos en donde se comprueban los requisitos individuales, exámenes, cursos y periodo de practica</a:t>
            </a:r>
          </a:p>
          <a:p>
            <a:pPr lvl="1"/>
            <a:r>
              <a:rPr lang="es-CL" dirty="0">
                <a:solidFill>
                  <a:schemeClr val="accent1">
                    <a:lumMod val="50000"/>
                  </a:schemeClr>
                </a:solidFill>
              </a:rPr>
              <a:t>La rigideces del sistema  obligan a establecer programas de capacitaciones, adiestramiento en torno a su actividad y servicios a la mejora del desempeño.</a:t>
            </a:r>
          </a:p>
          <a:p>
            <a:pPr lvl="1"/>
            <a:r>
              <a:rPr lang="es-CL" dirty="0">
                <a:solidFill>
                  <a:schemeClr val="accent1">
                    <a:lumMod val="50000"/>
                  </a:schemeClr>
                </a:solidFill>
              </a:rPr>
              <a:t>Se apoya en el derecho administrativo</a:t>
            </a:r>
          </a:p>
        </p:txBody>
      </p:sp>
      <p:sp>
        <p:nvSpPr>
          <p:cNvPr id="3" name="Rectángulo: esquinas redondeadas 2"/>
          <p:cNvSpPr/>
          <p:nvPr/>
        </p:nvSpPr>
        <p:spPr>
          <a:xfrm>
            <a:off x="637953" y="2413591"/>
            <a:ext cx="2690037" cy="281762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CL" sz="4400" dirty="0"/>
              <a:t>CERRADO</a:t>
            </a:r>
          </a:p>
        </p:txBody>
      </p:sp>
    </p:spTree>
    <p:extLst>
      <p:ext uri="{BB962C8B-B14F-4D97-AF65-F5344CB8AC3E}">
        <p14:creationId xmlns:p14="http://schemas.microsoft.com/office/powerpoint/2010/main" val="7245505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35126" y="2296632"/>
            <a:ext cx="8654901" cy="1569660"/>
          </a:xfrm>
          <a:prstGeom prst="rect">
            <a:avLst/>
          </a:prstGeom>
          <a:noFill/>
        </p:spPr>
        <p:txBody>
          <a:bodyPr wrap="square" rtlCol="0">
            <a:spAutoFit/>
          </a:bodyPr>
          <a:lstStyle/>
          <a:p>
            <a:r>
              <a:rPr lang="es-CL" sz="9600" dirty="0">
                <a:solidFill>
                  <a:schemeClr val="accent1">
                    <a:lumMod val="50000"/>
                  </a:schemeClr>
                </a:solidFill>
                <a:latin typeface="+mj-lt"/>
              </a:rPr>
              <a:t>Muchas Gracias</a:t>
            </a:r>
          </a:p>
        </p:txBody>
      </p:sp>
    </p:spTree>
    <p:extLst>
      <p:ext uri="{BB962C8B-B14F-4D97-AF65-F5344CB8AC3E}">
        <p14:creationId xmlns:p14="http://schemas.microsoft.com/office/powerpoint/2010/main" val="12732023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PORQUE REESTRUCTURAR </a:t>
            </a:r>
            <a:endParaRPr lang="es-CL" b="1" dirty="0">
              <a:solidFill>
                <a:schemeClr val="accent1">
                  <a:lumMod val="50000"/>
                </a:schemeClr>
              </a:solidFill>
            </a:endParaRPr>
          </a:p>
        </p:txBody>
      </p:sp>
      <p:sp>
        <p:nvSpPr>
          <p:cNvPr id="3" name="Marcador de contenido 2"/>
          <p:cNvSpPr>
            <a:spLocks noGrp="1"/>
          </p:cNvSpPr>
          <p:nvPr>
            <p:ph idx="1"/>
          </p:nvPr>
        </p:nvSpPr>
        <p:spPr>
          <a:xfrm>
            <a:off x="838200" y="1825625"/>
            <a:ext cx="10123967" cy="609231"/>
          </a:xfrm>
        </p:spPr>
        <p:txBody>
          <a:bodyPr/>
          <a:lstStyle/>
          <a:p>
            <a:pPr marL="0" indent="0">
              <a:buNone/>
            </a:pPr>
            <a:r>
              <a:rPr lang="es-ES" dirty="0">
                <a:solidFill>
                  <a:schemeClr val="accent1">
                    <a:lumMod val="50000"/>
                  </a:schemeClr>
                </a:solidFill>
              </a:rPr>
              <a:t>2.- Gestión y Eficiencia en las municipalidades</a:t>
            </a:r>
            <a:endParaRPr lang="es-CL" dirty="0">
              <a:solidFill>
                <a:schemeClr val="accent1">
                  <a:lumMod val="50000"/>
                </a:schemeClr>
              </a:solidFill>
            </a:endParaRPr>
          </a:p>
        </p:txBody>
      </p:sp>
      <p:graphicFrame>
        <p:nvGraphicFramePr>
          <p:cNvPr id="6" name="Tabla 5"/>
          <p:cNvGraphicFramePr>
            <a:graphicFrameLocks noGrp="1"/>
          </p:cNvGraphicFramePr>
          <p:nvPr>
            <p:extLst>
              <p:ext uri="{D42A27DB-BD31-4B8C-83A1-F6EECF244321}">
                <p14:modId xmlns:p14="http://schemas.microsoft.com/office/powerpoint/2010/main" val="1939473415"/>
              </p:ext>
            </p:extLst>
          </p:nvPr>
        </p:nvGraphicFramePr>
        <p:xfrm>
          <a:off x="838200" y="2824911"/>
          <a:ext cx="5223750" cy="2618957"/>
        </p:xfrm>
        <a:graphic>
          <a:graphicData uri="http://schemas.openxmlformats.org/drawingml/2006/table">
            <a:tbl>
              <a:tblPr firstRow="1" bandRow="1">
                <a:tableStyleId>{5C22544A-7EE6-4342-B048-85BDC9FD1C3A}</a:tableStyleId>
              </a:tblPr>
              <a:tblGrid>
                <a:gridCol w="2611875">
                  <a:extLst>
                    <a:ext uri="{9D8B030D-6E8A-4147-A177-3AD203B41FA5}">
                      <a16:colId xmlns:a16="http://schemas.microsoft.com/office/drawing/2014/main" val="3502277047"/>
                    </a:ext>
                  </a:extLst>
                </a:gridCol>
                <a:gridCol w="2611875">
                  <a:extLst>
                    <a:ext uri="{9D8B030D-6E8A-4147-A177-3AD203B41FA5}">
                      <a16:colId xmlns:a16="http://schemas.microsoft.com/office/drawing/2014/main" val="39190264"/>
                    </a:ext>
                  </a:extLst>
                </a:gridCol>
              </a:tblGrid>
              <a:tr h="423911">
                <a:tc>
                  <a:txBody>
                    <a:bodyPr/>
                    <a:lstStyle/>
                    <a:p>
                      <a:pPr algn="ctr"/>
                      <a:r>
                        <a:rPr lang="es-ES" dirty="0"/>
                        <a:t>Nivel de Gestión</a:t>
                      </a:r>
                      <a:endParaRPr lang="es-CL" dirty="0"/>
                    </a:p>
                  </a:txBody>
                  <a:tcPr/>
                </a:tc>
                <a:tc>
                  <a:txBody>
                    <a:bodyPr/>
                    <a:lstStyle/>
                    <a:p>
                      <a:pPr algn="ctr"/>
                      <a:r>
                        <a:rPr lang="es-ES" dirty="0"/>
                        <a:t>Cantidad </a:t>
                      </a:r>
                      <a:endParaRPr lang="es-CL" dirty="0"/>
                    </a:p>
                  </a:txBody>
                  <a:tcPr/>
                </a:tc>
                <a:extLst>
                  <a:ext uri="{0D108BD9-81ED-4DB2-BD59-A6C34878D82A}">
                    <a16:rowId xmlns:a16="http://schemas.microsoft.com/office/drawing/2014/main" val="370435979"/>
                  </a:ext>
                </a:extLst>
              </a:tr>
              <a:tr h="731682">
                <a:tc>
                  <a:txBody>
                    <a:bodyPr/>
                    <a:lstStyle/>
                    <a:p>
                      <a:pPr algn="ctr"/>
                      <a:r>
                        <a:rPr lang="es-ES" sz="3600" dirty="0"/>
                        <a:t>Crítica</a:t>
                      </a:r>
                      <a:endParaRPr lang="es-CL" sz="3600" dirty="0"/>
                    </a:p>
                  </a:txBody>
                  <a:tcPr/>
                </a:tc>
                <a:tc>
                  <a:txBody>
                    <a:bodyPr/>
                    <a:lstStyle/>
                    <a:p>
                      <a:pPr algn="ctr"/>
                      <a:r>
                        <a:rPr lang="es-ES" sz="3600" dirty="0">
                          <a:solidFill>
                            <a:srgbClr val="FF0000"/>
                          </a:solidFill>
                        </a:rPr>
                        <a:t>158</a:t>
                      </a:r>
                      <a:endParaRPr lang="es-CL" sz="3600" dirty="0">
                        <a:solidFill>
                          <a:srgbClr val="FF0000"/>
                        </a:solidFill>
                      </a:endParaRPr>
                    </a:p>
                  </a:txBody>
                  <a:tcPr/>
                </a:tc>
                <a:extLst>
                  <a:ext uri="{0D108BD9-81ED-4DB2-BD59-A6C34878D82A}">
                    <a16:rowId xmlns:a16="http://schemas.microsoft.com/office/drawing/2014/main" val="2888812362"/>
                  </a:ext>
                </a:extLst>
              </a:tr>
              <a:tr h="731682">
                <a:tc>
                  <a:txBody>
                    <a:bodyPr/>
                    <a:lstStyle/>
                    <a:p>
                      <a:pPr algn="ctr"/>
                      <a:r>
                        <a:rPr lang="es-ES" sz="3600" dirty="0"/>
                        <a:t>Intermedia</a:t>
                      </a:r>
                      <a:endParaRPr lang="es-CL" sz="3600" dirty="0"/>
                    </a:p>
                  </a:txBody>
                  <a:tcPr/>
                </a:tc>
                <a:tc>
                  <a:txBody>
                    <a:bodyPr/>
                    <a:lstStyle/>
                    <a:p>
                      <a:pPr algn="ctr"/>
                      <a:r>
                        <a:rPr lang="es-ES" sz="3600" dirty="0">
                          <a:solidFill>
                            <a:srgbClr val="FF0000"/>
                          </a:solidFill>
                        </a:rPr>
                        <a:t>123</a:t>
                      </a:r>
                      <a:endParaRPr lang="es-CL" sz="3600" dirty="0">
                        <a:solidFill>
                          <a:srgbClr val="FF0000"/>
                        </a:solidFill>
                      </a:endParaRPr>
                    </a:p>
                  </a:txBody>
                  <a:tcPr/>
                </a:tc>
                <a:extLst>
                  <a:ext uri="{0D108BD9-81ED-4DB2-BD59-A6C34878D82A}">
                    <a16:rowId xmlns:a16="http://schemas.microsoft.com/office/drawing/2014/main" val="3439701465"/>
                  </a:ext>
                </a:extLst>
              </a:tr>
              <a:tr h="731682">
                <a:tc>
                  <a:txBody>
                    <a:bodyPr/>
                    <a:lstStyle/>
                    <a:p>
                      <a:pPr algn="ctr"/>
                      <a:r>
                        <a:rPr lang="es-ES" sz="3600" dirty="0"/>
                        <a:t>Autónomo</a:t>
                      </a:r>
                      <a:endParaRPr lang="es-CL" sz="3600" dirty="0"/>
                    </a:p>
                  </a:txBody>
                  <a:tcPr/>
                </a:tc>
                <a:tc>
                  <a:txBody>
                    <a:bodyPr/>
                    <a:lstStyle/>
                    <a:p>
                      <a:pPr algn="ctr"/>
                      <a:r>
                        <a:rPr lang="es-ES" sz="3600" dirty="0">
                          <a:solidFill>
                            <a:srgbClr val="FF0000"/>
                          </a:solidFill>
                        </a:rPr>
                        <a:t>64</a:t>
                      </a:r>
                      <a:endParaRPr lang="es-CL" sz="3600" dirty="0">
                        <a:solidFill>
                          <a:srgbClr val="FF0000"/>
                        </a:solidFill>
                      </a:endParaRPr>
                    </a:p>
                  </a:txBody>
                  <a:tcPr/>
                </a:tc>
                <a:extLst>
                  <a:ext uri="{0D108BD9-81ED-4DB2-BD59-A6C34878D82A}">
                    <a16:rowId xmlns:a16="http://schemas.microsoft.com/office/drawing/2014/main" val="1684862980"/>
                  </a:ext>
                </a:extLst>
              </a:tr>
            </a:tbl>
          </a:graphicData>
        </a:graphic>
      </p:graphicFrame>
      <p:sp>
        <p:nvSpPr>
          <p:cNvPr id="7" name="CuadroTexto 6"/>
          <p:cNvSpPr txBox="1"/>
          <p:nvPr/>
        </p:nvSpPr>
        <p:spPr>
          <a:xfrm>
            <a:off x="7038754" y="4512972"/>
            <a:ext cx="4503288" cy="646331"/>
          </a:xfrm>
          <a:prstGeom prst="rect">
            <a:avLst/>
          </a:prstGeom>
          <a:noFill/>
        </p:spPr>
        <p:txBody>
          <a:bodyPr wrap="square" rtlCol="0">
            <a:spAutoFit/>
          </a:bodyPr>
          <a:lstStyle/>
          <a:p>
            <a:pPr algn="just"/>
            <a:r>
              <a:rPr lang="es-ES" dirty="0">
                <a:solidFill>
                  <a:schemeClr val="accent1">
                    <a:lumMod val="50000"/>
                  </a:schemeClr>
                </a:solidFill>
              </a:rPr>
              <a:t>Las personas se siente insatisfechas y muy insatisfecha de las autoridades municipales. </a:t>
            </a:r>
          </a:p>
        </p:txBody>
      </p:sp>
      <p:sp>
        <p:nvSpPr>
          <p:cNvPr id="8" name="CuadroTexto 7"/>
          <p:cNvSpPr txBox="1"/>
          <p:nvPr/>
        </p:nvSpPr>
        <p:spPr>
          <a:xfrm>
            <a:off x="7740502" y="2573521"/>
            <a:ext cx="2770181" cy="1862048"/>
          </a:xfrm>
          <a:prstGeom prst="rect">
            <a:avLst/>
          </a:prstGeom>
          <a:noFill/>
        </p:spPr>
        <p:txBody>
          <a:bodyPr wrap="square" rtlCol="0">
            <a:spAutoFit/>
          </a:bodyPr>
          <a:lstStyle/>
          <a:p>
            <a:r>
              <a:rPr lang="es-ES" sz="11500" dirty="0">
                <a:solidFill>
                  <a:srgbClr val="FF0000"/>
                </a:solidFill>
              </a:rPr>
              <a:t>43%</a:t>
            </a:r>
            <a:endParaRPr lang="es-CL" sz="11500" dirty="0">
              <a:solidFill>
                <a:srgbClr val="FF0000"/>
              </a:solidFill>
            </a:endParaRPr>
          </a:p>
        </p:txBody>
      </p:sp>
    </p:spTree>
    <p:extLst>
      <p:ext uri="{BB962C8B-B14F-4D97-AF65-F5344CB8AC3E}">
        <p14:creationId xmlns:p14="http://schemas.microsoft.com/office/powerpoint/2010/main" val="1896171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PORQUE REESTRUCTURAR </a:t>
            </a:r>
            <a:endParaRPr lang="es-CL" b="1" dirty="0">
              <a:solidFill>
                <a:schemeClr val="accent1">
                  <a:lumMod val="50000"/>
                </a:schemeClr>
              </a:solidFill>
            </a:endParaRPr>
          </a:p>
        </p:txBody>
      </p:sp>
      <p:sp>
        <p:nvSpPr>
          <p:cNvPr id="6" name="CuadroTexto 5"/>
          <p:cNvSpPr txBox="1"/>
          <p:nvPr/>
        </p:nvSpPr>
        <p:spPr>
          <a:xfrm>
            <a:off x="743477" y="2080696"/>
            <a:ext cx="10419907" cy="3108543"/>
          </a:xfrm>
          <a:prstGeom prst="rect">
            <a:avLst/>
          </a:prstGeom>
          <a:noFill/>
        </p:spPr>
        <p:txBody>
          <a:bodyPr wrap="square" rtlCol="0">
            <a:spAutoFit/>
          </a:bodyPr>
          <a:lstStyle/>
          <a:p>
            <a:pPr algn="just"/>
            <a:r>
              <a:rPr lang="es-CL" sz="3200" i="1" dirty="0">
                <a:solidFill>
                  <a:schemeClr val="accent1">
                    <a:lumMod val="50000"/>
                  </a:schemeClr>
                </a:solidFill>
              </a:rPr>
              <a:t>“En los últimos años, se los ha visto asumiendo transferencias de responsabilidades cada vez más complejas y crecientes, sin su contrapartida en términos de recursos, competencias y cambios importantes en sus estructuras organizacionales para asumir sus tareas permanentes y emergentes”</a:t>
            </a:r>
          </a:p>
          <a:p>
            <a:endParaRPr lang="es-ES" dirty="0">
              <a:solidFill>
                <a:schemeClr val="accent1">
                  <a:lumMod val="50000"/>
                </a:schemeClr>
              </a:solidFill>
            </a:endParaRPr>
          </a:p>
          <a:p>
            <a:pPr algn="r"/>
            <a:r>
              <a:rPr lang="es-CL" dirty="0" err="1">
                <a:solidFill>
                  <a:schemeClr val="accent1">
                    <a:lumMod val="50000"/>
                  </a:schemeClr>
                </a:solidFill>
              </a:rPr>
              <a:t>Haefner</a:t>
            </a:r>
            <a:r>
              <a:rPr lang="es-CL" dirty="0">
                <a:solidFill>
                  <a:schemeClr val="accent1">
                    <a:lumMod val="50000"/>
                  </a:schemeClr>
                </a:solidFill>
              </a:rPr>
              <a:t>, Carlos, “Propuestas para una política de desarrollo municipal de calidad en Chile”</a:t>
            </a:r>
          </a:p>
        </p:txBody>
      </p:sp>
    </p:spTree>
    <p:extLst>
      <p:ext uri="{BB962C8B-B14F-4D97-AF65-F5344CB8AC3E}">
        <p14:creationId xmlns:p14="http://schemas.microsoft.com/office/powerpoint/2010/main" val="30987502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6180" y="397023"/>
            <a:ext cx="9114503" cy="1325563"/>
          </a:xfrm>
        </p:spPr>
        <p:txBody>
          <a:bodyPr/>
          <a:lstStyle/>
          <a:p>
            <a:r>
              <a:rPr lang="es-ES" b="1" dirty="0">
                <a:solidFill>
                  <a:schemeClr val="accent1">
                    <a:lumMod val="50000"/>
                  </a:schemeClr>
                </a:solidFill>
              </a:rPr>
              <a:t>PORQUE REESTRUCTURAR </a:t>
            </a:r>
            <a:endParaRPr lang="es-CL" b="1" dirty="0">
              <a:solidFill>
                <a:schemeClr val="accent1">
                  <a:lumMod val="50000"/>
                </a:schemeClr>
              </a:solidFill>
            </a:endParaRPr>
          </a:p>
        </p:txBody>
      </p:sp>
      <p:sp>
        <p:nvSpPr>
          <p:cNvPr id="6" name="CuadroTexto 5"/>
          <p:cNvSpPr txBox="1"/>
          <p:nvPr/>
        </p:nvSpPr>
        <p:spPr>
          <a:xfrm>
            <a:off x="743477" y="1981971"/>
            <a:ext cx="10419907" cy="830997"/>
          </a:xfrm>
          <a:prstGeom prst="rect">
            <a:avLst/>
          </a:prstGeom>
          <a:noFill/>
        </p:spPr>
        <p:txBody>
          <a:bodyPr wrap="square" rtlCol="0">
            <a:spAutoFit/>
          </a:bodyPr>
          <a:lstStyle/>
          <a:p>
            <a:r>
              <a:rPr lang="es-CL" sz="2400" dirty="0">
                <a:solidFill>
                  <a:schemeClr val="accent1">
                    <a:lumMod val="50000"/>
                  </a:schemeClr>
                </a:solidFill>
              </a:rPr>
              <a:t>3.- Entrega de servicios a la comunidad requerirá no sólo de una gestión más eficiente, sino que también de funcionarios con más y mejores competencias</a:t>
            </a:r>
          </a:p>
        </p:txBody>
      </p:sp>
      <p:sp>
        <p:nvSpPr>
          <p:cNvPr id="3" name="Rectángulo 2"/>
          <p:cNvSpPr/>
          <p:nvPr/>
        </p:nvSpPr>
        <p:spPr>
          <a:xfrm>
            <a:off x="840549" y="4807523"/>
            <a:ext cx="7304567" cy="954107"/>
          </a:xfrm>
          <a:prstGeom prst="rect">
            <a:avLst/>
          </a:prstGeom>
        </p:spPr>
        <p:txBody>
          <a:bodyPr wrap="square">
            <a:spAutoFit/>
          </a:bodyPr>
          <a:lstStyle/>
          <a:p>
            <a:r>
              <a:rPr lang="es-CL" sz="2800" dirty="0">
                <a:solidFill>
                  <a:schemeClr val="accent1">
                    <a:lumMod val="50000"/>
                  </a:schemeClr>
                </a:solidFill>
                <a:latin typeface="CenturyGothic"/>
              </a:rPr>
              <a:t>Los gastos y la inversión en capacitación en promedio</a:t>
            </a:r>
            <a:endParaRPr lang="es-CL" sz="2800" dirty="0">
              <a:solidFill>
                <a:schemeClr val="accent1">
                  <a:lumMod val="50000"/>
                </a:schemeClr>
              </a:solidFill>
            </a:endParaRPr>
          </a:p>
        </p:txBody>
      </p:sp>
      <p:sp>
        <p:nvSpPr>
          <p:cNvPr id="4" name="Rectángulo 3"/>
          <p:cNvSpPr/>
          <p:nvPr/>
        </p:nvSpPr>
        <p:spPr>
          <a:xfrm>
            <a:off x="1635324" y="2986943"/>
            <a:ext cx="2480166" cy="1107996"/>
          </a:xfrm>
          <a:prstGeom prst="rect">
            <a:avLst/>
          </a:prstGeom>
        </p:spPr>
        <p:txBody>
          <a:bodyPr wrap="none">
            <a:spAutoFit/>
          </a:bodyPr>
          <a:lstStyle/>
          <a:p>
            <a:r>
              <a:rPr lang="es-CL" sz="6600" dirty="0">
                <a:solidFill>
                  <a:srgbClr val="FF0000"/>
                </a:solidFill>
                <a:latin typeface="CenturyGothic"/>
              </a:rPr>
              <a:t>29,1% </a:t>
            </a:r>
            <a:endParaRPr lang="es-CL" sz="6600" dirty="0">
              <a:solidFill>
                <a:srgbClr val="FF0000"/>
              </a:solidFill>
            </a:endParaRPr>
          </a:p>
        </p:txBody>
      </p:sp>
      <p:sp>
        <p:nvSpPr>
          <p:cNvPr id="5" name="Rectángulo 4"/>
          <p:cNvSpPr/>
          <p:nvPr/>
        </p:nvSpPr>
        <p:spPr>
          <a:xfrm>
            <a:off x="4492833" y="3217776"/>
            <a:ext cx="7043531" cy="584775"/>
          </a:xfrm>
          <a:prstGeom prst="rect">
            <a:avLst/>
          </a:prstGeom>
        </p:spPr>
        <p:txBody>
          <a:bodyPr wrap="none">
            <a:spAutoFit/>
          </a:bodyPr>
          <a:lstStyle/>
          <a:p>
            <a:r>
              <a:rPr lang="es-CL" sz="3200" dirty="0">
                <a:solidFill>
                  <a:schemeClr val="accent1">
                    <a:lumMod val="50000"/>
                  </a:schemeClr>
                </a:solidFill>
                <a:latin typeface="CenturyGothic"/>
              </a:rPr>
              <a:t>Profesionalización en el sector municipal </a:t>
            </a:r>
            <a:endParaRPr lang="es-CL" sz="3200" dirty="0">
              <a:solidFill>
                <a:schemeClr val="accent1">
                  <a:lumMod val="50000"/>
                </a:schemeClr>
              </a:solidFill>
            </a:endParaRPr>
          </a:p>
        </p:txBody>
      </p:sp>
      <p:sp>
        <p:nvSpPr>
          <p:cNvPr id="7" name="Rectángulo 6"/>
          <p:cNvSpPr/>
          <p:nvPr/>
        </p:nvSpPr>
        <p:spPr>
          <a:xfrm>
            <a:off x="7986689" y="4653634"/>
            <a:ext cx="2289409" cy="1107996"/>
          </a:xfrm>
          <a:prstGeom prst="rect">
            <a:avLst/>
          </a:prstGeom>
        </p:spPr>
        <p:txBody>
          <a:bodyPr wrap="none">
            <a:spAutoFit/>
          </a:bodyPr>
          <a:lstStyle/>
          <a:p>
            <a:r>
              <a:rPr lang="es-CL" sz="6600" dirty="0">
                <a:solidFill>
                  <a:srgbClr val="FF0000"/>
                </a:solidFill>
                <a:latin typeface="CenturyGothic"/>
              </a:rPr>
              <a:t>0,23%</a:t>
            </a:r>
            <a:endParaRPr lang="es-CL" sz="6600" dirty="0">
              <a:solidFill>
                <a:srgbClr val="FF0000"/>
              </a:solidFill>
            </a:endParaRPr>
          </a:p>
        </p:txBody>
      </p:sp>
    </p:spTree>
    <p:extLst>
      <p:ext uri="{BB962C8B-B14F-4D97-AF65-F5344CB8AC3E}">
        <p14:creationId xmlns:p14="http://schemas.microsoft.com/office/powerpoint/2010/main" val="17368753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QUE ES REESTRUCTURAR </a:t>
            </a:r>
            <a:endParaRPr lang="es-CL" b="1" dirty="0">
              <a:solidFill>
                <a:schemeClr val="accent1">
                  <a:lumMod val="50000"/>
                </a:schemeClr>
              </a:solidFill>
            </a:endParaRPr>
          </a:p>
        </p:txBody>
      </p:sp>
      <p:sp>
        <p:nvSpPr>
          <p:cNvPr id="3" name="Marcador de texto 2"/>
          <p:cNvSpPr>
            <a:spLocks noGrp="1"/>
          </p:cNvSpPr>
          <p:nvPr>
            <p:ph type="body" idx="1"/>
          </p:nvPr>
        </p:nvSpPr>
        <p:spPr/>
        <p:txBody>
          <a:bodyPr/>
          <a:lstStyle/>
          <a:p>
            <a:pPr algn="ctr"/>
            <a:endParaRPr lang="es-ES" dirty="0"/>
          </a:p>
          <a:p>
            <a:pPr algn="ctr"/>
            <a:r>
              <a:rPr lang="es-ES" dirty="0"/>
              <a:t>Una buena reestructuración, entrega la posibilidad de tener una mejor ciudad y calidad de vida de sus habitantes</a:t>
            </a:r>
            <a:endParaRPr lang="es-CL" dirty="0"/>
          </a:p>
        </p:txBody>
      </p:sp>
    </p:spTree>
    <p:extLst>
      <p:ext uri="{BB962C8B-B14F-4D97-AF65-F5344CB8AC3E}">
        <p14:creationId xmlns:p14="http://schemas.microsoft.com/office/powerpoint/2010/main" val="25605037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solidFill>
                  <a:schemeClr val="accent1">
                    <a:lumMod val="50000"/>
                  </a:schemeClr>
                </a:solidFill>
              </a:rPr>
              <a:t>PUNTOS IMPORTANTES EN LA REESTRUCCTURACIÓN</a:t>
            </a:r>
            <a:endParaRPr lang="es-CL" b="1" dirty="0">
              <a:solidFill>
                <a:schemeClr val="accent1">
                  <a:lumMod val="50000"/>
                </a:schemeClr>
              </a:solidFill>
            </a:endParaRPr>
          </a:p>
        </p:txBody>
      </p:sp>
      <p:sp>
        <p:nvSpPr>
          <p:cNvPr id="3" name="Marcador de contenido 2"/>
          <p:cNvSpPr>
            <a:spLocks noGrp="1"/>
          </p:cNvSpPr>
          <p:nvPr>
            <p:ph idx="1"/>
          </p:nvPr>
        </p:nvSpPr>
        <p:spPr>
          <a:xfrm>
            <a:off x="848831" y="1839432"/>
            <a:ext cx="10953307" cy="4202593"/>
          </a:xfrm>
        </p:spPr>
        <p:txBody>
          <a:bodyPr>
            <a:normAutofit fontScale="92500"/>
          </a:bodyPr>
          <a:lstStyle/>
          <a:p>
            <a:pPr marL="0" indent="0">
              <a:buNone/>
            </a:pPr>
            <a:r>
              <a:rPr lang="es-CL" dirty="0">
                <a:solidFill>
                  <a:schemeClr val="accent1">
                    <a:lumMod val="50000"/>
                  </a:schemeClr>
                </a:solidFill>
              </a:rPr>
              <a:t>Los puntos importantes para el logro eficiente de las funciones de la administración municipal son: </a:t>
            </a:r>
          </a:p>
          <a:p>
            <a:pPr marL="514350" indent="-514350">
              <a:buFont typeface="+mj-lt"/>
              <a:buAutoNum type="arabicPeriod"/>
            </a:pPr>
            <a:r>
              <a:rPr lang="es-CL" dirty="0">
                <a:solidFill>
                  <a:schemeClr val="accent1">
                    <a:lumMod val="50000"/>
                  </a:schemeClr>
                </a:solidFill>
              </a:rPr>
              <a:t>La fragilidad del marco normativo. </a:t>
            </a:r>
          </a:p>
          <a:p>
            <a:pPr marL="514350" indent="-514350">
              <a:buFont typeface="+mj-lt"/>
              <a:buAutoNum type="arabicPeriod"/>
            </a:pPr>
            <a:r>
              <a:rPr lang="es-CL" dirty="0">
                <a:solidFill>
                  <a:schemeClr val="accent1">
                    <a:lumMod val="50000"/>
                  </a:schemeClr>
                </a:solidFill>
              </a:rPr>
              <a:t>La persistencia de sistemas administrativos obsoletos. </a:t>
            </a:r>
          </a:p>
          <a:p>
            <a:pPr marL="514350" indent="-514350">
              <a:buFont typeface="+mj-lt"/>
              <a:buAutoNum type="arabicPeriod"/>
            </a:pPr>
            <a:r>
              <a:rPr lang="es-CL" dirty="0">
                <a:solidFill>
                  <a:schemeClr val="accent1">
                    <a:lumMod val="50000"/>
                  </a:schemeClr>
                </a:solidFill>
              </a:rPr>
              <a:t>La precariedad de sistemas de gestión de servicios públicos municipales. </a:t>
            </a:r>
          </a:p>
          <a:p>
            <a:pPr marL="514350" indent="-514350">
              <a:buFont typeface="+mj-lt"/>
              <a:buAutoNum type="arabicPeriod"/>
            </a:pPr>
            <a:r>
              <a:rPr lang="es-CL" dirty="0">
                <a:solidFill>
                  <a:schemeClr val="accent1">
                    <a:lumMod val="50000"/>
                  </a:schemeClr>
                </a:solidFill>
              </a:rPr>
              <a:t>La falta de sistemas de planeación municipal actualizado y comunicado.</a:t>
            </a:r>
          </a:p>
          <a:p>
            <a:pPr marL="514350" indent="-514350">
              <a:buFont typeface="+mj-lt"/>
              <a:buAutoNum type="arabicPeriod"/>
            </a:pPr>
            <a:r>
              <a:rPr lang="es-CL" dirty="0">
                <a:solidFill>
                  <a:schemeClr val="accent1">
                    <a:lumMod val="50000"/>
                  </a:schemeClr>
                </a:solidFill>
              </a:rPr>
              <a:t>La ausencia de instrumentos de gestión para incorporar una visión integral del desarrollo local. </a:t>
            </a:r>
          </a:p>
          <a:p>
            <a:pPr marL="514350" indent="-514350">
              <a:buFont typeface="+mj-lt"/>
              <a:buAutoNum type="arabicPeriod"/>
            </a:pPr>
            <a:r>
              <a:rPr lang="es-CL" dirty="0">
                <a:solidFill>
                  <a:schemeClr val="accent1">
                    <a:lumMod val="50000"/>
                  </a:schemeClr>
                </a:solidFill>
              </a:rPr>
              <a:t>La falta de profesionalización de los servidores públicos.</a:t>
            </a:r>
          </a:p>
        </p:txBody>
      </p:sp>
    </p:spTree>
    <p:extLst>
      <p:ext uri="{BB962C8B-B14F-4D97-AF65-F5344CB8AC3E}">
        <p14:creationId xmlns:p14="http://schemas.microsoft.com/office/powerpoint/2010/main" val="2740249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ltLang="es-CL" b="1" dirty="0">
                <a:solidFill>
                  <a:schemeClr val="accent1">
                    <a:lumMod val="50000"/>
                  </a:schemeClr>
                </a:solidFill>
              </a:rPr>
              <a:t>REESTRUCTURACIÓN ADMINISTRATIVA</a:t>
            </a:r>
            <a:endParaRPr lang="es-CL" dirty="0"/>
          </a:p>
        </p:txBody>
      </p:sp>
      <p:sp>
        <p:nvSpPr>
          <p:cNvPr id="3" name="Marcador de contenido 2"/>
          <p:cNvSpPr>
            <a:spLocks noGrp="1"/>
          </p:cNvSpPr>
          <p:nvPr>
            <p:ph idx="1"/>
          </p:nvPr>
        </p:nvSpPr>
        <p:spPr>
          <a:xfrm>
            <a:off x="838201" y="1825625"/>
            <a:ext cx="7618892" cy="4309361"/>
          </a:xfrm>
        </p:spPr>
        <p:txBody>
          <a:bodyPr>
            <a:normAutofit fontScale="92500" lnSpcReduction="10000"/>
          </a:bodyPr>
          <a:lstStyle/>
          <a:p>
            <a:pPr marL="0" indent="0" algn="just">
              <a:buNone/>
            </a:pPr>
            <a:r>
              <a:rPr lang="es-ES" altLang="es-CL" sz="3200" dirty="0">
                <a:solidFill>
                  <a:schemeClr val="accent1">
                    <a:lumMod val="50000"/>
                  </a:schemeClr>
                </a:solidFill>
              </a:rPr>
              <a:t>La </a:t>
            </a:r>
            <a:r>
              <a:rPr lang="es-ES" altLang="es-CL" sz="3200" b="1" dirty="0">
                <a:solidFill>
                  <a:schemeClr val="accent1">
                    <a:lumMod val="50000"/>
                  </a:schemeClr>
                </a:solidFill>
              </a:rPr>
              <a:t>Reestructuración Administrativa</a:t>
            </a:r>
            <a:r>
              <a:rPr lang="es-ES" altLang="es-CL" sz="3200" dirty="0">
                <a:solidFill>
                  <a:schemeClr val="accent1">
                    <a:lumMod val="50000"/>
                  </a:schemeClr>
                </a:solidFill>
              </a:rPr>
              <a:t> es la reorganización y rediseño de una entidad a fin de</a:t>
            </a:r>
            <a:r>
              <a:rPr lang="es-ES" altLang="es-CL" sz="3200" b="1" dirty="0">
                <a:solidFill>
                  <a:schemeClr val="accent1">
                    <a:lumMod val="50000"/>
                  </a:schemeClr>
                </a:solidFill>
              </a:rPr>
              <a:t> </a:t>
            </a:r>
            <a:r>
              <a:rPr lang="es-ES" altLang="es-CL" sz="3200" dirty="0">
                <a:solidFill>
                  <a:schemeClr val="accent1">
                    <a:lumMod val="50000"/>
                  </a:schemeClr>
                </a:solidFill>
              </a:rPr>
              <a:t>modernizarla, redefinir las funciones de sus unidades orgánicas, efectuar ajustes y modificaciones en su estructura, planta orgánica y procesos de trabajo: así como el cambio de actitud y comportamiento del potencial humano, de manera de conseguir eficiencia y alcanzar el bien común de la comunidad.</a:t>
            </a:r>
          </a:p>
          <a:p>
            <a:pPr marL="0" indent="0" algn="r">
              <a:buNone/>
            </a:pPr>
            <a:r>
              <a:rPr lang="es-ES" altLang="es-CL" sz="2200" dirty="0">
                <a:solidFill>
                  <a:schemeClr val="accent1">
                    <a:lumMod val="50000"/>
                  </a:schemeClr>
                </a:solidFill>
              </a:rPr>
              <a:t>Eugenio </a:t>
            </a:r>
            <a:r>
              <a:rPr lang="es-ES" altLang="es-CL" sz="2200" dirty="0" err="1">
                <a:solidFill>
                  <a:schemeClr val="accent1">
                    <a:lumMod val="50000"/>
                  </a:schemeClr>
                </a:solidFill>
              </a:rPr>
              <a:t>Lahera</a:t>
            </a:r>
            <a:r>
              <a:rPr lang="es-ES" altLang="es-CL" sz="2200" dirty="0">
                <a:solidFill>
                  <a:schemeClr val="accent1">
                    <a:lumMod val="50000"/>
                  </a:schemeClr>
                </a:solidFill>
              </a:rPr>
              <a:t> - 2010</a:t>
            </a:r>
            <a:endParaRPr lang="es-ES_tradnl" altLang="es-CL" sz="2200" dirty="0">
              <a:solidFill>
                <a:schemeClr val="accent1">
                  <a:lumMod val="50000"/>
                </a:schemeClr>
              </a:solidFill>
            </a:endParaRPr>
          </a:p>
        </p:txBody>
      </p:sp>
      <p:pic>
        <p:nvPicPr>
          <p:cNvPr id="1026" name="Picture 2" descr="Resultado de imagen para t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26041">
            <a:off x="8941686" y="2091107"/>
            <a:ext cx="3329384" cy="3257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1324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barn(inVertical)">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6179" y="365125"/>
            <a:ext cx="9385235" cy="1325563"/>
          </a:xfrm>
        </p:spPr>
        <p:txBody>
          <a:bodyPr/>
          <a:lstStyle/>
          <a:p>
            <a:r>
              <a:rPr lang="es-ES" altLang="es-CL" b="1" dirty="0">
                <a:solidFill>
                  <a:srgbClr val="000066"/>
                </a:solidFill>
              </a:rPr>
              <a:t>LOS OBJETIVOS DE LA REESTRUCTURACIÓN </a:t>
            </a:r>
            <a:endParaRPr lang="es-CL" dirty="0"/>
          </a:p>
        </p:txBody>
      </p:sp>
      <p:sp>
        <p:nvSpPr>
          <p:cNvPr id="3" name="Marcador de contenido 2"/>
          <p:cNvSpPr>
            <a:spLocks noGrp="1"/>
          </p:cNvSpPr>
          <p:nvPr>
            <p:ph idx="1"/>
          </p:nvPr>
        </p:nvSpPr>
        <p:spPr>
          <a:xfrm>
            <a:off x="646814" y="2020186"/>
            <a:ext cx="4850219" cy="3830896"/>
          </a:xfrm>
        </p:spPr>
        <p:txBody>
          <a:bodyPr/>
          <a:lstStyle/>
          <a:p>
            <a:r>
              <a:rPr lang="es-ES" altLang="es-CL" dirty="0">
                <a:solidFill>
                  <a:srgbClr val="000066"/>
                </a:solidFill>
              </a:rPr>
              <a:t>Optimizar los Recursos disponibles.</a:t>
            </a:r>
          </a:p>
          <a:p>
            <a:endParaRPr lang="es-ES" altLang="es-CL" dirty="0">
              <a:solidFill>
                <a:srgbClr val="000066"/>
              </a:solidFill>
            </a:endParaRPr>
          </a:p>
          <a:p>
            <a:r>
              <a:rPr lang="es-ES" altLang="es-CL" dirty="0">
                <a:solidFill>
                  <a:srgbClr val="000066"/>
                </a:solidFill>
              </a:rPr>
              <a:t>Mejorar la Eficacia y Eficiencia</a:t>
            </a:r>
          </a:p>
          <a:p>
            <a:endParaRPr lang="es-ES" altLang="es-CL" dirty="0">
              <a:solidFill>
                <a:srgbClr val="000066"/>
              </a:solidFill>
            </a:endParaRPr>
          </a:p>
          <a:p>
            <a:r>
              <a:rPr lang="es-ES" altLang="es-CL" dirty="0">
                <a:solidFill>
                  <a:srgbClr val="000066"/>
                </a:solidFill>
              </a:rPr>
              <a:t>Asegurar el cumplimiento de sus competencias</a:t>
            </a:r>
            <a:endParaRPr lang="es-CL" dirty="0"/>
          </a:p>
        </p:txBody>
      </p:sp>
      <p:pic>
        <p:nvPicPr>
          <p:cNvPr id="2050" name="Picture 2"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14542" r="13180" b="8712"/>
          <a:stretch/>
        </p:blipFill>
        <p:spPr bwMode="auto">
          <a:xfrm>
            <a:off x="6042837" y="1665177"/>
            <a:ext cx="5762847" cy="3821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5835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fade">
                                      <p:cBhvr>
                                        <p:cTn id="25"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semuc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on  Asemuch.pptx" id="{57324115-330C-4415-B094-DC75292212D6}" vid="{4E921C54-3D8E-4257-A8EE-424408C1DA8E}"/>
    </a:ext>
  </a:extLst>
</a:theme>
</file>

<file path=docProps/app.xml><?xml version="1.0" encoding="utf-8"?>
<Properties xmlns="http://schemas.openxmlformats.org/officeDocument/2006/extended-properties" xmlns:vt="http://schemas.openxmlformats.org/officeDocument/2006/docPropsVTypes">
  <Template>asemuch</Template>
  <TotalTime>1418</TotalTime>
  <Words>1129</Words>
  <Application>Microsoft Office PowerPoint</Application>
  <PresentationFormat>Panorámica</PresentationFormat>
  <Paragraphs>135</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Calibri Light</vt:lpstr>
      <vt:lpstr>CenturyGothic</vt:lpstr>
      <vt:lpstr>Times New Roman</vt:lpstr>
      <vt:lpstr>asemuch</vt:lpstr>
      <vt:lpstr>BASES DE UNA REESTRUTURACIÓN DE PERSONAS EN EL AMBITO MUNICIPAL</vt:lpstr>
      <vt:lpstr>PORQUE REESTRUCTURAR </vt:lpstr>
      <vt:lpstr>PORQUE REESTRUCTURAR </vt:lpstr>
      <vt:lpstr>PORQUE REESTRUCTURAR </vt:lpstr>
      <vt:lpstr>PORQUE REESTRUCTURAR </vt:lpstr>
      <vt:lpstr>QUE ES REESTRUCTURAR </vt:lpstr>
      <vt:lpstr>PUNTOS IMPORTANTES EN LA REESTRUCCTURACIÓN</vt:lpstr>
      <vt:lpstr>REESTRUCTURACIÓN ADMINISTRATIVA</vt:lpstr>
      <vt:lpstr>LOS OBJETIVOS DE LA REESTRUCTURACIÓN </vt:lpstr>
      <vt:lpstr>Presentación de PowerPoint</vt:lpstr>
      <vt:lpstr>MODELOS Y SISTEMAS DE PROFESIONALIZACIÓN</vt:lpstr>
      <vt:lpstr>MODELO VERTICAL O TRADICIONAL</vt:lpstr>
      <vt:lpstr>ADMINISTRATIVA WEBERIANO</vt:lpstr>
      <vt:lpstr>ORIENTADO HACIA LAS POLÍTICAS PUBLICAS</vt:lpstr>
      <vt:lpstr>GERENCIAL </vt:lpstr>
      <vt:lpstr>RECURSO HUMANO EN EL SECTOR PÚBLICO</vt:lpstr>
      <vt:lpstr>RECURSO HUMANO EN EL SECTOR PÚBLICO</vt:lpstr>
      <vt:lpstr>POR LO TANTO </vt:lpstr>
      <vt:lpstr>PROCESO DE PROFESIONALIZACIÓN</vt:lpstr>
      <vt:lpstr>PROCESO DE PROFESIONALIZACIÓN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DE UNA REESTRUTURACIÓN DE PERSONAS EN EL AMBITO MUNICIPAL</dc:title>
  <dc:creator>Victor Eduardo Salazar Gilabert</dc:creator>
  <cp:keywords>UdeC</cp:keywords>
  <cp:lastModifiedBy>Victor Eduardo Salazar Gilabert</cp:lastModifiedBy>
  <cp:revision>33</cp:revision>
  <dcterms:created xsi:type="dcterms:W3CDTF">2017-01-22T02:45:38Z</dcterms:created>
  <dcterms:modified xsi:type="dcterms:W3CDTF">2017-01-25T16:43:55Z</dcterms:modified>
</cp:coreProperties>
</file>