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88" r:id="rId3"/>
    <p:sldId id="289" r:id="rId4"/>
    <p:sldId id="290" r:id="rId5"/>
    <p:sldId id="277" r:id="rId6"/>
    <p:sldId id="287" r:id="rId7"/>
    <p:sldId id="260" r:id="rId8"/>
    <p:sldId id="291" r:id="rId9"/>
    <p:sldId id="285" r:id="rId10"/>
    <p:sldId id="284" r:id="rId11"/>
    <p:sldId id="297" r:id="rId12"/>
    <p:sldId id="286" r:id="rId13"/>
    <p:sldId id="306" r:id="rId14"/>
    <p:sldId id="305" r:id="rId15"/>
    <p:sldId id="299" r:id="rId16"/>
    <p:sldId id="300" r:id="rId17"/>
    <p:sldId id="303" r:id="rId18"/>
    <p:sldId id="304" r:id="rId19"/>
    <p:sldId id="292" r:id="rId20"/>
    <p:sldId id="267"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1C5680"/>
    <a:srgbClr val="94C600"/>
    <a:srgbClr val="FFCD2D"/>
    <a:srgbClr val="0099FF"/>
    <a:srgbClr val="D3CAC4"/>
    <a:srgbClr val="713A1B"/>
    <a:srgbClr val="FF6700"/>
    <a:srgbClr val="7DB421"/>
    <a:srgbClr val="645B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Énfasi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Énfasi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6" autoAdjust="0"/>
    <p:restoredTop sz="99609" autoAdjust="0"/>
  </p:normalViewPr>
  <p:slideViewPr>
    <p:cSldViewPr snapToGrid="0" snapToObjects="1">
      <p:cViewPr varScale="1">
        <p:scale>
          <a:sx n="70" d="100"/>
          <a:sy n="70" d="100"/>
        </p:scale>
        <p:origin x="11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62"/>
    </p:cViewPr>
  </p:sorterViewPr>
  <p:notesViewPr>
    <p:cSldViewPr snapToGrid="0" snapToObjects="1">
      <p:cViewPr varScale="1">
        <p:scale>
          <a:sx n="54" d="100"/>
          <a:sy n="54" d="100"/>
        </p:scale>
        <p:origin x="196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02AAB5-92DD-784E-BC66-40C5630099F2}" type="datetimeFigureOut">
              <a:rPr lang="es-ES" smtClean="0"/>
              <a:t>16/02/2017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7F4671-C13E-B243-A236-B1E4A3DD4848}" type="slidenum">
              <a:rPr lang="es-ES" smtClean="0"/>
              <a:t>‹Nº›</a:t>
            </a:fld>
            <a:endParaRPr lang="es-ES"/>
          </a:p>
        </p:txBody>
      </p:sp>
    </p:spTree>
    <p:extLst>
      <p:ext uri="{BB962C8B-B14F-4D97-AF65-F5344CB8AC3E}">
        <p14:creationId xmlns:p14="http://schemas.microsoft.com/office/powerpoint/2010/main" val="283005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3D5B4-E07E-7E48-B3C9-4E390219E268}" type="datetimeFigureOut">
              <a:rPr lang="es-ES" smtClean="0"/>
              <a:pPr/>
              <a:t>16/02/2017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5A22A-A5BA-6748-9D8D-CC217CE52A5A}" type="slidenum">
              <a:rPr lang="es-ES" smtClean="0"/>
              <a:pPr/>
              <a:t>‹Nº›</a:t>
            </a:fld>
            <a:endParaRPr lang="es-ES"/>
          </a:p>
        </p:txBody>
      </p:sp>
    </p:spTree>
    <p:extLst>
      <p:ext uri="{BB962C8B-B14F-4D97-AF65-F5344CB8AC3E}">
        <p14:creationId xmlns:p14="http://schemas.microsoft.com/office/powerpoint/2010/main" val="26295216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8C5A22A-A5BA-6748-9D8D-CC217CE52A5A}" type="slidenum">
              <a:rPr lang="es-ES" smtClean="0"/>
              <a:pPr/>
              <a:t>1</a:t>
            </a:fld>
            <a:endParaRPr lang="es-ES"/>
          </a:p>
        </p:txBody>
      </p:sp>
    </p:spTree>
    <p:extLst>
      <p:ext uri="{BB962C8B-B14F-4D97-AF65-F5344CB8AC3E}">
        <p14:creationId xmlns:p14="http://schemas.microsoft.com/office/powerpoint/2010/main" val="259975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67972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917575" y="744538"/>
            <a:ext cx="4975225" cy="3730625"/>
          </a:xfrm>
          <a:ln/>
        </p:spPr>
      </p:sp>
      <p:sp>
        <p:nvSpPr>
          <p:cNvPr id="117763" name="Notes Placeholder 2"/>
          <p:cNvSpPr>
            <a:spLocks noGrp="1"/>
          </p:cNvSpPr>
          <p:nvPr>
            <p:ph type="body" idx="1"/>
          </p:nvPr>
        </p:nvSpPr>
        <p:spPr>
          <a:noFill/>
        </p:spPr>
        <p:txBody>
          <a:bodyPr/>
          <a:lstStyle/>
          <a:p>
            <a:r>
              <a:rPr lang="en-US" altLang="en-US" dirty="0" smtClean="0">
                <a:latin typeface="Arial" pitchFamily="34" charset="0"/>
                <a:cs typeface="Arial" pitchFamily="34" charset="0"/>
              </a:rPr>
              <a:t>The ISSA Centre for Excellence is a roadmap to good governance, high</a:t>
            </a:r>
            <a:r>
              <a:rPr lang="en-US" altLang="en-US" baseline="0" dirty="0" smtClean="0">
                <a:latin typeface="Arial" pitchFamily="34" charset="0"/>
                <a:cs typeface="Arial" pitchFamily="34" charset="0"/>
              </a:rPr>
              <a:t> performance and service quality in social security administration.</a:t>
            </a:r>
          </a:p>
          <a:p>
            <a:endParaRPr lang="en-US" altLang="en-US" dirty="0" smtClean="0">
              <a:latin typeface="Arial" pitchFamily="34" charset="0"/>
              <a:cs typeface="Arial" pitchFamily="34" charset="0"/>
            </a:endParaRPr>
          </a:p>
          <a:p>
            <a:r>
              <a:rPr lang="en-US" altLang="en-US" dirty="0" smtClean="0">
                <a:latin typeface="Arial" pitchFamily="34" charset="0"/>
                <a:cs typeface="Arial" pitchFamily="34" charset="0"/>
              </a:rPr>
              <a:t>It’s time to look into it, in greater depth.</a:t>
            </a:r>
          </a:p>
          <a:p>
            <a:endParaRPr lang="en-US" altLang="en-US" dirty="0" smtClean="0">
              <a:latin typeface="Arial" pitchFamily="34" charset="0"/>
              <a:cs typeface="Arial" pitchFamily="34" charset="0"/>
            </a:endParaRPr>
          </a:p>
          <a:p>
            <a:r>
              <a:rPr lang="en-US" altLang="en-US" dirty="0" smtClean="0">
                <a:latin typeface="Arial" pitchFamily="34" charset="0"/>
                <a:cs typeface="Arial" pitchFamily="34" charset="0"/>
              </a:rPr>
              <a:t>First, let’s see a short film that summarizes the Centre’s four stages, and then we’ll look in more detail at each of them.</a:t>
            </a:r>
          </a:p>
          <a:p>
            <a:endParaRPr lang="en-US" altLang="en-US" dirty="0" smtClean="0">
              <a:latin typeface="Arial" pitchFamily="34" charset="0"/>
              <a:cs typeface="Arial" pitchFamily="34" charset="0"/>
            </a:endParaRPr>
          </a:p>
          <a:p>
            <a:endParaRPr lang="en-US" altLang="en-US" dirty="0" smtClean="0">
              <a:latin typeface="Arial" pitchFamily="34" charset="0"/>
              <a:cs typeface="Arial" pitchFamily="34" charset="0"/>
            </a:endParaRPr>
          </a:p>
          <a:p>
            <a:endParaRPr lang="en-GB" altLang="en-US" dirty="0" smtClean="0">
              <a:latin typeface="Arial" pitchFamily="34" charset="0"/>
              <a:cs typeface="Arial" pitchFamily="34" charset="0"/>
            </a:endParaRPr>
          </a:p>
        </p:txBody>
      </p:sp>
      <p:sp>
        <p:nvSpPr>
          <p:cNvPr id="117764" name="Date Placeholder 3"/>
          <p:cNvSpPr>
            <a:spLocks noGrp="1"/>
          </p:cNvSpPr>
          <p:nvPr>
            <p:ph type="dt" sz="quarter" idx="1"/>
          </p:nvPr>
        </p:nvSpPr>
        <p:spPr>
          <a:noFill/>
        </p:spPr>
        <p:txBody>
          <a:bodyPr/>
          <a:lstStyle>
            <a:lvl1pPr defTabSz="928688" eaLnBrk="0" hangingPunct="0">
              <a:spcBef>
                <a:spcPct val="30000"/>
              </a:spcBef>
              <a:defRPr sz="1200">
                <a:solidFill>
                  <a:schemeClr val="tx1"/>
                </a:solidFill>
                <a:latin typeface="Arial" pitchFamily="34" charset="0"/>
                <a:cs typeface="Arial" pitchFamily="34" charset="0"/>
              </a:defRPr>
            </a:lvl1pPr>
            <a:lvl2pPr marL="741363" indent="-284163" defTabSz="928688" eaLnBrk="0" hangingPunct="0">
              <a:spcBef>
                <a:spcPct val="30000"/>
              </a:spcBef>
              <a:defRPr sz="1200">
                <a:solidFill>
                  <a:schemeClr val="tx1"/>
                </a:solidFill>
                <a:latin typeface="Arial" pitchFamily="34" charset="0"/>
                <a:cs typeface="Arial" pitchFamily="34" charset="0"/>
              </a:defRPr>
            </a:lvl2pPr>
            <a:lvl3pPr marL="1141413" indent="-227013" defTabSz="928688" eaLnBrk="0" hangingPunct="0">
              <a:spcBef>
                <a:spcPct val="30000"/>
              </a:spcBef>
              <a:defRPr sz="1200">
                <a:solidFill>
                  <a:schemeClr val="tx1"/>
                </a:solidFill>
                <a:latin typeface="Arial" pitchFamily="34" charset="0"/>
                <a:cs typeface="Arial" pitchFamily="34" charset="0"/>
              </a:defRPr>
            </a:lvl3pPr>
            <a:lvl4pPr marL="1598613" indent="-227013" defTabSz="928688" eaLnBrk="0" hangingPunct="0">
              <a:spcBef>
                <a:spcPct val="30000"/>
              </a:spcBef>
              <a:defRPr sz="1200">
                <a:solidFill>
                  <a:schemeClr val="tx1"/>
                </a:solidFill>
                <a:latin typeface="Arial" pitchFamily="34" charset="0"/>
                <a:cs typeface="Arial" pitchFamily="34" charset="0"/>
              </a:defRPr>
            </a:lvl4pPr>
            <a:lvl5pPr marL="2055813" indent="-227013" defTabSz="928688" eaLnBrk="0" hangingPunct="0">
              <a:spcBef>
                <a:spcPct val="30000"/>
              </a:spcBef>
              <a:defRPr sz="1200">
                <a:solidFill>
                  <a:schemeClr val="tx1"/>
                </a:solidFill>
                <a:latin typeface="Arial" pitchFamily="34" charset="0"/>
                <a:cs typeface="Arial" pitchFamily="34" charset="0"/>
              </a:defRPr>
            </a:lvl5pPr>
            <a:lvl6pPr marL="2513013" indent="-227013" defTabSz="928688" eaLnBrk="0" fontAlgn="base" hangingPunct="0">
              <a:spcBef>
                <a:spcPct val="30000"/>
              </a:spcBef>
              <a:spcAft>
                <a:spcPct val="0"/>
              </a:spcAft>
              <a:defRPr sz="1200">
                <a:solidFill>
                  <a:schemeClr val="tx1"/>
                </a:solidFill>
                <a:latin typeface="Arial" pitchFamily="34" charset="0"/>
                <a:cs typeface="Arial" pitchFamily="34" charset="0"/>
              </a:defRPr>
            </a:lvl6pPr>
            <a:lvl7pPr marL="2970213" indent="-227013" defTabSz="928688" eaLnBrk="0" fontAlgn="base" hangingPunct="0">
              <a:spcBef>
                <a:spcPct val="30000"/>
              </a:spcBef>
              <a:spcAft>
                <a:spcPct val="0"/>
              </a:spcAft>
              <a:defRPr sz="1200">
                <a:solidFill>
                  <a:schemeClr val="tx1"/>
                </a:solidFill>
                <a:latin typeface="Arial" pitchFamily="34" charset="0"/>
                <a:cs typeface="Arial" pitchFamily="34" charset="0"/>
              </a:defRPr>
            </a:lvl7pPr>
            <a:lvl8pPr marL="3427413" indent="-227013" defTabSz="928688" eaLnBrk="0" fontAlgn="base" hangingPunct="0">
              <a:spcBef>
                <a:spcPct val="30000"/>
              </a:spcBef>
              <a:spcAft>
                <a:spcPct val="0"/>
              </a:spcAft>
              <a:defRPr sz="1200">
                <a:solidFill>
                  <a:schemeClr val="tx1"/>
                </a:solidFill>
                <a:latin typeface="Arial" pitchFamily="34" charset="0"/>
                <a:cs typeface="Arial" pitchFamily="34" charset="0"/>
              </a:defRPr>
            </a:lvl8pPr>
            <a:lvl9pPr marL="3884613" indent="-227013" defTabSz="9286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2A102E8-595F-4886-B3AE-C9945F07E89E}" type="datetime1">
              <a:rPr lang="en-US" altLang="en-US" smtClean="0">
                <a:solidFill>
                  <a:prstClr val="black"/>
                </a:solidFill>
              </a:rPr>
              <a:pPr eaLnBrk="1" hangingPunct="1">
                <a:spcBef>
                  <a:spcPct val="0"/>
                </a:spcBef>
              </a:pPr>
              <a:t>2/16/2017</a:t>
            </a:fld>
            <a:endParaRPr lang="en-US" altLang="en-US" smtClean="0">
              <a:solidFill>
                <a:prstClr val="black"/>
              </a:solidFill>
            </a:endParaRPr>
          </a:p>
        </p:txBody>
      </p:sp>
      <p:sp>
        <p:nvSpPr>
          <p:cNvPr id="5" name="Footer Placeholder 4"/>
          <p:cNvSpPr>
            <a:spLocks noGrp="1"/>
          </p:cNvSpPr>
          <p:nvPr>
            <p:ph type="ftr" sz="quarter" idx="4"/>
          </p:nvPr>
        </p:nvSpPr>
        <p:spPr/>
        <p:txBody>
          <a:bodyPr/>
          <a:lstStyle/>
          <a:p>
            <a:pPr>
              <a:defRPr/>
            </a:pPr>
            <a:endParaRPr lang="en-US">
              <a:solidFill>
                <a:prstClr val="black"/>
              </a:solidFill>
            </a:endParaRPr>
          </a:p>
        </p:txBody>
      </p:sp>
      <p:sp>
        <p:nvSpPr>
          <p:cNvPr id="117766" name="Slide Number Placeholder 5"/>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pitchFamily="34" charset="0"/>
                <a:cs typeface="Arial" pitchFamily="34" charset="0"/>
              </a:defRPr>
            </a:lvl1pPr>
            <a:lvl2pPr marL="741363" indent="-284163" defTabSz="928688" eaLnBrk="0" hangingPunct="0">
              <a:spcBef>
                <a:spcPct val="30000"/>
              </a:spcBef>
              <a:defRPr sz="1200">
                <a:solidFill>
                  <a:schemeClr val="tx1"/>
                </a:solidFill>
                <a:latin typeface="Arial" pitchFamily="34" charset="0"/>
                <a:cs typeface="Arial" pitchFamily="34" charset="0"/>
              </a:defRPr>
            </a:lvl2pPr>
            <a:lvl3pPr marL="1141413" indent="-227013" defTabSz="928688" eaLnBrk="0" hangingPunct="0">
              <a:spcBef>
                <a:spcPct val="30000"/>
              </a:spcBef>
              <a:defRPr sz="1200">
                <a:solidFill>
                  <a:schemeClr val="tx1"/>
                </a:solidFill>
                <a:latin typeface="Arial" pitchFamily="34" charset="0"/>
                <a:cs typeface="Arial" pitchFamily="34" charset="0"/>
              </a:defRPr>
            </a:lvl3pPr>
            <a:lvl4pPr marL="1598613" indent="-227013" defTabSz="928688" eaLnBrk="0" hangingPunct="0">
              <a:spcBef>
                <a:spcPct val="30000"/>
              </a:spcBef>
              <a:defRPr sz="1200">
                <a:solidFill>
                  <a:schemeClr val="tx1"/>
                </a:solidFill>
                <a:latin typeface="Arial" pitchFamily="34" charset="0"/>
                <a:cs typeface="Arial" pitchFamily="34" charset="0"/>
              </a:defRPr>
            </a:lvl4pPr>
            <a:lvl5pPr marL="2055813" indent="-227013" defTabSz="928688" eaLnBrk="0" hangingPunct="0">
              <a:spcBef>
                <a:spcPct val="30000"/>
              </a:spcBef>
              <a:defRPr sz="1200">
                <a:solidFill>
                  <a:schemeClr val="tx1"/>
                </a:solidFill>
                <a:latin typeface="Arial" pitchFamily="34" charset="0"/>
                <a:cs typeface="Arial" pitchFamily="34" charset="0"/>
              </a:defRPr>
            </a:lvl5pPr>
            <a:lvl6pPr marL="2513013" indent="-227013" defTabSz="928688" eaLnBrk="0" fontAlgn="base" hangingPunct="0">
              <a:spcBef>
                <a:spcPct val="30000"/>
              </a:spcBef>
              <a:spcAft>
                <a:spcPct val="0"/>
              </a:spcAft>
              <a:defRPr sz="1200">
                <a:solidFill>
                  <a:schemeClr val="tx1"/>
                </a:solidFill>
                <a:latin typeface="Arial" pitchFamily="34" charset="0"/>
                <a:cs typeface="Arial" pitchFamily="34" charset="0"/>
              </a:defRPr>
            </a:lvl6pPr>
            <a:lvl7pPr marL="2970213" indent="-227013" defTabSz="928688" eaLnBrk="0" fontAlgn="base" hangingPunct="0">
              <a:spcBef>
                <a:spcPct val="30000"/>
              </a:spcBef>
              <a:spcAft>
                <a:spcPct val="0"/>
              </a:spcAft>
              <a:defRPr sz="1200">
                <a:solidFill>
                  <a:schemeClr val="tx1"/>
                </a:solidFill>
                <a:latin typeface="Arial" pitchFamily="34" charset="0"/>
                <a:cs typeface="Arial" pitchFamily="34" charset="0"/>
              </a:defRPr>
            </a:lvl7pPr>
            <a:lvl8pPr marL="3427413" indent="-227013" defTabSz="928688" eaLnBrk="0" fontAlgn="base" hangingPunct="0">
              <a:spcBef>
                <a:spcPct val="30000"/>
              </a:spcBef>
              <a:spcAft>
                <a:spcPct val="0"/>
              </a:spcAft>
              <a:defRPr sz="1200">
                <a:solidFill>
                  <a:schemeClr val="tx1"/>
                </a:solidFill>
                <a:latin typeface="Arial" pitchFamily="34" charset="0"/>
                <a:cs typeface="Arial" pitchFamily="34" charset="0"/>
              </a:defRPr>
            </a:lvl8pPr>
            <a:lvl9pPr marL="3884613" indent="-227013" defTabSz="9286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5DFE7B5-C684-4E7C-AFED-A1DC55C6087E}" type="slidenum">
              <a:rPr lang="en-US" altLang="en-US" smtClean="0">
                <a:solidFill>
                  <a:prstClr val="black"/>
                </a:solidFill>
              </a:rPr>
              <a:pPr eaLnBrk="1" hangingPunct="1">
                <a:spcBef>
                  <a:spcPct val="0"/>
                </a:spcBef>
              </a:pPr>
              <a:t>13</a:t>
            </a:fld>
            <a:endParaRPr lang="en-US" altLang="en-US" smtClean="0">
              <a:solidFill>
                <a:prstClr val="black"/>
              </a:solidFill>
            </a:endParaRPr>
          </a:p>
        </p:txBody>
      </p:sp>
    </p:spTree>
    <p:extLst>
      <p:ext uri="{BB962C8B-B14F-4D97-AF65-F5344CB8AC3E}">
        <p14:creationId xmlns:p14="http://schemas.microsoft.com/office/powerpoint/2010/main" val="77590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0"/>
          </p:nvPr>
        </p:nvSpPr>
        <p:spPr/>
        <p:txBody>
          <a:bodyPr/>
          <a:lstStyle/>
          <a:p>
            <a:pPr>
              <a:defRPr/>
            </a:pPr>
            <a:fld id="{30BA4C51-6117-4FF4-956C-3C6B3B93CB52}" type="datetime1">
              <a:rPr lang="en-GB" smtClean="0"/>
              <a:pPr>
                <a:defRPr/>
              </a:pPr>
              <a:t>16/02/2017</a:t>
            </a:fld>
            <a:endParaRPr lang="en-GB"/>
          </a:p>
        </p:txBody>
      </p:sp>
      <p:sp>
        <p:nvSpPr>
          <p:cNvPr id="5" name="Marcador de pie de página 4"/>
          <p:cNvSpPr>
            <a:spLocks noGrp="1"/>
          </p:cNvSpPr>
          <p:nvPr>
            <p:ph type="ftr" sz="quarter" idx="11"/>
          </p:nvPr>
        </p:nvSpPr>
        <p:spPr/>
        <p:txBody>
          <a:bodyPr/>
          <a:lstStyle/>
          <a:p>
            <a:pPr>
              <a:defRPr/>
            </a:pPr>
            <a:r>
              <a:rPr lang="en-GB" smtClean="0"/>
              <a:t>Creative StudioGetty Images</a:t>
            </a:r>
            <a:endParaRPr lang="en-GB"/>
          </a:p>
        </p:txBody>
      </p:sp>
      <p:sp>
        <p:nvSpPr>
          <p:cNvPr id="6" name="Marcador de número de diapositiva 5"/>
          <p:cNvSpPr>
            <a:spLocks noGrp="1"/>
          </p:cNvSpPr>
          <p:nvPr>
            <p:ph type="sldNum" sz="quarter" idx="12"/>
          </p:nvPr>
        </p:nvSpPr>
        <p:spPr/>
        <p:txBody>
          <a:bodyPr/>
          <a:lstStyle/>
          <a:p>
            <a:pPr>
              <a:defRPr/>
            </a:pPr>
            <a:fld id="{BEE0E1F7-4C20-41E7-973C-E61D2BEA0793}" type="slidenum">
              <a:rPr lang="en-GB" smtClean="0"/>
              <a:pPr>
                <a:defRPr/>
              </a:pPr>
              <a:t>14</a:t>
            </a:fld>
            <a:endParaRPr lang="en-GB"/>
          </a:p>
        </p:txBody>
      </p:sp>
    </p:spTree>
    <p:extLst>
      <p:ext uri="{BB962C8B-B14F-4D97-AF65-F5344CB8AC3E}">
        <p14:creationId xmlns:p14="http://schemas.microsoft.com/office/powerpoint/2010/main" val="413812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0"/>
          </p:nvPr>
        </p:nvSpPr>
        <p:spPr/>
        <p:txBody>
          <a:bodyPr/>
          <a:lstStyle/>
          <a:p>
            <a:pPr>
              <a:defRPr/>
            </a:pPr>
            <a:fld id="{30BA4C51-6117-4FF4-956C-3C6B3B93CB52}" type="datetime1">
              <a:rPr lang="en-GB" smtClean="0"/>
              <a:pPr>
                <a:defRPr/>
              </a:pPr>
              <a:t>16/02/2017</a:t>
            </a:fld>
            <a:endParaRPr lang="en-GB"/>
          </a:p>
        </p:txBody>
      </p:sp>
      <p:sp>
        <p:nvSpPr>
          <p:cNvPr id="5" name="Marcador de pie de página 4"/>
          <p:cNvSpPr>
            <a:spLocks noGrp="1"/>
          </p:cNvSpPr>
          <p:nvPr>
            <p:ph type="ftr" sz="quarter" idx="11"/>
          </p:nvPr>
        </p:nvSpPr>
        <p:spPr/>
        <p:txBody>
          <a:bodyPr/>
          <a:lstStyle/>
          <a:p>
            <a:pPr>
              <a:defRPr/>
            </a:pPr>
            <a:r>
              <a:rPr lang="en-GB" smtClean="0"/>
              <a:t>Creative StudioGetty Images</a:t>
            </a:r>
            <a:endParaRPr lang="en-GB"/>
          </a:p>
        </p:txBody>
      </p:sp>
      <p:sp>
        <p:nvSpPr>
          <p:cNvPr id="6" name="Marcador de número de diapositiva 5"/>
          <p:cNvSpPr>
            <a:spLocks noGrp="1"/>
          </p:cNvSpPr>
          <p:nvPr>
            <p:ph type="sldNum" sz="quarter" idx="12"/>
          </p:nvPr>
        </p:nvSpPr>
        <p:spPr/>
        <p:txBody>
          <a:bodyPr/>
          <a:lstStyle/>
          <a:p>
            <a:pPr>
              <a:defRPr/>
            </a:pPr>
            <a:fld id="{BEE0E1F7-4C20-41E7-973C-E61D2BEA0793}" type="slidenum">
              <a:rPr lang="en-GB" smtClean="0"/>
              <a:pPr>
                <a:defRPr/>
              </a:pPr>
              <a:t>15</a:t>
            </a:fld>
            <a:endParaRPr lang="en-GB"/>
          </a:p>
        </p:txBody>
      </p:sp>
    </p:spTree>
    <p:extLst>
      <p:ext uri="{BB962C8B-B14F-4D97-AF65-F5344CB8AC3E}">
        <p14:creationId xmlns:p14="http://schemas.microsoft.com/office/powerpoint/2010/main" val="326877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0"/>
          </p:nvPr>
        </p:nvSpPr>
        <p:spPr/>
        <p:txBody>
          <a:bodyPr/>
          <a:lstStyle/>
          <a:p>
            <a:pPr>
              <a:defRPr/>
            </a:pPr>
            <a:fld id="{30BA4C51-6117-4FF4-956C-3C6B3B93CB52}" type="datetime1">
              <a:rPr lang="en-GB" smtClean="0"/>
              <a:pPr>
                <a:defRPr/>
              </a:pPr>
              <a:t>16/02/2017</a:t>
            </a:fld>
            <a:endParaRPr lang="en-GB" dirty="0"/>
          </a:p>
        </p:txBody>
      </p:sp>
      <p:sp>
        <p:nvSpPr>
          <p:cNvPr id="5" name="Marcador de pie de página 4"/>
          <p:cNvSpPr>
            <a:spLocks noGrp="1"/>
          </p:cNvSpPr>
          <p:nvPr>
            <p:ph type="ftr" sz="quarter" idx="11"/>
          </p:nvPr>
        </p:nvSpPr>
        <p:spPr/>
        <p:txBody>
          <a:bodyPr/>
          <a:lstStyle/>
          <a:p>
            <a:pPr>
              <a:defRPr/>
            </a:pPr>
            <a:r>
              <a:rPr lang="en-GB" dirty="0" smtClean="0"/>
              <a:t>Creative Studio Getty Images</a:t>
            </a:r>
            <a:endParaRPr lang="en-GB" dirty="0"/>
          </a:p>
        </p:txBody>
      </p:sp>
      <p:sp>
        <p:nvSpPr>
          <p:cNvPr id="6" name="Marcador de número de diapositiva 5"/>
          <p:cNvSpPr>
            <a:spLocks noGrp="1"/>
          </p:cNvSpPr>
          <p:nvPr>
            <p:ph type="sldNum" sz="quarter" idx="12"/>
          </p:nvPr>
        </p:nvSpPr>
        <p:spPr/>
        <p:txBody>
          <a:bodyPr/>
          <a:lstStyle/>
          <a:p>
            <a:pPr>
              <a:defRPr/>
            </a:pPr>
            <a:fld id="{BEE0E1F7-4C20-41E7-973C-E61D2BEA0793}" type="slidenum">
              <a:rPr lang="en-GB" smtClean="0"/>
              <a:pPr>
                <a:defRPr/>
              </a:pPr>
              <a:t>16</a:t>
            </a:fld>
            <a:endParaRPr lang="en-GB" dirty="0"/>
          </a:p>
        </p:txBody>
      </p:sp>
    </p:spTree>
    <p:extLst>
      <p:ext uri="{BB962C8B-B14F-4D97-AF65-F5344CB8AC3E}">
        <p14:creationId xmlns:p14="http://schemas.microsoft.com/office/powerpoint/2010/main" val="266235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0"/>
          </p:nvPr>
        </p:nvSpPr>
        <p:spPr/>
        <p:txBody>
          <a:bodyPr/>
          <a:lstStyle/>
          <a:p>
            <a:pPr>
              <a:defRPr/>
            </a:pPr>
            <a:fld id="{30BA4C51-6117-4FF4-956C-3C6B3B93CB52}" type="datetime1">
              <a:rPr lang="en-GB" smtClean="0"/>
              <a:pPr>
                <a:defRPr/>
              </a:pPr>
              <a:t>16/02/2017</a:t>
            </a:fld>
            <a:endParaRPr lang="en-GB"/>
          </a:p>
        </p:txBody>
      </p:sp>
      <p:sp>
        <p:nvSpPr>
          <p:cNvPr id="5" name="Marcador de pie de página 4"/>
          <p:cNvSpPr>
            <a:spLocks noGrp="1"/>
          </p:cNvSpPr>
          <p:nvPr>
            <p:ph type="ftr" sz="quarter" idx="11"/>
          </p:nvPr>
        </p:nvSpPr>
        <p:spPr/>
        <p:txBody>
          <a:bodyPr/>
          <a:lstStyle/>
          <a:p>
            <a:pPr>
              <a:defRPr/>
            </a:pPr>
            <a:r>
              <a:rPr lang="en-GB" smtClean="0"/>
              <a:t>Creative StudioGetty Images</a:t>
            </a:r>
            <a:endParaRPr lang="en-GB"/>
          </a:p>
        </p:txBody>
      </p:sp>
      <p:sp>
        <p:nvSpPr>
          <p:cNvPr id="6" name="Marcador de número de diapositiva 5"/>
          <p:cNvSpPr>
            <a:spLocks noGrp="1"/>
          </p:cNvSpPr>
          <p:nvPr>
            <p:ph type="sldNum" sz="quarter" idx="12"/>
          </p:nvPr>
        </p:nvSpPr>
        <p:spPr/>
        <p:txBody>
          <a:bodyPr/>
          <a:lstStyle/>
          <a:p>
            <a:pPr>
              <a:defRPr/>
            </a:pPr>
            <a:fld id="{BEE0E1F7-4C20-41E7-973C-E61D2BEA0793}" type="slidenum">
              <a:rPr lang="en-GB" smtClean="0"/>
              <a:pPr>
                <a:defRPr/>
              </a:pPr>
              <a:t>17</a:t>
            </a:fld>
            <a:endParaRPr lang="en-GB"/>
          </a:p>
        </p:txBody>
      </p:sp>
    </p:spTree>
    <p:extLst>
      <p:ext uri="{BB962C8B-B14F-4D97-AF65-F5344CB8AC3E}">
        <p14:creationId xmlns:p14="http://schemas.microsoft.com/office/powerpoint/2010/main" val="30410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0"/>
          </p:nvPr>
        </p:nvSpPr>
        <p:spPr/>
        <p:txBody>
          <a:bodyPr/>
          <a:lstStyle/>
          <a:p>
            <a:pPr>
              <a:defRPr/>
            </a:pPr>
            <a:fld id="{30BA4C51-6117-4FF4-956C-3C6B3B93CB52}" type="datetime1">
              <a:rPr lang="en-GB" smtClean="0"/>
              <a:pPr>
                <a:defRPr/>
              </a:pPr>
              <a:t>16/02/2017</a:t>
            </a:fld>
            <a:endParaRPr lang="en-GB"/>
          </a:p>
        </p:txBody>
      </p:sp>
      <p:sp>
        <p:nvSpPr>
          <p:cNvPr id="5" name="Marcador de pie de página 4"/>
          <p:cNvSpPr>
            <a:spLocks noGrp="1"/>
          </p:cNvSpPr>
          <p:nvPr>
            <p:ph type="ftr" sz="quarter" idx="11"/>
          </p:nvPr>
        </p:nvSpPr>
        <p:spPr/>
        <p:txBody>
          <a:bodyPr/>
          <a:lstStyle/>
          <a:p>
            <a:pPr>
              <a:defRPr/>
            </a:pPr>
            <a:r>
              <a:rPr lang="en-GB" smtClean="0"/>
              <a:t>Creative StudioGetty Images</a:t>
            </a:r>
            <a:endParaRPr lang="en-GB"/>
          </a:p>
        </p:txBody>
      </p:sp>
      <p:sp>
        <p:nvSpPr>
          <p:cNvPr id="6" name="Marcador de número de diapositiva 5"/>
          <p:cNvSpPr>
            <a:spLocks noGrp="1"/>
          </p:cNvSpPr>
          <p:nvPr>
            <p:ph type="sldNum" sz="quarter" idx="12"/>
          </p:nvPr>
        </p:nvSpPr>
        <p:spPr/>
        <p:txBody>
          <a:bodyPr/>
          <a:lstStyle/>
          <a:p>
            <a:pPr>
              <a:defRPr/>
            </a:pPr>
            <a:fld id="{BEE0E1F7-4C20-41E7-973C-E61D2BEA0793}" type="slidenum">
              <a:rPr lang="en-GB" smtClean="0"/>
              <a:pPr>
                <a:defRPr/>
              </a:pPr>
              <a:t>18</a:t>
            </a:fld>
            <a:endParaRPr lang="en-GB"/>
          </a:p>
        </p:txBody>
      </p:sp>
    </p:spTree>
    <p:extLst>
      <p:ext uri="{BB962C8B-B14F-4D97-AF65-F5344CB8AC3E}">
        <p14:creationId xmlns:p14="http://schemas.microsoft.com/office/powerpoint/2010/main" val="3973226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0" name="Rectángulo 19"/>
          <p:cNvSpPr/>
          <p:nvPr userDrawn="1"/>
        </p:nvSpPr>
        <p:spPr>
          <a:xfrm rot="5400000">
            <a:off x="4871823" y="39398"/>
            <a:ext cx="2005049" cy="6539293"/>
          </a:xfrm>
          <a:prstGeom prst="rect">
            <a:avLst/>
          </a:prstGeom>
          <a:solidFill>
            <a:srgbClr val="18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CL"/>
          </a:p>
        </p:txBody>
      </p:sp>
      <p:sp>
        <p:nvSpPr>
          <p:cNvPr id="21" name="Rectángulo 20"/>
          <p:cNvSpPr/>
          <p:nvPr userDrawn="1"/>
        </p:nvSpPr>
        <p:spPr>
          <a:xfrm rot="5400000">
            <a:off x="299824" y="2006694"/>
            <a:ext cx="2005052" cy="2604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dirty="0"/>
          </a:p>
        </p:txBody>
      </p:sp>
      <p:sp>
        <p:nvSpPr>
          <p:cNvPr id="2" name="Title 1"/>
          <p:cNvSpPr>
            <a:spLocks noGrp="1"/>
          </p:cNvSpPr>
          <p:nvPr>
            <p:ph type="ctrTitle"/>
          </p:nvPr>
        </p:nvSpPr>
        <p:spPr>
          <a:xfrm>
            <a:off x="3065904" y="2743655"/>
            <a:ext cx="5300108" cy="933450"/>
          </a:xfrm>
        </p:spPr>
        <p:txBody>
          <a:bodyPr>
            <a:normAutofit/>
          </a:bodyPr>
          <a:lstStyle>
            <a:lvl1pPr algn="ctr">
              <a:defRPr sz="2800">
                <a:solidFill>
                  <a:srgbClr val="FFFFFF"/>
                </a:solidFill>
              </a:defRPr>
            </a:lvl1pPr>
          </a:lstStyle>
          <a:p>
            <a:r>
              <a:rPr lang="en-US" dirty="0" smtClean="0"/>
              <a:t>Click to edit Master title style</a:t>
            </a:r>
            <a:endParaRPr dirty="0"/>
          </a:p>
        </p:txBody>
      </p:sp>
      <p:sp>
        <p:nvSpPr>
          <p:cNvPr id="22" name="Rectangle 7"/>
          <p:cNvSpPr/>
          <p:nvPr userDrawn="1"/>
        </p:nvSpPr>
        <p:spPr>
          <a:xfrm>
            <a:off x="-1" y="4311571"/>
            <a:ext cx="9143997" cy="40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t>Gerencia</a:t>
            </a:r>
            <a:r>
              <a:rPr lang="es-CL" sz="1600" baseline="0" dirty="0" smtClean="0"/>
              <a:t> de Seguridad y Salud en el Trabajo</a:t>
            </a:r>
            <a:endParaRPr sz="1600" dirty="0"/>
          </a:p>
        </p:txBody>
      </p:sp>
      <p:pic>
        <p:nvPicPr>
          <p:cNvPr id="11" name="Imagen 10" descr="Logo mutual blanc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871" y="2562256"/>
            <a:ext cx="2410323" cy="152558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a:xfrm>
            <a:off x="6795247" y="6423585"/>
            <a:ext cx="2133600" cy="365125"/>
          </a:xfrm>
          <a:prstGeom prst="rect">
            <a:avLst/>
          </a:prstGeom>
        </p:spPr>
        <p:txBody>
          <a:bodyPr/>
          <a:lstStyle/>
          <a:p>
            <a:fld id="{D728701E-CAF4-4159-9B3E-41C86DFFA30D}"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‹Nº›</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795247" y="6423585"/>
            <a:ext cx="2133600" cy="365125"/>
          </a:xfrm>
          <a:prstGeom prst="rect">
            <a:avLst/>
          </a:prstGeom>
        </p:spPr>
        <p:txBody>
          <a:bodyPr/>
          <a:lstStyle/>
          <a:p>
            <a:fld id="{D728701E-CAF4-4159-9B3E-41C86DFFA30D}" type="datetimeFigureOut">
              <a:rPr lang="en-US" smtClean="0"/>
              <a:pPr/>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95247" y="6423585"/>
            <a:ext cx="2133600" cy="365125"/>
          </a:xfrm>
          <a:prstGeom prst="rect">
            <a:avLst/>
          </a:prstGeom>
        </p:spPr>
        <p:txBody>
          <a:bodyPr/>
          <a:lstStyle/>
          <a:p>
            <a:fld id="{D728701E-CAF4-4159-9B3E-41C86DFFA30D}" type="datetimeFigureOut">
              <a:rPr lang="en-US" smtClean="0"/>
              <a:pPr/>
              <a:t>2/16/2017</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a:prstGeom prst="rect">
            <a:avLst/>
          </a:prstGeom>
        </p:spPr>
        <p:txBody>
          <a:bodyPr/>
          <a:lstStyle/>
          <a:p>
            <a:fld id="{D728701E-CAF4-4159-9B3E-41C86DFFA30D}" type="datetimeFigureOut">
              <a:rPr lang="en-US" smtClean="0"/>
              <a:pPr/>
              <a:t>2/16/2017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a:prstGeom prst="rect">
            <a:avLst/>
          </a:prstGeom>
        </p:spPr>
        <p:txBody>
          <a:bodyPr/>
          <a:lstStyle/>
          <a:p>
            <a:fld id="{D728701E-CAF4-4159-9B3E-41C86DFFA30D}" type="datetimeFigureOut">
              <a:rPr lang="en-US" smtClean="0"/>
              <a:pPr/>
              <a:t>2/16/2017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‹Nº›</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795247" y="6423585"/>
            <a:ext cx="2133600" cy="365125"/>
          </a:xfrm>
          <a:prstGeom prst="rect">
            <a:avLst/>
          </a:prstGeom>
        </p:spPr>
        <p:txBody>
          <a:bodyPr/>
          <a:lstStyle/>
          <a:p>
            <a:fld id="{D728701E-CAF4-4159-9B3E-41C86DFFA30D}"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‹Nº›</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a:prstGeom prst="rect">
            <a:avLst/>
          </a:prstGeom>
        </p:spPr>
        <p:txBody>
          <a:bodyPr/>
          <a:lstStyle>
            <a:lvl1pPr>
              <a:defRPr>
                <a:solidFill>
                  <a:schemeClr val="bg1"/>
                </a:solidFill>
              </a:defRPr>
            </a:lvl1pPr>
          </a:lstStyle>
          <a:p>
            <a:fld id="{D728701E-CAF4-4159-9B3E-41C86DFFA30D}" type="datetimeFigureOut">
              <a:rPr lang="en-US" smtClean="0"/>
              <a:pPr/>
              <a:t>2/16/2017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‹Nº›</a:t>
            </a:fld>
            <a:endParaRPr lang="en-US"/>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a:prstGeom prst="rect">
            <a:avLst/>
          </a:prstGeom>
        </p:spPr>
        <p:txBody>
          <a:bodyPr/>
          <a:lstStyle>
            <a:lvl1pPr>
              <a:defRPr>
                <a:solidFill>
                  <a:schemeClr val="bg1"/>
                </a:solidFill>
              </a:defRPr>
            </a:lvl1pPr>
          </a:lstStyle>
          <a:p>
            <a:fld id="{D728701E-CAF4-4159-9B3E-41C86DFFA30D}" type="datetimeFigureOut">
              <a:rPr lang="en-US" smtClean="0"/>
              <a:pPr/>
              <a:t>2/16/2017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‹Nº›</a:t>
            </a:fld>
            <a:endParaRPr lang="en-US"/>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a:prstGeom prst="rect">
            <a:avLst/>
          </a:prstGeom>
        </p:spPr>
        <p:txBody>
          <a:bodyPr/>
          <a:lstStyle/>
          <a:p>
            <a:fld id="{D728701E-CAF4-4159-9B3E-41C86DFFA30D}" type="datetimeFigureOut">
              <a:rPr lang="en-US" smtClean="0"/>
              <a:pPr/>
              <a:t>2/16/2017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‹Nº›</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6795247" y="6423585"/>
            <a:ext cx="2133600" cy="365125"/>
          </a:xfrm>
          <a:prstGeom prst="rect">
            <a:avLst/>
          </a:prstGeom>
        </p:spPr>
        <p:txBody>
          <a:bodyPr/>
          <a:lstStyle/>
          <a:p>
            <a:fld id="{D728701E-CAF4-4159-9B3E-41C86DFFA30D}"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Footer Placeholder 4"/>
          <p:cNvSpPr>
            <a:spLocks noGrp="1"/>
          </p:cNvSpPr>
          <p:nvPr>
            <p:ph type="ftr" sz="quarter" idx="11"/>
          </p:nvPr>
        </p:nvSpPr>
        <p:spPr/>
        <p:txBody>
          <a:bodyPr/>
          <a:lstStyle/>
          <a:p>
            <a:r>
              <a:rPr lang="en-US" dirty="0" err="1" smtClean="0"/>
              <a:t>Dirección</a:t>
            </a:r>
            <a:r>
              <a:rPr lang="en-US" dirty="0" smtClean="0"/>
              <a:t> de </a:t>
            </a:r>
            <a:r>
              <a:rPr lang="en-US" dirty="0" err="1" smtClean="0"/>
              <a:t>Seguridad</a:t>
            </a:r>
            <a:r>
              <a:rPr lang="en-US" dirty="0" smtClean="0"/>
              <a:t>, </a:t>
            </a:r>
            <a:r>
              <a:rPr lang="en-US" dirty="0" err="1" smtClean="0"/>
              <a:t>Higiene</a:t>
            </a:r>
            <a:r>
              <a:rPr lang="en-US" dirty="0" smtClean="0"/>
              <a:t> y Salud </a:t>
            </a:r>
            <a:r>
              <a:rPr lang="en-US" dirty="0" err="1" smtClean="0"/>
              <a:t>Ocupacional</a:t>
            </a:r>
            <a:r>
              <a:rPr lang="en-US" dirty="0" smtClean="0"/>
              <a:t> y </a:t>
            </a:r>
            <a:r>
              <a:rPr lang="en-US" dirty="0" err="1" smtClean="0"/>
              <a:t>medio</a:t>
            </a:r>
            <a:r>
              <a:rPr lang="en-US" dirty="0" smtClean="0"/>
              <a:t> </a:t>
            </a:r>
            <a:r>
              <a:rPr lang="en-US" dirty="0" err="1" smtClean="0"/>
              <a:t>Ambiente</a:t>
            </a:r>
            <a:r>
              <a:rPr lang="en-US" dirty="0" smtClean="0"/>
              <a:t> – </a:t>
            </a:r>
            <a:r>
              <a:rPr lang="en-US" dirty="0" err="1" smtClean="0"/>
              <a:t>División</a:t>
            </a:r>
            <a:r>
              <a:rPr lang="en-US" dirty="0" smtClean="0"/>
              <a:t> </a:t>
            </a:r>
            <a:r>
              <a:rPr lang="en-US" dirty="0" err="1" smtClean="0"/>
              <a:t>minería</a:t>
            </a:r>
            <a:endParaRPr lang="en-US" dirty="0" smtClean="0"/>
          </a:p>
        </p:txBody>
      </p:sp>
      <p:sp>
        <p:nvSpPr>
          <p:cNvPr id="6" name="Slide Number Placeholder 5"/>
          <p:cNvSpPr>
            <a:spLocks noGrp="1"/>
          </p:cNvSpPr>
          <p:nvPr>
            <p:ph type="sldNum" sz="quarter" idx="12"/>
          </p:nvPr>
        </p:nvSpPr>
        <p:spPr>
          <a:xfrm>
            <a:off x="8224146" y="6414037"/>
            <a:ext cx="554038" cy="365125"/>
          </a:xfrm>
          <a:prstGeom prst="rect">
            <a:avLst/>
          </a:prstGeom>
        </p:spPr>
        <p:txBody>
          <a:bodyPr/>
          <a:lstStyle/>
          <a:p>
            <a:fld id="{162F1D00-BD13-4404-86B0-79703945A0A7}"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6795247" y="6423585"/>
            <a:ext cx="2133600" cy="365125"/>
          </a:xfrm>
          <a:prstGeom prst="rect">
            <a:avLst/>
          </a:prstGeom>
        </p:spPr>
        <p:txBody>
          <a:bodyPr/>
          <a:lstStyle/>
          <a:p>
            <a:fld id="{D728701E-CAF4-4159-9B3E-41C86DFFA30D}"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os objetos">
    <p:spTree>
      <p:nvGrpSpPr>
        <p:cNvPr id="1" name=""/>
        <p:cNvGrpSpPr/>
        <p:nvPr/>
      </p:nvGrpSpPr>
      <p:grpSpPr>
        <a:xfrm>
          <a:off x="0" y="0"/>
          <a:ext cx="0" cy="0"/>
          <a:chOff x="0" y="0"/>
          <a:chExt cx="0" cy="0"/>
        </a:xfrm>
      </p:grpSpPr>
      <p:sp>
        <p:nvSpPr>
          <p:cNvPr id="2" name="1 Rectángulo"/>
          <p:cNvSpPr/>
          <p:nvPr userDrawn="1"/>
        </p:nvSpPr>
        <p:spPr bwMode="auto">
          <a:xfrm>
            <a:off x="0" y="0"/>
            <a:ext cx="9144000" cy="6858000"/>
          </a:xfrm>
          <a:prstGeom prst="rect">
            <a:avLst/>
          </a:prstGeom>
          <a:solidFill>
            <a:schemeClr val="bg1"/>
          </a:solidFill>
          <a:ln w="3175" cap="flat" cmpd="sng" algn="ctr">
            <a:noFill/>
            <a:prstDash val="solid"/>
            <a:round/>
            <a:headEnd type="none" w="med" len="med"/>
            <a:tailEnd type="none" w="med" len="med"/>
          </a:ln>
          <a:effectLst/>
        </p:spPr>
        <p:txBody>
          <a:bodyPr/>
          <a:lstStyle/>
          <a:p>
            <a:pPr>
              <a:defRPr/>
            </a:pPr>
            <a:endParaRPr lang="es-CL"/>
          </a:p>
        </p:txBody>
      </p:sp>
      <p:pic>
        <p:nvPicPr>
          <p:cNvPr id="3" name="1 Imagen" descr="pptelectricidad int copia.jpg"/>
          <p:cNvPicPr>
            <a:picLocks noChangeAspect="1"/>
          </p:cNvPicPr>
          <p:nvPr userDrawn="1"/>
        </p:nvPicPr>
        <p:blipFill>
          <a:blip r:embed="rId2"/>
          <a:srcRect/>
          <a:stretch>
            <a:fillRect/>
          </a:stretch>
        </p:blipFill>
        <p:spPr bwMode="auto">
          <a:xfrm>
            <a:off x="0" y="4776788"/>
            <a:ext cx="9144000" cy="2081212"/>
          </a:xfrm>
          <a:prstGeom prst="rect">
            <a:avLst/>
          </a:prstGeom>
          <a:noFill/>
          <a:ln w="9525">
            <a:noFill/>
            <a:miter lim="800000"/>
            <a:headEnd/>
            <a:tailEnd/>
          </a:ln>
        </p:spPr>
      </p:pic>
      <p:sp>
        <p:nvSpPr>
          <p:cNvPr id="4" name="3 Rectángulo"/>
          <p:cNvSpPr/>
          <p:nvPr userDrawn="1"/>
        </p:nvSpPr>
        <p:spPr bwMode="auto">
          <a:xfrm>
            <a:off x="142875" y="285750"/>
            <a:ext cx="142875" cy="928688"/>
          </a:xfrm>
          <a:prstGeom prst="rect">
            <a:avLst/>
          </a:prstGeom>
          <a:solidFill>
            <a:srgbClr val="8FBE00"/>
          </a:solidFill>
          <a:ln w="3175" cap="flat" cmpd="sng" algn="ctr">
            <a:noFill/>
            <a:prstDash val="solid"/>
            <a:round/>
            <a:headEnd type="none" w="med" len="med"/>
            <a:tailEnd type="none" w="med" len="med"/>
          </a:ln>
          <a:effectLst/>
        </p:spPr>
        <p:txBody>
          <a:bodyPr/>
          <a:lstStyle/>
          <a:p>
            <a:pPr>
              <a:defRPr/>
            </a:pPr>
            <a:endParaRPr lang="es-CL"/>
          </a:p>
        </p:txBody>
      </p:sp>
      <p:sp>
        <p:nvSpPr>
          <p:cNvPr id="5" name="4 CuadroTexto"/>
          <p:cNvSpPr txBox="1"/>
          <p:nvPr userDrawn="1"/>
        </p:nvSpPr>
        <p:spPr>
          <a:xfrm>
            <a:off x="714375" y="6540500"/>
            <a:ext cx="3071813" cy="246063"/>
          </a:xfrm>
          <a:prstGeom prst="rect">
            <a:avLst/>
          </a:prstGeom>
          <a:noFill/>
        </p:spPr>
        <p:txBody>
          <a:bodyPr>
            <a:spAutoFit/>
          </a:bodyPr>
          <a:lstStyle/>
          <a:p>
            <a:pPr algn="ctr">
              <a:defRPr/>
            </a:pPr>
            <a:r>
              <a:rPr lang="es-ES_tradnl" sz="1000" b="1" dirty="0">
                <a:solidFill>
                  <a:srgbClr val="004C64"/>
                </a:solidFill>
              </a:rPr>
              <a:t>INDUCCIÓN AL MEDIO AMBIENTE</a:t>
            </a:r>
          </a:p>
        </p:txBody>
      </p:sp>
      <p:pic>
        <p:nvPicPr>
          <p:cNvPr id="6" name="Picture 1" descr="C:\Users\koby\Desktop\eme.png"/>
          <p:cNvPicPr>
            <a:picLocks noChangeAspect="1" noChangeArrowheads="1"/>
          </p:cNvPicPr>
          <p:nvPr userDrawn="1"/>
        </p:nvPicPr>
        <p:blipFill>
          <a:blip r:embed="rId3"/>
          <a:srcRect/>
          <a:stretch>
            <a:fillRect/>
          </a:stretch>
        </p:blipFill>
        <p:spPr bwMode="auto">
          <a:xfrm>
            <a:off x="4164013" y="6429375"/>
            <a:ext cx="908050" cy="428625"/>
          </a:xfrm>
          <a:prstGeom prst="rect">
            <a:avLst/>
          </a:prstGeom>
          <a:noFill/>
          <a:ln w="9525">
            <a:noFill/>
            <a:miter lim="800000"/>
            <a:headEnd/>
            <a:tailEnd/>
          </a:ln>
        </p:spPr>
      </p:pic>
      <p:pic>
        <p:nvPicPr>
          <p:cNvPr id="7" name="Picture 1" descr="C:\Users\koby\Desktop\eme.png"/>
          <p:cNvPicPr>
            <a:picLocks noChangeAspect="1" noChangeArrowheads="1"/>
          </p:cNvPicPr>
          <p:nvPr userDrawn="1"/>
        </p:nvPicPr>
        <p:blipFill>
          <a:blip r:embed="rId3">
            <a:lum bright="22000"/>
          </a:blip>
          <a:srcRect/>
          <a:stretch>
            <a:fillRect/>
          </a:stretch>
        </p:blipFill>
        <p:spPr bwMode="auto">
          <a:xfrm>
            <a:off x="4164013" y="6429375"/>
            <a:ext cx="909637" cy="428625"/>
          </a:xfrm>
          <a:prstGeom prst="rect">
            <a:avLst/>
          </a:prstGeom>
          <a:noFill/>
          <a:ln w="9525">
            <a:noFill/>
            <a:miter lim="800000"/>
            <a:headEnd/>
            <a:tailEnd/>
          </a:ln>
        </p:spPr>
      </p:pic>
      <p:grpSp>
        <p:nvGrpSpPr>
          <p:cNvPr id="8" name="Group 8"/>
          <p:cNvGrpSpPr>
            <a:grpSpLocks/>
          </p:cNvGrpSpPr>
          <p:nvPr userDrawn="1"/>
        </p:nvGrpSpPr>
        <p:grpSpPr bwMode="auto">
          <a:xfrm>
            <a:off x="161925" y="6429375"/>
            <a:ext cx="481013" cy="357188"/>
            <a:chOff x="5073" y="163"/>
            <a:chExt cx="360" cy="267"/>
          </a:xfrm>
        </p:grpSpPr>
        <p:sp>
          <p:nvSpPr>
            <p:cNvPr id="9" name="Freeform 9"/>
            <p:cNvSpPr>
              <a:spLocks/>
            </p:cNvSpPr>
            <p:nvPr/>
          </p:nvSpPr>
          <p:spPr bwMode="auto">
            <a:xfrm>
              <a:off x="5193" y="200"/>
              <a:ext cx="132" cy="230"/>
            </a:xfrm>
            <a:custGeom>
              <a:avLst/>
              <a:gdLst>
                <a:gd name="T0" fmla="*/ 0 w 527"/>
                <a:gd name="T1" fmla="*/ 0 h 918"/>
                <a:gd name="T2" fmla="*/ 0 w 527"/>
                <a:gd name="T3" fmla="*/ 0 h 918"/>
                <a:gd name="T4" fmla="*/ 0 w 527"/>
                <a:gd name="T5" fmla="*/ 0 h 918"/>
                <a:gd name="T6" fmla="*/ 0 w 527"/>
                <a:gd name="T7" fmla="*/ 0 h 918"/>
                <a:gd name="T8" fmla="*/ 0 w 527"/>
                <a:gd name="T9" fmla="*/ 0 h 918"/>
                <a:gd name="T10" fmla="*/ 0 w 527"/>
                <a:gd name="T11" fmla="*/ 0 h 918"/>
                <a:gd name="T12" fmla="*/ 0 w 527"/>
                <a:gd name="T13" fmla="*/ 0 h 918"/>
                <a:gd name="T14" fmla="*/ 0 w 527"/>
                <a:gd name="T15" fmla="*/ 0 h 918"/>
                <a:gd name="T16" fmla="*/ 0 w 527"/>
                <a:gd name="T17" fmla="*/ 0 h 918"/>
                <a:gd name="T18" fmla="*/ 0 w 527"/>
                <a:gd name="T19" fmla="*/ 0 h 918"/>
                <a:gd name="T20" fmla="*/ 0 w 527"/>
                <a:gd name="T21" fmla="*/ 0 h 918"/>
                <a:gd name="T22" fmla="*/ 0 w 527"/>
                <a:gd name="T23" fmla="*/ 0 h 918"/>
                <a:gd name="T24" fmla="*/ 0 w 527"/>
                <a:gd name="T25" fmla="*/ 0 h 918"/>
                <a:gd name="T26" fmla="*/ 0 w 527"/>
                <a:gd name="T27" fmla="*/ 0 h 918"/>
                <a:gd name="T28" fmla="*/ 0 w 527"/>
                <a:gd name="T29" fmla="*/ 0 h 918"/>
                <a:gd name="T30" fmla="*/ 0 w 527"/>
                <a:gd name="T31" fmla="*/ 0 h 918"/>
                <a:gd name="T32" fmla="*/ 0 w 527"/>
                <a:gd name="T33" fmla="*/ 0 h 918"/>
                <a:gd name="T34" fmla="*/ 0 w 527"/>
                <a:gd name="T35" fmla="*/ 0 h 918"/>
                <a:gd name="T36" fmla="*/ 0 w 527"/>
                <a:gd name="T37" fmla="*/ 0 h 918"/>
                <a:gd name="T38" fmla="*/ 0 w 527"/>
                <a:gd name="T39" fmla="*/ 0 h 918"/>
                <a:gd name="T40" fmla="*/ 0 w 527"/>
                <a:gd name="T41" fmla="*/ 0 h 918"/>
                <a:gd name="T42" fmla="*/ 0 w 527"/>
                <a:gd name="T43" fmla="*/ 0 h 918"/>
                <a:gd name="T44" fmla="*/ 0 w 527"/>
                <a:gd name="T45" fmla="*/ 0 h 918"/>
                <a:gd name="T46" fmla="*/ 0 w 527"/>
                <a:gd name="T47" fmla="*/ 0 h 918"/>
                <a:gd name="T48" fmla="*/ 0 w 527"/>
                <a:gd name="T49" fmla="*/ 0 h 918"/>
                <a:gd name="T50" fmla="*/ 0 w 527"/>
                <a:gd name="T51" fmla="*/ 0 h 918"/>
                <a:gd name="T52" fmla="*/ 0 w 527"/>
                <a:gd name="T53" fmla="*/ 0 h 918"/>
                <a:gd name="T54" fmla="*/ 0 w 527"/>
                <a:gd name="T55" fmla="*/ 0 h 918"/>
                <a:gd name="T56" fmla="*/ 0 w 527"/>
                <a:gd name="T57" fmla="*/ 0 h 918"/>
                <a:gd name="T58" fmla="*/ 0 w 527"/>
                <a:gd name="T59" fmla="*/ 0 h 918"/>
                <a:gd name="T60" fmla="*/ 0 w 527"/>
                <a:gd name="T61" fmla="*/ 0 h 918"/>
                <a:gd name="T62" fmla="*/ 0 w 527"/>
                <a:gd name="T63" fmla="*/ 0 h 918"/>
                <a:gd name="T64" fmla="*/ 0 w 527"/>
                <a:gd name="T65" fmla="*/ 0 h 918"/>
                <a:gd name="T66" fmla="*/ 0 w 527"/>
                <a:gd name="T67" fmla="*/ 0 h 918"/>
                <a:gd name="T68" fmla="*/ 0 w 527"/>
                <a:gd name="T69" fmla="*/ 0 h 918"/>
                <a:gd name="T70" fmla="*/ 0 w 527"/>
                <a:gd name="T71" fmla="*/ 0 h 918"/>
                <a:gd name="T72" fmla="*/ 0 w 527"/>
                <a:gd name="T73" fmla="*/ 0 h 918"/>
                <a:gd name="T74" fmla="*/ 0 w 527"/>
                <a:gd name="T75" fmla="*/ 0 h 918"/>
                <a:gd name="T76" fmla="*/ 0 w 527"/>
                <a:gd name="T77" fmla="*/ 0 h 918"/>
                <a:gd name="T78" fmla="*/ 0 w 527"/>
                <a:gd name="T79" fmla="*/ 0 h 9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7"/>
                <a:gd name="T121" fmla="*/ 0 h 918"/>
                <a:gd name="T122" fmla="*/ 527 w 527"/>
                <a:gd name="T123" fmla="*/ 918 h 9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7" h="918">
                  <a:moveTo>
                    <a:pt x="16" y="579"/>
                  </a:moveTo>
                  <a:lnTo>
                    <a:pt x="85" y="386"/>
                  </a:lnTo>
                  <a:lnTo>
                    <a:pt x="224" y="2"/>
                  </a:lnTo>
                  <a:lnTo>
                    <a:pt x="238" y="1"/>
                  </a:lnTo>
                  <a:lnTo>
                    <a:pt x="253" y="0"/>
                  </a:lnTo>
                  <a:lnTo>
                    <a:pt x="280" y="0"/>
                  </a:lnTo>
                  <a:lnTo>
                    <a:pt x="295" y="1"/>
                  </a:lnTo>
                  <a:lnTo>
                    <a:pt x="309" y="2"/>
                  </a:lnTo>
                  <a:lnTo>
                    <a:pt x="321" y="5"/>
                  </a:lnTo>
                  <a:lnTo>
                    <a:pt x="335" y="7"/>
                  </a:lnTo>
                  <a:lnTo>
                    <a:pt x="348" y="11"/>
                  </a:lnTo>
                  <a:lnTo>
                    <a:pt x="360" y="15"/>
                  </a:lnTo>
                  <a:lnTo>
                    <a:pt x="373" y="20"/>
                  </a:lnTo>
                  <a:lnTo>
                    <a:pt x="385" y="25"/>
                  </a:lnTo>
                  <a:lnTo>
                    <a:pt x="396" y="31"/>
                  </a:lnTo>
                  <a:lnTo>
                    <a:pt x="409" y="37"/>
                  </a:lnTo>
                  <a:lnTo>
                    <a:pt x="420" y="43"/>
                  </a:lnTo>
                  <a:lnTo>
                    <a:pt x="430" y="51"/>
                  </a:lnTo>
                  <a:lnTo>
                    <a:pt x="441" y="59"/>
                  </a:lnTo>
                  <a:lnTo>
                    <a:pt x="451" y="68"/>
                  </a:lnTo>
                  <a:lnTo>
                    <a:pt x="459" y="77"/>
                  </a:lnTo>
                  <a:lnTo>
                    <a:pt x="468" y="87"/>
                  </a:lnTo>
                  <a:lnTo>
                    <a:pt x="477" y="98"/>
                  </a:lnTo>
                  <a:lnTo>
                    <a:pt x="484" y="108"/>
                  </a:lnTo>
                  <a:lnTo>
                    <a:pt x="491" y="120"/>
                  </a:lnTo>
                  <a:lnTo>
                    <a:pt x="498" y="131"/>
                  </a:lnTo>
                  <a:lnTo>
                    <a:pt x="504" y="145"/>
                  </a:lnTo>
                  <a:lnTo>
                    <a:pt x="509" y="157"/>
                  </a:lnTo>
                  <a:lnTo>
                    <a:pt x="514" y="171"/>
                  </a:lnTo>
                  <a:lnTo>
                    <a:pt x="517" y="185"/>
                  </a:lnTo>
                  <a:lnTo>
                    <a:pt x="521" y="200"/>
                  </a:lnTo>
                  <a:lnTo>
                    <a:pt x="524" y="215"/>
                  </a:lnTo>
                  <a:lnTo>
                    <a:pt x="526" y="231"/>
                  </a:lnTo>
                  <a:lnTo>
                    <a:pt x="526" y="240"/>
                  </a:lnTo>
                  <a:lnTo>
                    <a:pt x="527" y="249"/>
                  </a:lnTo>
                  <a:lnTo>
                    <a:pt x="527" y="270"/>
                  </a:lnTo>
                  <a:lnTo>
                    <a:pt x="526" y="281"/>
                  </a:lnTo>
                  <a:lnTo>
                    <a:pt x="525" y="291"/>
                  </a:lnTo>
                  <a:lnTo>
                    <a:pt x="522" y="313"/>
                  </a:lnTo>
                  <a:lnTo>
                    <a:pt x="519" y="335"/>
                  </a:lnTo>
                  <a:lnTo>
                    <a:pt x="514" y="356"/>
                  </a:lnTo>
                  <a:lnTo>
                    <a:pt x="508" y="377"/>
                  </a:lnTo>
                  <a:lnTo>
                    <a:pt x="501" y="398"/>
                  </a:lnTo>
                  <a:lnTo>
                    <a:pt x="494" y="418"/>
                  </a:lnTo>
                  <a:lnTo>
                    <a:pt x="310" y="918"/>
                  </a:lnTo>
                  <a:lnTo>
                    <a:pt x="285" y="918"/>
                  </a:lnTo>
                  <a:lnTo>
                    <a:pt x="260" y="915"/>
                  </a:lnTo>
                  <a:lnTo>
                    <a:pt x="234" y="913"/>
                  </a:lnTo>
                  <a:lnTo>
                    <a:pt x="208" y="908"/>
                  </a:lnTo>
                  <a:lnTo>
                    <a:pt x="196" y="905"/>
                  </a:lnTo>
                  <a:lnTo>
                    <a:pt x="184" y="901"/>
                  </a:lnTo>
                  <a:lnTo>
                    <a:pt x="159" y="894"/>
                  </a:lnTo>
                  <a:lnTo>
                    <a:pt x="147" y="890"/>
                  </a:lnTo>
                  <a:lnTo>
                    <a:pt x="135" y="885"/>
                  </a:lnTo>
                  <a:lnTo>
                    <a:pt x="124" y="880"/>
                  </a:lnTo>
                  <a:lnTo>
                    <a:pt x="113" y="876"/>
                  </a:lnTo>
                  <a:lnTo>
                    <a:pt x="101" y="867"/>
                  </a:lnTo>
                  <a:lnTo>
                    <a:pt x="89" y="858"/>
                  </a:lnTo>
                  <a:lnTo>
                    <a:pt x="77" y="848"/>
                  </a:lnTo>
                  <a:lnTo>
                    <a:pt x="66" y="838"/>
                  </a:lnTo>
                  <a:lnTo>
                    <a:pt x="56" y="826"/>
                  </a:lnTo>
                  <a:lnTo>
                    <a:pt x="48" y="814"/>
                  </a:lnTo>
                  <a:lnTo>
                    <a:pt x="39" y="801"/>
                  </a:lnTo>
                  <a:lnTo>
                    <a:pt x="30" y="788"/>
                  </a:lnTo>
                  <a:lnTo>
                    <a:pt x="24" y="774"/>
                  </a:lnTo>
                  <a:lnTo>
                    <a:pt x="18" y="759"/>
                  </a:lnTo>
                  <a:lnTo>
                    <a:pt x="12" y="744"/>
                  </a:lnTo>
                  <a:lnTo>
                    <a:pt x="8" y="730"/>
                  </a:lnTo>
                  <a:lnTo>
                    <a:pt x="4" y="715"/>
                  </a:lnTo>
                  <a:lnTo>
                    <a:pt x="2" y="700"/>
                  </a:lnTo>
                  <a:lnTo>
                    <a:pt x="1" y="684"/>
                  </a:lnTo>
                  <a:lnTo>
                    <a:pt x="0" y="669"/>
                  </a:lnTo>
                  <a:lnTo>
                    <a:pt x="0" y="657"/>
                  </a:lnTo>
                  <a:lnTo>
                    <a:pt x="1" y="645"/>
                  </a:lnTo>
                  <a:lnTo>
                    <a:pt x="2" y="634"/>
                  </a:lnTo>
                  <a:lnTo>
                    <a:pt x="4" y="623"/>
                  </a:lnTo>
                  <a:lnTo>
                    <a:pt x="6" y="612"/>
                  </a:lnTo>
                  <a:lnTo>
                    <a:pt x="9" y="601"/>
                  </a:lnTo>
                  <a:lnTo>
                    <a:pt x="12" y="590"/>
                  </a:lnTo>
                  <a:lnTo>
                    <a:pt x="16" y="579"/>
                  </a:lnTo>
                  <a:close/>
                </a:path>
              </a:pathLst>
            </a:custGeom>
            <a:solidFill>
              <a:srgbClr val="8FBE00"/>
            </a:solidFill>
            <a:ln w="9525">
              <a:noFill/>
              <a:round/>
              <a:headEnd/>
              <a:tailEnd/>
            </a:ln>
          </p:spPr>
          <p:txBody>
            <a:bodyPr/>
            <a:lstStyle/>
            <a:p>
              <a:pPr>
                <a:defRPr/>
              </a:pPr>
              <a:endParaRPr lang="es-CL"/>
            </a:p>
          </p:txBody>
        </p:sp>
        <p:sp>
          <p:nvSpPr>
            <p:cNvPr id="10" name="Freeform 10"/>
            <p:cNvSpPr>
              <a:spLocks/>
            </p:cNvSpPr>
            <p:nvPr/>
          </p:nvSpPr>
          <p:spPr bwMode="auto">
            <a:xfrm>
              <a:off x="5315" y="237"/>
              <a:ext cx="118" cy="193"/>
            </a:xfrm>
            <a:custGeom>
              <a:avLst/>
              <a:gdLst>
                <a:gd name="T0" fmla="*/ 0 w 476"/>
                <a:gd name="T1" fmla="*/ 0 h 777"/>
                <a:gd name="T2" fmla="*/ 0 w 476"/>
                <a:gd name="T3" fmla="*/ 0 h 777"/>
                <a:gd name="T4" fmla="*/ 0 w 476"/>
                <a:gd name="T5" fmla="*/ 0 h 777"/>
                <a:gd name="T6" fmla="*/ 0 w 476"/>
                <a:gd name="T7" fmla="*/ 0 h 777"/>
                <a:gd name="T8" fmla="*/ 0 w 476"/>
                <a:gd name="T9" fmla="*/ 0 h 777"/>
                <a:gd name="T10" fmla="*/ 0 w 476"/>
                <a:gd name="T11" fmla="*/ 0 h 777"/>
                <a:gd name="T12" fmla="*/ 0 w 476"/>
                <a:gd name="T13" fmla="*/ 0 h 777"/>
                <a:gd name="T14" fmla="*/ 0 w 476"/>
                <a:gd name="T15" fmla="*/ 0 h 777"/>
                <a:gd name="T16" fmla="*/ 0 w 476"/>
                <a:gd name="T17" fmla="*/ 0 h 777"/>
                <a:gd name="T18" fmla="*/ 0 w 476"/>
                <a:gd name="T19" fmla="*/ 0 h 777"/>
                <a:gd name="T20" fmla="*/ 0 w 476"/>
                <a:gd name="T21" fmla="*/ 0 h 777"/>
                <a:gd name="T22" fmla="*/ 0 w 476"/>
                <a:gd name="T23" fmla="*/ 0 h 777"/>
                <a:gd name="T24" fmla="*/ 0 w 476"/>
                <a:gd name="T25" fmla="*/ 0 h 777"/>
                <a:gd name="T26" fmla="*/ 0 w 476"/>
                <a:gd name="T27" fmla="*/ 0 h 777"/>
                <a:gd name="T28" fmla="*/ 0 w 476"/>
                <a:gd name="T29" fmla="*/ 0 h 777"/>
                <a:gd name="T30" fmla="*/ 0 w 476"/>
                <a:gd name="T31" fmla="*/ 0 h 777"/>
                <a:gd name="T32" fmla="*/ 0 w 476"/>
                <a:gd name="T33" fmla="*/ 0 h 777"/>
                <a:gd name="T34" fmla="*/ 0 w 476"/>
                <a:gd name="T35" fmla="*/ 0 h 777"/>
                <a:gd name="T36" fmla="*/ 0 w 476"/>
                <a:gd name="T37" fmla="*/ 0 h 777"/>
                <a:gd name="T38" fmla="*/ 0 w 476"/>
                <a:gd name="T39" fmla="*/ 0 h 777"/>
                <a:gd name="T40" fmla="*/ 0 w 476"/>
                <a:gd name="T41" fmla="*/ 0 h 777"/>
                <a:gd name="T42" fmla="*/ 0 w 476"/>
                <a:gd name="T43" fmla="*/ 0 h 777"/>
                <a:gd name="T44" fmla="*/ 0 w 476"/>
                <a:gd name="T45" fmla="*/ 0 h 777"/>
                <a:gd name="T46" fmla="*/ 0 w 476"/>
                <a:gd name="T47" fmla="*/ 0 h 777"/>
                <a:gd name="T48" fmla="*/ 0 w 476"/>
                <a:gd name="T49" fmla="*/ 0 h 777"/>
                <a:gd name="T50" fmla="*/ 0 w 476"/>
                <a:gd name="T51" fmla="*/ 0 h 777"/>
                <a:gd name="T52" fmla="*/ 0 w 476"/>
                <a:gd name="T53" fmla="*/ 0 h 777"/>
                <a:gd name="T54" fmla="*/ 0 w 476"/>
                <a:gd name="T55" fmla="*/ 0 h 777"/>
                <a:gd name="T56" fmla="*/ 0 w 476"/>
                <a:gd name="T57" fmla="*/ 0 h 777"/>
                <a:gd name="T58" fmla="*/ 0 w 476"/>
                <a:gd name="T59" fmla="*/ 0 h 777"/>
                <a:gd name="T60" fmla="*/ 0 w 476"/>
                <a:gd name="T61" fmla="*/ 0 h 777"/>
                <a:gd name="T62" fmla="*/ 0 w 476"/>
                <a:gd name="T63" fmla="*/ 0 h 777"/>
                <a:gd name="T64" fmla="*/ 0 w 476"/>
                <a:gd name="T65" fmla="*/ 0 h 777"/>
                <a:gd name="T66" fmla="*/ 0 w 476"/>
                <a:gd name="T67" fmla="*/ 0 h 777"/>
                <a:gd name="T68" fmla="*/ 0 w 476"/>
                <a:gd name="T69" fmla="*/ 0 h 777"/>
                <a:gd name="T70" fmla="*/ 0 w 476"/>
                <a:gd name="T71" fmla="*/ 0 h 777"/>
                <a:gd name="T72" fmla="*/ 0 w 476"/>
                <a:gd name="T73" fmla="*/ 0 h 777"/>
                <a:gd name="T74" fmla="*/ 0 w 476"/>
                <a:gd name="T75" fmla="*/ 0 h 777"/>
                <a:gd name="T76" fmla="*/ 0 w 476"/>
                <a:gd name="T77" fmla="*/ 0 h 7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6"/>
                <a:gd name="T118" fmla="*/ 0 h 777"/>
                <a:gd name="T119" fmla="*/ 476 w 476"/>
                <a:gd name="T120" fmla="*/ 777 h 7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6" h="777">
                  <a:moveTo>
                    <a:pt x="16" y="438"/>
                  </a:moveTo>
                  <a:lnTo>
                    <a:pt x="173" y="2"/>
                  </a:lnTo>
                  <a:lnTo>
                    <a:pt x="188" y="1"/>
                  </a:lnTo>
                  <a:lnTo>
                    <a:pt x="202" y="0"/>
                  </a:lnTo>
                  <a:lnTo>
                    <a:pt x="230" y="0"/>
                  </a:lnTo>
                  <a:lnTo>
                    <a:pt x="244" y="1"/>
                  </a:lnTo>
                  <a:lnTo>
                    <a:pt x="257" y="2"/>
                  </a:lnTo>
                  <a:lnTo>
                    <a:pt x="271" y="5"/>
                  </a:lnTo>
                  <a:lnTo>
                    <a:pt x="284" y="7"/>
                  </a:lnTo>
                  <a:lnTo>
                    <a:pt x="297" y="11"/>
                  </a:lnTo>
                  <a:lnTo>
                    <a:pt x="310" y="15"/>
                  </a:lnTo>
                  <a:lnTo>
                    <a:pt x="323" y="20"/>
                  </a:lnTo>
                  <a:lnTo>
                    <a:pt x="335" y="25"/>
                  </a:lnTo>
                  <a:lnTo>
                    <a:pt x="346" y="30"/>
                  </a:lnTo>
                  <a:lnTo>
                    <a:pt x="357" y="37"/>
                  </a:lnTo>
                  <a:lnTo>
                    <a:pt x="368" y="43"/>
                  </a:lnTo>
                  <a:lnTo>
                    <a:pt x="380" y="51"/>
                  </a:lnTo>
                  <a:lnTo>
                    <a:pt x="389" y="59"/>
                  </a:lnTo>
                  <a:lnTo>
                    <a:pt x="399" y="68"/>
                  </a:lnTo>
                  <a:lnTo>
                    <a:pt x="409" y="77"/>
                  </a:lnTo>
                  <a:lnTo>
                    <a:pt x="418" y="86"/>
                  </a:lnTo>
                  <a:lnTo>
                    <a:pt x="427" y="96"/>
                  </a:lnTo>
                  <a:lnTo>
                    <a:pt x="434" y="108"/>
                  </a:lnTo>
                  <a:lnTo>
                    <a:pt x="441" y="120"/>
                  </a:lnTo>
                  <a:lnTo>
                    <a:pt x="448" y="131"/>
                  </a:lnTo>
                  <a:lnTo>
                    <a:pt x="454" y="143"/>
                  </a:lnTo>
                  <a:lnTo>
                    <a:pt x="459" y="157"/>
                  </a:lnTo>
                  <a:lnTo>
                    <a:pt x="464" y="171"/>
                  </a:lnTo>
                  <a:lnTo>
                    <a:pt x="467" y="185"/>
                  </a:lnTo>
                  <a:lnTo>
                    <a:pt x="471" y="200"/>
                  </a:lnTo>
                  <a:lnTo>
                    <a:pt x="474" y="215"/>
                  </a:lnTo>
                  <a:lnTo>
                    <a:pt x="475" y="231"/>
                  </a:lnTo>
                  <a:lnTo>
                    <a:pt x="476" y="240"/>
                  </a:lnTo>
                  <a:lnTo>
                    <a:pt x="476" y="248"/>
                  </a:lnTo>
                  <a:lnTo>
                    <a:pt x="476" y="270"/>
                  </a:lnTo>
                  <a:lnTo>
                    <a:pt x="476" y="279"/>
                  </a:lnTo>
                  <a:lnTo>
                    <a:pt x="475" y="291"/>
                  </a:lnTo>
                  <a:lnTo>
                    <a:pt x="472" y="313"/>
                  </a:lnTo>
                  <a:lnTo>
                    <a:pt x="469" y="334"/>
                  </a:lnTo>
                  <a:lnTo>
                    <a:pt x="464" y="356"/>
                  </a:lnTo>
                  <a:lnTo>
                    <a:pt x="457" y="377"/>
                  </a:lnTo>
                  <a:lnTo>
                    <a:pt x="451" y="398"/>
                  </a:lnTo>
                  <a:lnTo>
                    <a:pt x="444" y="418"/>
                  </a:lnTo>
                  <a:lnTo>
                    <a:pt x="309" y="777"/>
                  </a:lnTo>
                  <a:lnTo>
                    <a:pt x="286" y="777"/>
                  </a:lnTo>
                  <a:lnTo>
                    <a:pt x="261" y="774"/>
                  </a:lnTo>
                  <a:lnTo>
                    <a:pt x="235" y="772"/>
                  </a:lnTo>
                  <a:lnTo>
                    <a:pt x="209" y="767"/>
                  </a:lnTo>
                  <a:lnTo>
                    <a:pt x="195" y="764"/>
                  </a:lnTo>
                  <a:lnTo>
                    <a:pt x="183" y="760"/>
                  </a:lnTo>
                  <a:lnTo>
                    <a:pt x="158" y="753"/>
                  </a:lnTo>
                  <a:lnTo>
                    <a:pt x="146" y="749"/>
                  </a:lnTo>
                  <a:lnTo>
                    <a:pt x="135" y="744"/>
                  </a:lnTo>
                  <a:lnTo>
                    <a:pt x="124" y="739"/>
                  </a:lnTo>
                  <a:lnTo>
                    <a:pt x="114" y="735"/>
                  </a:lnTo>
                  <a:lnTo>
                    <a:pt x="100" y="726"/>
                  </a:lnTo>
                  <a:lnTo>
                    <a:pt x="88" y="717"/>
                  </a:lnTo>
                  <a:lnTo>
                    <a:pt x="77" y="707"/>
                  </a:lnTo>
                  <a:lnTo>
                    <a:pt x="66" y="697"/>
                  </a:lnTo>
                  <a:lnTo>
                    <a:pt x="56" y="685"/>
                  </a:lnTo>
                  <a:lnTo>
                    <a:pt x="47" y="673"/>
                  </a:lnTo>
                  <a:lnTo>
                    <a:pt x="38" y="660"/>
                  </a:lnTo>
                  <a:lnTo>
                    <a:pt x="31" y="647"/>
                  </a:lnTo>
                  <a:lnTo>
                    <a:pt x="24" y="633"/>
                  </a:lnTo>
                  <a:lnTo>
                    <a:pt x="17" y="618"/>
                  </a:lnTo>
                  <a:lnTo>
                    <a:pt x="12" y="603"/>
                  </a:lnTo>
                  <a:lnTo>
                    <a:pt x="7" y="589"/>
                  </a:lnTo>
                  <a:lnTo>
                    <a:pt x="4" y="574"/>
                  </a:lnTo>
                  <a:lnTo>
                    <a:pt x="1" y="559"/>
                  </a:lnTo>
                  <a:lnTo>
                    <a:pt x="0" y="543"/>
                  </a:lnTo>
                  <a:lnTo>
                    <a:pt x="0" y="528"/>
                  </a:lnTo>
                  <a:lnTo>
                    <a:pt x="0" y="516"/>
                  </a:lnTo>
                  <a:lnTo>
                    <a:pt x="0" y="504"/>
                  </a:lnTo>
                  <a:lnTo>
                    <a:pt x="1" y="493"/>
                  </a:lnTo>
                  <a:lnTo>
                    <a:pt x="4" y="482"/>
                  </a:lnTo>
                  <a:lnTo>
                    <a:pt x="6" y="471"/>
                  </a:lnTo>
                  <a:lnTo>
                    <a:pt x="9" y="460"/>
                  </a:lnTo>
                  <a:lnTo>
                    <a:pt x="12" y="449"/>
                  </a:lnTo>
                  <a:lnTo>
                    <a:pt x="16" y="438"/>
                  </a:lnTo>
                  <a:close/>
                </a:path>
              </a:pathLst>
            </a:custGeom>
            <a:solidFill>
              <a:srgbClr val="8FBE00"/>
            </a:solidFill>
            <a:ln w="9525">
              <a:noFill/>
              <a:round/>
              <a:headEnd/>
              <a:tailEnd/>
            </a:ln>
          </p:spPr>
          <p:txBody>
            <a:bodyPr/>
            <a:lstStyle/>
            <a:p>
              <a:pPr>
                <a:defRPr/>
              </a:pPr>
              <a:endParaRPr lang="es-CL"/>
            </a:p>
          </p:txBody>
        </p:sp>
        <p:sp>
          <p:nvSpPr>
            <p:cNvPr id="11" name="Freeform 11"/>
            <p:cNvSpPr>
              <a:spLocks/>
            </p:cNvSpPr>
            <p:nvPr/>
          </p:nvSpPr>
          <p:spPr bwMode="auto">
            <a:xfrm>
              <a:off x="5073" y="163"/>
              <a:ext cx="144" cy="267"/>
            </a:xfrm>
            <a:custGeom>
              <a:avLst/>
              <a:gdLst>
                <a:gd name="T0" fmla="*/ 0 w 576"/>
                <a:gd name="T1" fmla="*/ 0 h 1066"/>
                <a:gd name="T2" fmla="*/ 0 w 576"/>
                <a:gd name="T3" fmla="*/ 0 h 1066"/>
                <a:gd name="T4" fmla="*/ 0 w 576"/>
                <a:gd name="T5" fmla="*/ 0 h 1066"/>
                <a:gd name="T6" fmla="*/ 0 w 576"/>
                <a:gd name="T7" fmla="*/ 0 h 1066"/>
                <a:gd name="T8" fmla="*/ 0 w 576"/>
                <a:gd name="T9" fmla="*/ 0 h 1066"/>
                <a:gd name="T10" fmla="*/ 0 w 576"/>
                <a:gd name="T11" fmla="*/ 0 h 1066"/>
                <a:gd name="T12" fmla="*/ 0 w 576"/>
                <a:gd name="T13" fmla="*/ 0 h 1066"/>
                <a:gd name="T14" fmla="*/ 0 w 576"/>
                <a:gd name="T15" fmla="*/ 0 h 1066"/>
                <a:gd name="T16" fmla="*/ 0 w 576"/>
                <a:gd name="T17" fmla="*/ 0 h 1066"/>
                <a:gd name="T18" fmla="*/ 0 w 576"/>
                <a:gd name="T19" fmla="*/ 0 h 1066"/>
                <a:gd name="T20" fmla="*/ 0 w 576"/>
                <a:gd name="T21" fmla="*/ 0 h 1066"/>
                <a:gd name="T22" fmla="*/ 0 w 576"/>
                <a:gd name="T23" fmla="*/ 0 h 1066"/>
                <a:gd name="T24" fmla="*/ 0 w 576"/>
                <a:gd name="T25" fmla="*/ 0 h 1066"/>
                <a:gd name="T26" fmla="*/ 0 w 576"/>
                <a:gd name="T27" fmla="*/ 0 h 1066"/>
                <a:gd name="T28" fmla="*/ 0 w 576"/>
                <a:gd name="T29" fmla="*/ 0 h 1066"/>
                <a:gd name="T30" fmla="*/ 0 w 576"/>
                <a:gd name="T31" fmla="*/ 0 h 1066"/>
                <a:gd name="T32" fmla="*/ 0 w 576"/>
                <a:gd name="T33" fmla="*/ 0 h 1066"/>
                <a:gd name="T34" fmla="*/ 0 w 576"/>
                <a:gd name="T35" fmla="*/ 0 h 1066"/>
                <a:gd name="T36" fmla="*/ 0 w 576"/>
                <a:gd name="T37" fmla="*/ 0 h 1066"/>
                <a:gd name="T38" fmla="*/ 0 w 576"/>
                <a:gd name="T39" fmla="*/ 0 h 1066"/>
                <a:gd name="T40" fmla="*/ 0 w 576"/>
                <a:gd name="T41" fmla="*/ 0 h 1066"/>
                <a:gd name="T42" fmla="*/ 0 w 576"/>
                <a:gd name="T43" fmla="*/ 0 h 1066"/>
                <a:gd name="T44" fmla="*/ 0 w 576"/>
                <a:gd name="T45" fmla="*/ 0 h 1066"/>
                <a:gd name="T46" fmla="*/ 0 w 576"/>
                <a:gd name="T47" fmla="*/ 0 h 1066"/>
                <a:gd name="T48" fmla="*/ 0 w 576"/>
                <a:gd name="T49" fmla="*/ 0 h 1066"/>
                <a:gd name="T50" fmla="*/ 0 w 576"/>
                <a:gd name="T51" fmla="*/ 0 h 1066"/>
                <a:gd name="T52" fmla="*/ 0 w 576"/>
                <a:gd name="T53" fmla="*/ 0 h 1066"/>
                <a:gd name="T54" fmla="*/ 0 w 576"/>
                <a:gd name="T55" fmla="*/ 0 h 1066"/>
                <a:gd name="T56" fmla="*/ 0 w 576"/>
                <a:gd name="T57" fmla="*/ 0 h 1066"/>
                <a:gd name="T58" fmla="*/ 0 w 576"/>
                <a:gd name="T59" fmla="*/ 0 h 1066"/>
                <a:gd name="T60" fmla="*/ 0 w 576"/>
                <a:gd name="T61" fmla="*/ 0 h 1066"/>
                <a:gd name="T62" fmla="*/ 0 w 576"/>
                <a:gd name="T63" fmla="*/ 0 h 1066"/>
                <a:gd name="T64" fmla="*/ 0 w 576"/>
                <a:gd name="T65" fmla="*/ 0 h 1066"/>
                <a:gd name="T66" fmla="*/ 0 w 576"/>
                <a:gd name="T67" fmla="*/ 0 h 1066"/>
                <a:gd name="T68" fmla="*/ 0 w 576"/>
                <a:gd name="T69" fmla="*/ 0 h 1066"/>
                <a:gd name="T70" fmla="*/ 0 w 576"/>
                <a:gd name="T71" fmla="*/ 0 h 1066"/>
                <a:gd name="T72" fmla="*/ 0 w 576"/>
                <a:gd name="T73" fmla="*/ 0 h 1066"/>
                <a:gd name="T74" fmla="*/ 0 w 576"/>
                <a:gd name="T75" fmla="*/ 0 h 1066"/>
                <a:gd name="T76" fmla="*/ 0 w 576"/>
                <a:gd name="T77" fmla="*/ 0 h 1066"/>
                <a:gd name="T78" fmla="*/ 0 w 576"/>
                <a:gd name="T79" fmla="*/ 0 h 1066"/>
                <a:gd name="T80" fmla="*/ 0 w 576"/>
                <a:gd name="T81" fmla="*/ 0 h 1066"/>
                <a:gd name="T82" fmla="*/ 0 w 576"/>
                <a:gd name="T83" fmla="*/ 0 h 1066"/>
                <a:gd name="T84" fmla="*/ 0 w 576"/>
                <a:gd name="T85" fmla="*/ 0 h 1066"/>
                <a:gd name="T86" fmla="*/ 0 w 576"/>
                <a:gd name="T87" fmla="*/ 0 h 1066"/>
                <a:gd name="T88" fmla="*/ 0 w 576"/>
                <a:gd name="T89" fmla="*/ 0 h 1066"/>
                <a:gd name="T90" fmla="*/ 0 w 576"/>
                <a:gd name="T91" fmla="*/ 0 h 1066"/>
                <a:gd name="T92" fmla="*/ 0 w 576"/>
                <a:gd name="T93" fmla="*/ 0 h 1066"/>
                <a:gd name="T94" fmla="*/ 0 w 576"/>
                <a:gd name="T95" fmla="*/ 0 h 1066"/>
                <a:gd name="T96" fmla="*/ 0 w 576"/>
                <a:gd name="T97" fmla="*/ 0 h 1066"/>
                <a:gd name="T98" fmla="*/ 0 w 576"/>
                <a:gd name="T99" fmla="*/ 0 h 1066"/>
                <a:gd name="T100" fmla="*/ 0 w 576"/>
                <a:gd name="T101" fmla="*/ 0 h 1066"/>
                <a:gd name="T102" fmla="*/ 0 w 576"/>
                <a:gd name="T103" fmla="*/ 0 h 1066"/>
                <a:gd name="T104" fmla="*/ 0 w 576"/>
                <a:gd name="T105" fmla="*/ 0 h 1066"/>
                <a:gd name="T106" fmla="*/ 0 w 576"/>
                <a:gd name="T107" fmla="*/ 0 h 1066"/>
                <a:gd name="T108" fmla="*/ 0 w 576"/>
                <a:gd name="T109" fmla="*/ 0 h 1066"/>
                <a:gd name="T110" fmla="*/ 0 w 576"/>
                <a:gd name="T111" fmla="*/ 0 h 1066"/>
                <a:gd name="T112" fmla="*/ 0 w 576"/>
                <a:gd name="T113" fmla="*/ 0 h 1066"/>
                <a:gd name="T114" fmla="*/ 0 w 576"/>
                <a:gd name="T115" fmla="*/ 0 h 1066"/>
                <a:gd name="T116" fmla="*/ 0 w 576"/>
                <a:gd name="T117" fmla="*/ 0 h 1066"/>
                <a:gd name="T118" fmla="*/ 0 w 576"/>
                <a:gd name="T119" fmla="*/ 0 h 1066"/>
                <a:gd name="T120" fmla="*/ 0 w 576"/>
                <a:gd name="T121" fmla="*/ 0 h 10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6"/>
                <a:gd name="T184" fmla="*/ 0 h 1066"/>
                <a:gd name="T185" fmla="*/ 576 w 576"/>
                <a:gd name="T186" fmla="*/ 1066 h 10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6" h="1066">
                  <a:moveTo>
                    <a:pt x="411" y="23"/>
                  </a:moveTo>
                  <a:lnTo>
                    <a:pt x="424" y="27"/>
                  </a:lnTo>
                  <a:lnTo>
                    <a:pt x="440" y="33"/>
                  </a:lnTo>
                  <a:lnTo>
                    <a:pt x="455" y="42"/>
                  </a:lnTo>
                  <a:lnTo>
                    <a:pt x="469" y="50"/>
                  </a:lnTo>
                  <a:lnTo>
                    <a:pt x="483" y="60"/>
                  </a:lnTo>
                  <a:lnTo>
                    <a:pt x="495" y="71"/>
                  </a:lnTo>
                  <a:lnTo>
                    <a:pt x="508" y="84"/>
                  </a:lnTo>
                  <a:lnTo>
                    <a:pt x="514" y="90"/>
                  </a:lnTo>
                  <a:lnTo>
                    <a:pt x="519" y="96"/>
                  </a:lnTo>
                  <a:lnTo>
                    <a:pt x="525" y="102"/>
                  </a:lnTo>
                  <a:lnTo>
                    <a:pt x="530" y="110"/>
                  </a:lnTo>
                  <a:lnTo>
                    <a:pt x="540" y="124"/>
                  </a:lnTo>
                  <a:lnTo>
                    <a:pt x="549" y="141"/>
                  </a:lnTo>
                  <a:lnTo>
                    <a:pt x="552" y="148"/>
                  </a:lnTo>
                  <a:lnTo>
                    <a:pt x="556" y="157"/>
                  </a:lnTo>
                  <a:lnTo>
                    <a:pt x="558" y="165"/>
                  </a:lnTo>
                  <a:lnTo>
                    <a:pt x="562" y="174"/>
                  </a:lnTo>
                  <a:lnTo>
                    <a:pt x="567" y="192"/>
                  </a:lnTo>
                  <a:lnTo>
                    <a:pt x="571" y="212"/>
                  </a:lnTo>
                  <a:lnTo>
                    <a:pt x="574" y="233"/>
                  </a:lnTo>
                  <a:lnTo>
                    <a:pt x="576" y="254"/>
                  </a:lnTo>
                  <a:lnTo>
                    <a:pt x="576" y="272"/>
                  </a:lnTo>
                  <a:lnTo>
                    <a:pt x="574" y="289"/>
                  </a:lnTo>
                  <a:lnTo>
                    <a:pt x="573" y="306"/>
                  </a:lnTo>
                  <a:lnTo>
                    <a:pt x="571" y="325"/>
                  </a:lnTo>
                  <a:lnTo>
                    <a:pt x="567" y="342"/>
                  </a:lnTo>
                  <a:lnTo>
                    <a:pt x="563" y="359"/>
                  </a:lnTo>
                  <a:lnTo>
                    <a:pt x="558" y="377"/>
                  </a:lnTo>
                  <a:lnTo>
                    <a:pt x="553" y="394"/>
                  </a:lnTo>
                  <a:lnTo>
                    <a:pt x="378" y="876"/>
                  </a:lnTo>
                  <a:lnTo>
                    <a:pt x="309" y="1066"/>
                  </a:lnTo>
                  <a:lnTo>
                    <a:pt x="280" y="1066"/>
                  </a:lnTo>
                  <a:lnTo>
                    <a:pt x="267" y="1064"/>
                  </a:lnTo>
                  <a:lnTo>
                    <a:pt x="254" y="1063"/>
                  </a:lnTo>
                  <a:lnTo>
                    <a:pt x="241" y="1061"/>
                  </a:lnTo>
                  <a:lnTo>
                    <a:pt x="227" y="1059"/>
                  </a:lnTo>
                  <a:lnTo>
                    <a:pt x="215" y="1057"/>
                  </a:lnTo>
                  <a:lnTo>
                    <a:pt x="202" y="1054"/>
                  </a:lnTo>
                  <a:lnTo>
                    <a:pt x="179" y="1048"/>
                  </a:lnTo>
                  <a:lnTo>
                    <a:pt x="155" y="1041"/>
                  </a:lnTo>
                  <a:lnTo>
                    <a:pt x="144" y="1037"/>
                  </a:lnTo>
                  <a:lnTo>
                    <a:pt x="134" y="1032"/>
                  </a:lnTo>
                  <a:lnTo>
                    <a:pt x="113" y="1024"/>
                  </a:lnTo>
                  <a:lnTo>
                    <a:pt x="107" y="1020"/>
                  </a:lnTo>
                  <a:lnTo>
                    <a:pt x="101" y="1015"/>
                  </a:lnTo>
                  <a:lnTo>
                    <a:pt x="89" y="1006"/>
                  </a:lnTo>
                  <a:lnTo>
                    <a:pt x="78" y="996"/>
                  </a:lnTo>
                  <a:lnTo>
                    <a:pt x="66" y="985"/>
                  </a:lnTo>
                  <a:lnTo>
                    <a:pt x="57" y="974"/>
                  </a:lnTo>
                  <a:lnTo>
                    <a:pt x="48" y="963"/>
                  </a:lnTo>
                  <a:lnTo>
                    <a:pt x="39" y="951"/>
                  </a:lnTo>
                  <a:lnTo>
                    <a:pt x="31" y="937"/>
                  </a:lnTo>
                  <a:lnTo>
                    <a:pt x="24" y="923"/>
                  </a:lnTo>
                  <a:lnTo>
                    <a:pt x="18" y="910"/>
                  </a:lnTo>
                  <a:lnTo>
                    <a:pt x="12" y="895"/>
                  </a:lnTo>
                  <a:lnTo>
                    <a:pt x="8" y="880"/>
                  </a:lnTo>
                  <a:lnTo>
                    <a:pt x="5" y="865"/>
                  </a:lnTo>
                  <a:lnTo>
                    <a:pt x="2" y="849"/>
                  </a:lnTo>
                  <a:lnTo>
                    <a:pt x="0" y="833"/>
                  </a:lnTo>
                  <a:lnTo>
                    <a:pt x="0" y="817"/>
                  </a:lnTo>
                  <a:lnTo>
                    <a:pt x="0" y="805"/>
                  </a:lnTo>
                  <a:lnTo>
                    <a:pt x="0" y="793"/>
                  </a:lnTo>
                  <a:lnTo>
                    <a:pt x="1" y="781"/>
                  </a:lnTo>
                  <a:lnTo>
                    <a:pt x="3" y="770"/>
                  </a:lnTo>
                  <a:lnTo>
                    <a:pt x="6" y="759"/>
                  </a:lnTo>
                  <a:lnTo>
                    <a:pt x="8" y="748"/>
                  </a:lnTo>
                  <a:lnTo>
                    <a:pt x="12" y="737"/>
                  </a:lnTo>
                  <a:lnTo>
                    <a:pt x="16" y="727"/>
                  </a:lnTo>
                  <a:lnTo>
                    <a:pt x="144" y="371"/>
                  </a:lnTo>
                  <a:lnTo>
                    <a:pt x="149" y="353"/>
                  </a:lnTo>
                  <a:lnTo>
                    <a:pt x="153" y="337"/>
                  </a:lnTo>
                  <a:lnTo>
                    <a:pt x="157" y="321"/>
                  </a:lnTo>
                  <a:lnTo>
                    <a:pt x="160" y="304"/>
                  </a:lnTo>
                  <a:lnTo>
                    <a:pt x="163" y="288"/>
                  </a:lnTo>
                  <a:lnTo>
                    <a:pt x="164" y="272"/>
                  </a:lnTo>
                  <a:lnTo>
                    <a:pt x="165" y="257"/>
                  </a:lnTo>
                  <a:lnTo>
                    <a:pt x="165" y="241"/>
                  </a:lnTo>
                  <a:lnTo>
                    <a:pt x="164" y="227"/>
                  </a:lnTo>
                  <a:lnTo>
                    <a:pt x="163" y="213"/>
                  </a:lnTo>
                  <a:lnTo>
                    <a:pt x="162" y="200"/>
                  </a:lnTo>
                  <a:lnTo>
                    <a:pt x="159" y="188"/>
                  </a:lnTo>
                  <a:lnTo>
                    <a:pt x="155" y="176"/>
                  </a:lnTo>
                  <a:lnTo>
                    <a:pt x="152" y="164"/>
                  </a:lnTo>
                  <a:lnTo>
                    <a:pt x="148" y="153"/>
                  </a:lnTo>
                  <a:lnTo>
                    <a:pt x="143" y="143"/>
                  </a:lnTo>
                  <a:lnTo>
                    <a:pt x="138" y="133"/>
                  </a:lnTo>
                  <a:lnTo>
                    <a:pt x="133" y="123"/>
                  </a:lnTo>
                  <a:lnTo>
                    <a:pt x="127" y="113"/>
                  </a:lnTo>
                  <a:lnTo>
                    <a:pt x="121" y="105"/>
                  </a:lnTo>
                  <a:lnTo>
                    <a:pt x="113" y="97"/>
                  </a:lnTo>
                  <a:lnTo>
                    <a:pt x="107" y="89"/>
                  </a:lnTo>
                  <a:lnTo>
                    <a:pt x="91" y="75"/>
                  </a:lnTo>
                  <a:lnTo>
                    <a:pt x="87" y="71"/>
                  </a:lnTo>
                  <a:lnTo>
                    <a:pt x="84" y="68"/>
                  </a:lnTo>
                  <a:lnTo>
                    <a:pt x="81" y="63"/>
                  </a:lnTo>
                  <a:lnTo>
                    <a:pt x="80" y="58"/>
                  </a:lnTo>
                  <a:lnTo>
                    <a:pt x="79" y="53"/>
                  </a:lnTo>
                  <a:lnTo>
                    <a:pt x="80" y="48"/>
                  </a:lnTo>
                  <a:lnTo>
                    <a:pt x="80" y="43"/>
                  </a:lnTo>
                  <a:lnTo>
                    <a:pt x="81" y="40"/>
                  </a:lnTo>
                  <a:lnTo>
                    <a:pt x="82" y="38"/>
                  </a:lnTo>
                  <a:lnTo>
                    <a:pt x="85" y="34"/>
                  </a:lnTo>
                  <a:lnTo>
                    <a:pt x="87" y="30"/>
                  </a:lnTo>
                  <a:lnTo>
                    <a:pt x="91" y="27"/>
                  </a:lnTo>
                  <a:lnTo>
                    <a:pt x="96" y="24"/>
                  </a:lnTo>
                  <a:lnTo>
                    <a:pt x="116" y="19"/>
                  </a:lnTo>
                  <a:lnTo>
                    <a:pt x="137" y="14"/>
                  </a:lnTo>
                  <a:lnTo>
                    <a:pt x="157" y="9"/>
                  </a:lnTo>
                  <a:lnTo>
                    <a:pt x="176" y="6"/>
                  </a:lnTo>
                  <a:lnTo>
                    <a:pt x="196" y="3"/>
                  </a:lnTo>
                  <a:lnTo>
                    <a:pt x="215" y="2"/>
                  </a:lnTo>
                  <a:lnTo>
                    <a:pt x="233" y="1"/>
                  </a:lnTo>
                  <a:lnTo>
                    <a:pt x="252" y="0"/>
                  </a:lnTo>
                  <a:lnTo>
                    <a:pt x="274" y="1"/>
                  </a:lnTo>
                  <a:lnTo>
                    <a:pt x="295" y="1"/>
                  </a:lnTo>
                  <a:lnTo>
                    <a:pt x="316" y="3"/>
                  </a:lnTo>
                  <a:lnTo>
                    <a:pt x="336" y="6"/>
                  </a:lnTo>
                  <a:lnTo>
                    <a:pt x="356" y="9"/>
                  </a:lnTo>
                  <a:lnTo>
                    <a:pt x="375" y="13"/>
                  </a:lnTo>
                  <a:lnTo>
                    <a:pt x="394" y="17"/>
                  </a:lnTo>
                  <a:lnTo>
                    <a:pt x="411" y="23"/>
                  </a:lnTo>
                  <a:close/>
                </a:path>
              </a:pathLst>
            </a:custGeom>
            <a:solidFill>
              <a:srgbClr val="8FBE00"/>
            </a:solidFill>
            <a:ln w="9525">
              <a:noFill/>
              <a:round/>
              <a:headEnd/>
              <a:tailEnd/>
            </a:ln>
          </p:spPr>
          <p:txBody>
            <a:bodyPr/>
            <a:lstStyle/>
            <a:p>
              <a:pPr>
                <a:defRPr/>
              </a:pPr>
              <a:endParaRPr lang="es-CL"/>
            </a:p>
          </p:txBody>
        </p:sp>
      </p:grpSp>
      <p:pic>
        <p:nvPicPr>
          <p:cNvPr id="12" name="Picture 5" descr="C:\Users\MstUser\Pictures\Imagen13.png"/>
          <p:cNvPicPr>
            <a:picLocks noChangeAspect="1" noChangeArrowheads="1"/>
          </p:cNvPicPr>
          <p:nvPr userDrawn="1"/>
        </p:nvPicPr>
        <p:blipFill>
          <a:blip r:embed="rId4"/>
          <a:srcRect/>
          <a:stretch>
            <a:fillRect/>
          </a:stretch>
        </p:blipFill>
        <p:spPr bwMode="auto">
          <a:xfrm>
            <a:off x="7143750" y="223838"/>
            <a:ext cx="1785938" cy="847725"/>
          </a:xfrm>
          <a:prstGeom prst="rect">
            <a:avLst/>
          </a:prstGeom>
          <a:noFill/>
          <a:ln w="9525">
            <a:noFill/>
            <a:miter lim="800000"/>
            <a:headEnd/>
            <a:tailEnd/>
          </a:ln>
        </p:spPr>
      </p:pic>
      <p:pic>
        <p:nvPicPr>
          <p:cNvPr id="13" name="8 Imagen" descr="gg.jpg"/>
          <p:cNvPicPr>
            <a:picLocks noChangeAspect="1"/>
          </p:cNvPicPr>
          <p:nvPr userDrawn="1"/>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14" name="Picture 5" descr="C:\Users\MstUser\Pictures\Imagen13.png"/>
          <p:cNvPicPr>
            <a:picLocks noChangeAspect="1" noChangeArrowheads="1"/>
          </p:cNvPicPr>
          <p:nvPr userDrawn="1"/>
        </p:nvPicPr>
        <p:blipFill>
          <a:blip r:embed="rId4"/>
          <a:srcRect/>
          <a:stretch>
            <a:fillRect/>
          </a:stretch>
        </p:blipFill>
        <p:spPr bwMode="auto">
          <a:xfrm>
            <a:off x="642938" y="571500"/>
            <a:ext cx="2840037" cy="1347788"/>
          </a:xfrm>
          <a:prstGeom prst="rect">
            <a:avLst/>
          </a:prstGeom>
          <a:noFill/>
          <a:ln w="9525">
            <a:noFill/>
            <a:miter lim="800000"/>
            <a:headEnd/>
            <a:tailEnd/>
          </a:ln>
        </p:spPr>
      </p:pic>
    </p:spTree>
    <p:extLst>
      <p:ext uri="{BB962C8B-B14F-4D97-AF65-F5344CB8AC3E}">
        <p14:creationId xmlns:p14="http://schemas.microsoft.com/office/powerpoint/2010/main" val="2025943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00" name="Shape 200"/>
          <p:cNvSpPr>
            <a:spLocks noGrp="1"/>
          </p:cNvSpPr>
          <p:nvPr>
            <p:ph type="sldNum" sz="quarter" idx="2"/>
          </p:nvPr>
        </p:nvSpPr>
        <p:spPr>
          <a:xfrm>
            <a:off x="6631131" y="6356350"/>
            <a:ext cx="258620" cy="248301"/>
          </a:xfrm>
          <a:prstGeom prst="rect">
            <a:avLst/>
          </a:prstGeom>
        </p:spPr>
        <p:txBody>
          <a:bodyPr anchor="t"/>
          <a:lstStyle>
            <a:lvl1pPr>
              <a:defRPr>
                <a:latin typeface="+mn-lt"/>
                <a:ea typeface="+mn-ea"/>
                <a:cs typeface="+mn-cs"/>
                <a:sym typeface="Calibri"/>
              </a:defRPr>
            </a:lvl1pPr>
          </a:lstStyle>
          <a:p>
            <a:fld id="{86CB4B4D-7CA3-9044-876B-883B54F8677D}" type="slidenum">
              <a:t>‹Nº›</a:t>
            </a:fld>
            <a:endParaRPr/>
          </a:p>
        </p:txBody>
      </p:sp>
    </p:spTree>
    <p:extLst>
      <p:ext uri="{BB962C8B-B14F-4D97-AF65-F5344CB8AC3E}">
        <p14:creationId xmlns:p14="http://schemas.microsoft.com/office/powerpoint/2010/main" val="196726285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939680"/>
      </p:ext>
    </p:extLst>
  </p:cSld>
  <p:clrMapOvr>
    <a:masterClrMapping/>
  </p:clrMapOvr>
  <p:transition spd="slow"/>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54887"/>
      </p:ext>
    </p:extLst>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449328"/>
      </p:ext>
    </p:extLst>
  </p:cSld>
  <p:clrMapOvr>
    <a:masterClrMapping/>
  </p:clrMapOvr>
  <p:transition spd="slow"/>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767152"/>
      </p:ext>
    </p:extLst>
  </p:cSld>
  <p:clrMapOvr>
    <a:masterClrMapping/>
  </p:clrMapOvr>
  <p:transition spd="slow"/>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0863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6795247" y="6423585"/>
            <a:ext cx="2133600" cy="365125"/>
          </a:xfrm>
          <a:prstGeom prst="rect">
            <a:avLst/>
          </a:prstGeom>
        </p:spPr>
        <p:txBody>
          <a:bodyPr/>
          <a:lstStyle/>
          <a:p>
            <a:fld id="{D728701E-CAF4-4159-9B3E-41C86DFFA30D}" type="datetimeFigureOut">
              <a:rPr lang="en-US" smtClean="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‹Nº›</a:t>
            </a:fld>
            <a:endParaRPr lang="en-US" dirty="0"/>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a:prstGeom prst="rect">
            <a:avLst/>
          </a:prstGeom>
        </p:spPr>
        <p:txBody>
          <a:bodyPr/>
          <a:lstStyle>
            <a:lvl1pPr algn="l">
              <a:defRPr/>
            </a:lvl1pPr>
          </a:lstStyle>
          <a:p>
            <a:fld id="{D728701E-CAF4-4159-9B3E-41C86DFFA30D}" type="datetimeFigureOut">
              <a:rPr lang="en-US" smtClean="0"/>
              <a:pPr/>
              <a:t>2/16/2017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102161"/>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7"/>
          <p:cNvSpPr/>
          <p:nvPr userDrawn="1"/>
        </p:nvSpPr>
        <p:spPr>
          <a:xfrm>
            <a:off x="2008602" y="2736950"/>
            <a:ext cx="7135398" cy="19307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2286000" y="4807403"/>
            <a:ext cx="5638800" cy="1188584"/>
          </a:xfrm>
        </p:spPr>
        <p:txBody>
          <a:bodyPr anchor="t" anchorCtr="0">
            <a:normAutofit/>
          </a:bodyPr>
          <a:lstStyle>
            <a:lvl1pPr marL="0" indent="0">
              <a:spcBef>
                <a:spcPts val="300"/>
              </a:spcBef>
              <a:buNone/>
              <a:defRPr sz="1400" cap="none" baseline="0">
                <a:solidFill>
                  <a:srgbClr val="1843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58906" y="6248774"/>
            <a:ext cx="1474694" cy="365125"/>
          </a:xfrm>
          <a:prstGeom prst="rect">
            <a:avLst/>
          </a:prstGeom>
        </p:spPr>
        <p:txBody>
          <a:bodyPr/>
          <a:lstStyle>
            <a:lvl1pPr algn="l">
              <a:defRPr>
                <a:solidFill>
                  <a:schemeClr val="bg1"/>
                </a:solidFill>
              </a:defRPr>
            </a:lvl1pPr>
          </a:lstStyle>
          <a:p>
            <a:fld id="{D728701E-CAF4-4159-9B3E-41C86DFFA30D}" type="datetimeFigureOut">
              <a:rPr lang="en-US" smtClean="0"/>
              <a:pPr/>
              <a:t>2/16/2017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a:prstGeom prst="rect">
            <a:avLst/>
          </a:prstGeom>
        </p:spPr>
        <p:txBody>
          <a:bodyPr/>
          <a:lstStyle/>
          <a:p>
            <a:fld id="{162F1D00-BD13-4404-86B0-79703945A0A7}" type="slidenum">
              <a:rPr lang="en-US" smtClean="0"/>
              <a:pPr/>
              <a:t>‹Nº›</a:t>
            </a:fld>
            <a:endParaRPr lang="en-US"/>
          </a:p>
        </p:txBody>
      </p:sp>
      <p:sp>
        <p:nvSpPr>
          <p:cNvPr id="8" name="Rectángulo 7"/>
          <p:cNvSpPr/>
          <p:nvPr userDrawn="1"/>
        </p:nvSpPr>
        <p:spPr>
          <a:xfrm>
            <a:off x="7586590" y="6479"/>
            <a:ext cx="1438419" cy="154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1" name="Imagen 10" descr="Mutual normal 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58720" y="944619"/>
            <a:ext cx="2733829" cy="1477410"/>
          </a:xfrm>
          <a:prstGeom prst="rect">
            <a:avLst/>
          </a:prstGeom>
        </p:spPr>
      </p:pic>
      <p:sp>
        <p:nvSpPr>
          <p:cNvPr id="12" name="CuadroTexto 11"/>
          <p:cNvSpPr txBox="1"/>
          <p:nvPr userDrawn="1"/>
        </p:nvSpPr>
        <p:spPr>
          <a:xfrm>
            <a:off x="8491218" y="6681327"/>
            <a:ext cx="651572" cy="169277"/>
          </a:xfrm>
          <a:prstGeom prst="rect">
            <a:avLst/>
          </a:prstGeom>
          <a:noFill/>
        </p:spPr>
        <p:txBody>
          <a:bodyPr wrap="none" rtlCol="0">
            <a:spAutoFit/>
          </a:bodyPr>
          <a:lstStyle/>
          <a:p>
            <a:r>
              <a:rPr lang="es-ES" sz="500" dirty="0" smtClean="0">
                <a:solidFill>
                  <a:schemeClr val="bg1">
                    <a:lumMod val="85000"/>
                  </a:schemeClr>
                </a:solidFill>
              </a:rPr>
              <a:t>By Shirley Tapia</a:t>
            </a:r>
            <a:endParaRPr lang="es-ES" sz="500" dirty="0">
              <a:solidFill>
                <a:schemeClr val="bg1">
                  <a:lumMod val="85000"/>
                </a:scheme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6795247" y="6423585"/>
            <a:ext cx="1262231" cy="365125"/>
          </a:xfrm>
          <a:prstGeom prst="rect">
            <a:avLst/>
          </a:prstGeom>
        </p:spPr>
        <p:txBody>
          <a:bodyPr/>
          <a:lstStyle/>
          <a:p>
            <a:fld id="{D728701E-CAF4-4159-9B3E-41C86DFFA30D}"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6423584"/>
            <a:ext cx="554038" cy="365125"/>
          </a:xfrm>
          <a:prstGeom prst="rect">
            <a:avLst/>
          </a:prstGeom>
        </p:spPr>
        <p:txBody>
          <a:bodyPr/>
          <a:lstStyle/>
          <a:p>
            <a:fld id="{162F1D00-BD13-4404-86B0-79703945A0A7}"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a:xfrm>
            <a:off x="6795247" y="6423585"/>
            <a:ext cx="1262231" cy="365125"/>
          </a:xfrm>
          <a:prstGeom prst="rect">
            <a:avLst/>
          </a:prstGeom>
        </p:spPr>
        <p:txBody>
          <a:bodyPr/>
          <a:lstStyle/>
          <a:p>
            <a:fld id="{D728701E-CAF4-4159-9B3E-41C86DFFA30D}" type="datetimeFigureOut">
              <a:rPr lang="en-US" smtClean="0"/>
              <a:pPr/>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14267" y="6423584"/>
            <a:ext cx="554038" cy="365125"/>
          </a:xfrm>
          <a:prstGeom prst="rect">
            <a:avLst/>
          </a:prstGeom>
        </p:spPr>
        <p:txBody>
          <a:bodyPr/>
          <a:lstStyle/>
          <a:p>
            <a:fld id="{162F1D00-BD13-4404-86B0-79703945A0A7}" type="slidenum">
              <a:rPr lang="en-US" smtClean="0"/>
              <a:pPr/>
              <a:t>‹Nº›</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6795247" y="6423585"/>
            <a:ext cx="2133600" cy="365125"/>
          </a:xfrm>
          <a:prstGeom prst="rect">
            <a:avLst/>
          </a:prstGeom>
        </p:spPr>
        <p:txBody>
          <a:bodyPr/>
          <a:lstStyle/>
          <a:p>
            <a:fld id="{D728701E-CAF4-4159-9B3E-41C86DFFA30D}"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Slide Number Placeholder 6"/>
          <p:cNvSpPr>
            <a:spLocks noGrp="1"/>
          </p:cNvSpPr>
          <p:nvPr>
            <p:ph type="sldNum" sz="quarter" idx="12"/>
          </p:nvPr>
        </p:nvSpPr>
        <p:spPr>
          <a:xfrm>
            <a:off x="8305800" y="6423585"/>
            <a:ext cx="554038" cy="365125"/>
          </a:xfrm>
          <a:prstGeom prst="rect">
            <a:avLst/>
          </a:prstGeom>
        </p:spPr>
        <p:txBody>
          <a:bodyPr/>
          <a:lstStyle/>
          <a:p>
            <a:fld id="{162F1D00-BD13-4404-86B0-79703945A0A7}"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6795247" y="6423585"/>
            <a:ext cx="2133600" cy="365125"/>
          </a:xfrm>
          <a:prstGeom prst="rect">
            <a:avLst/>
          </a:prstGeom>
        </p:spPr>
        <p:txBody>
          <a:bodyPr/>
          <a:lstStyle/>
          <a:p>
            <a:fld id="{D728701E-CAF4-4159-9B3E-41C86DFFA30D}"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162F1D00-BD13-4404-86B0-79703945A0A7}" type="slidenum">
              <a:rPr lang="en-US" smtClean="0"/>
              <a:pPr/>
              <a:t>‹Nº›</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305662"/>
            <a:ext cx="7278518" cy="913538"/>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498474" y="1460500"/>
            <a:ext cx="8002691" cy="46656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Footer Placeholder 4"/>
          <p:cNvSpPr>
            <a:spLocks noGrp="1"/>
          </p:cNvSpPr>
          <p:nvPr>
            <p:ph type="ftr" sz="quarter" idx="3"/>
          </p:nvPr>
        </p:nvSpPr>
        <p:spPr>
          <a:xfrm>
            <a:off x="498474" y="6423585"/>
            <a:ext cx="7556312"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smtClean="0"/>
          </a:p>
        </p:txBody>
      </p:sp>
      <p:sp>
        <p:nvSpPr>
          <p:cNvPr id="11" name="Slide Number Placeholder 5"/>
          <p:cNvSpPr>
            <a:spLocks noGrp="1"/>
          </p:cNvSpPr>
          <p:nvPr>
            <p:ph type="sldNum" sz="quarter" idx="4"/>
          </p:nvPr>
        </p:nvSpPr>
        <p:spPr>
          <a:xfrm>
            <a:off x="8305800" y="6423585"/>
            <a:ext cx="554038" cy="365125"/>
          </a:xfrm>
          <a:prstGeom prst="rect">
            <a:avLst/>
          </a:prstGeom>
        </p:spPr>
        <p:txBody>
          <a:bodyPr/>
          <a:lstStyle>
            <a:lvl1pPr algn="ctr">
              <a:defRPr sz="1400"/>
            </a:lvl1pPr>
          </a:lstStyle>
          <a:p>
            <a:fld id="{162F1D00-BD13-4404-86B0-79703945A0A7}" type="slidenum">
              <a:rPr lang="en-US" smtClean="0"/>
              <a:pPr/>
              <a:t>‹Nº›</a:t>
            </a:fld>
            <a:endParaRPr lang="en-US" dirty="0"/>
          </a:p>
        </p:txBody>
      </p:sp>
      <p:sp>
        <p:nvSpPr>
          <p:cNvPr id="9" name="Rectángulo 8"/>
          <p:cNvSpPr/>
          <p:nvPr userDrawn="1"/>
        </p:nvSpPr>
        <p:spPr>
          <a:xfrm>
            <a:off x="0" y="-1"/>
            <a:ext cx="108000" cy="4893733"/>
          </a:xfrm>
          <a:prstGeom prst="rect">
            <a:avLst/>
          </a:prstGeom>
          <a:solidFill>
            <a:srgbClr val="18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CL"/>
          </a:p>
        </p:txBody>
      </p:sp>
      <p:sp>
        <p:nvSpPr>
          <p:cNvPr id="12" name="Rectángulo 11"/>
          <p:cNvSpPr/>
          <p:nvPr userDrawn="1"/>
        </p:nvSpPr>
        <p:spPr>
          <a:xfrm>
            <a:off x="0" y="4893733"/>
            <a:ext cx="108000"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dirty="0"/>
          </a:p>
        </p:txBody>
      </p:sp>
      <p:pic>
        <p:nvPicPr>
          <p:cNvPr id="6" name="Imagen 5" descr="Untitled.jpg"/>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8087453" y="336304"/>
            <a:ext cx="656916" cy="487518"/>
          </a:xfrm>
          <a:prstGeom prst="rect">
            <a:avLst/>
          </a:prstGeom>
        </p:spPr>
      </p:pic>
      <p:sp>
        <p:nvSpPr>
          <p:cNvPr id="18" name="Rectángulo redondeado 17"/>
          <p:cNvSpPr/>
          <p:nvPr userDrawn="1"/>
        </p:nvSpPr>
        <p:spPr>
          <a:xfrm>
            <a:off x="8087453" y="835011"/>
            <a:ext cx="662405" cy="180000"/>
          </a:xfrm>
          <a:prstGeom prst="roundRect">
            <a:avLst/>
          </a:prstGeom>
          <a:solidFill>
            <a:srgbClr val="18435A"/>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1000" dirty="0" smtClean="0"/>
              <a:t>DHSO</a:t>
            </a:r>
            <a:endParaRPr lang="es-ES" sz="1000" dirty="0"/>
          </a:p>
        </p:txBody>
      </p:sp>
      <p:sp>
        <p:nvSpPr>
          <p:cNvPr id="19" name="Rectángulo redondeado 18"/>
          <p:cNvSpPr/>
          <p:nvPr userDrawn="1"/>
        </p:nvSpPr>
        <p:spPr>
          <a:xfrm>
            <a:off x="8081964" y="1019956"/>
            <a:ext cx="662405" cy="180000"/>
          </a:xfrm>
          <a:prstGeom prst="round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1000" dirty="0" smtClean="0"/>
              <a:t>Minería</a:t>
            </a:r>
            <a:endParaRPr lang="es-ES" sz="10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5" r:id="rId21"/>
    <p:sldLayoutId id="2147483687" r:id="rId22"/>
    <p:sldLayoutId id="2147483689" r:id="rId23"/>
    <p:sldLayoutId id="2147483690" r:id="rId24"/>
    <p:sldLayoutId id="2147483693" r:id="rId25"/>
    <p:sldLayoutId id="2147483694" r:id="rId26"/>
    <p:sldLayoutId id="2147483695" r:id="rId27"/>
  </p:sldLayoutIdLst>
  <p:timing>
    <p:tnLst>
      <p:par>
        <p:cTn id="1" dur="indefinite" restart="never" nodeType="tmRoot"/>
      </p:par>
    </p:tnLst>
  </p:timing>
  <p:txStyles>
    <p:titleStyle>
      <a:lvl1pPr algn="l" defTabSz="914400" rtl="0" eaLnBrk="1" latinLnBrk="0" hangingPunct="1">
        <a:spcBef>
          <a:spcPct val="0"/>
        </a:spcBef>
        <a:buNone/>
        <a:defRPr sz="2400" b="0" kern="1200">
          <a:solidFill>
            <a:srgbClr val="1C5680"/>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emf"/><Relationship Id="rId2" Type="http://schemas.openxmlformats.org/officeDocument/2006/relationships/slideLayout" Target="../slideLayouts/slideLayout22.xml"/><Relationship Id="rId1" Type="http://schemas.openxmlformats.org/officeDocument/2006/relationships/themeOverride" Target="../theme/themeOverride1.xml"/><Relationship Id="rId6" Type="http://schemas.openxmlformats.org/officeDocument/2006/relationships/image" Target="../media/image36.emf"/><Relationship Id="rId11" Type="http://schemas.openxmlformats.org/officeDocument/2006/relationships/image" Target="../media/image10.png"/><Relationship Id="rId5" Type="http://schemas.openxmlformats.org/officeDocument/2006/relationships/image" Target="../media/image35.png"/><Relationship Id="rId10" Type="http://schemas.openxmlformats.org/officeDocument/2006/relationships/image" Target="../media/image9.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43.WMF"/></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ANEXO%20II%20SOLICITUD%20RECONSIDERACION%20ORG%20ADM.docx" TargetMode="External"/><Relationship Id="rId11" Type="http://schemas.openxmlformats.org/officeDocument/2006/relationships/image" Target="../media/image10.png"/><Relationship Id="rId5" Type="http://schemas.openxmlformats.org/officeDocument/2006/relationships/image" Target="../media/image48.emf"/><Relationship Id="rId10" Type="http://schemas.openxmlformats.org/officeDocument/2006/relationships/hyperlink" Target="file:///D:\Usuarios\aosorio\Desktop\DEPTO%20DE%20ERGONOMIA%20SST%202016\TEMATICA%20TMERT\PRESENTACI&#211;N%20CIRC%203241%20GCOMERCIAL\ANEXO%20II%20SOLICITUD%20RECONSIDERACION%20ORG%20ADM.docx" TargetMode="External"/><Relationship Id="rId4" Type="http://schemas.openxmlformats.org/officeDocument/2006/relationships/hyperlink" Target="ANEXO%20I%20%20RECA.pdf" TargetMode="External"/><Relationship Id="rId9" Type="http://schemas.openxmlformats.org/officeDocument/2006/relationships/hyperlink" Target="file:///D:\Users\aosorio\Desktop\PRESENTACI&#211;N%20CIRC%203167%20GCOMERCIAL\ANEXO%20II%20SOLICITUD%20DE%20RECONSIDERACION%20A%20ORG%20ADM.docx"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ANEXO%20III%20MEDIDAS%20PRESCRIPCI&#211;N.doc" TargetMode="External"/><Relationship Id="rId3" Type="http://schemas.openxmlformats.org/officeDocument/2006/relationships/image" Target="../media/image44.jpeg"/><Relationship Id="rId7" Type="http://schemas.openxmlformats.org/officeDocument/2006/relationships/hyperlink" Target="file:///D:\Users\aosorio\Desktop\PRESENTACI&#211;N%20CIRC%203167%20GCOMERCIAL\ANEXO%20III%20Medidas%20Correctivas%20Empresa%20Circ%203167%20c.doc"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0.png"/><Relationship Id="rId10" Type="http://schemas.openxmlformats.org/officeDocument/2006/relationships/image" Target="../media/image10.png"/><Relationship Id="rId4" Type="http://schemas.openxmlformats.org/officeDocument/2006/relationships/image" Target="../media/image51.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hyperlink" Target="file:///D:\Usuarios\aosorio\Desktop\DEPTO%20DE%20ERGONOMIA%20SST%202016\TEMATICA%20TMERT\PRESENTACI&#211;N%20CIRC%203241%20GCOMERCIAL\ANEXO%20V%20DENUNCIA%20NO%20CUMPLIM.dotx" TargetMode="External"/><Relationship Id="rId3" Type="http://schemas.openxmlformats.org/officeDocument/2006/relationships/hyperlink" Target="ANEXO%20IV%20VERIF%20CUMPL%20MED%20PRESC.doc" TargetMode="External"/><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ANEXO%20V%20DENUNCIA%20NO%20CUMPLIM.dotx" TargetMode="External"/><Relationship Id="rId5" Type="http://schemas.openxmlformats.org/officeDocument/2006/relationships/hyperlink" Target="file:///D:\Usuarios\aosorio\Desktop\DEPTO%20DE%20ERGONOMIA%20SST%202016\TEMATICA%20TMERT\PRESENTACI&#211;N%20CIRC%203241%20GCOMERCIAL\ANEXO%20IV%20VERIF%20CUMPL%20MED%20PRESC.doc" TargetMode="External"/><Relationship Id="rId10" Type="http://schemas.openxmlformats.org/officeDocument/2006/relationships/image" Target="../media/image10.png"/><Relationship Id="rId4" Type="http://schemas.openxmlformats.org/officeDocument/2006/relationships/image" Target="../media/image54.png"/><Relationship Id="rId9"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4.jpeg"/><Relationship Id="rId11" Type="http://schemas.openxmlformats.org/officeDocument/2006/relationships/image" Target="../media/image10.png"/><Relationship Id="rId5" Type="http://schemas.openxmlformats.org/officeDocument/2006/relationships/hyperlink" Target="https://www.google.cl/url?sa=i&amp;rct=j&amp;q=&amp;esrc=s&amp;frm=1&amp;source=images&amp;cd=&amp;cad=rja&amp;uact=8&amp;ved=0ahUKEwi29ub5nd_KAhUGi5AKHbYRD0MQjRwIBw&amp;url=https://www.youtube.com/watch?v%3DqLpOSUFyz00&amp;psig=AFQjCNH56cWa4ZyzAqtDHtFR773AwNGCMg&amp;ust=1454713865006417" TargetMode="External"/><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10.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61314" y="2565676"/>
            <a:ext cx="6482686" cy="1535807"/>
          </a:xfrm>
        </p:spPr>
        <p:txBody>
          <a:bodyPr anchor="ctr">
            <a:noAutofit/>
          </a:bodyPr>
          <a:lstStyle/>
          <a:p>
            <a:r>
              <a:rPr lang="es-ES" sz="2400" dirty="0" smtClean="0"/>
              <a:t>Norma Técnica y Protocolo de</a:t>
            </a:r>
            <a:br>
              <a:rPr lang="es-ES" sz="2400" dirty="0" smtClean="0"/>
            </a:br>
            <a:r>
              <a:rPr lang="es-ES" sz="2400" dirty="0" smtClean="0"/>
              <a:t> Vigilancia a la Salud de</a:t>
            </a:r>
            <a:br>
              <a:rPr lang="es-ES" sz="2400" dirty="0" smtClean="0"/>
            </a:br>
            <a:r>
              <a:rPr lang="es-ES" sz="2400" dirty="0" smtClean="0"/>
              <a:t> Trastorno </a:t>
            </a:r>
            <a:r>
              <a:rPr lang="es-ES" sz="2400" dirty="0" err="1" smtClean="0"/>
              <a:t>Musculoesqueléticos</a:t>
            </a:r>
            <a:r>
              <a:rPr lang="es-ES" sz="2400" dirty="0"/>
              <a:t>-</a:t>
            </a:r>
            <a:r>
              <a:rPr lang="es-ES" sz="2400" dirty="0" smtClean="0"/>
              <a:t> EESS.</a:t>
            </a:r>
            <a:br>
              <a:rPr lang="es-ES" sz="2400" dirty="0" smtClean="0"/>
            </a:br>
            <a:endParaRPr lang="es-ES" sz="2400" dirty="0"/>
          </a:p>
        </p:txBody>
      </p:sp>
      <p:sp>
        <p:nvSpPr>
          <p:cNvPr id="3" name="Marcador de texto 4"/>
          <p:cNvSpPr txBox="1">
            <a:spLocks/>
          </p:cNvSpPr>
          <p:nvPr/>
        </p:nvSpPr>
        <p:spPr>
          <a:xfrm>
            <a:off x="1855304" y="5499648"/>
            <a:ext cx="5638800" cy="750957"/>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lnSpc>
                <a:spcPct val="80000"/>
              </a:lnSpc>
              <a:spcBef>
                <a:spcPts val="800"/>
              </a:spcBef>
              <a:buNone/>
            </a:pPr>
            <a:r>
              <a:rPr lang="es-ES" sz="1400" dirty="0" smtClean="0">
                <a:solidFill>
                  <a:schemeClr val="tx1"/>
                </a:solidFill>
              </a:rPr>
              <a:t>Ana Maria Osorio M</a:t>
            </a:r>
          </a:p>
          <a:p>
            <a:pPr marL="0" indent="0" algn="ctr">
              <a:lnSpc>
                <a:spcPct val="80000"/>
              </a:lnSpc>
              <a:spcBef>
                <a:spcPts val="800"/>
              </a:spcBef>
              <a:buNone/>
            </a:pPr>
            <a:r>
              <a:rPr lang="es-ES" sz="1400" dirty="0" smtClean="0">
                <a:solidFill>
                  <a:schemeClr val="tx1"/>
                </a:solidFill>
              </a:rPr>
              <a:t>Jefe Departamento de Ergonomía</a:t>
            </a:r>
          </a:p>
          <a:p>
            <a:pPr marL="0" indent="0" algn="ctr">
              <a:lnSpc>
                <a:spcPct val="80000"/>
              </a:lnSpc>
              <a:spcBef>
                <a:spcPts val="800"/>
              </a:spcBef>
              <a:buNone/>
            </a:pPr>
            <a:r>
              <a:rPr lang="es-CL" sz="1400" dirty="0" smtClean="0">
                <a:solidFill>
                  <a:schemeClr val="tx1"/>
                </a:solidFill>
              </a:rPr>
              <a:t>Subgerencia SO-Gerencia de Prevención</a:t>
            </a:r>
            <a:endParaRPr lang="es-ES" sz="1400" dirty="0" smtClean="0">
              <a:solidFill>
                <a:schemeClr val="tx1"/>
              </a:solidFill>
            </a:endParaRPr>
          </a:p>
          <a:p>
            <a:pPr marL="0" indent="0" algn="ctr">
              <a:lnSpc>
                <a:spcPct val="80000"/>
              </a:lnSpc>
              <a:spcBef>
                <a:spcPts val="800"/>
              </a:spcBef>
              <a:buNone/>
            </a:pPr>
            <a:r>
              <a:rPr lang="es-CL" sz="1400" dirty="0" smtClean="0">
                <a:solidFill>
                  <a:schemeClr val="tx1"/>
                </a:solidFill>
              </a:rPr>
              <a:t>Mutual de Seguridad </a:t>
            </a:r>
            <a:r>
              <a:rPr lang="es-CL" sz="1400" dirty="0" err="1" smtClean="0">
                <a:solidFill>
                  <a:schemeClr val="tx1"/>
                </a:solidFill>
              </a:rPr>
              <a:t>C.Ch.C</a:t>
            </a:r>
            <a:endParaRPr lang="es-ES" sz="1400" dirty="0">
              <a:solidFill>
                <a:schemeClr val="tx1"/>
              </a:solidFill>
            </a:endParaRPr>
          </a:p>
        </p:txBody>
      </p:sp>
    </p:spTree>
    <p:extLst>
      <p:ext uri="{BB962C8B-B14F-4D97-AF65-F5344CB8AC3E}">
        <p14:creationId xmlns:p14="http://schemas.microsoft.com/office/powerpoint/2010/main" val="14615599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p:cNvSpPr/>
          <p:nvPr/>
        </p:nvSpPr>
        <p:spPr>
          <a:xfrm>
            <a:off x="95706" y="453372"/>
            <a:ext cx="7861110" cy="707886"/>
          </a:xfrm>
          <a:prstGeom prst="rect">
            <a:avLst/>
          </a:prstGeom>
        </p:spPr>
        <p:txBody>
          <a:bodyPr wrap="square">
            <a:spAutoFit/>
          </a:bodyPr>
          <a:lstStyle/>
          <a:p>
            <a:pPr algn="ctr"/>
            <a:r>
              <a:rPr lang="es-CL" sz="2000" b="1" dirty="0">
                <a:solidFill>
                  <a:srgbClr val="004C64"/>
                </a:solidFill>
              </a:rPr>
              <a:t>¿</a:t>
            </a:r>
            <a:r>
              <a:rPr lang="es-CL" sz="2000" b="1" dirty="0" smtClean="0">
                <a:solidFill>
                  <a:srgbClr val="004C64"/>
                </a:solidFill>
              </a:rPr>
              <a:t>Cuales son las obligaciones que tienen las empresas respecto a la norma TMERT y la vigilancia ambiental?</a:t>
            </a:r>
            <a:endParaRPr lang="es-CL" sz="2000" b="1" dirty="0">
              <a:solidFill>
                <a:srgbClr val="004C64"/>
              </a:solidFill>
            </a:endParaRPr>
          </a:p>
        </p:txBody>
      </p:sp>
      <p:sp>
        <p:nvSpPr>
          <p:cNvPr id="11" name="47 CuadroTexto"/>
          <p:cNvSpPr txBox="1"/>
          <p:nvPr/>
        </p:nvSpPr>
        <p:spPr>
          <a:xfrm>
            <a:off x="6296000" y="2900813"/>
            <a:ext cx="1656185" cy="830997"/>
          </a:xfrm>
          <a:prstGeom prst="rect">
            <a:avLst/>
          </a:prstGeom>
          <a:noFill/>
          <a:ln>
            <a:noFill/>
          </a:ln>
          <a:effectLst/>
        </p:spPr>
        <p:txBody>
          <a:bodyPr wrap="square" rtlCol="0">
            <a:spAutoFit/>
          </a:bodyPr>
          <a:lstStyle/>
          <a:p>
            <a:pPr algn="ctr"/>
            <a:r>
              <a:rPr lang="es-CL" sz="1200" b="1" dirty="0" smtClean="0">
                <a:effectLst>
                  <a:glow rad="101600">
                    <a:srgbClr val="00B050">
                      <a:alpha val="60000"/>
                    </a:srgbClr>
                  </a:glow>
                </a:effectLst>
              </a:rPr>
              <a:t>Determinar  las medidas simples y complejas de Control y plan de acción </a:t>
            </a:r>
            <a:endParaRPr lang="es-CL" sz="1200" b="1" dirty="0">
              <a:effectLst>
                <a:glow rad="101600">
                  <a:srgbClr val="00B050">
                    <a:alpha val="60000"/>
                  </a:srgbClr>
                </a:glow>
              </a:effectLst>
            </a:endParaRPr>
          </a:p>
        </p:txBody>
      </p:sp>
      <p:sp>
        <p:nvSpPr>
          <p:cNvPr id="12" name="48 CuadroTexto"/>
          <p:cNvSpPr txBox="1"/>
          <p:nvPr/>
        </p:nvSpPr>
        <p:spPr>
          <a:xfrm>
            <a:off x="4724249" y="2900813"/>
            <a:ext cx="1584175" cy="830997"/>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L" sz="1200" b="1" dirty="0" smtClean="0">
                <a:solidFill>
                  <a:schemeClr val="tx1"/>
                </a:solidFill>
              </a:rPr>
              <a:t>Generación de Informes Técnicos TMERT-EESS </a:t>
            </a:r>
          </a:p>
          <a:p>
            <a:pPr algn="ctr"/>
            <a:r>
              <a:rPr lang="es-CL" sz="1200" b="1" dirty="0" smtClean="0">
                <a:solidFill>
                  <a:schemeClr val="tx1"/>
                </a:solidFill>
              </a:rPr>
              <a:t>1 y 2</a:t>
            </a:r>
            <a:endParaRPr lang="es-CL" sz="1200" b="1" dirty="0">
              <a:solidFill>
                <a:schemeClr val="tx1"/>
              </a:solidFill>
            </a:endParaRPr>
          </a:p>
        </p:txBody>
      </p:sp>
      <p:sp>
        <p:nvSpPr>
          <p:cNvPr id="14" name="50 CuadroTexto"/>
          <p:cNvSpPr txBox="1"/>
          <p:nvPr/>
        </p:nvSpPr>
        <p:spPr>
          <a:xfrm>
            <a:off x="1643985" y="2899073"/>
            <a:ext cx="1239133" cy="461665"/>
          </a:xfrm>
          <a:prstGeom prst="rect">
            <a:avLst/>
          </a:prstGeom>
          <a:noFill/>
        </p:spPr>
        <p:txBody>
          <a:bodyPr wrap="square" rtlCol="0">
            <a:spAutoFit/>
          </a:bodyPr>
          <a:lstStyle/>
          <a:p>
            <a:pPr algn="ctr"/>
            <a:r>
              <a:rPr lang="es-CL" sz="1200" b="1" dirty="0" smtClean="0"/>
              <a:t>Identificación del Peligro</a:t>
            </a:r>
            <a:endParaRPr lang="es-CL" sz="1200" b="1" dirty="0"/>
          </a:p>
        </p:txBody>
      </p:sp>
      <p:sp>
        <p:nvSpPr>
          <p:cNvPr id="16" name="52 CuadroTexto"/>
          <p:cNvSpPr txBox="1"/>
          <p:nvPr/>
        </p:nvSpPr>
        <p:spPr>
          <a:xfrm>
            <a:off x="3347794" y="2869455"/>
            <a:ext cx="1076067" cy="461665"/>
          </a:xfrm>
          <a:prstGeom prst="rect">
            <a:avLst/>
          </a:prstGeom>
          <a:noFill/>
        </p:spPr>
        <p:txBody>
          <a:bodyPr wrap="square" rtlCol="0">
            <a:spAutoFit/>
          </a:bodyPr>
          <a:lstStyle/>
          <a:p>
            <a:pPr algn="ctr"/>
            <a:r>
              <a:rPr lang="es-CL" sz="1200" b="1" dirty="0" smtClean="0"/>
              <a:t>Evaluación del Riesgo</a:t>
            </a:r>
            <a:endParaRPr lang="es-CL" sz="1200" b="1" dirty="0"/>
          </a:p>
        </p:txBody>
      </p:sp>
      <p:sp>
        <p:nvSpPr>
          <p:cNvPr id="17" name="53 Redondear rectángulo de esquina diagonal"/>
          <p:cNvSpPr/>
          <p:nvPr/>
        </p:nvSpPr>
        <p:spPr>
          <a:xfrm>
            <a:off x="975892" y="1260966"/>
            <a:ext cx="7169630" cy="570360"/>
          </a:xfrm>
          <a:prstGeom prst="round2DiagRect">
            <a:avLst/>
          </a:prstGeom>
          <a:solidFill>
            <a:srgbClr val="004C6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8" name="54 Conector recto de flecha"/>
          <p:cNvCxnSpPr/>
          <p:nvPr/>
        </p:nvCxnSpPr>
        <p:spPr>
          <a:xfrm>
            <a:off x="2263552" y="2467024"/>
            <a:ext cx="0" cy="432048"/>
          </a:xfrm>
          <a:prstGeom prst="straightConnector1">
            <a:avLst/>
          </a:prstGeom>
          <a:ln w="19050">
            <a:solidFill>
              <a:srgbClr val="99CC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55 Conector recto de flecha"/>
          <p:cNvCxnSpPr/>
          <p:nvPr/>
        </p:nvCxnSpPr>
        <p:spPr>
          <a:xfrm>
            <a:off x="3885828" y="2456129"/>
            <a:ext cx="0" cy="432048"/>
          </a:xfrm>
          <a:prstGeom prst="straightConnector1">
            <a:avLst/>
          </a:prstGeom>
          <a:ln w="19050">
            <a:solidFill>
              <a:srgbClr val="99CC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56 Conector recto de flecha"/>
          <p:cNvCxnSpPr/>
          <p:nvPr/>
        </p:nvCxnSpPr>
        <p:spPr>
          <a:xfrm>
            <a:off x="5513437" y="2443181"/>
            <a:ext cx="0" cy="432048"/>
          </a:xfrm>
          <a:prstGeom prst="straightConnector1">
            <a:avLst/>
          </a:prstGeom>
          <a:ln w="19050">
            <a:solidFill>
              <a:srgbClr val="99CC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57 Conector recto de flecha"/>
          <p:cNvCxnSpPr/>
          <p:nvPr/>
        </p:nvCxnSpPr>
        <p:spPr>
          <a:xfrm>
            <a:off x="7126188" y="2456129"/>
            <a:ext cx="0" cy="432048"/>
          </a:xfrm>
          <a:prstGeom prst="straightConnector1">
            <a:avLst/>
          </a:prstGeom>
          <a:ln w="19050">
            <a:solidFill>
              <a:srgbClr val="99CC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2" name="58 Rectángulo redondeado"/>
          <p:cNvSpPr/>
          <p:nvPr/>
        </p:nvSpPr>
        <p:spPr>
          <a:xfrm>
            <a:off x="971600" y="839415"/>
            <a:ext cx="7344816" cy="135686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tabLst>
                <a:tab pos="177800" algn="l"/>
              </a:tabLst>
            </a:pPr>
            <a:r>
              <a:rPr lang="es-CL" sz="1600" b="1" dirty="0" smtClean="0">
                <a:solidFill>
                  <a:schemeClr val="bg1"/>
                </a:solidFill>
                <a:effectLst/>
              </a:rPr>
              <a:t>Etapas de Implementación de la Norma Técnica </a:t>
            </a:r>
          </a:p>
          <a:p>
            <a:pPr algn="ctr">
              <a:tabLst>
                <a:tab pos="177800" algn="l"/>
              </a:tabLst>
            </a:pPr>
            <a:r>
              <a:rPr lang="es-CL" sz="1600" b="1" dirty="0" smtClean="0">
                <a:solidFill>
                  <a:schemeClr val="bg1"/>
                </a:solidFill>
                <a:effectLst/>
              </a:rPr>
              <a:t>de Identificación y Evaluación de Factores de Riesgo de TMERT-EESS </a:t>
            </a:r>
          </a:p>
        </p:txBody>
      </p:sp>
      <p:pic>
        <p:nvPicPr>
          <p:cNvPr id="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6900" y="1891620"/>
            <a:ext cx="6509916" cy="52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60 Rectángulo"/>
          <p:cNvSpPr/>
          <p:nvPr/>
        </p:nvSpPr>
        <p:spPr>
          <a:xfrm>
            <a:off x="2103034" y="1913710"/>
            <a:ext cx="341490" cy="461665"/>
          </a:xfrm>
          <a:prstGeom prst="rect">
            <a:avLst/>
          </a:prstGeom>
        </p:spPr>
        <p:txBody>
          <a:bodyPr wrap="square">
            <a:spAutoFit/>
          </a:bodyPr>
          <a:lstStyle/>
          <a:p>
            <a:pPr algn="ctr"/>
            <a:r>
              <a:rPr lang="es-CL" sz="2400" b="1" dirty="0" smtClean="0">
                <a:solidFill>
                  <a:schemeClr val="bg1"/>
                </a:solidFill>
              </a:rPr>
              <a:t>0</a:t>
            </a:r>
            <a:endParaRPr lang="es-CL" sz="2400" b="1" dirty="0">
              <a:solidFill>
                <a:schemeClr val="bg1"/>
              </a:solidFill>
            </a:endParaRPr>
          </a:p>
        </p:txBody>
      </p:sp>
      <p:sp>
        <p:nvSpPr>
          <p:cNvPr id="25" name="61 Rectángulo"/>
          <p:cNvSpPr/>
          <p:nvPr/>
        </p:nvSpPr>
        <p:spPr>
          <a:xfrm>
            <a:off x="3715083" y="1919535"/>
            <a:ext cx="341490" cy="461665"/>
          </a:xfrm>
          <a:prstGeom prst="rect">
            <a:avLst/>
          </a:prstGeom>
        </p:spPr>
        <p:txBody>
          <a:bodyPr wrap="square">
            <a:spAutoFit/>
          </a:bodyPr>
          <a:lstStyle/>
          <a:p>
            <a:pPr algn="ctr"/>
            <a:r>
              <a:rPr lang="es-CL" sz="2400" b="1" dirty="0" smtClean="0">
                <a:solidFill>
                  <a:schemeClr val="bg1"/>
                </a:solidFill>
              </a:rPr>
              <a:t>1</a:t>
            </a:r>
            <a:endParaRPr lang="es-CL" sz="2400" b="1" dirty="0">
              <a:solidFill>
                <a:schemeClr val="bg1"/>
              </a:solidFill>
            </a:endParaRPr>
          </a:p>
        </p:txBody>
      </p:sp>
      <p:sp>
        <p:nvSpPr>
          <p:cNvPr id="26" name="62 Rectángulo"/>
          <p:cNvSpPr/>
          <p:nvPr/>
        </p:nvSpPr>
        <p:spPr>
          <a:xfrm>
            <a:off x="5333167" y="1919535"/>
            <a:ext cx="341490" cy="461665"/>
          </a:xfrm>
          <a:prstGeom prst="rect">
            <a:avLst/>
          </a:prstGeom>
        </p:spPr>
        <p:txBody>
          <a:bodyPr wrap="square">
            <a:spAutoFit/>
          </a:bodyPr>
          <a:lstStyle/>
          <a:p>
            <a:pPr algn="ctr"/>
            <a:r>
              <a:rPr lang="es-CL" sz="2400" b="1" dirty="0" smtClean="0">
                <a:solidFill>
                  <a:schemeClr val="bg1"/>
                </a:solidFill>
              </a:rPr>
              <a:t>2</a:t>
            </a:r>
            <a:endParaRPr lang="es-CL" sz="2400" b="1" dirty="0">
              <a:solidFill>
                <a:schemeClr val="bg1"/>
              </a:solidFill>
            </a:endParaRPr>
          </a:p>
        </p:txBody>
      </p:sp>
      <p:sp>
        <p:nvSpPr>
          <p:cNvPr id="27" name="63 Rectángulo"/>
          <p:cNvSpPr/>
          <p:nvPr/>
        </p:nvSpPr>
        <p:spPr>
          <a:xfrm>
            <a:off x="6955443" y="1915343"/>
            <a:ext cx="341490" cy="461665"/>
          </a:xfrm>
          <a:prstGeom prst="rect">
            <a:avLst/>
          </a:prstGeom>
        </p:spPr>
        <p:txBody>
          <a:bodyPr wrap="square">
            <a:spAutoFit/>
          </a:bodyPr>
          <a:lstStyle/>
          <a:p>
            <a:pPr algn="ctr"/>
            <a:r>
              <a:rPr lang="es-CL" sz="2400" b="1" dirty="0" smtClean="0">
                <a:solidFill>
                  <a:schemeClr val="bg1"/>
                </a:solidFill>
              </a:rPr>
              <a:t>3</a:t>
            </a:r>
            <a:endParaRPr lang="es-CL" sz="2400" b="1" dirty="0">
              <a:solidFill>
                <a:schemeClr val="bg1"/>
              </a:solidFill>
            </a:endParaRPr>
          </a:p>
        </p:txBody>
      </p:sp>
      <p:pic>
        <p:nvPicPr>
          <p:cNvPr id="3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14724" y="4881720"/>
            <a:ext cx="1609525" cy="10221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2042" t="13637" r="20245" b="6717"/>
          <a:stretch/>
        </p:blipFill>
        <p:spPr bwMode="auto">
          <a:xfrm>
            <a:off x="3200060" y="3784059"/>
            <a:ext cx="1438852" cy="1009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5"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15677" y="3885052"/>
            <a:ext cx="1242474" cy="14437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86696" y="3915438"/>
            <a:ext cx="1684377" cy="1259533"/>
          </a:xfrm>
          <a:prstGeom prst="rect">
            <a:avLst/>
          </a:prstGeom>
          <a:solidFill>
            <a:schemeClr val="bg1"/>
          </a:solidFill>
          <a:ln>
            <a:noFill/>
          </a:ln>
          <a:effectLst>
            <a:outerShdw blurRad="107950" dist="12700" dir="5400000" algn="ctr">
              <a:srgbClr val="000000"/>
            </a:outerShdw>
          </a:effectLst>
        </p:spPr>
      </p:pic>
      <p:pic>
        <p:nvPicPr>
          <p:cNvPr id="37" name="Picture 2"/>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32477" t="11932" r="30680" b="4925"/>
          <a:stretch/>
        </p:blipFill>
        <p:spPr bwMode="auto">
          <a:xfrm>
            <a:off x="7360673" y="4003343"/>
            <a:ext cx="1309482" cy="1661453"/>
          </a:xfrm>
          <a:prstGeom prst="rect">
            <a:avLst/>
          </a:prstGeom>
          <a:noFill/>
          <a:ln w="9525">
            <a:solidFill>
              <a:schemeClr val="tx1"/>
            </a:solidFill>
            <a:miter lim="800000"/>
            <a:headEnd/>
            <a:tailEnd/>
          </a:ln>
          <a:effectLst>
            <a:glow rad="101600">
              <a:schemeClr val="accent3">
                <a:satMod val="175000"/>
                <a:alpha val="40000"/>
              </a:schemeClr>
            </a:glow>
          </a:effectLst>
          <a:extLst>
            <a:ext uri="{909E8E84-426E-40DD-AFC4-6F175D3DCCD1}">
              <a14:hiddenFill xmlns:a14="http://schemas.microsoft.com/office/drawing/2010/main">
                <a:solidFill>
                  <a:schemeClr val="accent1"/>
                </a:solidFill>
              </a14:hiddenFill>
            </a:ext>
          </a:extLst>
        </p:spPr>
      </p:pic>
      <p:grpSp>
        <p:nvGrpSpPr>
          <p:cNvPr id="38" name="1 Grupo"/>
          <p:cNvGrpSpPr/>
          <p:nvPr/>
        </p:nvGrpSpPr>
        <p:grpSpPr>
          <a:xfrm>
            <a:off x="6740385" y="3885052"/>
            <a:ext cx="1240577" cy="1652502"/>
            <a:chOff x="413756" y="2636912"/>
            <a:chExt cx="2548318" cy="3305751"/>
          </a:xfrm>
        </p:grpSpPr>
        <p:sp>
          <p:nvSpPr>
            <p:cNvPr id="39" name="10 Rectángulo"/>
            <p:cNvSpPr/>
            <p:nvPr/>
          </p:nvSpPr>
          <p:spPr>
            <a:xfrm>
              <a:off x="413756" y="4917852"/>
              <a:ext cx="2548318" cy="1024811"/>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13756" y="2636912"/>
              <a:ext cx="2548318" cy="231665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14 CuadroTexto"/>
            <p:cNvSpPr txBox="1"/>
            <p:nvPr/>
          </p:nvSpPr>
          <p:spPr>
            <a:xfrm>
              <a:off x="413756" y="5013178"/>
              <a:ext cx="2548318" cy="897422"/>
            </a:xfrm>
            <a:prstGeom prst="rect">
              <a:avLst/>
            </a:prstGeom>
            <a:noFill/>
          </p:spPr>
          <p:txBody>
            <a:bodyPr wrap="square" rtlCol="0">
              <a:spAutoFit/>
            </a:bodyPr>
            <a:lstStyle/>
            <a:p>
              <a:pPr algn="ctr" fontAlgn="auto">
                <a:spcBef>
                  <a:spcPts val="0"/>
                </a:spcBef>
                <a:spcAft>
                  <a:spcPts val="0"/>
                </a:spcAft>
              </a:pPr>
              <a:r>
                <a:rPr lang="es-CL" sz="600" b="1" dirty="0" smtClean="0">
                  <a:solidFill>
                    <a:schemeClr val="bg1"/>
                  </a:solidFill>
                  <a:latin typeface="Calibri"/>
                </a:rPr>
                <a:t>NORMA TÉCNICA DE IDENTIFICACIÓN Y EVALUACIÓN DE FACTORES DE RIESGO DE TRASTORNOS MUSCULOESQUELÉTICOS RELACIONADOS AL TRABAJO (TMERT)</a:t>
              </a:r>
            </a:p>
            <a:p>
              <a:pPr algn="ctr" fontAlgn="auto">
                <a:spcBef>
                  <a:spcPts val="0"/>
                </a:spcBef>
                <a:spcAft>
                  <a:spcPts val="0"/>
                </a:spcAft>
              </a:pPr>
              <a:r>
                <a:rPr lang="es-CL" sz="400" b="1" dirty="0" smtClean="0">
                  <a:solidFill>
                    <a:schemeClr val="bg1"/>
                  </a:solidFill>
                  <a:latin typeface="Calibri"/>
                </a:rPr>
                <a:t>Extremidades Superiores</a:t>
              </a:r>
            </a:p>
            <a:p>
              <a:pPr algn="ctr" fontAlgn="auto">
                <a:spcBef>
                  <a:spcPts val="0"/>
                </a:spcBef>
                <a:spcAft>
                  <a:spcPts val="0"/>
                </a:spcAft>
              </a:pPr>
              <a:r>
                <a:rPr lang="es-CL" sz="400" b="1" dirty="0" smtClean="0">
                  <a:solidFill>
                    <a:schemeClr val="bg1"/>
                  </a:solidFill>
                  <a:latin typeface="Calibri"/>
                </a:rPr>
                <a:t>Departamento de Salud Ocupacional</a:t>
              </a:r>
            </a:p>
          </p:txBody>
        </p:sp>
      </p:grpSp>
      <p:pic>
        <p:nvPicPr>
          <p:cNvPr id="28" name="image21.png"/>
          <p:cNvPicPr>
            <a:picLocks noChangeAspect="1"/>
          </p:cNvPicPr>
          <p:nvPr/>
        </p:nvPicPr>
        <p:blipFill>
          <a:blip r:embed="rId10">
            <a:extLst/>
          </a:blip>
          <a:stretch>
            <a:fillRect/>
          </a:stretch>
        </p:blipFill>
        <p:spPr>
          <a:xfrm>
            <a:off x="847068" y="6173448"/>
            <a:ext cx="7409258" cy="591142"/>
          </a:xfrm>
          <a:prstGeom prst="rect">
            <a:avLst/>
          </a:prstGeom>
          <a:ln w="12700">
            <a:miter lim="400000"/>
          </a:ln>
        </p:spPr>
      </p:pic>
      <p:sp>
        <p:nvSpPr>
          <p:cNvPr id="47" name="CuadroTexto 46"/>
          <p:cNvSpPr txBox="1"/>
          <p:nvPr/>
        </p:nvSpPr>
        <p:spPr>
          <a:xfrm rot="19894340">
            <a:off x="7158272" y="4978656"/>
            <a:ext cx="1984750" cy="646331"/>
          </a:xfrm>
          <a:prstGeom prst="rect">
            <a:avLst/>
          </a:prstGeom>
          <a:solidFill>
            <a:schemeClr val="bg1"/>
          </a:solidFill>
        </p:spPr>
        <p:txBody>
          <a:bodyPr wrap="square" rtlCol="0">
            <a:spAutoFit/>
          </a:bodyPr>
          <a:lstStyle/>
          <a:p>
            <a:pPr algn="ctr"/>
            <a:r>
              <a:rPr lang="es-CL" sz="1200" dirty="0">
                <a:solidFill>
                  <a:srgbClr val="FF0000"/>
                </a:solidFill>
              </a:rPr>
              <a:t>Si tiene tareas rojas </a:t>
            </a:r>
            <a:endParaRPr lang="es-ES" sz="1200" dirty="0">
              <a:solidFill>
                <a:srgbClr val="FF0000"/>
              </a:solidFill>
            </a:endParaRPr>
          </a:p>
          <a:p>
            <a:pPr algn="ctr"/>
            <a:r>
              <a:rPr lang="es-CL" sz="1200" dirty="0">
                <a:solidFill>
                  <a:srgbClr val="FF0000"/>
                </a:solidFill>
              </a:rPr>
              <a:t>d</a:t>
            </a:r>
            <a:r>
              <a:rPr lang="es-CL" sz="1200" dirty="0" smtClean="0">
                <a:solidFill>
                  <a:srgbClr val="FF0000"/>
                </a:solidFill>
              </a:rPr>
              <a:t>ebe implementar medidas de control</a:t>
            </a:r>
            <a:endParaRPr lang="es-ES" sz="1200" dirty="0">
              <a:solidFill>
                <a:srgbClr val="FF0000"/>
              </a:solidFill>
            </a:endParaRPr>
          </a:p>
        </p:txBody>
      </p:sp>
      <p:pic>
        <p:nvPicPr>
          <p:cNvPr id="33" name="18 Imagen"/>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493000" y="56420"/>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933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image22.png"/>
          <p:cNvPicPr>
            <a:picLocks noChangeAspect="1"/>
          </p:cNvPicPr>
          <p:nvPr/>
        </p:nvPicPr>
        <p:blipFill>
          <a:blip r:embed="rId2">
            <a:extLst/>
          </a:blip>
          <a:stretch>
            <a:fillRect/>
          </a:stretch>
        </p:blipFill>
        <p:spPr>
          <a:xfrm>
            <a:off x="946986" y="5621136"/>
            <a:ext cx="4590662" cy="701110"/>
          </a:xfrm>
          <a:prstGeom prst="rect">
            <a:avLst/>
          </a:prstGeom>
          <a:ln w="12700">
            <a:miter lim="400000"/>
          </a:ln>
        </p:spPr>
      </p:pic>
      <p:pic>
        <p:nvPicPr>
          <p:cNvPr id="244" name="image21.png"/>
          <p:cNvPicPr>
            <a:picLocks noChangeAspect="1"/>
          </p:cNvPicPr>
          <p:nvPr/>
        </p:nvPicPr>
        <p:blipFill>
          <a:blip r:embed="rId3">
            <a:extLst/>
          </a:blip>
          <a:stretch>
            <a:fillRect/>
          </a:stretch>
        </p:blipFill>
        <p:spPr>
          <a:xfrm>
            <a:off x="837803" y="6132512"/>
            <a:ext cx="7409258" cy="721443"/>
          </a:xfrm>
          <a:prstGeom prst="rect">
            <a:avLst/>
          </a:prstGeom>
          <a:ln w="12700">
            <a:miter lim="400000"/>
          </a:ln>
        </p:spPr>
      </p:pic>
      <p:sp>
        <p:nvSpPr>
          <p:cNvPr id="10" name="Rectángulo 9"/>
          <p:cNvSpPr/>
          <p:nvPr/>
        </p:nvSpPr>
        <p:spPr>
          <a:xfrm>
            <a:off x="272955" y="1101889"/>
            <a:ext cx="8871045" cy="4708981"/>
          </a:xfrm>
          <a:prstGeom prst="rect">
            <a:avLst/>
          </a:prstGeom>
        </p:spPr>
        <p:txBody>
          <a:bodyPr wrap="square">
            <a:spAutoFit/>
          </a:bodyPr>
          <a:lstStyle/>
          <a:p>
            <a:endParaRPr lang="es-CL" dirty="0" smtClean="0">
              <a:latin typeface="+mn-lt"/>
            </a:endParaRPr>
          </a:p>
          <a:p>
            <a:pPr marL="285750" indent="-285750">
              <a:lnSpc>
                <a:spcPct val="150000"/>
              </a:lnSpc>
              <a:buFontTx/>
              <a:buChar char="-"/>
            </a:pPr>
            <a:r>
              <a:rPr lang="es-CL" sz="1600" dirty="0" smtClean="0">
                <a:solidFill>
                  <a:srgbClr val="292526"/>
                </a:solidFill>
                <a:latin typeface="+mn-lt"/>
              </a:rPr>
              <a:t>Automatización </a:t>
            </a:r>
            <a:r>
              <a:rPr lang="es-CL" sz="1600" dirty="0">
                <a:solidFill>
                  <a:srgbClr val="292526"/>
                </a:solidFill>
                <a:latin typeface="+mn-lt"/>
              </a:rPr>
              <a:t>de determinadas </a:t>
            </a:r>
            <a:r>
              <a:rPr lang="es-CL" sz="1600" dirty="0" smtClean="0">
                <a:solidFill>
                  <a:srgbClr val="292526"/>
                </a:solidFill>
                <a:latin typeface="+mn-lt"/>
              </a:rPr>
              <a:t>tareas</a:t>
            </a:r>
          </a:p>
          <a:p>
            <a:pPr marL="285750" indent="-285750">
              <a:lnSpc>
                <a:spcPct val="150000"/>
              </a:lnSpc>
              <a:buFontTx/>
              <a:buChar char="-"/>
            </a:pPr>
            <a:r>
              <a:rPr lang="es-CL" sz="1600" dirty="0">
                <a:solidFill>
                  <a:srgbClr val="292526"/>
                </a:solidFill>
                <a:latin typeface="+mn-lt"/>
              </a:rPr>
              <a:t>Diseño de nuevos métodos de </a:t>
            </a:r>
            <a:r>
              <a:rPr lang="es-CL" sz="1600" dirty="0" smtClean="0">
                <a:solidFill>
                  <a:srgbClr val="292526"/>
                </a:solidFill>
                <a:latin typeface="+mn-lt"/>
              </a:rPr>
              <a:t>trabajo</a:t>
            </a:r>
          </a:p>
          <a:p>
            <a:pPr>
              <a:lnSpc>
                <a:spcPct val="150000"/>
              </a:lnSpc>
            </a:pPr>
            <a:r>
              <a:rPr lang="es-CL" sz="1600" dirty="0" smtClean="0">
                <a:solidFill>
                  <a:srgbClr val="292526"/>
                </a:solidFill>
                <a:latin typeface="+mn-lt"/>
              </a:rPr>
              <a:t>-    Disminuir </a:t>
            </a:r>
            <a:r>
              <a:rPr lang="es-CL" sz="1600" dirty="0">
                <a:solidFill>
                  <a:srgbClr val="292526"/>
                </a:solidFill>
                <a:latin typeface="+mn-lt"/>
              </a:rPr>
              <a:t>las exigencias físicas del </a:t>
            </a:r>
            <a:r>
              <a:rPr lang="es-CL" sz="1600" dirty="0" smtClean="0">
                <a:solidFill>
                  <a:srgbClr val="292526"/>
                </a:solidFill>
                <a:latin typeface="+mn-lt"/>
              </a:rPr>
              <a:t>trabajo</a:t>
            </a:r>
          </a:p>
          <a:p>
            <a:pPr marL="450850" indent="-177800">
              <a:lnSpc>
                <a:spcPct val="150000"/>
              </a:lnSpc>
              <a:buFont typeface="Arial" panose="020B0604020202020204" pitchFamily="34" charset="0"/>
              <a:buChar char="•"/>
            </a:pPr>
            <a:r>
              <a:rPr lang="es-CL" sz="1600" dirty="0" smtClean="0">
                <a:solidFill>
                  <a:srgbClr val="292526"/>
                </a:solidFill>
                <a:latin typeface="+mn-lt"/>
              </a:rPr>
              <a:t>Dotaciones adecuadas</a:t>
            </a:r>
          </a:p>
          <a:p>
            <a:pPr marL="450850" indent="-177800">
              <a:lnSpc>
                <a:spcPct val="150000"/>
              </a:lnSpc>
              <a:buFont typeface="Arial" panose="020B0604020202020204" pitchFamily="34" charset="0"/>
              <a:buChar char="•"/>
            </a:pPr>
            <a:r>
              <a:rPr lang="es-CL" sz="1600" dirty="0">
                <a:solidFill>
                  <a:srgbClr val="292526"/>
                </a:solidFill>
                <a:latin typeface="+mn-lt"/>
              </a:rPr>
              <a:t>D</a:t>
            </a:r>
            <a:r>
              <a:rPr lang="es-CL" sz="1600" dirty="0" smtClean="0">
                <a:solidFill>
                  <a:srgbClr val="292526"/>
                </a:solidFill>
                <a:latin typeface="+mn-lt"/>
              </a:rPr>
              <a:t>iversificar </a:t>
            </a:r>
            <a:r>
              <a:rPr lang="es-CL" sz="1600" dirty="0">
                <a:solidFill>
                  <a:srgbClr val="292526"/>
                </a:solidFill>
                <a:latin typeface="+mn-lt"/>
              </a:rPr>
              <a:t>las tareas del </a:t>
            </a:r>
            <a:r>
              <a:rPr lang="es-CL" sz="1600" dirty="0" smtClean="0">
                <a:solidFill>
                  <a:srgbClr val="292526"/>
                </a:solidFill>
                <a:latin typeface="+mn-lt"/>
              </a:rPr>
              <a:t>puesto </a:t>
            </a:r>
            <a:endParaRPr lang="es-CL" sz="1600" dirty="0">
              <a:solidFill>
                <a:srgbClr val="292526"/>
              </a:solidFill>
              <a:latin typeface="+mn-lt"/>
            </a:endParaRPr>
          </a:p>
          <a:p>
            <a:pPr marL="450850" indent="-177800">
              <a:lnSpc>
                <a:spcPct val="150000"/>
              </a:lnSpc>
              <a:buFont typeface="Arial" panose="020B0604020202020204" pitchFamily="34" charset="0"/>
              <a:buChar char="•"/>
            </a:pPr>
            <a:r>
              <a:rPr lang="es-CL" sz="1600" dirty="0" smtClean="0">
                <a:solidFill>
                  <a:srgbClr val="292526"/>
                </a:solidFill>
                <a:latin typeface="+mn-lt"/>
              </a:rPr>
              <a:t>Establecer </a:t>
            </a:r>
            <a:r>
              <a:rPr lang="es-CL" sz="1600" dirty="0">
                <a:solidFill>
                  <a:srgbClr val="292526"/>
                </a:solidFill>
                <a:latin typeface="+mn-lt"/>
              </a:rPr>
              <a:t>un sistema de pausas adecuadas</a:t>
            </a:r>
          </a:p>
          <a:p>
            <a:pPr marL="450850" indent="-177800">
              <a:lnSpc>
                <a:spcPct val="150000"/>
              </a:lnSpc>
              <a:buFont typeface="Arial" panose="020B0604020202020204" pitchFamily="34" charset="0"/>
              <a:buChar char="•"/>
            </a:pPr>
            <a:r>
              <a:rPr lang="es-CL" sz="1600" dirty="0" smtClean="0">
                <a:solidFill>
                  <a:srgbClr val="292526"/>
                </a:solidFill>
                <a:latin typeface="+mn-lt"/>
              </a:rPr>
              <a:t>Promover </a:t>
            </a:r>
            <a:r>
              <a:rPr lang="es-CL" sz="1600" dirty="0">
                <a:solidFill>
                  <a:srgbClr val="292526"/>
                </a:solidFill>
                <a:latin typeface="+mn-lt"/>
              </a:rPr>
              <a:t>la rotación de </a:t>
            </a:r>
            <a:r>
              <a:rPr lang="es-CL" sz="1600" dirty="0" smtClean="0">
                <a:solidFill>
                  <a:srgbClr val="292526"/>
                </a:solidFill>
                <a:latin typeface="+mn-lt"/>
              </a:rPr>
              <a:t>puestos, </a:t>
            </a:r>
            <a:r>
              <a:rPr lang="es-CL" sz="1600" dirty="0">
                <a:solidFill>
                  <a:srgbClr val="292526"/>
                </a:solidFill>
                <a:latin typeface="+mn-lt"/>
              </a:rPr>
              <a:t>cambios patrones </a:t>
            </a:r>
            <a:r>
              <a:rPr lang="es-CL" sz="1600" dirty="0" smtClean="0">
                <a:solidFill>
                  <a:srgbClr val="292526"/>
                </a:solidFill>
                <a:latin typeface="+mn-lt"/>
              </a:rPr>
              <a:t>biomecánicos</a:t>
            </a:r>
            <a:endParaRPr lang="es-CL" sz="1600" dirty="0">
              <a:solidFill>
                <a:srgbClr val="292526"/>
              </a:solidFill>
              <a:latin typeface="+mn-lt"/>
            </a:endParaRPr>
          </a:p>
          <a:p>
            <a:pPr>
              <a:lnSpc>
                <a:spcPct val="150000"/>
              </a:lnSpc>
            </a:pPr>
            <a:r>
              <a:rPr lang="es-CL" sz="1600" dirty="0" smtClean="0">
                <a:latin typeface="+mn-lt"/>
              </a:rPr>
              <a:t>-  Uso de </a:t>
            </a:r>
            <a:r>
              <a:rPr lang="es-CL" sz="1600" dirty="0">
                <a:solidFill>
                  <a:srgbClr val="292526"/>
                </a:solidFill>
                <a:latin typeface="+mn-lt"/>
              </a:rPr>
              <a:t>e</a:t>
            </a:r>
            <a:r>
              <a:rPr lang="es-CL" sz="1600" dirty="0" smtClean="0">
                <a:solidFill>
                  <a:srgbClr val="292526"/>
                </a:solidFill>
                <a:latin typeface="+mn-lt"/>
              </a:rPr>
              <a:t>quipos </a:t>
            </a:r>
            <a:r>
              <a:rPr lang="es-CL" sz="1600" dirty="0">
                <a:solidFill>
                  <a:srgbClr val="292526"/>
                </a:solidFill>
                <a:latin typeface="+mn-lt"/>
              </a:rPr>
              <a:t>y herramientas adecuados </a:t>
            </a:r>
            <a:r>
              <a:rPr lang="es-CL" sz="1600" dirty="0" smtClean="0">
                <a:solidFill>
                  <a:srgbClr val="292526"/>
                </a:solidFill>
                <a:latin typeface="+mn-lt"/>
              </a:rPr>
              <a:t>a tarea, con </a:t>
            </a:r>
            <a:r>
              <a:rPr lang="es-CL" sz="1600" dirty="0">
                <a:solidFill>
                  <a:srgbClr val="292526"/>
                </a:solidFill>
                <a:latin typeface="+mn-lt"/>
              </a:rPr>
              <a:t>diseño ergonómico</a:t>
            </a:r>
          </a:p>
          <a:p>
            <a:pPr>
              <a:lnSpc>
                <a:spcPct val="150000"/>
              </a:lnSpc>
            </a:pPr>
            <a:r>
              <a:rPr lang="es-CL" sz="1600" dirty="0" smtClean="0">
                <a:latin typeface="+mn-lt"/>
              </a:rPr>
              <a:t>-  </a:t>
            </a:r>
            <a:r>
              <a:rPr lang="es-CL" sz="1600" dirty="0">
                <a:solidFill>
                  <a:srgbClr val="292526"/>
                </a:solidFill>
                <a:latin typeface="+mn-lt"/>
              </a:rPr>
              <a:t>Utilización de herramientas que no transmitan vibraciones</a:t>
            </a:r>
          </a:p>
          <a:p>
            <a:pPr>
              <a:lnSpc>
                <a:spcPct val="150000"/>
              </a:lnSpc>
            </a:pPr>
            <a:r>
              <a:rPr lang="es-CL" sz="1600" dirty="0" smtClean="0">
                <a:latin typeface="+mn-lt"/>
              </a:rPr>
              <a:t>-  Control de los factores </a:t>
            </a:r>
            <a:r>
              <a:rPr lang="es-CL" sz="1600" dirty="0">
                <a:solidFill>
                  <a:srgbClr val="292526"/>
                </a:solidFill>
                <a:latin typeface="+mn-lt"/>
              </a:rPr>
              <a:t>p</a:t>
            </a:r>
            <a:r>
              <a:rPr lang="es-CL" sz="1600" dirty="0" smtClean="0">
                <a:solidFill>
                  <a:srgbClr val="292526"/>
                </a:solidFill>
                <a:latin typeface="+mn-lt"/>
              </a:rPr>
              <a:t>sicosociales-organizativos</a:t>
            </a:r>
            <a:endParaRPr lang="es-CL" sz="1600" dirty="0">
              <a:solidFill>
                <a:srgbClr val="292526"/>
              </a:solidFill>
              <a:latin typeface="+mn-lt"/>
            </a:endParaRPr>
          </a:p>
          <a:p>
            <a:pPr marL="285750" indent="-107950">
              <a:lnSpc>
                <a:spcPct val="150000"/>
              </a:lnSpc>
              <a:buFont typeface="Arial" panose="020B0604020202020204" pitchFamily="34" charset="0"/>
              <a:buChar char="•"/>
            </a:pPr>
            <a:r>
              <a:rPr lang="es-CL" sz="1600" dirty="0" smtClean="0">
                <a:solidFill>
                  <a:srgbClr val="292526"/>
                </a:solidFill>
                <a:latin typeface="+mn-lt"/>
              </a:rPr>
              <a:t>Control </a:t>
            </a:r>
            <a:r>
              <a:rPr lang="es-CL" sz="1600" dirty="0">
                <a:solidFill>
                  <a:srgbClr val="292526"/>
                </a:solidFill>
                <a:latin typeface="+mn-lt"/>
              </a:rPr>
              <a:t>de la tarea por parte del trabajador</a:t>
            </a:r>
          </a:p>
          <a:p>
            <a:endParaRPr lang="es-CL" dirty="0">
              <a:latin typeface="+mn-lt"/>
            </a:endParaRPr>
          </a:p>
        </p:txBody>
      </p:sp>
      <p:sp>
        <p:nvSpPr>
          <p:cNvPr id="11" name="Rectángulo 10"/>
          <p:cNvSpPr/>
          <p:nvPr/>
        </p:nvSpPr>
        <p:spPr>
          <a:xfrm>
            <a:off x="289347" y="883434"/>
            <a:ext cx="8029153" cy="461665"/>
          </a:xfrm>
          <a:prstGeom prst="rect">
            <a:avLst/>
          </a:prstGeom>
        </p:spPr>
        <p:txBody>
          <a:bodyPr wrap="square">
            <a:spAutoFit/>
          </a:bodyPr>
          <a:lstStyle/>
          <a:p>
            <a:pPr algn="ctr"/>
            <a:r>
              <a:rPr lang="es-CL" sz="2400" b="1" dirty="0" smtClean="0">
                <a:solidFill>
                  <a:srgbClr val="004C64"/>
                </a:solidFill>
                <a:latin typeface="+mn-lt"/>
              </a:rPr>
              <a:t>¿Como podemos mitigar o eliminar los TMERT-EESS?</a:t>
            </a:r>
            <a:endParaRPr lang="es-CL" sz="2400" b="1" dirty="0">
              <a:latin typeface="+mn-lt"/>
            </a:endParaRPr>
          </a:p>
        </p:txBody>
      </p:sp>
      <p:pic>
        <p:nvPicPr>
          <p:cNvPr id="8" name="18 Imagen"/>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93000" y="57624"/>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196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494931" y="1777146"/>
            <a:ext cx="8113531" cy="1446550"/>
          </a:xfrm>
          <a:prstGeom prst="rect">
            <a:avLst/>
          </a:prstGeom>
        </p:spPr>
        <p:txBody>
          <a:bodyPr wrap="square">
            <a:spAutoFit/>
          </a:bodyPr>
          <a:lstStyle/>
          <a:p>
            <a:pPr algn="ctr"/>
            <a:r>
              <a:rPr lang="es-CL" sz="2000" b="1" dirty="0" smtClean="0">
                <a:solidFill>
                  <a:srgbClr val="004C64"/>
                </a:solidFill>
              </a:rPr>
              <a:t>¿Qué sucede cuando una empresa presenta un trabajador con calificación de enfermedad profesional por TMERT-EESS?</a:t>
            </a:r>
          </a:p>
          <a:p>
            <a:pPr algn="ctr"/>
            <a:endParaRPr lang="es-CL" sz="2000" b="1" dirty="0">
              <a:solidFill>
                <a:srgbClr val="004C64"/>
              </a:solidFill>
            </a:endParaRPr>
          </a:p>
          <a:p>
            <a:pPr algn="ctr"/>
            <a:r>
              <a:rPr lang="es-CL" sz="2800" b="1" dirty="0" smtClean="0">
                <a:solidFill>
                  <a:srgbClr val="004C64"/>
                </a:solidFill>
              </a:rPr>
              <a:t> </a:t>
            </a:r>
            <a:endParaRPr lang="es-CL" sz="2800" b="1" dirty="0">
              <a:solidFill>
                <a:srgbClr val="004C64"/>
              </a:solidFill>
            </a:endParaRPr>
          </a:p>
        </p:txBody>
      </p:sp>
      <p:pic>
        <p:nvPicPr>
          <p:cNvPr id="15" name="image21.png"/>
          <p:cNvPicPr>
            <a:picLocks noChangeAspect="1"/>
          </p:cNvPicPr>
          <p:nvPr/>
        </p:nvPicPr>
        <p:blipFill>
          <a:blip r:embed="rId2">
            <a:extLst/>
          </a:blip>
          <a:stretch>
            <a:fillRect/>
          </a:stretch>
        </p:blipFill>
        <p:spPr>
          <a:xfrm>
            <a:off x="847068" y="6009280"/>
            <a:ext cx="7409258" cy="591142"/>
          </a:xfrm>
          <a:prstGeom prst="rect">
            <a:avLst/>
          </a:prstGeom>
          <a:ln w="12700">
            <a:miter lim="400000"/>
          </a:ln>
        </p:spPr>
      </p:pic>
      <p:pic>
        <p:nvPicPr>
          <p:cNvPr id="6" name="Imagen 5"/>
          <p:cNvPicPr>
            <a:picLocks noChangeAspect="1"/>
          </p:cNvPicPr>
          <p:nvPr/>
        </p:nvPicPr>
        <p:blipFill rotWithShape="1">
          <a:blip r:embed="rId3" cstate="email">
            <a:extLst>
              <a:ext uri="{28A0092B-C50C-407E-A947-70E740481C1C}">
                <a14:useLocalDpi xmlns:a14="http://schemas.microsoft.com/office/drawing/2010/main" val="0"/>
              </a:ext>
            </a:extLst>
          </a:blip>
          <a:srcRect l="4729" r="3207"/>
          <a:stretch/>
        </p:blipFill>
        <p:spPr>
          <a:xfrm>
            <a:off x="2865454" y="2608599"/>
            <a:ext cx="2972303" cy="1639093"/>
          </a:xfrm>
          <a:prstGeom prst="rect">
            <a:avLst/>
          </a:prstGeom>
          <a:ln>
            <a:noFill/>
          </a:ln>
          <a:effectLst>
            <a:softEdge rad="112500"/>
          </a:effectLst>
        </p:spPr>
      </p:pic>
      <p:sp>
        <p:nvSpPr>
          <p:cNvPr id="2" name="CuadroTexto 1"/>
          <p:cNvSpPr txBox="1"/>
          <p:nvPr/>
        </p:nvSpPr>
        <p:spPr>
          <a:xfrm>
            <a:off x="3573703" y="4534047"/>
            <a:ext cx="1973617" cy="923330"/>
          </a:xfrm>
          <a:prstGeom prst="rect">
            <a:avLst/>
          </a:prstGeom>
          <a:noFill/>
        </p:spPr>
        <p:txBody>
          <a:bodyPr wrap="none" rtlCol="0">
            <a:spAutoFit/>
          </a:bodyPr>
          <a:lstStyle/>
          <a:p>
            <a:pPr algn="ctr"/>
            <a:r>
              <a:rPr lang="es-CL" b="1" dirty="0" smtClean="0">
                <a:solidFill>
                  <a:srgbClr val="1C5680"/>
                </a:solidFill>
              </a:rPr>
              <a:t>Circular N° 3241</a:t>
            </a:r>
          </a:p>
          <a:p>
            <a:pPr algn="ctr"/>
            <a:r>
              <a:rPr lang="es-CL" b="1" dirty="0" smtClean="0">
                <a:solidFill>
                  <a:srgbClr val="1C5680"/>
                </a:solidFill>
              </a:rPr>
              <a:t>SUSESO/ 2016</a:t>
            </a:r>
          </a:p>
          <a:p>
            <a:pPr algn="ctr"/>
            <a:r>
              <a:rPr lang="es-CL" b="1" dirty="0" smtClean="0">
                <a:solidFill>
                  <a:srgbClr val="1C5680"/>
                </a:solidFill>
              </a:rPr>
              <a:t>POS-RECA</a:t>
            </a:r>
            <a:endParaRPr lang="es-ES" b="1" dirty="0">
              <a:solidFill>
                <a:srgbClr val="1C5680"/>
              </a:solidFill>
            </a:endParaRPr>
          </a:p>
        </p:txBody>
      </p:sp>
      <p:pic>
        <p:nvPicPr>
          <p:cNvPr id="8" name="18 Imagen"/>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24635" y="192358"/>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4491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Slide Number Placeholder 4"/>
          <p:cNvSpPr>
            <a:spLocks noGrp="1"/>
          </p:cNvSpPr>
          <p:nvPr>
            <p:ph type="sldNum" sz="quarter" idx="4294967295"/>
          </p:nvPr>
        </p:nvSpPr>
        <p:spPr>
          <a:xfrm>
            <a:off x="6172200" y="6331925"/>
            <a:ext cx="2667000" cy="2872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10000"/>
              </a:spcAft>
              <a:buClr>
                <a:srgbClr val="AFBC22"/>
              </a:buClr>
              <a:buFont typeface="Wingdings" pitchFamily="2" charset="2"/>
              <a:buChar char="n"/>
              <a:defRPr sz="1846" b="1">
                <a:solidFill>
                  <a:srgbClr val="807F83"/>
                </a:solidFill>
                <a:latin typeface="Arial" pitchFamily="34" charset="0"/>
                <a:cs typeface="Arial" pitchFamily="34" charset="0"/>
              </a:defRPr>
            </a:lvl1pPr>
            <a:lvl2pPr marL="685817" indent="-263776" eaLnBrk="0" hangingPunct="0">
              <a:spcAft>
                <a:spcPct val="10000"/>
              </a:spcAft>
              <a:buClr>
                <a:srgbClr val="569BBE"/>
              </a:buClr>
              <a:buFont typeface="Wingdings" pitchFamily="2" charset="2"/>
              <a:buChar char="§"/>
              <a:defRPr sz="1846">
                <a:solidFill>
                  <a:srgbClr val="807F83"/>
                </a:solidFill>
                <a:latin typeface="Arial" pitchFamily="34" charset="0"/>
                <a:cs typeface="Arial" pitchFamily="34" charset="0"/>
              </a:defRPr>
            </a:lvl2pPr>
            <a:lvl3pPr marL="1055103" indent="-211021" eaLnBrk="0" hangingPunct="0">
              <a:spcAft>
                <a:spcPct val="10000"/>
              </a:spcAft>
              <a:buClr>
                <a:schemeClr val="hlink"/>
              </a:buClr>
              <a:buFont typeface="Arial" pitchFamily="34" charset="0"/>
              <a:buChar char="−"/>
              <a:defRPr sz="1846">
                <a:solidFill>
                  <a:srgbClr val="807F83"/>
                </a:solidFill>
                <a:latin typeface="Arial" pitchFamily="34" charset="0"/>
                <a:cs typeface="Arial" pitchFamily="34" charset="0"/>
              </a:defRPr>
            </a:lvl3pPr>
            <a:lvl4pPr marL="1477145" indent="-211021" eaLnBrk="0" hangingPunct="0">
              <a:spcAft>
                <a:spcPct val="10000"/>
              </a:spcAft>
              <a:buClr>
                <a:schemeClr val="hlink"/>
              </a:buClr>
              <a:buFont typeface="Arial" pitchFamily="34" charset="0"/>
              <a:buChar char="−"/>
              <a:defRPr sz="1846">
                <a:solidFill>
                  <a:srgbClr val="807F83"/>
                </a:solidFill>
                <a:latin typeface="Arial" pitchFamily="34" charset="0"/>
                <a:cs typeface="Arial" pitchFamily="34" charset="0"/>
              </a:defRPr>
            </a:lvl4pPr>
            <a:lvl5pPr marL="1899186" indent="-211021" eaLnBrk="0" hangingPunct="0">
              <a:spcAft>
                <a:spcPct val="10000"/>
              </a:spcAft>
              <a:buClr>
                <a:schemeClr val="hlink"/>
              </a:buClr>
              <a:buFont typeface="Arial" pitchFamily="34" charset="0"/>
              <a:buChar char="−"/>
              <a:defRPr sz="1846">
                <a:solidFill>
                  <a:srgbClr val="807F83"/>
                </a:solidFill>
                <a:latin typeface="Arial" pitchFamily="34" charset="0"/>
                <a:cs typeface="Arial" pitchFamily="34" charset="0"/>
              </a:defRPr>
            </a:lvl5pPr>
            <a:lvl6pPr marL="2321227" indent="-211021" eaLnBrk="0" fontAlgn="base" hangingPunct="0">
              <a:spcBef>
                <a:spcPct val="0"/>
              </a:spcBef>
              <a:spcAft>
                <a:spcPct val="10000"/>
              </a:spcAft>
              <a:buClr>
                <a:schemeClr val="hlink"/>
              </a:buClr>
              <a:buFont typeface="Arial" pitchFamily="34" charset="0"/>
              <a:buChar char="−"/>
              <a:defRPr sz="1846">
                <a:solidFill>
                  <a:srgbClr val="807F83"/>
                </a:solidFill>
                <a:latin typeface="Arial" pitchFamily="34" charset="0"/>
                <a:cs typeface="Arial" pitchFamily="34" charset="0"/>
              </a:defRPr>
            </a:lvl6pPr>
            <a:lvl7pPr marL="2743269" indent="-211021" eaLnBrk="0" fontAlgn="base" hangingPunct="0">
              <a:spcBef>
                <a:spcPct val="0"/>
              </a:spcBef>
              <a:spcAft>
                <a:spcPct val="10000"/>
              </a:spcAft>
              <a:buClr>
                <a:schemeClr val="hlink"/>
              </a:buClr>
              <a:buFont typeface="Arial" pitchFamily="34" charset="0"/>
              <a:buChar char="−"/>
              <a:defRPr sz="1846">
                <a:solidFill>
                  <a:srgbClr val="807F83"/>
                </a:solidFill>
                <a:latin typeface="Arial" pitchFamily="34" charset="0"/>
                <a:cs typeface="Arial" pitchFamily="34" charset="0"/>
              </a:defRPr>
            </a:lvl7pPr>
            <a:lvl8pPr marL="3165310" indent="-211021" eaLnBrk="0" fontAlgn="base" hangingPunct="0">
              <a:spcBef>
                <a:spcPct val="0"/>
              </a:spcBef>
              <a:spcAft>
                <a:spcPct val="10000"/>
              </a:spcAft>
              <a:buClr>
                <a:schemeClr val="hlink"/>
              </a:buClr>
              <a:buFont typeface="Arial" pitchFamily="34" charset="0"/>
              <a:buChar char="−"/>
              <a:defRPr sz="1846">
                <a:solidFill>
                  <a:srgbClr val="807F83"/>
                </a:solidFill>
                <a:latin typeface="Arial" pitchFamily="34" charset="0"/>
                <a:cs typeface="Arial" pitchFamily="34" charset="0"/>
              </a:defRPr>
            </a:lvl8pPr>
            <a:lvl9pPr marL="3587351" indent="-211021" eaLnBrk="0" fontAlgn="base" hangingPunct="0">
              <a:spcBef>
                <a:spcPct val="0"/>
              </a:spcBef>
              <a:spcAft>
                <a:spcPct val="10000"/>
              </a:spcAft>
              <a:buClr>
                <a:schemeClr val="hlink"/>
              </a:buClr>
              <a:buFont typeface="Arial" pitchFamily="34" charset="0"/>
              <a:buChar char="−"/>
              <a:defRPr sz="1846">
                <a:solidFill>
                  <a:srgbClr val="807F83"/>
                </a:solidFill>
                <a:latin typeface="Arial" pitchFamily="34" charset="0"/>
                <a:cs typeface="Arial" pitchFamily="34" charset="0"/>
              </a:defRPr>
            </a:lvl9pPr>
          </a:lstStyle>
          <a:p>
            <a:pPr eaLnBrk="1" hangingPunct="1">
              <a:spcAft>
                <a:spcPct val="0"/>
              </a:spcAft>
              <a:buClrTx/>
              <a:buFontTx/>
              <a:buNone/>
            </a:pPr>
            <a:fld id="{C41292A2-2FE6-4CA5-AEDC-F9F8F1A4DDBB}" type="slidenum">
              <a:rPr lang="en-US" altLang="en-US" sz="831" b="0">
                <a:solidFill>
                  <a:srgbClr val="999999"/>
                </a:solidFill>
                <a:ea typeface="MS PGothic" pitchFamily="34" charset="-128"/>
              </a:rPr>
              <a:pPr eaLnBrk="1" hangingPunct="1">
                <a:spcAft>
                  <a:spcPct val="0"/>
                </a:spcAft>
                <a:buClrTx/>
                <a:buFontTx/>
                <a:buNone/>
              </a:pPr>
              <a:t>13</a:t>
            </a:fld>
            <a:endParaRPr lang="en-US" altLang="en-US" sz="831" b="0">
              <a:solidFill>
                <a:srgbClr val="999999"/>
              </a:solidFill>
              <a:ea typeface="MS PGothic" pitchFamily="34" charset="-128"/>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04981" y="5587763"/>
            <a:ext cx="2133600" cy="7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64881" y="370903"/>
            <a:ext cx="2029820" cy="968869"/>
          </a:xfrm>
          <a:prstGeom prst="rect">
            <a:avLst/>
          </a:prstGeom>
        </p:spPr>
      </p:pic>
      <p:sp>
        <p:nvSpPr>
          <p:cNvPr id="3" name="Rectángulo redondeado 2"/>
          <p:cNvSpPr/>
          <p:nvPr/>
        </p:nvSpPr>
        <p:spPr>
          <a:xfrm>
            <a:off x="550630" y="1900215"/>
            <a:ext cx="7955310" cy="152311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CL" sz="1662" dirty="0"/>
              <a:t>Del análisis de la información contenida en el sistema de seguridad y salud en el trabajo (SISESAT), se ha advertido que del total de enfermedades denunciadas como de origen profesional, un porcentaje menor es calificado como  laboral.</a:t>
            </a:r>
            <a:endParaRPr lang="es-CL" sz="1662" dirty="0"/>
          </a:p>
        </p:txBody>
      </p:sp>
      <p:sp>
        <p:nvSpPr>
          <p:cNvPr id="8" name="Rectángulo 7"/>
          <p:cNvSpPr/>
          <p:nvPr/>
        </p:nvSpPr>
        <p:spPr>
          <a:xfrm>
            <a:off x="847901" y="4278761"/>
            <a:ext cx="2912160" cy="1456168"/>
          </a:xfrm>
          <a:prstGeom prst="rect">
            <a:avLst/>
          </a:prstGeom>
        </p:spPr>
        <p:txBody>
          <a:bodyPr wrap="square">
            <a:spAutoFit/>
          </a:bodyPr>
          <a:lstStyle/>
          <a:p>
            <a:pPr algn="ctr"/>
            <a:r>
              <a:rPr lang="es-CL" sz="1477" dirty="0"/>
              <a:t>Protocolo de normas mínimas de </a:t>
            </a:r>
            <a:r>
              <a:rPr lang="es-CL" sz="1477" dirty="0"/>
              <a:t>evaluación que los OAL de la </a:t>
            </a:r>
            <a:r>
              <a:rPr lang="es-CL" sz="1477" dirty="0"/>
              <a:t>L</a:t>
            </a:r>
            <a:r>
              <a:rPr lang="es-CL" sz="1477" dirty="0"/>
              <a:t>ey N°16744, deben cumplir en la calificación de origen de las enfermedades denunciadas</a:t>
            </a:r>
            <a:endParaRPr lang="es-CL" sz="1477" dirty="0"/>
          </a:p>
        </p:txBody>
      </p:sp>
      <p:sp>
        <p:nvSpPr>
          <p:cNvPr id="11" name="Rectángulo redondeado 10"/>
          <p:cNvSpPr/>
          <p:nvPr/>
        </p:nvSpPr>
        <p:spPr>
          <a:xfrm>
            <a:off x="785710" y="4064644"/>
            <a:ext cx="3090805" cy="1649872"/>
          </a:xfrm>
          <a:prstGeom prst="roundRect">
            <a:avLst/>
          </a:prstGeom>
          <a:noFill/>
          <a:ln w="57150">
            <a:solidFill>
              <a:srgbClr val="FF67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sz="1846" dirty="0"/>
          </a:p>
        </p:txBody>
      </p:sp>
      <p:sp>
        <p:nvSpPr>
          <p:cNvPr id="9" name="Flecha derecha 8"/>
          <p:cNvSpPr/>
          <p:nvPr/>
        </p:nvSpPr>
        <p:spPr>
          <a:xfrm>
            <a:off x="3994401" y="4543258"/>
            <a:ext cx="852882" cy="465282"/>
          </a:xfrm>
          <a:prstGeom prst="rightArrow">
            <a:avLst/>
          </a:prstGeom>
          <a:solidFill>
            <a:srgbClr val="FF6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62">
              <a:solidFill>
                <a:srgbClr val="FFC000"/>
              </a:solidFill>
            </a:endParaRPr>
          </a:p>
        </p:txBody>
      </p:sp>
      <p:sp>
        <p:nvSpPr>
          <p:cNvPr id="10" name="CuadroTexto 9"/>
          <p:cNvSpPr txBox="1"/>
          <p:nvPr/>
        </p:nvSpPr>
        <p:spPr>
          <a:xfrm>
            <a:off x="5023580" y="3964159"/>
            <a:ext cx="1969129" cy="1371209"/>
          </a:xfrm>
          <a:prstGeom prst="rect">
            <a:avLst/>
          </a:prstGeom>
          <a:noFill/>
        </p:spPr>
        <p:txBody>
          <a:bodyPr wrap="none" rtlCol="0">
            <a:spAutoFit/>
          </a:bodyPr>
          <a:lstStyle/>
          <a:p>
            <a:pPr marL="316531" indent="-316531">
              <a:buFont typeface="Arial" panose="020B0604020202020204" pitchFamily="34" charset="0"/>
              <a:buChar char="•"/>
            </a:pPr>
            <a:endParaRPr lang="es-CL" sz="1662" dirty="0">
              <a:solidFill>
                <a:srgbClr val="C00000"/>
              </a:solidFill>
            </a:endParaRPr>
          </a:p>
          <a:p>
            <a:pPr marL="316531" indent="-316531">
              <a:buFont typeface="Arial" panose="020B0604020202020204" pitchFamily="34" charset="0"/>
              <a:buChar char="•"/>
            </a:pPr>
            <a:r>
              <a:rPr lang="es-CL" sz="1662" dirty="0">
                <a:solidFill>
                  <a:srgbClr val="C00000"/>
                </a:solidFill>
              </a:rPr>
              <a:t>Uniformidad</a:t>
            </a:r>
          </a:p>
          <a:p>
            <a:pPr marL="316531" indent="-316531">
              <a:buFont typeface="Arial" panose="020B0604020202020204" pitchFamily="34" charset="0"/>
              <a:buChar char="•"/>
            </a:pPr>
            <a:r>
              <a:rPr lang="es-CL" sz="1662" dirty="0">
                <a:solidFill>
                  <a:srgbClr val="C00000"/>
                </a:solidFill>
              </a:rPr>
              <a:t>Especificidad</a:t>
            </a:r>
          </a:p>
          <a:p>
            <a:pPr marL="316531" indent="-316531">
              <a:buFont typeface="Arial" panose="020B0604020202020204" pitchFamily="34" charset="0"/>
              <a:buChar char="•"/>
            </a:pPr>
            <a:r>
              <a:rPr lang="es-CL" sz="1662" dirty="0">
                <a:solidFill>
                  <a:srgbClr val="C00000"/>
                </a:solidFill>
              </a:rPr>
              <a:t>Objetividad</a:t>
            </a:r>
          </a:p>
          <a:p>
            <a:pPr marL="316531" indent="-316531">
              <a:buFont typeface="Arial" panose="020B0604020202020204" pitchFamily="34" charset="0"/>
              <a:buChar char="•"/>
            </a:pPr>
            <a:r>
              <a:rPr lang="es-CL" sz="1662" dirty="0">
                <a:solidFill>
                  <a:srgbClr val="C00000"/>
                </a:solidFill>
              </a:rPr>
              <a:t>Transparencia</a:t>
            </a:r>
            <a:endParaRPr lang="es-CL" sz="1662" dirty="0">
              <a:solidFill>
                <a:srgbClr val="C00000"/>
              </a:solidFill>
            </a:endParaRPr>
          </a:p>
        </p:txBody>
      </p:sp>
      <p:pic>
        <p:nvPicPr>
          <p:cNvPr id="14" name="Imagen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03840" y="4146980"/>
            <a:ext cx="1278279" cy="17231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Rectángulo 11"/>
          <p:cNvSpPr/>
          <p:nvPr/>
        </p:nvSpPr>
        <p:spPr>
          <a:xfrm>
            <a:off x="600499" y="855338"/>
            <a:ext cx="2648482" cy="490134"/>
          </a:xfrm>
          <a:prstGeom prst="rect">
            <a:avLst/>
          </a:prstGeom>
        </p:spPr>
        <p:txBody>
          <a:bodyPr wrap="none">
            <a:spAutoFit/>
          </a:bodyPr>
          <a:lstStyle/>
          <a:p>
            <a:pPr algn="ctr"/>
            <a:r>
              <a:rPr lang="es-CL" sz="2585" b="1" dirty="0">
                <a:solidFill>
                  <a:srgbClr val="99CC00"/>
                </a:solidFill>
              </a:rPr>
              <a:t>ANTECEDENTES </a:t>
            </a:r>
          </a:p>
        </p:txBody>
      </p:sp>
    </p:spTree>
    <p:extLst>
      <p:ext uri="{BB962C8B-B14F-4D97-AF65-F5344CB8AC3E}">
        <p14:creationId xmlns:p14="http://schemas.microsoft.com/office/powerpoint/2010/main" val="1689713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4"/>
          <p:cNvSpPr txBox="1">
            <a:spLocks/>
          </p:cNvSpPr>
          <p:nvPr/>
        </p:nvSpPr>
        <p:spPr>
          <a:xfrm>
            <a:off x="580781" y="833235"/>
            <a:ext cx="8563219" cy="374760"/>
          </a:xfrm>
          <a:prstGeom prst="rect">
            <a:avLst/>
          </a:prstGeom>
        </p:spPr>
        <p:txBody>
          <a:bodyPr/>
          <a:lstStyle>
            <a:lvl1pPr algn="ctr" defTabSz="457200" rtl="0" eaLnBrk="1" latinLnBrk="0" hangingPunct="1">
              <a:spcBef>
                <a:spcPct val="0"/>
              </a:spcBef>
              <a:buNone/>
              <a:defRPr sz="2600" b="1" i="1"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s-CL" sz="1477" dirty="0" smtClean="0">
                <a:solidFill>
                  <a:sysClr val="windowText" lastClr="000000"/>
                </a:solidFill>
              </a:rPr>
              <a:t>Notificación </a:t>
            </a:r>
            <a:r>
              <a:rPr lang="es-CL" sz="1477" dirty="0">
                <a:solidFill>
                  <a:sysClr val="windowText" lastClr="000000"/>
                </a:solidFill>
              </a:rPr>
              <a:t>DE enfermedad profesional </a:t>
            </a:r>
            <a:r>
              <a:rPr lang="es-CL" sz="1477" dirty="0" err="1" smtClean="0">
                <a:solidFill>
                  <a:sysClr val="windowText" lastClr="000000"/>
                </a:solidFill>
              </a:rPr>
              <a:t>tmert-eess</a:t>
            </a:r>
            <a:r>
              <a:rPr lang="es-CL" sz="1477" dirty="0" smtClean="0">
                <a:solidFill>
                  <a:sysClr val="windowText" lastClr="000000"/>
                </a:solidFill>
              </a:rPr>
              <a:t> </a:t>
            </a:r>
            <a:endParaRPr lang="es-CL" sz="1477" dirty="0">
              <a:solidFill>
                <a:sysClr val="windowText" lastClr="000000"/>
              </a:solidFill>
            </a:endParaRPr>
          </a:p>
          <a:p>
            <a:pPr algn="l"/>
            <a:r>
              <a:rPr lang="es-CL" sz="1292" dirty="0">
                <a:solidFill>
                  <a:sysClr val="windowText" lastClr="000000"/>
                </a:solidFill>
              </a:rPr>
              <a:t>   </a:t>
            </a:r>
          </a:p>
          <a:p>
            <a:pPr algn="l"/>
            <a:r>
              <a:rPr lang="es-CL" sz="1477" dirty="0">
                <a:solidFill>
                  <a:sysClr val="windowText" lastClr="000000"/>
                </a:solidFill>
              </a:rPr>
              <a:t>    </a:t>
            </a:r>
            <a:r>
              <a:rPr lang="es-CL" sz="1477" i="0" dirty="0">
                <a:solidFill>
                  <a:sysClr val="windowText" lastClr="000000"/>
                </a:solidFill>
              </a:rPr>
              <a:t>Paso 1.1</a:t>
            </a:r>
          </a:p>
        </p:txBody>
      </p:sp>
      <p:sp>
        <p:nvSpPr>
          <p:cNvPr id="19" name="AutoShape 20"/>
          <p:cNvSpPr>
            <a:spLocks/>
          </p:cNvSpPr>
          <p:nvPr/>
        </p:nvSpPr>
        <p:spPr bwMode="auto">
          <a:xfrm>
            <a:off x="695595" y="1676706"/>
            <a:ext cx="7997478" cy="688475"/>
          </a:xfrm>
          <a:prstGeom prst="rect">
            <a:avLst/>
          </a:prstGeom>
          <a:solidFill>
            <a:srgbClr val="8FBE00">
              <a:alpha val="20000"/>
            </a:srgbClr>
          </a:solidFill>
          <a:ln w="25400" cap="flat" cmpd="sng">
            <a:noFill/>
            <a:prstDash val="solid"/>
            <a:bevel/>
            <a:headEnd type="none" w="med" len="med"/>
            <a:tailEnd type="none" w="med" len="med"/>
          </a:ln>
          <a:effectLst/>
        </p:spPr>
        <p:txBody>
          <a:bodyPr lIns="42203" rIns="42203" anchor="ctr"/>
          <a:lstStyle/>
          <a:p>
            <a:pPr defTabSz="844083"/>
            <a:endParaRPr lang="es-CL" altLang="es-CL" sz="1662" kern="0">
              <a:solidFill>
                <a:prstClr val="black"/>
              </a:solidFill>
            </a:endParaRPr>
          </a:p>
        </p:txBody>
      </p:sp>
      <p:sp>
        <p:nvSpPr>
          <p:cNvPr id="22" name="Rectangle 1"/>
          <p:cNvSpPr>
            <a:spLocks/>
          </p:cNvSpPr>
          <p:nvPr/>
        </p:nvSpPr>
        <p:spPr bwMode="auto">
          <a:xfrm>
            <a:off x="824231" y="1826812"/>
            <a:ext cx="7868842" cy="397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844083"/>
            <a:r>
              <a:rPr lang="es-ES" altLang="es-CL" sz="1292" b="1" dirty="0">
                <a:solidFill>
                  <a:prstClr val="black"/>
                </a:solidFill>
                <a:latin typeface="Verdana" panose="020B0604030504040204" pitchFamily="34" charset="0"/>
                <a:ea typeface="Verdana" panose="020B0604030504040204" pitchFamily="34" charset="0"/>
                <a:cs typeface="Verdana" panose="020B0604030504040204" pitchFamily="34" charset="0"/>
                <a:sym typeface="Flux" charset="0"/>
              </a:rPr>
              <a:t>El centro calificador </a:t>
            </a:r>
            <a:r>
              <a:rPr lang="es-ES" altLang="es-CL" sz="1292" b="1" dirty="0" smtClean="0">
                <a:solidFill>
                  <a:prstClr val="black"/>
                </a:solidFill>
                <a:latin typeface="Verdana" panose="020B0604030504040204" pitchFamily="34" charset="0"/>
                <a:ea typeface="Verdana" panose="020B0604030504040204" pitchFamily="34" charset="0"/>
                <a:cs typeface="Verdana" panose="020B0604030504040204" pitchFamily="34" charset="0"/>
                <a:sym typeface="Flux" charset="0"/>
              </a:rPr>
              <a:t>notifica la resolución de </a:t>
            </a:r>
            <a:r>
              <a:rPr lang="es-ES" altLang="es-CL" sz="1292" b="1" dirty="0">
                <a:solidFill>
                  <a:prstClr val="black"/>
                </a:solidFill>
                <a:latin typeface="Verdana" panose="020B0604030504040204" pitchFamily="34" charset="0"/>
                <a:ea typeface="Verdana" panose="020B0604030504040204" pitchFamily="34" charset="0"/>
                <a:cs typeface="Verdana" panose="020B0604030504040204" pitchFamily="34" charset="0"/>
                <a:sym typeface="Flux" charset="0"/>
              </a:rPr>
              <a:t>calificación de enfermedad profesional </a:t>
            </a:r>
            <a:r>
              <a:rPr lang="es-ES" altLang="es-CL" sz="1292" b="1" dirty="0" smtClean="0">
                <a:solidFill>
                  <a:prstClr val="black"/>
                </a:solidFill>
                <a:latin typeface="Verdana" panose="020B0604030504040204" pitchFamily="34" charset="0"/>
                <a:ea typeface="Verdana" panose="020B0604030504040204" pitchFamily="34" charset="0"/>
                <a:cs typeface="Verdana" panose="020B0604030504040204" pitchFamily="34" charset="0"/>
                <a:sym typeface="Flux" charset="0"/>
              </a:rPr>
              <a:t>a la Gerencia de clientes de Mutual. (RECA)</a:t>
            </a:r>
            <a:endParaRPr lang="es-ES" altLang="es-CL" sz="1292" b="1" dirty="0">
              <a:solidFill>
                <a:prstClr val="black"/>
              </a:solidFill>
              <a:latin typeface="Verdana" panose="020B0604030504040204" pitchFamily="34" charset="0"/>
              <a:ea typeface="Verdana" panose="020B0604030504040204" pitchFamily="34" charset="0"/>
              <a:cs typeface="Verdana" panose="020B0604030504040204" pitchFamily="34" charset="0"/>
              <a:sym typeface="Flux" charset="0"/>
            </a:endParaRPr>
          </a:p>
        </p:txBody>
      </p:sp>
      <p:sp>
        <p:nvSpPr>
          <p:cNvPr id="32" name="AutoShape 19"/>
          <p:cNvSpPr>
            <a:spLocks/>
          </p:cNvSpPr>
          <p:nvPr/>
        </p:nvSpPr>
        <p:spPr bwMode="auto">
          <a:xfrm>
            <a:off x="764033" y="2474442"/>
            <a:ext cx="7989237" cy="705906"/>
          </a:xfrm>
          <a:prstGeom prst="roundRect">
            <a:avLst/>
          </a:prstGeom>
          <a:solidFill>
            <a:srgbClr val="8FBE00"/>
          </a:solidFill>
          <a:ln w="25400" cap="flat" cmpd="sng">
            <a:noFill/>
            <a:prstDash val="solid"/>
            <a:bevel/>
            <a:headEnd type="none" w="med" len="med"/>
            <a:tailEnd type="none" w="med" len="med"/>
          </a:ln>
          <a:effectLst/>
        </p:spPr>
        <p:txBody>
          <a:bodyPr lIns="42203" rIns="42203" anchor="ctr"/>
          <a:lstStyle/>
          <a:p>
            <a:pPr defTabSz="844083"/>
            <a:r>
              <a:rPr lang="es-CL" altLang="es-CL" sz="1477" b="1" kern="0" dirty="0">
                <a:solidFill>
                  <a:prstClr val="black"/>
                </a:solidFill>
              </a:rPr>
              <a:t>Descripción </a:t>
            </a:r>
            <a:r>
              <a:rPr lang="es-CL" altLang="es-CL" sz="1477" b="1" kern="0" dirty="0"/>
              <a:t>:  </a:t>
            </a:r>
            <a:r>
              <a:rPr lang="es-CL" altLang="es-CL" sz="1292" kern="0" dirty="0">
                <a:latin typeface="Verdana" panose="020B0604030504040204" pitchFamily="34" charset="0"/>
                <a:ea typeface="Verdana" panose="020B0604030504040204" pitchFamily="34" charset="0"/>
                <a:cs typeface="Verdana" panose="020B0604030504040204" pitchFamily="34" charset="0"/>
              </a:rPr>
              <a:t>El pronunciamiento </a:t>
            </a:r>
            <a:r>
              <a:rPr lang="es-CL" altLang="es-CL" sz="1292" kern="0" dirty="0" smtClean="0">
                <a:latin typeface="Verdana" panose="020B0604030504040204" pitchFamily="34" charset="0"/>
                <a:ea typeface="Verdana" panose="020B0604030504040204" pitchFamily="34" charset="0"/>
                <a:cs typeface="Verdana" panose="020B0604030504040204" pitchFamily="34" charset="0"/>
              </a:rPr>
              <a:t>emitido por comité, debe </a:t>
            </a:r>
            <a:r>
              <a:rPr lang="es-CL" altLang="es-CL" sz="1292" kern="0" dirty="0">
                <a:latin typeface="Verdana" panose="020B0604030504040204" pitchFamily="34" charset="0"/>
                <a:ea typeface="Verdana" panose="020B0604030504040204" pitchFamily="34" charset="0"/>
                <a:cs typeface="Verdana" panose="020B0604030504040204" pitchFamily="34" charset="0"/>
              </a:rPr>
              <a:t>formalizarse </a:t>
            </a:r>
            <a:r>
              <a:rPr lang="es-CL" altLang="es-CL" sz="1292" kern="0" dirty="0" smtClean="0">
                <a:latin typeface="Verdana" panose="020B0604030504040204" pitchFamily="34" charset="0"/>
                <a:ea typeface="Verdana" panose="020B0604030504040204" pitchFamily="34" charset="0"/>
                <a:cs typeface="Verdana" panose="020B0604030504040204" pitchFamily="34" charset="0"/>
              </a:rPr>
              <a:t> por la emisión </a:t>
            </a:r>
            <a:r>
              <a:rPr lang="es-CL" altLang="es-CL" sz="1292" kern="0" dirty="0">
                <a:latin typeface="Verdana" panose="020B0604030504040204" pitchFamily="34" charset="0"/>
                <a:ea typeface="Verdana" panose="020B0604030504040204" pitchFamily="34" charset="0"/>
                <a:cs typeface="Verdana" panose="020B0604030504040204" pitchFamily="34" charset="0"/>
              </a:rPr>
              <a:t>de una resolución de </a:t>
            </a:r>
            <a:r>
              <a:rPr lang="es-CL" altLang="es-CL" sz="1292" kern="0" dirty="0" smtClean="0">
                <a:latin typeface="Verdana" panose="020B0604030504040204" pitchFamily="34" charset="0"/>
                <a:ea typeface="Verdana" panose="020B0604030504040204" pitchFamily="34" charset="0"/>
                <a:cs typeface="Verdana" panose="020B0604030504040204" pitchFamily="34" charset="0"/>
              </a:rPr>
              <a:t>calificación </a:t>
            </a:r>
            <a:r>
              <a:rPr lang="es-CL" altLang="es-CL" sz="1292" kern="0" dirty="0">
                <a:latin typeface="Verdana" panose="020B0604030504040204" pitchFamily="34" charset="0"/>
                <a:ea typeface="Verdana" panose="020B0604030504040204" pitchFamily="34" charset="0"/>
                <a:cs typeface="Verdana" panose="020B0604030504040204" pitchFamily="34" charset="0"/>
              </a:rPr>
              <a:t>o recalificación del origen de la enfermedad.  (RECA)</a:t>
            </a:r>
          </a:p>
        </p:txBody>
      </p:sp>
      <p:pic>
        <p:nvPicPr>
          <p:cNvPr id="34" name="Picture 2" descr="C:\Users\Note_Hp6510p\Downloads\meeting_1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7186" y="4226378"/>
            <a:ext cx="786962" cy="632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24402" y="4917969"/>
            <a:ext cx="1199366" cy="774251"/>
          </a:xfrm>
          <a:prstGeom prst="rect">
            <a:avLst/>
          </a:prstGeom>
          <a:noFill/>
        </p:spPr>
        <p:txBody>
          <a:bodyPr wrap="none" rtlCol="0">
            <a:spAutoFit/>
          </a:bodyPr>
          <a:lstStyle/>
          <a:p>
            <a:pPr algn="ctr"/>
            <a:r>
              <a:rPr lang="es-CL" sz="1477" b="1" dirty="0"/>
              <a:t>Centro</a:t>
            </a:r>
            <a:r>
              <a:rPr lang="es-CL" sz="1477" dirty="0"/>
              <a:t> </a:t>
            </a:r>
          </a:p>
          <a:p>
            <a:pPr algn="ctr"/>
            <a:r>
              <a:rPr lang="es-CL" sz="1477" b="1" dirty="0" smtClean="0"/>
              <a:t>Calificador</a:t>
            </a:r>
          </a:p>
          <a:p>
            <a:pPr algn="ctr"/>
            <a:r>
              <a:rPr lang="es-CL" sz="1477" b="1" dirty="0" smtClean="0"/>
              <a:t>Mutual</a:t>
            </a:r>
            <a:endParaRPr lang="es-CL" sz="1477" b="1" dirty="0"/>
          </a:p>
        </p:txBody>
      </p:sp>
      <p:cxnSp>
        <p:nvCxnSpPr>
          <p:cNvPr id="8" name="Conector recto de flecha 7"/>
          <p:cNvCxnSpPr/>
          <p:nvPr/>
        </p:nvCxnSpPr>
        <p:spPr>
          <a:xfrm>
            <a:off x="1887230" y="4825933"/>
            <a:ext cx="4478111"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9" name="CuadroTexto 8"/>
          <p:cNvSpPr txBox="1"/>
          <p:nvPr/>
        </p:nvSpPr>
        <p:spPr>
          <a:xfrm>
            <a:off x="1784610" y="4227708"/>
            <a:ext cx="4734605" cy="523220"/>
          </a:xfrm>
          <a:prstGeom prst="rect">
            <a:avLst/>
          </a:prstGeom>
          <a:noFill/>
        </p:spPr>
        <p:txBody>
          <a:bodyPr wrap="square" rtlCol="0">
            <a:spAutoFit/>
          </a:bodyPr>
          <a:lstStyle/>
          <a:p>
            <a:r>
              <a:rPr lang="es-CL" sz="1400" b="1" dirty="0"/>
              <a:t>El Centro Calificador </a:t>
            </a:r>
            <a:r>
              <a:rPr lang="es-CL" sz="1400" b="1" dirty="0" smtClean="0"/>
              <a:t>EP-TMERT-EESS</a:t>
            </a:r>
            <a:endParaRPr lang="es-CL" sz="1400" b="1" dirty="0"/>
          </a:p>
          <a:p>
            <a:r>
              <a:rPr lang="es-CL" sz="1400" b="1" dirty="0"/>
              <a:t> notifica el caso calificado vía correo electrónico a:</a:t>
            </a:r>
          </a:p>
        </p:txBody>
      </p:sp>
      <p:pic>
        <p:nvPicPr>
          <p:cNvPr id="44" name="pasted-image.tif"/>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7042245" y="3627877"/>
            <a:ext cx="1336675" cy="82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5" name="CuadroTexto 44"/>
          <p:cNvSpPr txBox="1"/>
          <p:nvPr/>
        </p:nvSpPr>
        <p:spPr>
          <a:xfrm>
            <a:off x="6692632" y="4439662"/>
            <a:ext cx="2245588" cy="319639"/>
          </a:xfrm>
          <a:prstGeom prst="rect">
            <a:avLst/>
          </a:prstGeom>
          <a:noFill/>
        </p:spPr>
        <p:txBody>
          <a:bodyPr wrap="square" rtlCol="0">
            <a:spAutoFit/>
          </a:bodyPr>
          <a:lstStyle/>
          <a:p>
            <a:r>
              <a:rPr lang="es-CL" sz="1477" b="1" dirty="0"/>
              <a:t> Gerencia de clientes</a:t>
            </a:r>
          </a:p>
        </p:txBody>
      </p:sp>
      <p:sp>
        <p:nvSpPr>
          <p:cNvPr id="11" name="Octágono 10"/>
          <p:cNvSpPr/>
          <p:nvPr/>
        </p:nvSpPr>
        <p:spPr>
          <a:xfrm>
            <a:off x="2912643" y="5402949"/>
            <a:ext cx="861089" cy="813109"/>
          </a:xfrm>
          <a:prstGeom prst="octagon">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77" b="1" dirty="0"/>
              <a:t>48 hrs</a:t>
            </a:r>
          </a:p>
        </p:txBody>
      </p:sp>
      <p:sp>
        <p:nvSpPr>
          <p:cNvPr id="12" name="CuadroTexto 11"/>
          <p:cNvSpPr txBox="1"/>
          <p:nvPr/>
        </p:nvSpPr>
        <p:spPr>
          <a:xfrm>
            <a:off x="6668984" y="4812617"/>
            <a:ext cx="2522165" cy="603820"/>
          </a:xfrm>
          <a:prstGeom prst="rect">
            <a:avLst/>
          </a:prstGeom>
          <a:noFill/>
        </p:spPr>
        <p:txBody>
          <a:bodyPr wrap="none" rtlCol="0">
            <a:spAutoFit/>
          </a:bodyPr>
          <a:lstStyle/>
          <a:p>
            <a:pPr marL="87925" indent="-87925">
              <a:buFont typeface="Arial" panose="020B0604020202020204" pitchFamily="34" charset="0"/>
              <a:buChar char="•"/>
            </a:pPr>
            <a:r>
              <a:rPr lang="es-CL" sz="1108" b="1" dirty="0"/>
              <a:t>Gerente de Clientes</a:t>
            </a:r>
          </a:p>
          <a:p>
            <a:pPr marL="87925" indent="-87925">
              <a:buFont typeface="Arial" panose="020B0604020202020204" pitchFamily="34" charset="0"/>
              <a:buChar char="•"/>
              <a:tabLst>
                <a:tab pos="0" algn="l"/>
              </a:tabLst>
            </a:pPr>
            <a:r>
              <a:rPr lang="es-CL" sz="1108" b="1" dirty="0"/>
              <a:t> Director de Cartera</a:t>
            </a:r>
          </a:p>
          <a:p>
            <a:pPr marL="87925" indent="-87925">
              <a:buFont typeface="Arial" panose="020B0604020202020204" pitchFamily="34" charset="0"/>
              <a:buChar char="•"/>
              <a:tabLst>
                <a:tab pos="0" algn="l"/>
              </a:tabLst>
            </a:pPr>
            <a:r>
              <a:rPr lang="es-CL" sz="1108" b="1" dirty="0"/>
              <a:t>Experto en prevención de riesgo</a:t>
            </a:r>
          </a:p>
        </p:txBody>
      </p:sp>
      <p:sp>
        <p:nvSpPr>
          <p:cNvPr id="13" name="CuadroTexto 12"/>
          <p:cNvSpPr txBox="1"/>
          <p:nvPr/>
        </p:nvSpPr>
        <p:spPr>
          <a:xfrm>
            <a:off x="1814878" y="4989375"/>
            <a:ext cx="2848857" cy="307777"/>
          </a:xfrm>
          <a:prstGeom prst="rect">
            <a:avLst/>
          </a:prstGeom>
          <a:noFill/>
        </p:spPr>
        <p:txBody>
          <a:bodyPr wrap="none" rtlCol="0">
            <a:spAutoFit/>
          </a:bodyPr>
          <a:lstStyle/>
          <a:p>
            <a:r>
              <a:rPr lang="es-CL" sz="1400" b="1" dirty="0"/>
              <a:t>Plazo máximo (interno mutual)</a:t>
            </a:r>
          </a:p>
        </p:txBody>
      </p:sp>
      <p:sp>
        <p:nvSpPr>
          <p:cNvPr id="15" name="Elipse 14"/>
          <p:cNvSpPr/>
          <p:nvPr/>
        </p:nvSpPr>
        <p:spPr>
          <a:xfrm>
            <a:off x="118582" y="814944"/>
            <a:ext cx="411640" cy="447534"/>
          </a:xfrm>
          <a:prstGeom prst="ellipse">
            <a:avLst/>
          </a:prstGeom>
          <a:solidFill>
            <a:srgbClr val="99CC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62" b="1" dirty="0"/>
              <a:t>1</a:t>
            </a:r>
          </a:p>
        </p:txBody>
      </p:sp>
      <p:pic>
        <p:nvPicPr>
          <p:cNvPr id="3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45855" y="4900939"/>
            <a:ext cx="580047" cy="1127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18 Imagen"/>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24635" y="192358"/>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05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nvGraphicFramePr>
        <p:xfrm>
          <a:off x="1248554" y="11469633"/>
          <a:ext cx="7112175" cy="9181513"/>
        </p:xfrm>
        <a:graphic>
          <a:graphicData uri="http://schemas.openxmlformats.org/drawingml/2006/table">
            <a:tbl>
              <a:tblPr firstRow="1" firstCol="1" bandRow="1"/>
              <a:tblGrid>
                <a:gridCol w="1063503"/>
                <a:gridCol w="6048672"/>
              </a:tblGrid>
              <a:tr h="506437">
                <a:tc>
                  <a:txBody>
                    <a:bodyPr/>
                    <a:lstStyle/>
                    <a:p>
                      <a:pPr marL="457200" lvl="1" indent="0" algn="l">
                        <a:lnSpc>
                          <a:spcPct val="150000"/>
                        </a:lnSpc>
                        <a:spcAft>
                          <a:spcPts val="0"/>
                        </a:spcAft>
                        <a:buFont typeface="+mj-lt"/>
                        <a:buNone/>
                      </a:pPr>
                      <a:endParaRPr lang="es-CL" sz="1100" dirty="0">
                        <a:effectLst/>
                        <a:latin typeface="+mn-lt"/>
                        <a:ea typeface="Times New Roman" panose="02020603050405020304" pitchFamily="18" charset="0"/>
                        <a:cs typeface="Times New Roman" panose="02020603050405020304" pitchFamily="18" charset="0"/>
                      </a:endParaRPr>
                    </a:p>
                    <a:p>
                      <a:pPr algn="l">
                        <a:lnSpc>
                          <a:spcPct val="150000"/>
                        </a:lnSpc>
                        <a:spcAft>
                          <a:spcPts val="0"/>
                        </a:spcAft>
                      </a:pPr>
                      <a:r>
                        <a:rPr lang="es-CL" sz="1100" b="1" dirty="0" smtClean="0">
                          <a:effectLst/>
                          <a:latin typeface="+mn-lt"/>
                          <a:ea typeface="Times New Roman" panose="02020603050405020304" pitchFamily="18" charset="0"/>
                          <a:cs typeface="Arial" panose="020B0604020202020204" pitchFamily="34" charset="0"/>
                        </a:rPr>
                        <a:t>1.</a:t>
                      </a:r>
                      <a:r>
                        <a:rPr lang="es-CL" sz="1100" b="1" baseline="0" dirty="0" smtClean="0">
                          <a:effectLst/>
                          <a:latin typeface="+mn-lt"/>
                          <a:ea typeface="Times New Roman" panose="02020603050405020304" pitchFamily="18" charset="0"/>
                          <a:cs typeface="Arial" panose="020B0604020202020204" pitchFamily="34" charset="0"/>
                        </a:rPr>
                        <a:t> </a:t>
                      </a:r>
                      <a:r>
                        <a:rPr lang="es-CL" sz="1100" b="1" dirty="0" smtClean="0">
                          <a:effectLst/>
                          <a:latin typeface="+mn-lt"/>
                          <a:ea typeface="Times New Roman" panose="02020603050405020304" pitchFamily="18" charset="0"/>
                          <a:cs typeface="Arial" panose="020B0604020202020204" pitchFamily="34" charset="0"/>
                        </a:rPr>
                        <a:t>Actividad</a:t>
                      </a:r>
                      <a:endParaRPr lang="es-CL" sz="1100" dirty="0">
                        <a:effectLst/>
                        <a:latin typeface="+mn-lt"/>
                        <a:ea typeface="Times New Roman" panose="02020603050405020304" pitchFamily="18" charset="0"/>
                        <a:cs typeface="Times New Roman" panose="02020603050405020304" pitchFamily="18" charset="0"/>
                      </a:endParaRPr>
                    </a:p>
                  </a:txBody>
                  <a:tcPr marL="28031" marR="28031"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CC00"/>
                    </a:solidFill>
                  </a:tcPr>
                </a:tc>
                <a:tc>
                  <a:txBody>
                    <a:bodyPr/>
                    <a:lstStyle/>
                    <a:p>
                      <a:pPr algn="l">
                        <a:lnSpc>
                          <a:spcPct val="150000"/>
                        </a:lnSpc>
                        <a:spcAft>
                          <a:spcPts val="0"/>
                        </a:spcAft>
                      </a:pPr>
                      <a:r>
                        <a:rPr lang="es-CL" sz="1100" dirty="0">
                          <a:effectLst/>
                          <a:latin typeface="+mn-lt"/>
                          <a:ea typeface="Times New Roman" panose="02020603050405020304" pitchFamily="18" charset="0"/>
                          <a:cs typeface="Arial" panose="020B0604020202020204" pitchFamily="34" charset="0"/>
                        </a:rPr>
                        <a:t>Envío de Notificación de la Calificación de Enfermedad Profesional a la </a:t>
                      </a:r>
                      <a:r>
                        <a:rPr lang="es-CL" sz="1100" dirty="0" err="1">
                          <a:effectLst/>
                          <a:latin typeface="+mn-lt"/>
                          <a:ea typeface="Times New Roman" panose="02020603050405020304" pitchFamily="18" charset="0"/>
                          <a:cs typeface="Arial" panose="020B0604020202020204" pitchFamily="34" charset="0"/>
                        </a:rPr>
                        <a:t>Gcia</a:t>
                      </a:r>
                      <a:r>
                        <a:rPr lang="es-CL" sz="1100" dirty="0">
                          <a:effectLst/>
                          <a:latin typeface="+mn-lt"/>
                          <a:ea typeface="Times New Roman" panose="02020603050405020304" pitchFamily="18" charset="0"/>
                          <a:cs typeface="Arial" panose="020B0604020202020204" pitchFamily="34" charset="0"/>
                        </a:rPr>
                        <a:t>. Comercial</a:t>
                      </a:r>
                      <a:endParaRPr lang="es-CL" sz="1100" dirty="0">
                        <a:effectLst/>
                        <a:latin typeface="+mn-lt"/>
                        <a:ea typeface="Times New Roman" panose="02020603050405020304" pitchFamily="18" charset="0"/>
                        <a:cs typeface="Times New Roman" panose="02020603050405020304" pitchFamily="18" charset="0"/>
                      </a:endParaRPr>
                    </a:p>
                  </a:txBody>
                  <a:tcPr marL="28031" marR="28031"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CC00"/>
                    </a:solidFill>
                  </a:tcPr>
                </a:tc>
              </a:tr>
              <a:tr h="253218">
                <a:tc>
                  <a:txBody>
                    <a:bodyPr/>
                    <a:lstStyle/>
                    <a:p>
                      <a:pPr algn="l">
                        <a:lnSpc>
                          <a:spcPct val="150000"/>
                        </a:lnSpc>
                        <a:spcAft>
                          <a:spcPts val="0"/>
                        </a:spcAft>
                      </a:pPr>
                      <a:r>
                        <a:rPr lang="es-CL" sz="1100" b="1" dirty="0">
                          <a:effectLst/>
                          <a:latin typeface="+mn-lt"/>
                          <a:ea typeface="Times New Roman" panose="02020603050405020304" pitchFamily="18" charset="0"/>
                          <a:cs typeface="Arial" panose="020B0604020202020204" pitchFamily="34" charset="0"/>
                        </a:rPr>
                        <a:t>Responsable </a:t>
                      </a:r>
                      <a:endParaRPr lang="es-CL" sz="1100" dirty="0">
                        <a:effectLst/>
                        <a:latin typeface="+mn-lt"/>
                        <a:ea typeface="Times New Roman" panose="02020603050405020304" pitchFamily="18" charset="0"/>
                        <a:cs typeface="Times New Roman" panose="02020603050405020304" pitchFamily="18" charset="0"/>
                      </a:endParaRPr>
                    </a:p>
                  </a:txBody>
                  <a:tcPr marL="28031" marR="28031"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CC00"/>
                    </a:solidFill>
                  </a:tcPr>
                </a:tc>
                <a:tc>
                  <a:txBody>
                    <a:bodyPr/>
                    <a:lstStyle/>
                    <a:p>
                      <a:pPr marR="45085" indent="12700" algn="just">
                        <a:lnSpc>
                          <a:spcPct val="150000"/>
                        </a:lnSpc>
                        <a:spcAft>
                          <a:spcPts val="0"/>
                        </a:spcAft>
                        <a:tabLst>
                          <a:tab pos="12700" algn="l"/>
                        </a:tabLst>
                      </a:pPr>
                      <a:r>
                        <a:rPr lang="es-CL" sz="1100" dirty="0">
                          <a:effectLst/>
                          <a:latin typeface="+mn-lt"/>
                          <a:ea typeface="Times New Roman" panose="02020603050405020304" pitchFamily="18" charset="0"/>
                          <a:cs typeface="Arial" panose="020B0604020202020204" pitchFamily="34" charset="0"/>
                        </a:rPr>
                        <a:t>Gerencia Salud/ Comité calificador / Gerencia Comercial</a:t>
                      </a:r>
                      <a:endParaRPr lang="es-CL" sz="1100" dirty="0">
                        <a:effectLst/>
                        <a:latin typeface="+mn-lt"/>
                        <a:ea typeface="Times New Roman" panose="02020603050405020304" pitchFamily="18" charset="0"/>
                        <a:cs typeface="Times New Roman" panose="02020603050405020304" pitchFamily="18" charset="0"/>
                      </a:endParaRPr>
                    </a:p>
                  </a:txBody>
                  <a:tcPr marL="28031" marR="28031"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CC00"/>
                    </a:solidFill>
                  </a:tcPr>
                </a:tc>
              </a:tr>
              <a:tr h="253218">
                <a:tc gridSpan="2">
                  <a:txBody>
                    <a:bodyPr/>
                    <a:lstStyle/>
                    <a:p>
                      <a:pPr marR="45085" indent="12700" algn="ctr">
                        <a:lnSpc>
                          <a:spcPct val="150000"/>
                        </a:lnSpc>
                        <a:spcAft>
                          <a:spcPts val="0"/>
                        </a:spcAft>
                        <a:tabLst>
                          <a:tab pos="12700" algn="l"/>
                        </a:tabLst>
                      </a:pPr>
                      <a:r>
                        <a:rPr lang="es-CL" sz="1100" b="1" dirty="0">
                          <a:effectLst/>
                          <a:latin typeface="+mn-lt"/>
                          <a:ea typeface="Times New Roman" panose="02020603050405020304" pitchFamily="18" charset="0"/>
                          <a:cs typeface="Arial" panose="020B0604020202020204" pitchFamily="34" charset="0"/>
                        </a:rPr>
                        <a:t>Descripción</a:t>
                      </a:r>
                      <a:endParaRPr lang="es-CL" sz="1100" dirty="0">
                        <a:effectLst/>
                        <a:latin typeface="+mn-lt"/>
                        <a:ea typeface="Times New Roman" panose="02020603050405020304" pitchFamily="18" charset="0"/>
                        <a:cs typeface="Times New Roman" panose="02020603050405020304" pitchFamily="18" charset="0"/>
                      </a:endParaRPr>
                    </a:p>
                  </a:txBody>
                  <a:tcPr marL="28031" marR="28031"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CC00"/>
                    </a:solidFill>
                  </a:tcPr>
                </a:tc>
                <a:tc hMerge="1">
                  <a:txBody>
                    <a:bodyPr/>
                    <a:lstStyle/>
                    <a:p>
                      <a:endParaRPr lang="es-CL"/>
                    </a:p>
                  </a:txBody>
                  <a:tcPr/>
                </a:tc>
              </a:tr>
              <a:tr h="8046720">
                <a:tc gridSpan="2">
                  <a:txBody>
                    <a:bodyPr/>
                    <a:lstStyle/>
                    <a:p>
                      <a:pPr algn="just">
                        <a:lnSpc>
                          <a:spcPct val="150000"/>
                        </a:lnSpc>
                        <a:spcBef>
                          <a:spcPts val="1200"/>
                        </a:spcBef>
                        <a:spcAft>
                          <a:spcPts val="0"/>
                        </a:spcAft>
                      </a:pPr>
                      <a:r>
                        <a:rPr lang="es-CL" sz="1100" dirty="0" smtClean="0">
                          <a:effectLst/>
                          <a:latin typeface="+mn-lt"/>
                          <a:ea typeface="Times New Roman" panose="02020603050405020304" pitchFamily="18" charset="0"/>
                          <a:cs typeface="Arial" panose="020B0604020202020204" pitchFamily="34" charset="0"/>
                        </a:rPr>
                        <a:t>Una vez realizada la calificación </a:t>
                      </a:r>
                      <a:r>
                        <a:rPr lang="es-CL" sz="1100" dirty="0">
                          <a:effectLst/>
                          <a:latin typeface="+mn-lt"/>
                          <a:ea typeface="Times New Roman" panose="02020603050405020304" pitchFamily="18" charset="0"/>
                          <a:cs typeface="Arial" panose="020B0604020202020204" pitchFamily="34" charset="0"/>
                        </a:rPr>
                        <a:t>de enfermedad </a:t>
                      </a:r>
                      <a:r>
                        <a:rPr lang="es-CL" sz="1100" dirty="0" smtClean="0">
                          <a:effectLst/>
                          <a:latin typeface="+mn-lt"/>
                          <a:ea typeface="Times New Roman" panose="02020603050405020304" pitchFamily="18" charset="0"/>
                          <a:cs typeface="Arial" panose="020B0604020202020204" pitchFamily="34" charset="0"/>
                        </a:rPr>
                        <a:t>profesional</a:t>
                      </a:r>
                      <a:r>
                        <a:rPr lang="es-CL" sz="1100" baseline="0" dirty="0" smtClean="0">
                          <a:effectLst/>
                          <a:latin typeface="+mn-lt"/>
                          <a:ea typeface="Times New Roman" panose="02020603050405020304" pitchFamily="18" charset="0"/>
                          <a:cs typeface="Arial" panose="020B0604020202020204" pitchFamily="34" charset="0"/>
                        </a:rPr>
                        <a:t> </a:t>
                      </a:r>
                      <a:r>
                        <a:rPr lang="es-CL" sz="1100" dirty="0" smtClean="0">
                          <a:effectLst/>
                          <a:latin typeface="+mn-lt"/>
                          <a:ea typeface="Times New Roman" panose="02020603050405020304" pitchFamily="18" charset="0"/>
                          <a:cs typeface="Arial" panose="020B0604020202020204" pitchFamily="34" charset="0"/>
                        </a:rPr>
                        <a:t>TMERT-EESS </a:t>
                      </a:r>
                      <a:r>
                        <a:rPr lang="es-CL" sz="1100" dirty="0">
                          <a:effectLst/>
                          <a:latin typeface="+mn-lt"/>
                          <a:ea typeface="Times New Roman" panose="02020603050405020304" pitchFamily="18" charset="0"/>
                          <a:cs typeface="Arial" panose="020B0604020202020204" pitchFamily="34" charset="0"/>
                        </a:rPr>
                        <a:t>por el comité calificador, el presidente de este </a:t>
                      </a:r>
                      <a:r>
                        <a:rPr lang="es-CL" sz="1100" dirty="0" smtClean="0">
                          <a:effectLst/>
                          <a:latin typeface="+mn-lt"/>
                          <a:ea typeface="Times New Roman" panose="02020603050405020304" pitchFamily="18" charset="0"/>
                          <a:cs typeface="Arial" panose="020B0604020202020204" pitchFamily="34" charset="0"/>
                        </a:rPr>
                        <a:t>comité, </a:t>
                      </a:r>
                      <a:r>
                        <a:rPr lang="es-CL" sz="1100" dirty="0">
                          <a:effectLst/>
                          <a:latin typeface="+mn-lt"/>
                          <a:ea typeface="Times New Roman" panose="02020603050405020304" pitchFamily="18" charset="0"/>
                          <a:cs typeface="Arial" panose="020B0604020202020204" pitchFamily="34" charset="0"/>
                        </a:rPr>
                        <a:t>notificará el caso calificado a la Gerencia Comercial </a:t>
                      </a:r>
                      <a:r>
                        <a:rPr lang="es-CL" sz="1100" dirty="0">
                          <a:solidFill>
                            <a:srgbClr val="000000"/>
                          </a:solidFill>
                          <a:effectLst/>
                          <a:latin typeface="+mn-lt"/>
                          <a:ea typeface="Times New Roman" panose="02020603050405020304" pitchFamily="18" charset="0"/>
                          <a:cs typeface="Arial" panose="020B0604020202020204" pitchFamily="34" charset="0"/>
                        </a:rPr>
                        <a:t>(Gerente de Cliente/ Director de Cartera) </a:t>
                      </a:r>
                      <a:r>
                        <a:rPr lang="es-CL" sz="1100" dirty="0">
                          <a:effectLst/>
                          <a:latin typeface="+mn-lt"/>
                          <a:ea typeface="Times New Roman" panose="02020603050405020304" pitchFamily="18" charset="0"/>
                          <a:cs typeface="Arial" panose="020B0604020202020204" pitchFamily="34" charset="0"/>
                        </a:rPr>
                        <a:t>y con copia a  Médico y Enfermera MDT de la agencia que envió los antecedentes del caso. </a:t>
                      </a:r>
                      <a:endParaRPr lang="es-CL" sz="1100" dirty="0">
                        <a:effectLst/>
                        <a:latin typeface="+mn-lt"/>
                        <a:ea typeface="Times New Roman" panose="02020603050405020304" pitchFamily="18" charset="0"/>
                        <a:cs typeface="Times New Roman" panose="02020603050405020304" pitchFamily="18" charset="0"/>
                      </a:endParaRPr>
                    </a:p>
                    <a:p>
                      <a:pPr algn="just">
                        <a:lnSpc>
                          <a:spcPct val="150000"/>
                        </a:lnSpc>
                        <a:spcBef>
                          <a:spcPts val="1200"/>
                        </a:spcBef>
                        <a:spcAft>
                          <a:spcPts val="0"/>
                        </a:spcAft>
                      </a:pPr>
                      <a:r>
                        <a:rPr lang="es-CL" sz="1100" dirty="0">
                          <a:effectLst/>
                          <a:latin typeface="+mn-lt"/>
                          <a:ea typeface="Times New Roman" panose="02020603050405020304" pitchFamily="18" charset="0"/>
                          <a:cs typeface="Arial" panose="020B0604020202020204" pitchFamily="34" charset="0"/>
                        </a:rPr>
                        <a:t>Esta notificación se deberá realizar en un </a:t>
                      </a:r>
                      <a:r>
                        <a:rPr lang="es-CL" sz="1100" b="1" dirty="0">
                          <a:effectLst/>
                          <a:latin typeface="+mn-lt"/>
                          <a:ea typeface="Times New Roman" panose="02020603050405020304" pitchFamily="18" charset="0"/>
                          <a:cs typeface="Arial" panose="020B0604020202020204" pitchFamily="34" charset="0"/>
                        </a:rPr>
                        <a:t>plazo máximo de 48 horas</a:t>
                      </a:r>
                      <a:r>
                        <a:rPr lang="es-CL" sz="1100" dirty="0">
                          <a:effectLst/>
                          <a:latin typeface="+mn-lt"/>
                          <a:ea typeface="Times New Roman" panose="02020603050405020304" pitchFamily="18" charset="0"/>
                          <a:cs typeface="Arial" panose="020B0604020202020204" pitchFamily="34" charset="0"/>
                        </a:rPr>
                        <a:t>, vía correo electrónico, considerando que la autoridad señala que se cuenta con 3 días hábiles entre la emisión de la RECA y la notificación a la Empresa mediante carta certificada u otro medio. Acá deberá incluir el correo electrónico de la Enfermera/Administrativa de MDT a quien se podrá presentar la Solicitud de Reconsideración por parte de la empresa.</a:t>
                      </a:r>
                      <a:endParaRPr lang="es-CL" sz="1100" dirty="0">
                        <a:effectLst/>
                        <a:latin typeface="+mn-lt"/>
                        <a:ea typeface="Times New Roman" panose="02020603050405020304" pitchFamily="18" charset="0"/>
                        <a:cs typeface="Times New Roman" panose="02020603050405020304" pitchFamily="18" charset="0"/>
                      </a:endParaRPr>
                    </a:p>
                    <a:p>
                      <a:pPr algn="just">
                        <a:lnSpc>
                          <a:spcPct val="150000"/>
                        </a:lnSpc>
                        <a:spcBef>
                          <a:spcPts val="1200"/>
                        </a:spcBef>
                        <a:spcAft>
                          <a:spcPts val="0"/>
                        </a:spcAft>
                      </a:pPr>
                      <a:r>
                        <a:rPr lang="es-CL" sz="1100" dirty="0">
                          <a:effectLst/>
                          <a:latin typeface="+mn-lt"/>
                          <a:ea typeface="Times New Roman" panose="02020603050405020304" pitchFamily="18" charset="0"/>
                          <a:cs typeface="Arial" panose="020B0604020202020204" pitchFamily="34" charset="0"/>
                        </a:rPr>
                        <a:t>Es indispensable que el comité calificador envíe la RECA que incluye los datos del trabajador, empresa y fecha de resolución, ver formato Anexo 1, además se debe agregar la siguiente información:</a:t>
                      </a:r>
                      <a:endParaRPr lang="es-CL" sz="1100" b="1" dirty="0">
                        <a:effectLst/>
                        <a:latin typeface="+mn-lt"/>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CL" sz="1100" dirty="0">
                          <a:effectLst/>
                          <a:latin typeface="+mn-lt"/>
                          <a:ea typeface="Times New Roman" panose="02020603050405020304" pitchFamily="18" charset="0"/>
                          <a:cs typeface="Arial" panose="020B0604020202020204" pitchFamily="34" charset="0"/>
                        </a:rPr>
                        <a:t>Dirección centro trabajo</a:t>
                      </a:r>
                      <a:endParaRPr lang="es-CL" sz="1100" dirty="0">
                        <a:effectLst/>
                        <a:latin typeface="+mn-lt"/>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CL" sz="1100" dirty="0">
                          <a:effectLst/>
                          <a:latin typeface="+mn-lt"/>
                          <a:ea typeface="Times New Roman" panose="02020603050405020304" pitchFamily="18" charset="0"/>
                          <a:cs typeface="Arial" panose="020B0604020202020204" pitchFamily="34" charset="0"/>
                        </a:rPr>
                        <a:t>Puesto de trabajo </a:t>
                      </a:r>
                      <a:endParaRPr lang="es-CL" sz="1100" dirty="0">
                        <a:effectLst/>
                        <a:latin typeface="+mn-lt"/>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CL" sz="1100" dirty="0">
                          <a:effectLst/>
                          <a:latin typeface="+mn-lt"/>
                          <a:ea typeface="Times New Roman" panose="02020603050405020304" pitchFamily="18" charset="0"/>
                          <a:cs typeface="Arial" panose="020B0604020202020204" pitchFamily="34" charset="0"/>
                        </a:rPr>
                        <a:t>Listado de todas las tareas evaluadas en el EPT*</a:t>
                      </a:r>
                      <a:endParaRPr lang="es-CL" sz="1100" dirty="0">
                        <a:effectLst/>
                        <a:latin typeface="+mn-lt"/>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CL" sz="1100" dirty="0">
                          <a:effectLst/>
                          <a:latin typeface="+mn-lt"/>
                          <a:ea typeface="Times New Roman" panose="02020603050405020304" pitchFamily="18" charset="0"/>
                          <a:cs typeface="Arial" panose="020B0604020202020204" pitchFamily="34" charset="0"/>
                        </a:rPr>
                        <a:t>Segmento anatómico motivo de estudio EPT** </a:t>
                      </a:r>
                      <a:endParaRPr lang="es-CL" sz="1100" dirty="0">
                        <a:effectLst/>
                        <a:latin typeface="+mn-lt"/>
                        <a:ea typeface="Times New Roman" panose="02020603050405020304" pitchFamily="18" charset="0"/>
                        <a:cs typeface="Times New Roman" panose="02020603050405020304" pitchFamily="18" charset="0"/>
                      </a:endParaRPr>
                    </a:p>
                    <a:p>
                      <a:pPr marL="742950" lvl="1" indent="-285750" algn="just">
                        <a:lnSpc>
                          <a:spcPct val="150000"/>
                        </a:lnSpc>
                        <a:spcBef>
                          <a:spcPts val="1200"/>
                        </a:spcBef>
                        <a:spcAft>
                          <a:spcPts val="0"/>
                        </a:spcAft>
                        <a:buFont typeface="Courier New" panose="02070309020205020404" pitchFamily="49" charset="0"/>
                        <a:buChar char="o"/>
                      </a:pPr>
                      <a:r>
                        <a:rPr lang="es-CL" sz="1100" dirty="0">
                          <a:effectLst/>
                          <a:latin typeface="+mn-lt"/>
                          <a:ea typeface="Times New Roman" panose="02020603050405020304" pitchFamily="18" charset="0"/>
                          <a:cs typeface="Arial" panose="020B0604020202020204" pitchFamily="34" charset="0"/>
                        </a:rPr>
                        <a:t>Hombro </a:t>
                      </a:r>
                      <a:endParaRPr lang="es-CL" sz="1100" dirty="0">
                        <a:effectLst/>
                        <a:latin typeface="+mn-lt"/>
                        <a:ea typeface="Times New Roman" panose="02020603050405020304" pitchFamily="18" charset="0"/>
                        <a:cs typeface="Times New Roman" panose="02020603050405020304" pitchFamily="18" charset="0"/>
                      </a:endParaRPr>
                    </a:p>
                    <a:p>
                      <a:pPr marL="742950" lvl="1" indent="-285750" algn="just">
                        <a:lnSpc>
                          <a:spcPct val="150000"/>
                        </a:lnSpc>
                        <a:spcBef>
                          <a:spcPts val="1200"/>
                        </a:spcBef>
                        <a:spcAft>
                          <a:spcPts val="0"/>
                        </a:spcAft>
                        <a:buFont typeface="Courier New" panose="02070309020205020404" pitchFamily="49" charset="0"/>
                        <a:buChar char="o"/>
                      </a:pPr>
                      <a:r>
                        <a:rPr lang="es-CL" sz="1100" dirty="0">
                          <a:effectLst/>
                          <a:latin typeface="+mn-lt"/>
                          <a:ea typeface="Times New Roman" panose="02020603050405020304" pitchFamily="18" charset="0"/>
                          <a:cs typeface="Arial" panose="020B0604020202020204" pitchFamily="34" charset="0"/>
                        </a:rPr>
                        <a:t>Codo</a:t>
                      </a:r>
                      <a:endParaRPr lang="es-CL" sz="1100" dirty="0">
                        <a:effectLst/>
                        <a:latin typeface="+mn-lt"/>
                        <a:ea typeface="Times New Roman" panose="02020603050405020304" pitchFamily="18" charset="0"/>
                        <a:cs typeface="Times New Roman" panose="02020603050405020304" pitchFamily="18" charset="0"/>
                      </a:endParaRPr>
                    </a:p>
                    <a:p>
                      <a:pPr marL="742950" lvl="1" indent="-285750" algn="just">
                        <a:lnSpc>
                          <a:spcPct val="150000"/>
                        </a:lnSpc>
                        <a:spcBef>
                          <a:spcPts val="1200"/>
                        </a:spcBef>
                        <a:spcAft>
                          <a:spcPts val="0"/>
                        </a:spcAft>
                        <a:buFont typeface="Courier New" panose="02070309020205020404" pitchFamily="49" charset="0"/>
                        <a:buChar char="o"/>
                      </a:pPr>
                      <a:r>
                        <a:rPr lang="es-CL" sz="1100" dirty="0">
                          <a:effectLst/>
                          <a:latin typeface="+mn-lt"/>
                          <a:ea typeface="Times New Roman" panose="02020603050405020304" pitchFamily="18" charset="0"/>
                          <a:cs typeface="Arial" panose="020B0604020202020204" pitchFamily="34" charset="0"/>
                        </a:rPr>
                        <a:t>Muñeca mano </a:t>
                      </a:r>
                      <a:endParaRPr lang="es-CL" sz="1100" dirty="0">
                        <a:effectLst/>
                        <a:latin typeface="+mn-lt"/>
                        <a:ea typeface="Times New Roman" panose="02020603050405020304" pitchFamily="18" charset="0"/>
                        <a:cs typeface="Times New Roman" panose="02020603050405020304" pitchFamily="18" charset="0"/>
                      </a:endParaRPr>
                    </a:p>
                    <a:p>
                      <a:pPr marL="742950" lvl="1" indent="-285750" algn="just">
                        <a:lnSpc>
                          <a:spcPct val="150000"/>
                        </a:lnSpc>
                        <a:spcBef>
                          <a:spcPts val="1200"/>
                        </a:spcBef>
                        <a:spcAft>
                          <a:spcPts val="0"/>
                        </a:spcAft>
                        <a:buFont typeface="Courier New" panose="02070309020205020404" pitchFamily="49" charset="0"/>
                        <a:buChar char="o"/>
                      </a:pPr>
                      <a:r>
                        <a:rPr lang="es-CL" sz="1100" dirty="0">
                          <a:effectLst/>
                          <a:latin typeface="+mn-lt"/>
                          <a:ea typeface="Times New Roman" panose="02020603050405020304" pitchFamily="18" charset="0"/>
                          <a:cs typeface="Arial" panose="020B0604020202020204" pitchFamily="34" charset="0"/>
                        </a:rPr>
                        <a:t>Mano muñeca</a:t>
                      </a:r>
                      <a:endParaRPr lang="es-CL" sz="1100" dirty="0">
                        <a:effectLst/>
                        <a:latin typeface="+mn-lt"/>
                        <a:ea typeface="Times New Roman" panose="02020603050405020304" pitchFamily="18" charset="0"/>
                        <a:cs typeface="Times New Roman" panose="02020603050405020304" pitchFamily="18" charset="0"/>
                      </a:endParaRPr>
                    </a:p>
                    <a:p>
                      <a:pPr marL="742950" lvl="1" indent="-285750" algn="just">
                        <a:lnSpc>
                          <a:spcPct val="150000"/>
                        </a:lnSpc>
                        <a:spcBef>
                          <a:spcPts val="1200"/>
                        </a:spcBef>
                        <a:spcAft>
                          <a:spcPts val="0"/>
                        </a:spcAft>
                        <a:buFont typeface="Courier New" panose="02070309020205020404" pitchFamily="49" charset="0"/>
                        <a:buChar char="o"/>
                      </a:pPr>
                      <a:r>
                        <a:rPr lang="es-CL" sz="1100" dirty="0">
                          <a:effectLst/>
                          <a:latin typeface="+mn-lt"/>
                          <a:ea typeface="Times New Roman" panose="02020603050405020304" pitchFamily="18" charset="0"/>
                          <a:cs typeface="Arial" panose="020B0604020202020204" pitchFamily="34" charset="0"/>
                        </a:rPr>
                        <a:t>Mano dedos</a:t>
                      </a:r>
                      <a:endParaRPr lang="es-CL" sz="1100" dirty="0">
                        <a:effectLst/>
                        <a:latin typeface="+mn-lt"/>
                        <a:ea typeface="Times New Roman" panose="02020603050405020304" pitchFamily="18" charset="0"/>
                        <a:cs typeface="Times New Roman" panose="02020603050405020304" pitchFamily="18" charset="0"/>
                      </a:endParaRPr>
                    </a:p>
                    <a:p>
                      <a:pPr marL="742950" lvl="1" indent="-285750" algn="just">
                        <a:lnSpc>
                          <a:spcPct val="150000"/>
                        </a:lnSpc>
                        <a:spcBef>
                          <a:spcPts val="1200"/>
                        </a:spcBef>
                        <a:spcAft>
                          <a:spcPts val="0"/>
                        </a:spcAft>
                        <a:buFont typeface="Courier New" panose="02070309020205020404" pitchFamily="49" charset="0"/>
                        <a:buChar char="o"/>
                      </a:pPr>
                      <a:r>
                        <a:rPr lang="es-CL" sz="1100" dirty="0">
                          <a:effectLst/>
                          <a:latin typeface="+mn-lt"/>
                          <a:ea typeface="Times New Roman" panose="02020603050405020304" pitchFamily="18" charset="0"/>
                          <a:cs typeface="Arial" panose="020B0604020202020204" pitchFamily="34" charset="0"/>
                        </a:rPr>
                        <a:t>Mano pulgar</a:t>
                      </a:r>
                      <a:endParaRPr lang="es-CL" sz="1100" dirty="0">
                        <a:effectLst/>
                        <a:latin typeface="+mn-lt"/>
                        <a:ea typeface="Times New Roman" panose="02020603050405020304" pitchFamily="18" charset="0"/>
                        <a:cs typeface="Times New Roman" panose="02020603050405020304" pitchFamily="18" charset="0"/>
                      </a:endParaRPr>
                    </a:p>
                    <a:p>
                      <a:pPr algn="just">
                        <a:lnSpc>
                          <a:spcPct val="150000"/>
                        </a:lnSpc>
                        <a:spcBef>
                          <a:spcPts val="1200"/>
                        </a:spcBef>
                        <a:spcAft>
                          <a:spcPts val="0"/>
                        </a:spcAft>
                      </a:pPr>
                      <a:r>
                        <a:rPr lang="es-CL" sz="1100" b="1" dirty="0">
                          <a:effectLst/>
                          <a:latin typeface="+mn-lt"/>
                          <a:ea typeface="Times New Roman" panose="02020603050405020304" pitchFamily="18" charset="0"/>
                          <a:cs typeface="Arial" panose="020B0604020202020204" pitchFamily="34" charset="0"/>
                        </a:rPr>
                        <a:t>Recordar que junto a estos antecedentes, deberá indicar nombre, e-mail, teléfono de contacto del profesional que realizó la EPT del caso.</a:t>
                      </a:r>
                      <a:endParaRPr lang="es-CL" sz="1100" dirty="0">
                        <a:effectLst/>
                        <a:latin typeface="+mn-lt"/>
                        <a:ea typeface="Times New Roman" panose="02020603050405020304" pitchFamily="18" charset="0"/>
                        <a:cs typeface="Times New Roman" panose="02020603050405020304" pitchFamily="18" charset="0"/>
                      </a:endParaRPr>
                    </a:p>
                    <a:p>
                      <a:pPr marL="108585" algn="just">
                        <a:lnSpc>
                          <a:spcPct val="150000"/>
                        </a:lnSpc>
                        <a:spcBef>
                          <a:spcPts val="1200"/>
                        </a:spcBef>
                        <a:spcAft>
                          <a:spcPts val="0"/>
                        </a:spcAft>
                      </a:pPr>
                      <a:r>
                        <a:rPr lang="es-CL" sz="1100" dirty="0">
                          <a:effectLst/>
                          <a:highlight>
                            <a:srgbClr val="00FF00"/>
                          </a:highlight>
                          <a:latin typeface="+mn-lt"/>
                          <a:ea typeface="Times New Roman" panose="02020603050405020304" pitchFamily="18" charset="0"/>
                          <a:cs typeface="Arial" panose="020B0604020202020204" pitchFamily="34" charset="0"/>
                        </a:rPr>
                        <a:t> </a:t>
                      </a:r>
                      <a:endParaRPr lang="es-CL" sz="1100" dirty="0">
                        <a:effectLst/>
                        <a:latin typeface="+mn-lt"/>
                        <a:ea typeface="Times New Roman" panose="02020603050405020304" pitchFamily="18" charset="0"/>
                        <a:cs typeface="Times New Roman" panose="02020603050405020304" pitchFamily="18" charset="0"/>
                      </a:endParaRPr>
                    </a:p>
                  </a:txBody>
                  <a:tcPr marL="28031" marR="28031"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CL"/>
                    </a:p>
                  </a:txBody>
                  <a:tcPr/>
                </a:tc>
              </a:tr>
            </a:tbl>
          </a:graphicData>
        </a:graphic>
      </p:graphicFrame>
      <p:sp>
        <p:nvSpPr>
          <p:cNvPr id="9" name="AutoShape 20"/>
          <p:cNvSpPr>
            <a:spLocks/>
          </p:cNvSpPr>
          <p:nvPr/>
        </p:nvSpPr>
        <p:spPr bwMode="auto">
          <a:xfrm>
            <a:off x="606013" y="1535805"/>
            <a:ext cx="7997478" cy="535415"/>
          </a:xfrm>
          <a:prstGeom prst="rect">
            <a:avLst/>
          </a:prstGeom>
          <a:solidFill>
            <a:srgbClr val="8FBE00">
              <a:alpha val="20000"/>
            </a:srgbClr>
          </a:solidFill>
          <a:ln w="25400" cap="flat" cmpd="sng">
            <a:noFill/>
            <a:prstDash val="solid"/>
            <a:bevel/>
            <a:headEnd type="none" w="med" len="med"/>
            <a:tailEnd type="none" w="med" len="med"/>
          </a:ln>
          <a:effectLst/>
        </p:spPr>
        <p:txBody>
          <a:bodyPr lIns="42203" rIns="42203" anchor="ctr"/>
          <a:lstStyle/>
          <a:p>
            <a:pPr defTabSz="844083"/>
            <a:endParaRPr lang="es-CL" altLang="es-CL" sz="1662" kern="0">
              <a:solidFill>
                <a:prstClr val="black"/>
              </a:solidFill>
              <a:latin typeface="+mj-lt"/>
            </a:endParaRPr>
          </a:p>
        </p:txBody>
      </p:sp>
      <p:sp>
        <p:nvSpPr>
          <p:cNvPr id="12" name="Rectangle 1"/>
          <p:cNvSpPr>
            <a:spLocks/>
          </p:cNvSpPr>
          <p:nvPr/>
        </p:nvSpPr>
        <p:spPr bwMode="auto">
          <a:xfrm>
            <a:off x="726966" y="1614029"/>
            <a:ext cx="7737450" cy="454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844083"/>
            <a:r>
              <a:rPr lang="es-ES" altLang="es-CL" sz="1477" b="1" dirty="0" smtClean="0">
                <a:solidFill>
                  <a:prstClr val="black"/>
                </a:solidFill>
                <a:latin typeface="+mj-lt"/>
                <a:ea typeface="Verdana" panose="020B0604030504040204" pitchFamily="34" charset="0"/>
                <a:cs typeface="Verdana" panose="020B0604030504040204" pitchFamily="34" charset="0"/>
                <a:sym typeface="Flux" charset="0"/>
              </a:rPr>
              <a:t>La Gerencia de clientes Mutual envía la </a:t>
            </a:r>
            <a:r>
              <a:rPr lang="es-ES" altLang="es-CL" sz="1477" b="1" dirty="0">
                <a:solidFill>
                  <a:prstClr val="black"/>
                </a:solidFill>
                <a:latin typeface="+mj-lt"/>
                <a:ea typeface="Verdana" panose="020B0604030504040204" pitchFamily="34" charset="0"/>
                <a:cs typeface="Verdana" panose="020B0604030504040204" pitchFamily="34" charset="0"/>
                <a:sym typeface="Flux" charset="0"/>
              </a:rPr>
              <a:t>RECA </a:t>
            </a:r>
            <a:r>
              <a:rPr lang="es-ES" altLang="es-CL" sz="1477" b="1" dirty="0" smtClean="0">
                <a:solidFill>
                  <a:prstClr val="black"/>
                </a:solidFill>
                <a:latin typeface="+mj-lt"/>
                <a:ea typeface="Verdana" panose="020B0604030504040204" pitchFamily="34" charset="0"/>
                <a:cs typeface="Verdana" panose="020B0604030504040204" pitchFamily="34" charset="0"/>
                <a:sym typeface="Flux" charset="0"/>
              </a:rPr>
              <a:t>y “Solicitud </a:t>
            </a:r>
            <a:r>
              <a:rPr lang="es-ES" altLang="es-CL" sz="1477" b="1" dirty="0">
                <a:solidFill>
                  <a:prstClr val="black"/>
                </a:solidFill>
                <a:latin typeface="+mj-lt"/>
                <a:ea typeface="Verdana" panose="020B0604030504040204" pitchFamily="34" charset="0"/>
                <a:cs typeface="Verdana" panose="020B0604030504040204" pitchFamily="34" charset="0"/>
                <a:sym typeface="Flux" charset="0"/>
              </a:rPr>
              <a:t>de Reconsideración </a:t>
            </a:r>
            <a:r>
              <a:rPr lang="es-ES" altLang="es-CL" sz="1477" b="1" dirty="0" smtClean="0">
                <a:solidFill>
                  <a:prstClr val="black"/>
                </a:solidFill>
                <a:latin typeface="+mj-lt"/>
                <a:ea typeface="Verdana" panose="020B0604030504040204" pitchFamily="34" charset="0"/>
                <a:cs typeface="Verdana" panose="020B0604030504040204" pitchFamily="34" charset="0"/>
                <a:sym typeface="Flux" charset="0"/>
              </a:rPr>
              <a:t>a </a:t>
            </a:r>
            <a:r>
              <a:rPr lang="es-ES" altLang="es-CL" sz="1477" b="1" dirty="0">
                <a:solidFill>
                  <a:prstClr val="black"/>
                </a:solidFill>
                <a:latin typeface="+mj-lt"/>
                <a:ea typeface="Verdana" panose="020B0604030504040204" pitchFamily="34" charset="0"/>
                <a:cs typeface="Verdana" panose="020B0604030504040204" pitchFamily="34" charset="0"/>
                <a:sym typeface="Flux" charset="0"/>
              </a:rPr>
              <a:t>empresa.</a:t>
            </a:r>
          </a:p>
        </p:txBody>
      </p:sp>
      <p:sp>
        <p:nvSpPr>
          <p:cNvPr id="14" name="AutoShape 19"/>
          <p:cNvSpPr>
            <a:spLocks/>
          </p:cNvSpPr>
          <p:nvPr/>
        </p:nvSpPr>
        <p:spPr bwMode="auto">
          <a:xfrm>
            <a:off x="582742" y="2127036"/>
            <a:ext cx="7989237" cy="434624"/>
          </a:xfrm>
          <a:prstGeom prst="roundRect">
            <a:avLst/>
          </a:prstGeom>
          <a:solidFill>
            <a:srgbClr val="8FBE00"/>
          </a:solidFill>
          <a:ln w="25400" cap="flat" cmpd="sng">
            <a:noFill/>
            <a:prstDash val="solid"/>
            <a:bevel/>
            <a:headEnd type="none" w="med" len="med"/>
            <a:tailEnd type="none" w="med" len="med"/>
          </a:ln>
          <a:effectLst/>
        </p:spPr>
        <p:txBody>
          <a:bodyPr lIns="42203" rIns="42203" anchor="ctr"/>
          <a:lstStyle/>
          <a:p>
            <a:pPr defTabSz="844083"/>
            <a:r>
              <a:rPr lang="es-CL" altLang="es-CL" sz="1477" b="1" kern="0" dirty="0">
                <a:solidFill>
                  <a:prstClr val="black"/>
                </a:solidFill>
                <a:latin typeface="+mj-lt"/>
              </a:rPr>
              <a:t>Descripción: </a:t>
            </a:r>
            <a:r>
              <a:rPr lang="es-CL" altLang="es-CL" sz="1400" kern="0" dirty="0">
                <a:solidFill>
                  <a:prstClr val="black"/>
                </a:solidFill>
                <a:latin typeface="+mj-lt"/>
              </a:rPr>
              <a:t>Envío de documentos ad-hoc a empresa, vía correo electrónico.</a:t>
            </a:r>
          </a:p>
        </p:txBody>
      </p:sp>
      <p:pic>
        <p:nvPicPr>
          <p:cNvPr id="24" name="pasted-image.tif"/>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58722" y="3193065"/>
            <a:ext cx="1359950" cy="89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5" name="Conector recto de flecha 24"/>
          <p:cNvCxnSpPr/>
          <p:nvPr/>
        </p:nvCxnSpPr>
        <p:spPr>
          <a:xfrm>
            <a:off x="2170135" y="3832347"/>
            <a:ext cx="5015005" cy="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6" name="CuadroTexto 25"/>
          <p:cNvSpPr txBox="1"/>
          <p:nvPr/>
        </p:nvSpPr>
        <p:spPr>
          <a:xfrm>
            <a:off x="2097993" y="2907978"/>
            <a:ext cx="3000501" cy="774251"/>
          </a:xfrm>
          <a:prstGeom prst="rect">
            <a:avLst/>
          </a:prstGeom>
          <a:noFill/>
        </p:spPr>
        <p:txBody>
          <a:bodyPr wrap="none" rtlCol="0">
            <a:spAutoFit/>
          </a:bodyPr>
          <a:lstStyle/>
          <a:p>
            <a:endParaRPr lang="es-CL" sz="1477" b="1" dirty="0">
              <a:latin typeface="+mj-lt"/>
            </a:endParaRPr>
          </a:p>
          <a:p>
            <a:pPr marL="84994" indent="-84994">
              <a:buFont typeface="Arial" panose="020B0604020202020204" pitchFamily="34" charset="0"/>
              <a:buChar char="•"/>
            </a:pPr>
            <a:r>
              <a:rPr lang="es-CL" sz="1477" b="1" dirty="0">
                <a:latin typeface="+mj-lt"/>
              </a:rPr>
              <a:t> RECA</a:t>
            </a:r>
          </a:p>
          <a:p>
            <a:pPr marL="84994" indent="-84994">
              <a:buFont typeface="Arial" panose="020B0604020202020204" pitchFamily="34" charset="0"/>
              <a:buChar char="•"/>
            </a:pPr>
            <a:r>
              <a:rPr lang="es-CL" sz="1477" dirty="0">
                <a:latin typeface="+mj-lt"/>
              </a:rPr>
              <a:t> </a:t>
            </a:r>
            <a:r>
              <a:rPr lang="es-CL" sz="1477" b="1" dirty="0">
                <a:latin typeface="+mj-lt"/>
              </a:rPr>
              <a:t>Solicitud de </a:t>
            </a:r>
            <a:r>
              <a:rPr lang="es-CL" sz="1477" b="1" dirty="0" smtClean="0">
                <a:latin typeface="+mj-lt"/>
              </a:rPr>
              <a:t>Reconsideración</a:t>
            </a:r>
            <a:endParaRPr lang="es-CL" sz="1477" dirty="0">
              <a:latin typeface="+mj-lt"/>
            </a:endParaRPr>
          </a:p>
        </p:txBody>
      </p:sp>
      <p:sp>
        <p:nvSpPr>
          <p:cNvPr id="27" name="CuadroTexto 26"/>
          <p:cNvSpPr txBox="1"/>
          <p:nvPr/>
        </p:nvSpPr>
        <p:spPr>
          <a:xfrm>
            <a:off x="601424" y="4174829"/>
            <a:ext cx="1175550" cy="738664"/>
          </a:xfrm>
          <a:prstGeom prst="rect">
            <a:avLst/>
          </a:prstGeom>
          <a:noFill/>
        </p:spPr>
        <p:txBody>
          <a:bodyPr wrap="square" rtlCol="0">
            <a:spAutoFit/>
          </a:bodyPr>
          <a:lstStyle/>
          <a:p>
            <a:pPr algn="ctr"/>
            <a:r>
              <a:rPr lang="es-CL" sz="1400" b="1" dirty="0">
                <a:latin typeface="+mj-lt"/>
              </a:rPr>
              <a:t>Gerencia</a:t>
            </a:r>
            <a:r>
              <a:rPr lang="es-CL" sz="1400" dirty="0">
                <a:latin typeface="+mj-lt"/>
              </a:rPr>
              <a:t> </a:t>
            </a:r>
            <a:r>
              <a:rPr lang="es-CL" sz="1400" b="1" dirty="0" smtClean="0">
                <a:latin typeface="+mj-lt"/>
              </a:rPr>
              <a:t>de clientes Mutual</a:t>
            </a:r>
            <a:endParaRPr lang="es-CL" sz="1400" b="1" dirty="0">
              <a:latin typeface="+mj-lt"/>
            </a:endParaRPr>
          </a:p>
        </p:txBody>
      </p:sp>
      <p:sp>
        <p:nvSpPr>
          <p:cNvPr id="29" name="CuadroTexto 28"/>
          <p:cNvSpPr txBox="1"/>
          <p:nvPr/>
        </p:nvSpPr>
        <p:spPr>
          <a:xfrm>
            <a:off x="7876641" y="4396209"/>
            <a:ext cx="1175550" cy="319639"/>
          </a:xfrm>
          <a:prstGeom prst="rect">
            <a:avLst/>
          </a:prstGeom>
          <a:noFill/>
        </p:spPr>
        <p:txBody>
          <a:bodyPr wrap="square" rtlCol="0">
            <a:spAutoFit/>
          </a:bodyPr>
          <a:lstStyle/>
          <a:p>
            <a:pPr algn="ctr"/>
            <a:r>
              <a:rPr lang="es-CL" sz="1477" b="1" dirty="0">
                <a:latin typeface="+mj-lt"/>
              </a:rPr>
              <a:t>Empresa</a:t>
            </a:r>
          </a:p>
        </p:txBody>
      </p:sp>
      <p:pic>
        <p:nvPicPr>
          <p:cNvPr id="30" name="Imagen 29">
            <a:hlinkClick r:id="rId4" action="ppaction://hlinkfile"/>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6064" y="3885313"/>
            <a:ext cx="1629725" cy="2059728"/>
          </a:xfrm>
          <a:prstGeom prst="rect">
            <a:avLst/>
          </a:prstGeom>
          <a:ln>
            <a:noFill/>
          </a:ln>
          <a:effectLst>
            <a:outerShdw blurRad="292100" dist="139700" dir="2700000" algn="tl" rotWithShape="0">
              <a:srgbClr val="333333">
                <a:alpha val="65000"/>
              </a:srgbClr>
            </a:outerShdw>
          </a:effectLst>
        </p:spPr>
      </p:pic>
      <p:pic>
        <p:nvPicPr>
          <p:cNvPr id="31" name="Imagen 30">
            <a:hlinkClick r:id="rId6" action="ppaction://hlinkfile"/>
          </p:cNvPr>
          <p:cNvPicPr>
            <a:picLocks noChangeAspect="1"/>
          </p:cNvPicPr>
          <p:nvPr/>
        </p:nvPicPr>
        <p:blipFill rotWithShape="1">
          <a:blip r:embed="rId7"/>
          <a:srcRect l="31736" t="9641" r="31184" b="8657"/>
          <a:stretch/>
        </p:blipFill>
        <p:spPr>
          <a:xfrm>
            <a:off x="4256477" y="3924835"/>
            <a:ext cx="1718936" cy="2067630"/>
          </a:xfrm>
          <a:prstGeom prst="rect">
            <a:avLst/>
          </a:prstGeom>
          <a:ln>
            <a:noFill/>
          </a:ln>
          <a:effectLst>
            <a:outerShdw blurRad="292100" dist="139700" dir="2700000" algn="tl" rotWithShape="0">
              <a:srgbClr val="333333">
                <a:alpha val="65000"/>
              </a:srgbClr>
            </a:outerShdw>
          </a:effectLst>
        </p:spPr>
      </p:pic>
      <p:sp>
        <p:nvSpPr>
          <p:cNvPr id="32" name="Rectángulo 31"/>
          <p:cNvSpPr/>
          <p:nvPr/>
        </p:nvSpPr>
        <p:spPr>
          <a:xfrm>
            <a:off x="3893301" y="4511803"/>
            <a:ext cx="328233" cy="490134"/>
          </a:xfrm>
          <a:prstGeom prst="rect">
            <a:avLst/>
          </a:prstGeom>
        </p:spPr>
        <p:txBody>
          <a:bodyPr wrap="square">
            <a:spAutoFit/>
          </a:bodyPr>
          <a:lstStyle/>
          <a:p>
            <a:r>
              <a:rPr lang="es-CL" sz="2585" dirty="0">
                <a:latin typeface="+mj-lt"/>
              </a:rPr>
              <a:t>+</a:t>
            </a:r>
          </a:p>
        </p:txBody>
      </p:sp>
      <p:sp>
        <p:nvSpPr>
          <p:cNvPr id="21" name="Elipse 20"/>
          <p:cNvSpPr/>
          <p:nvPr/>
        </p:nvSpPr>
        <p:spPr>
          <a:xfrm>
            <a:off x="194373" y="752603"/>
            <a:ext cx="411640" cy="447534"/>
          </a:xfrm>
          <a:prstGeom prst="ellipse">
            <a:avLst/>
          </a:prstGeom>
          <a:solidFill>
            <a:srgbClr val="99CC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62" b="1" dirty="0"/>
              <a:t>1</a:t>
            </a:r>
          </a:p>
        </p:txBody>
      </p:sp>
      <p:pic>
        <p:nvPicPr>
          <p:cNvPr id="4" name="Imagen 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55828" y="3050270"/>
            <a:ext cx="1116623" cy="1318846"/>
          </a:xfrm>
          <a:prstGeom prst="rect">
            <a:avLst/>
          </a:prstGeom>
        </p:spPr>
      </p:pic>
      <p:sp>
        <p:nvSpPr>
          <p:cNvPr id="2" name="Botón de acción: Hacia delante o Siguiente 1">
            <a:hlinkClick r:id="rId9" action="ppaction://hlinkfile" highlightClick="1"/>
          </p:cNvPr>
          <p:cNvSpPr/>
          <p:nvPr/>
        </p:nvSpPr>
        <p:spPr>
          <a:xfrm>
            <a:off x="6233723" y="6194172"/>
            <a:ext cx="332345" cy="19940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62">
              <a:latin typeface="+mj-lt"/>
            </a:endParaRPr>
          </a:p>
        </p:txBody>
      </p:sp>
      <p:sp>
        <p:nvSpPr>
          <p:cNvPr id="28" name="Rectángulo redondeado 27"/>
          <p:cNvSpPr/>
          <p:nvPr/>
        </p:nvSpPr>
        <p:spPr>
          <a:xfrm>
            <a:off x="284359" y="6062619"/>
            <a:ext cx="8355376" cy="727769"/>
          </a:xfrm>
          <a:prstGeom prst="roundRect">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sz="1662">
              <a:latin typeface="+mj-lt"/>
            </a:endParaRPr>
          </a:p>
        </p:txBody>
      </p:sp>
      <p:sp>
        <p:nvSpPr>
          <p:cNvPr id="33" name="Octágono 32"/>
          <p:cNvSpPr/>
          <p:nvPr/>
        </p:nvSpPr>
        <p:spPr>
          <a:xfrm>
            <a:off x="7594621" y="6110037"/>
            <a:ext cx="766108" cy="598628"/>
          </a:xfrm>
          <a:prstGeom prst="octagon">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a:latin typeface="+mj-lt"/>
              </a:rPr>
              <a:t>72 </a:t>
            </a:r>
            <a:r>
              <a:rPr lang="es-CL" sz="1200" b="1" dirty="0">
                <a:latin typeface="+mj-lt"/>
              </a:rPr>
              <a:t>hrs</a:t>
            </a:r>
          </a:p>
        </p:txBody>
      </p:sp>
      <p:sp>
        <p:nvSpPr>
          <p:cNvPr id="34" name="CuadroTexto 33"/>
          <p:cNvSpPr txBox="1"/>
          <p:nvPr/>
        </p:nvSpPr>
        <p:spPr>
          <a:xfrm>
            <a:off x="3467786" y="6103337"/>
            <a:ext cx="1933543" cy="646331"/>
          </a:xfrm>
          <a:prstGeom prst="rect">
            <a:avLst/>
          </a:prstGeom>
          <a:noFill/>
        </p:spPr>
        <p:txBody>
          <a:bodyPr wrap="none" rtlCol="0">
            <a:spAutoFit/>
          </a:bodyPr>
          <a:lstStyle/>
          <a:p>
            <a:pPr algn="ctr"/>
            <a:r>
              <a:rPr lang="es-CL" sz="1200" b="1" dirty="0">
                <a:latin typeface="+mj-lt"/>
              </a:rPr>
              <a:t>Plazo máximo </a:t>
            </a:r>
            <a:r>
              <a:rPr lang="es-CL" sz="1200" b="1" dirty="0" smtClean="0">
                <a:latin typeface="+mj-lt"/>
              </a:rPr>
              <a:t>SUSESO</a:t>
            </a:r>
          </a:p>
          <a:p>
            <a:pPr algn="ctr"/>
            <a:r>
              <a:rPr lang="es-CL" sz="1200" b="1" dirty="0" smtClean="0">
                <a:latin typeface="+mj-lt"/>
              </a:rPr>
              <a:t> envió RECA a empresa</a:t>
            </a:r>
          </a:p>
          <a:p>
            <a:pPr algn="ctr"/>
            <a:r>
              <a:rPr lang="es-CL" sz="1200" b="1" dirty="0" smtClean="0">
                <a:latin typeface="+mj-lt"/>
              </a:rPr>
              <a:t> 3 </a:t>
            </a:r>
            <a:r>
              <a:rPr lang="es-CL" sz="1200" b="1" dirty="0">
                <a:latin typeface="+mj-lt"/>
              </a:rPr>
              <a:t>DIAS HABILES</a:t>
            </a:r>
          </a:p>
        </p:txBody>
      </p:sp>
      <p:sp>
        <p:nvSpPr>
          <p:cNvPr id="36" name="CuadroTexto 35"/>
          <p:cNvSpPr txBox="1"/>
          <p:nvPr/>
        </p:nvSpPr>
        <p:spPr>
          <a:xfrm>
            <a:off x="249426" y="6207242"/>
            <a:ext cx="1993628" cy="461665"/>
          </a:xfrm>
          <a:prstGeom prst="rect">
            <a:avLst/>
          </a:prstGeom>
          <a:noFill/>
        </p:spPr>
        <p:txBody>
          <a:bodyPr wrap="square" rtlCol="0">
            <a:spAutoFit/>
          </a:bodyPr>
          <a:lstStyle/>
          <a:p>
            <a:pPr algn="ctr"/>
            <a:r>
              <a:rPr lang="es-CL" sz="1200" b="1" dirty="0" smtClean="0">
                <a:latin typeface="+mj-lt"/>
              </a:rPr>
              <a:t>Desde emisión </a:t>
            </a:r>
            <a:r>
              <a:rPr lang="es-CL" sz="1200" b="1" dirty="0">
                <a:latin typeface="+mj-lt"/>
              </a:rPr>
              <a:t>de</a:t>
            </a:r>
          </a:p>
          <a:p>
            <a:pPr algn="ctr"/>
            <a:r>
              <a:rPr lang="es-CL" sz="1200" b="1" dirty="0">
                <a:latin typeface="+mj-lt"/>
              </a:rPr>
              <a:t>la RECA</a:t>
            </a:r>
          </a:p>
        </p:txBody>
      </p:sp>
      <p:sp>
        <p:nvSpPr>
          <p:cNvPr id="37" name="CuadroTexto 36"/>
          <p:cNvSpPr txBox="1"/>
          <p:nvPr/>
        </p:nvSpPr>
        <p:spPr>
          <a:xfrm>
            <a:off x="2097993" y="2765412"/>
            <a:ext cx="2207656" cy="307777"/>
          </a:xfrm>
          <a:prstGeom prst="rect">
            <a:avLst/>
          </a:prstGeom>
          <a:noFill/>
        </p:spPr>
        <p:txBody>
          <a:bodyPr wrap="none" rtlCol="0">
            <a:spAutoFit/>
          </a:bodyPr>
          <a:lstStyle/>
          <a:p>
            <a:r>
              <a:rPr lang="es-CL" sz="1400" b="1" u="sng" dirty="0">
                <a:latin typeface="+mj-lt"/>
              </a:rPr>
              <a:t>Notificación a Empresa</a:t>
            </a:r>
          </a:p>
        </p:txBody>
      </p:sp>
      <p:sp>
        <p:nvSpPr>
          <p:cNvPr id="15" name="Rectángulo 14"/>
          <p:cNvSpPr/>
          <p:nvPr/>
        </p:nvSpPr>
        <p:spPr>
          <a:xfrm>
            <a:off x="578099" y="1181828"/>
            <a:ext cx="1321196" cy="376385"/>
          </a:xfrm>
          <a:prstGeom prst="rect">
            <a:avLst/>
          </a:prstGeom>
        </p:spPr>
        <p:txBody>
          <a:bodyPr wrap="none">
            <a:spAutoFit/>
          </a:bodyPr>
          <a:lstStyle/>
          <a:p>
            <a:r>
              <a:rPr lang="es-CL" sz="1846"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Paso 1.2</a:t>
            </a:r>
          </a:p>
        </p:txBody>
      </p:sp>
      <p:sp>
        <p:nvSpPr>
          <p:cNvPr id="3" name="Botón de acción: Hacia delante o Siguiente 2">
            <a:hlinkClick r:id="rId10" action="ppaction://hlinkfile" highlightClick="1"/>
          </p:cNvPr>
          <p:cNvSpPr/>
          <p:nvPr/>
        </p:nvSpPr>
        <p:spPr>
          <a:xfrm>
            <a:off x="6220527" y="4766594"/>
            <a:ext cx="265876" cy="152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latin typeface="+mj-lt"/>
            </a:endParaRPr>
          </a:p>
        </p:txBody>
      </p:sp>
      <p:sp>
        <p:nvSpPr>
          <p:cNvPr id="41" name="Título 4"/>
          <p:cNvSpPr txBox="1">
            <a:spLocks/>
          </p:cNvSpPr>
          <p:nvPr/>
        </p:nvSpPr>
        <p:spPr>
          <a:xfrm>
            <a:off x="582742" y="857166"/>
            <a:ext cx="8563219" cy="374760"/>
          </a:xfrm>
          <a:prstGeom prst="rect">
            <a:avLst/>
          </a:prstGeom>
        </p:spPr>
        <p:txBody>
          <a:bodyPr/>
          <a:lstStyle>
            <a:lvl1pPr algn="ctr" defTabSz="457200" rtl="0" eaLnBrk="1" latinLnBrk="0" hangingPunct="1">
              <a:spcBef>
                <a:spcPct val="0"/>
              </a:spcBef>
              <a:buNone/>
              <a:defRPr sz="2600" b="1" i="1"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s-CL" sz="1477" dirty="0" smtClean="0">
                <a:solidFill>
                  <a:sysClr val="windowText" lastClr="000000"/>
                </a:solidFill>
              </a:rPr>
              <a:t>Notificación </a:t>
            </a:r>
            <a:r>
              <a:rPr lang="es-CL" sz="1477" dirty="0">
                <a:solidFill>
                  <a:sysClr val="windowText" lastClr="000000"/>
                </a:solidFill>
              </a:rPr>
              <a:t>DE enfermedad profesional </a:t>
            </a:r>
            <a:r>
              <a:rPr lang="es-CL" sz="1477" dirty="0" err="1" smtClean="0">
                <a:solidFill>
                  <a:sysClr val="windowText" lastClr="000000"/>
                </a:solidFill>
              </a:rPr>
              <a:t>tmert-eess</a:t>
            </a:r>
            <a:r>
              <a:rPr lang="es-CL" sz="1477" dirty="0" smtClean="0">
                <a:solidFill>
                  <a:sysClr val="windowText" lastClr="000000"/>
                </a:solidFill>
              </a:rPr>
              <a:t> a </a:t>
            </a:r>
            <a:r>
              <a:rPr lang="es-CL" sz="1477" dirty="0" err="1" smtClean="0">
                <a:solidFill>
                  <a:sysClr val="windowText" lastClr="000000"/>
                </a:solidFill>
              </a:rPr>
              <a:t>empresA</a:t>
            </a:r>
            <a:r>
              <a:rPr lang="es-CL" sz="1477" dirty="0" smtClean="0">
                <a:solidFill>
                  <a:sysClr val="windowText" lastClr="000000"/>
                </a:solidFill>
              </a:rPr>
              <a:t> </a:t>
            </a:r>
            <a:endParaRPr lang="es-CL" sz="1477" dirty="0">
              <a:solidFill>
                <a:sysClr val="windowText" lastClr="000000"/>
              </a:solidFill>
            </a:endParaRPr>
          </a:p>
          <a:p>
            <a:pPr algn="l"/>
            <a:r>
              <a:rPr lang="es-CL" sz="1292" dirty="0">
                <a:solidFill>
                  <a:sysClr val="windowText" lastClr="000000"/>
                </a:solidFill>
              </a:rPr>
              <a:t>   </a:t>
            </a:r>
          </a:p>
        </p:txBody>
      </p:sp>
      <p:pic>
        <p:nvPicPr>
          <p:cNvPr id="42" name="18 Imagen"/>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570130" y="1804"/>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4890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0"/>
          <p:cNvSpPr>
            <a:spLocks/>
          </p:cNvSpPr>
          <p:nvPr/>
        </p:nvSpPr>
        <p:spPr bwMode="auto">
          <a:xfrm>
            <a:off x="601068" y="1377459"/>
            <a:ext cx="7998541" cy="535415"/>
          </a:xfrm>
          <a:prstGeom prst="rect">
            <a:avLst/>
          </a:prstGeom>
          <a:solidFill>
            <a:srgbClr val="8FBE00">
              <a:alpha val="20000"/>
            </a:srgbClr>
          </a:solidFill>
          <a:ln w="25400" cap="flat" cmpd="sng">
            <a:noFill/>
            <a:prstDash val="solid"/>
            <a:bevel/>
            <a:headEnd type="none" w="med" len="med"/>
            <a:tailEnd type="none" w="med" len="med"/>
          </a:ln>
          <a:effectLst/>
        </p:spPr>
        <p:txBody>
          <a:bodyPr lIns="42203" rIns="42203" anchor="ctr"/>
          <a:lstStyle/>
          <a:p>
            <a:pPr defTabSz="844083"/>
            <a:endParaRPr lang="es-CL" altLang="es-CL" sz="1662" kern="0">
              <a:solidFill>
                <a:prstClr val="black"/>
              </a:solidFill>
            </a:endParaRPr>
          </a:p>
        </p:txBody>
      </p:sp>
      <p:sp>
        <p:nvSpPr>
          <p:cNvPr id="6" name="Rectangle 1"/>
          <p:cNvSpPr>
            <a:spLocks/>
          </p:cNvSpPr>
          <p:nvPr/>
        </p:nvSpPr>
        <p:spPr bwMode="auto">
          <a:xfrm>
            <a:off x="637783" y="1475995"/>
            <a:ext cx="7961826" cy="454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844083"/>
            <a:r>
              <a:rPr lang="es-ES" altLang="es-CL" sz="1477" b="1" dirty="0" smtClean="0">
                <a:solidFill>
                  <a:prstClr val="black"/>
                </a:solidFill>
                <a:latin typeface="+mj-lt"/>
                <a:ea typeface="Verdana" panose="020B0604030504040204" pitchFamily="34" charset="0"/>
                <a:cs typeface="Verdana" panose="020B0604030504040204" pitchFamily="34" charset="0"/>
                <a:sym typeface="Flux" charset="0"/>
              </a:rPr>
              <a:t>La gerencia de clientes Mutual realiza “prescripción </a:t>
            </a:r>
            <a:r>
              <a:rPr lang="es-ES" altLang="es-CL" sz="1477" b="1" dirty="0">
                <a:solidFill>
                  <a:prstClr val="black"/>
                </a:solidFill>
                <a:latin typeface="+mj-lt"/>
                <a:ea typeface="Verdana" panose="020B0604030504040204" pitchFamily="34" charset="0"/>
                <a:cs typeface="Verdana" panose="020B0604030504040204" pitchFamily="34" charset="0"/>
                <a:sym typeface="Flux" charset="0"/>
              </a:rPr>
              <a:t>de medidas </a:t>
            </a:r>
            <a:r>
              <a:rPr lang="es-ES" altLang="es-CL" sz="1477" b="1" dirty="0" smtClean="0">
                <a:solidFill>
                  <a:prstClr val="black"/>
                </a:solidFill>
                <a:latin typeface="+mj-lt"/>
                <a:ea typeface="Verdana" panose="020B0604030504040204" pitchFamily="34" charset="0"/>
                <a:cs typeface="Verdana" panose="020B0604030504040204" pitchFamily="34" charset="0"/>
                <a:sym typeface="Flux" charset="0"/>
              </a:rPr>
              <a:t>inmediatas de </a:t>
            </a:r>
            <a:r>
              <a:rPr lang="es-ES" altLang="es-CL" sz="1477" b="1" dirty="0">
                <a:solidFill>
                  <a:prstClr val="black"/>
                </a:solidFill>
                <a:latin typeface="+mj-lt"/>
                <a:ea typeface="Verdana" panose="020B0604030504040204" pitchFamily="34" charset="0"/>
                <a:cs typeface="Verdana" panose="020B0604030504040204" pitchFamily="34" charset="0"/>
                <a:sym typeface="Flux" charset="0"/>
              </a:rPr>
              <a:t>control del </a:t>
            </a:r>
            <a:r>
              <a:rPr lang="es-ES" altLang="es-CL" sz="1477" b="1" dirty="0" smtClean="0">
                <a:solidFill>
                  <a:prstClr val="black"/>
                </a:solidFill>
                <a:latin typeface="+mj-lt"/>
                <a:ea typeface="Verdana" panose="020B0604030504040204" pitchFamily="34" charset="0"/>
                <a:cs typeface="Verdana" panose="020B0604030504040204" pitchFamily="34" charset="0"/>
                <a:sym typeface="Flux" charset="0"/>
              </a:rPr>
              <a:t>riesgo”.</a:t>
            </a:r>
            <a:endParaRPr lang="es-ES" altLang="es-CL" sz="1477" b="1" dirty="0">
              <a:solidFill>
                <a:prstClr val="black"/>
              </a:solidFill>
              <a:latin typeface="+mj-lt"/>
              <a:ea typeface="Verdana" panose="020B0604030504040204" pitchFamily="34" charset="0"/>
              <a:cs typeface="Verdana" panose="020B0604030504040204" pitchFamily="34" charset="0"/>
              <a:sym typeface="Flux" charset="0"/>
            </a:endParaRPr>
          </a:p>
        </p:txBody>
      </p:sp>
      <p:sp>
        <p:nvSpPr>
          <p:cNvPr id="8" name="AutoShape 19"/>
          <p:cNvSpPr>
            <a:spLocks/>
          </p:cNvSpPr>
          <p:nvPr/>
        </p:nvSpPr>
        <p:spPr bwMode="auto">
          <a:xfrm>
            <a:off x="581992" y="1934048"/>
            <a:ext cx="7989237" cy="853810"/>
          </a:xfrm>
          <a:prstGeom prst="roundRect">
            <a:avLst/>
          </a:prstGeom>
          <a:solidFill>
            <a:srgbClr val="8FBE00"/>
          </a:solidFill>
          <a:ln w="25400" cap="flat" cmpd="sng">
            <a:noFill/>
            <a:prstDash val="solid"/>
            <a:bevel/>
            <a:headEnd type="none" w="med" len="med"/>
            <a:tailEnd type="none" w="med" len="med"/>
          </a:ln>
          <a:effectLst/>
        </p:spPr>
        <p:txBody>
          <a:bodyPr lIns="42203" rIns="42203" anchor="ctr"/>
          <a:lstStyle/>
          <a:p>
            <a:pPr defTabSz="844083"/>
            <a:r>
              <a:rPr lang="es-CL" altLang="es-CL" sz="1400" b="1" kern="0" dirty="0" smtClean="0">
                <a:solidFill>
                  <a:prstClr val="black"/>
                </a:solidFill>
                <a:latin typeface="+mj-lt"/>
              </a:rPr>
              <a:t>Descripción</a:t>
            </a:r>
            <a:r>
              <a:rPr lang="es-CL" altLang="es-CL" sz="1477" b="1" kern="0" dirty="0">
                <a:solidFill>
                  <a:prstClr val="black"/>
                </a:solidFill>
                <a:latin typeface="+mj-lt"/>
              </a:rPr>
              <a:t>: </a:t>
            </a:r>
            <a:r>
              <a:rPr lang="es-CL" altLang="es-CL" sz="1400" kern="0" dirty="0">
                <a:latin typeface="+mj-lt"/>
                <a:ea typeface="Verdana" panose="020B0604030504040204" pitchFamily="34" charset="0"/>
                <a:cs typeface="Verdana" panose="020B0604030504040204" pitchFamily="34" charset="0"/>
              </a:rPr>
              <a:t>El experto en prevención de </a:t>
            </a:r>
            <a:r>
              <a:rPr lang="es-CL" altLang="es-CL" sz="1400" kern="0" dirty="0" smtClean="0">
                <a:latin typeface="+mj-lt"/>
                <a:ea typeface="Verdana" panose="020B0604030504040204" pitchFamily="34" charset="0"/>
                <a:cs typeface="Verdana" panose="020B0604030504040204" pitchFamily="34" charset="0"/>
              </a:rPr>
              <a:t>riesgo Mutual y ergónomo visitan la empresa para reubicar al trabajador en tareas que no presenten riesgo para el segmento afectado.</a:t>
            </a:r>
            <a:endParaRPr lang="es-CL" altLang="es-CL" sz="1400" kern="0" dirty="0">
              <a:solidFill>
                <a:prstClr val="black"/>
              </a:solidFill>
            </a:endParaRPr>
          </a:p>
        </p:txBody>
      </p:sp>
      <p:sp>
        <p:nvSpPr>
          <p:cNvPr id="9" name="Título 4"/>
          <p:cNvSpPr txBox="1">
            <a:spLocks/>
          </p:cNvSpPr>
          <p:nvPr/>
        </p:nvSpPr>
        <p:spPr>
          <a:xfrm>
            <a:off x="590531" y="578079"/>
            <a:ext cx="7034991" cy="591323"/>
          </a:xfrm>
          <a:prstGeom prst="rect">
            <a:avLst/>
          </a:prstGeom>
        </p:spPr>
        <p:txBody>
          <a:bodyPr/>
          <a:lstStyle>
            <a:lvl1pPr algn="ctr" defTabSz="457200" rtl="0" eaLnBrk="1" latinLnBrk="0" hangingPunct="1">
              <a:spcBef>
                <a:spcPct val="0"/>
              </a:spcBef>
              <a:buNone/>
              <a:defRPr sz="2600" b="1" i="1"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s-CL" sz="1477" dirty="0" smtClean="0">
                <a:solidFill>
                  <a:sysClr val="windowText" lastClr="000000"/>
                </a:solidFill>
                <a:latin typeface="+mj-lt"/>
              </a:rPr>
              <a:t>Prescripción DE medidas de control inmediatas</a:t>
            </a:r>
            <a:endParaRPr lang="es-CL" sz="1477" dirty="0">
              <a:solidFill>
                <a:sysClr val="windowText" lastClr="000000"/>
              </a:solidFill>
              <a:latin typeface="+mj-lt"/>
            </a:endParaRPr>
          </a:p>
        </p:txBody>
      </p:sp>
      <p:sp>
        <p:nvSpPr>
          <p:cNvPr id="10" name="Elipse 9"/>
          <p:cNvSpPr/>
          <p:nvPr/>
        </p:nvSpPr>
        <p:spPr>
          <a:xfrm>
            <a:off x="189429" y="514053"/>
            <a:ext cx="411640" cy="447534"/>
          </a:xfrm>
          <a:prstGeom prst="ellipse">
            <a:avLst/>
          </a:prstGeom>
          <a:solidFill>
            <a:srgbClr val="99CC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62" b="1" dirty="0"/>
              <a:t>2</a:t>
            </a:r>
          </a:p>
        </p:txBody>
      </p:sp>
      <p:cxnSp>
        <p:nvCxnSpPr>
          <p:cNvPr id="14" name="Conector recto de flecha 13"/>
          <p:cNvCxnSpPr/>
          <p:nvPr/>
        </p:nvCxnSpPr>
        <p:spPr>
          <a:xfrm>
            <a:off x="3342787" y="5350780"/>
            <a:ext cx="3955618"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 name="Octágono 14"/>
          <p:cNvSpPr/>
          <p:nvPr/>
        </p:nvSpPr>
        <p:spPr>
          <a:xfrm>
            <a:off x="4391587" y="5810255"/>
            <a:ext cx="1104436" cy="813966"/>
          </a:xfrm>
          <a:prstGeom prst="octagon">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a:t>10 días hábiles</a:t>
            </a:r>
          </a:p>
        </p:txBody>
      </p:sp>
      <p:pic>
        <p:nvPicPr>
          <p:cNvPr id="16" name="Picture 2" descr="C:\Users\Note_Hp6510p\Downloads\meeting_1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518222" y="3085974"/>
            <a:ext cx="1266831" cy="1018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144708" y="3335721"/>
            <a:ext cx="1348876" cy="774251"/>
          </a:xfrm>
          <a:prstGeom prst="rect">
            <a:avLst/>
          </a:prstGeom>
          <a:noFill/>
        </p:spPr>
        <p:txBody>
          <a:bodyPr wrap="square" rtlCol="0">
            <a:spAutoFit/>
          </a:bodyPr>
          <a:lstStyle/>
          <a:p>
            <a:pPr algn="ctr"/>
            <a:r>
              <a:rPr lang="es-CL" sz="1477" b="1" dirty="0"/>
              <a:t>Fecha de </a:t>
            </a:r>
            <a:r>
              <a:rPr lang="es-CL" sz="1477" b="1" dirty="0" smtClean="0"/>
              <a:t>notificación de EP</a:t>
            </a:r>
            <a:endParaRPr lang="es-CL" sz="1477" b="1" dirty="0"/>
          </a:p>
        </p:txBody>
      </p:sp>
      <p:sp>
        <p:nvSpPr>
          <p:cNvPr id="21" name="CuadroTexto 20"/>
          <p:cNvSpPr txBox="1"/>
          <p:nvPr/>
        </p:nvSpPr>
        <p:spPr>
          <a:xfrm>
            <a:off x="7804465" y="3363815"/>
            <a:ext cx="976550" cy="319639"/>
          </a:xfrm>
          <a:prstGeom prst="rect">
            <a:avLst/>
          </a:prstGeom>
          <a:noFill/>
        </p:spPr>
        <p:txBody>
          <a:bodyPr wrap="none" rtlCol="0">
            <a:spAutoFit/>
          </a:bodyPr>
          <a:lstStyle/>
          <a:p>
            <a:pPr algn="ctr"/>
            <a:r>
              <a:rPr lang="es-CL" sz="1477" b="1" dirty="0"/>
              <a:t>Empresa</a:t>
            </a:r>
          </a:p>
        </p:txBody>
      </p:sp>
      <p:sp>
        <p:nvSpPr>
          <p:cNvPr id="22" name="CuadroTexto 21"/>
          <p:cNvSpPr txBox="1"/>
          <p:nvPr/>
        </p:nvSpPr>
        <p:spPr>
          <a:xfrm>
            <a:off x="5599192" y="6078738"/>
            <a:ext cx="1938351" cy="276999"/>
          </a:xfrm>
          <a:prstGeom prst="rect">
            <a:avLst/>
          </a:prstGeom>
          <a:noFill/>
        </p:spPr>
        <p:txBody>
          <a:bodyPr wrap="none" rtlCol="0">
            <a:spAutoFit/>
          </a:bodyPr>
          <a:lstStyle/>
          <a:p>
            <a:r>
              <a:rPr lang="es-CL" sz="1200" b="1" dirty="0"/>
              <a:t>(Plazo máximo SUSESO)</a:t>
            </a:r>
          </a:p>
        </p:txBody>
      </p:sp>
      <p:pic>
        <p:nvPicPr>
          <p:cNvPr id="35" name="Picture 4" descr="http://www.rajiv.com/wordpress/wp-content/uploads/2010/01/checklis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73974" y="3311899"/>
            <a:ext cx="1142671" cy="923093"/>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p:cNvSpPr txBox="1"/>
          <p:nvPr/>
        </p:nvSpPr>
        <p:spPr>
          <a:xfrm>
            <a:off x="3495554" y="5027832"/>
            <a:ext cx="3719288" cy="276999"/>
          </a:xfrm>
          <a:prstGeom prst="rect">
            <a:avLst/>
          </a:prstGeom>
          <a:noFill/>
        </p:spPr>
        <p:txBody>
          <a:bodyPr wrap="none" rtlCol="0">
            <a:spAutoFit/>
          </a:bodyPr>
          <a:lstStyle/>
          <a:p>
            <a:r>
              <a:rPr lang="es-CL" sz="1200" b="1" dirty="0">
                <a:ea typeface="Verdana" panose="020B0604030504040204" pitchFamily="34" charset="0"/>
                <a:cs typeface="Verdana" panose="020B0604030504040204" pitchFamily="34" charset="0"/>
              </a:rPr>
              <a:t>Prescripción de medidas de control inmediatas</a:t>
            </a:r>
          </a:p>
        </p:txBody>
      </p:sp>
      <p:pic>
        <p:nvPicPr>
          <p:cNvPr id="25" name="Imagen 2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01955" y="3773445"/>
            <a:ext cx="1116623" cy="1318846"/>
          </a:xfrm>
          <a:prstGeom prst="rect">
            <a:avLst/>
          </a:prstGeom>
        </p:spPr>
      </p:pic>
      <p:pic>
        <p:nvPicPr>
          <p:cNvPr id="12" name="Imagen 11"/>
          <p:cNvPicPr>
            <a:picLocks noChangeAspect="1"/>
          </p:cNvPicPr>
          <p:nvPr/>
        </p:nvPicPr>
        <p:blipFill rotWithShape="1">
          <a:blip r:embed="rId6"/>
          <a:srcRect l="4618" t="23422" r="29523" b="31005"/>
          <a:stretch/>
        </p:blipFill>
        <p:spPr>
          <a:xfrm>
            <a:off x="552650" y="4259009"/>
            <a:ext cx="2790137" cy="1248808"/>
          </a:xfrm>
          <a:prstGeom prst="rect">
            <a:avLst/>
          </a:prstGeom>
        </p:spPr>
      </p:pic>
      <p:cxnSp>
        <p:nvCxnSpPr>
          <p:cNvPr id="52" name="Conector recto de flecha 51"/>
          <p:cNvCxnSpPr/>
          <p:nvPr/>
        </p:nvCxnSpPr>
        <p:spPr>
          <a:xfrm>
            <a:off x="1898021" y="5302584"/>
            <a:ext cx="0" cy="4541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CuadroTexto 18"/>
          <p:cNvSpPr txBox="1"/>
          <p:nvPr/>
        </p:nvSpPr>
        <p:spPr>
          <a:xfrm>
            <a:off x="404740" y="5723401"/>
            <a:ext cx="3012309" cy="887679"/>
          </a:xfrm>
          <a:prstGeom prst="rect">
            <a:avLst/>
          </a:prstGeom>
          <a:noFill/>
        </p:spPr>
        <p:txBody>
          <a:bodyPr wrap="square" rtlCol="0">
            <a:spAutoFit/>
          </a:bodyPr>
          <a:lstStyle/>
          <a:p>
            <a:pPr algn="ctr"/>
            <a:r>
              <a:rPr lang="es-CL" sz="1292" b="1" dirty="0"/>
              <a:t>Indicaciones</a:t>
            </a:r>
            <a:r>
              <a:rPr lang="es-CL" sz="1292" b="1" dirty="0" smtClean="0"/>
              <a:t>:</a:t>
            </a:r>
          </a:p>
          <a:p>
            <a:pPr algn="ctr"/>
            <a:r>
              <a:rPr lang="es-CL" sz="1292" b="1" dirty="0" smtClean="0"/>
              <a:t> </a:t>
            </a:r>
            <a:r>
              <a:rPr lang="es-CL" sz="1292" b="1" dirty="0"/>
              <a:t>Obligación empleador a </a:t>
            </a:r>
          </a:p>
          <a:p>
            <a:pPr algn="ctr"/>
            <a:r>
              <a:rPr lang="es-CL" sz="1292" b="1" dirty="0"/>
              <a:t>Cambiarlo de PT/tarea, hasta que el puesto se modifique.</a:t>
            </a:r>
          </a:p>
        </p:txBody>
      </p:sp>
      <p:sp>
        <p:nvSpPr>
          <p:cNvPr id="27" name="Botón de acción: Hacia delante o Siguiente 26">
            <a:hlinkClick r:id="rId7" action="ppaction://hlinkfile" highlightClick="1"/>
          </p:cNvPr>
          <p:cNvSpPr/>
          <p:nvPr/>
        </p:nvSpPr>
        <p:spPr>
          <a:xfrm>
            <a:off x="3758894" y="3891857"/>
            <a:ext cx="265876" cy="1551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62"/>
          </a:p>
        </p:txBody>
      </p:sp>
      <p:pic>
        <p:nvPicPr>
          <p:cNvPr id="13" name="Imagen 12">
            <a:hlinkClick r:id="rId8" action="ppaction://hlinkfile"/>
          </p:cNvPr>
          <p:cNvPicPr>
            <a:picLocks noChangeAspect="1"/>
          </p:cNvPicPr>
          <p:nvPr/>
        </p:nvPicPr>
        <p:blipFill rotWithShape="1">
          <a:blip r:embed="rId9"/>
          <a:srcRect l="33204" t="11445" r="33037" b="9805"/>
          <a:stretch/>
        </p:blipFill>
        <p:spPr>
          <a:xfrm>
            <a:off x="4239737" y="2885335"/>
            <a:ext cx="1727981" cy="2142497"/>
          </a:xfrm>
          <a:prstGeom prst="rect">
            <a:avLst/>
          </a:prstGeom>
        </p:spPr>
      </p:pic>
      <p:sp>
        <p:nvSpPr>
          <p:cNvPr id="18" name="Rectángulo 17"/>
          <p:cNvSpPr/>
          <p:nvPr/>
        </p:nvSpPr>
        <p:spPr>
          <a:xfrm>
            <a:off x="610372" y="989136"/>
            <a:ext cx="1309826" cy="376385"/>
          </a:xfrm>
          <a:prstGeom prst="rect">
            <a:avLst/>
          </a:prstGeom>
        </p:spPr>
        <p:txBody>
          <a:bodyPr wrap="square">
            <a:spAutoFit/>
          </a:bodyPr>
          <a:lstStyle/>
          <a:p>
            <a:r>
              <a:rPr lang="es-CL" sz="1846"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Paso 2.1</a:t>
            </a:r>
          </a:p>
        </p:txBody>
      </p:sp>
      <p:pic>
        <p:nvPicPr>
          <p:cNvPr id="28" name="18 Imagen"/>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24635" y="86418"/>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47241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0"/>
          <p:cNvSpPr>
            <a:spLocks/>
          </p:cNvSpPr>
          <p:nvPr/>
        </p:nvSpPr>
        <p:spPr bwMode="auto">
          <a:xfrm>
            <a:off x="629126" y="1544818"/>
            <a:ext cx="8196885" cy="561521"/>
          </a:xfrm>
          <a:prstGeom prst="rect">
            <a:avLst/>
          </a:prstGeom>
          <a:solidFill>
            <a:srgbClr val="8FBE00">
              <a:alpha val="20000"/>
            </a:srgbClr>
          </a:solidFill>
          <a:ln w="25400" cap="flat" cmpd="sng">
            <a:noFill/>
            <a:prstDash val="solid"/>
            <a:bevel/>
            <a:headEnd type="none" w="med" len="med"/>
            <a:tailEnd type="none" w="med" len="med"/>
          </a:ln>
          <a:effectLst/>
        </p:spPr>
        <p:txBody>
          <a:bodyPr lIns="42203" rIns="42203" anchor="ctr"/>
          <a:lstStyle/>
          <a:p>
            <a:pPr defTabSz="844083"/>
            <a:endParaRPr lang="es-CL" altLang="es-CL" sz="1400" kern="0">
              <a:solidFill>
                <a:prstClr val="black"/>
              </a:solidFill>
              <a:latin typeface="+mj-lt"/>
            </a:endParaRPr>
          </a:p>
        </p:txBody>
      </p:sp>
      <p:sp>
        <p:nvSpPr>
          <p:cNvPr id="6" name="Rectangle 1"/>
          <p:cNvSpPr>
            <a:spLocks/>
          </p:cNvSpPr>
          <p:nvPr/>
        </p:nvSpPr>
        <p:spPr bwMode="auto">
          <a:xfrm>
            <a:off x="693545" y="1712469"/>
            <a:ext cx="806804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844083"/>
            <a:r>
              <a:rPr lang="es-ES" altLang="es-CL" sz="1200" b="1" dirty="0" smtClean="0">
                <a:solidFill>
                  <a:prstClr val="black"/>
                </a:solidFill>
                <a:latin typeface="+mj-lt"/>
                <a:ea typeface="Verdana" panose="020B0604030504040204" pitchFamily="34" charset="0"/>
                <a:cs typeface="Verdana" panose="020B0604030504040204" pitchFamily="34" charset="0"/>
                <a:sym typeface="Flux" charset="0"/>
              </a:rPr>
              <a:t>El </a:t>
            </a:r>
            <a:r>
              <a:rPr lang="es-ES" altLang="es-CL" sz="1400" b="1" dirty="0" smtClean="0">
                <a:solidFill>
                  <a:prstClr val="black"/>
                </a:solidFill>
                <a:latin typeface="+mj-lt"/>
                <a:ea typeface="Verdana" panose="020B0604030504040204" pitchFamily="34" charset="0"/>
                <a:cs typeface="Verdana" panose="020B0604030504040204" pitchFamily="34" charset="0"/>
                <a:sym typeface="Flux" charset="0"/>
              </a:rPr>
              <a:t>ergónomo de Mutual realiza prescripción de medidas de control especifico</a:t>
            </a:r>
            <a:r>
              <a:rPr lang="es-ES" altLang="es-CL" sz="1200" b="1" dirty="0" smtClean="0">
                <a:solidFill>
                  <a:prstClr val="black"/>
                </a:solidFill>
                <a:latin typeface="+mj-lt"/>
                <a:ea typeface="Verdana" panose="020B0604030504040204" pitchFamily="34" charset="0"/>
                <a:cs typeface="Verdana" panose="020B0604030504040204" pitchFamily="34" charset="0"/>
                <a:sym typeface="Flux" charset="0"/>
              </a:rPr>
              <a:t>.</a:t>
            </a:r>
            <a:endParaRPr lang="es-ES" altLang="es-CL" sz="1200" b="1" dirty="0">
              <a:solidFill>
                <a:prstClr val="black"/>
              </a:solidFill>
              <a:latin typeface="+mj-lt"/>
              <a:ea typeface="Verdana" panose="020B0604030504040204" pitchFamily="34" charset="0"/>
              <a:cs typeface="Verdana" panose="020B0604030504040204" pitchFamily="34" charset="0"/>
              <a:sym typeface="Flux" charset="0"/>
            </a:endParaRPr>
          </a:p>
        </p:txBody>
      </p:sp>
      <p:sp>
        <p:nvSpPr>
          <p:cNvPr id="8" name="AutoShape 19"/>
          <p:cNvSpPr>
            <a:spLocks/>
          </p:cNvSpPr>
          <p:nvPr/>
        </p:nvSpPr>
        <p:spPr bwMode="auto">
          <a:xfrm>
            <a:off x="629125" y="2147836"/>
            <a:ext cx="8196885" cy="895615"/>
          </a:xfrm>
          <a:prstGeom prst="roundRect">
            <a:avLst>
              <a:gd name="adj" fmla="val 3376"/>
            </a:avLst>
          </a:prstGeom>
          <a:solidFill>
            <a:srgbClr val="8FBE00"/>
          </a:solidFill>
          <a:ln w="25400" cap="flat" cmpd="sng">
            <a:noFill/>
            <a:prstDash val="solid"/>
            <a:bevel/>
            <a:headEnd type="none" w="med" len="med"/>
            <a:tailEnd type="none" w="med" len="med"/>
          </a:ln>
          <a:effectLst/>
        </p:spPr>
        <p:txBody>
          <a:bodyPr lIns="42203" rIns="42203" anchor="ctr"/>
          <a:lstStyle/>
          <a:p>
            <a:pPr algn="just"/>
            <a:r>
              <a:rPr lang="es-CL" altLang="es-CL" sz="1400" b="1" kern="0" dirty="0" smtClean="0">
                <a:solidFill>
                  <a:prstClr val="black"/>
                </a:solidFill>
                <a:latin typeface="+mj-lt"/>
              </a:rPr>
              <a:t>Descripción:</a:t>
            </a:r>
            <a:r>
              <a:rPr lang="es-ES" altLang="es-CL" sz="1400" b="1" dirty="0">
                <a:solidFill>
                  <a:prstClr val="black"/>
                </a:solidFill>
                <a:latin typeface="+mj-lt"/>
                <a:ea typeface="Verdana" panose="020B0604030504040204" pitchFamily="34" charset="0"/>
                <a:cs typeface="Verdana" panose="020B0604030504040204" pitchFamily="34" charset="0"/>
                <a:sym typeface="Flux" charset="0"/>
              </a:rPr>
              <a:t> </a:t>
            </a:r>
            <a:r>
              <a:rPr lang="es-ES" altLang="es-CL" sz="1400" dirty="0">
                <a:solidFill>
                  <a:prstClr val="black"/>
                </a:solidFill>
                <a:latin typeface="+mj-lt"/>
                <a:ea typeface="Verdana" panose="020B0604030504040204" pitchFamily="34" charset="0"/>
                <a:cs typeface="Verdana" panose="020B0604030504040204" pitchFamily="34" charset="0"/>
                <a:sym typeface="Flux" charset="0"/>
              </a:rPr>
              <a:t>El ergónomo de Mutual realiza evaluación de riesgo con lista de chequeo del MINSAL, analiza el origen del problema y emite medida de </a:t>
            </a:r>
            <a:r>
              <a:rPr lang="es-ES" altLang="es-CL" sz="1400" dirty="0" smtClean="0">
                <a:solidFill>
                  <a:prstClr val="black"/>
                </a:solidFill>
                <a:latin typeface="+mj-lt"/>
                <a:ea typeface="Verdana" panose="020B0604030504040204" pitchFamily="34" charset="0"/>
                <a:cs typeface="Verdana" panose="020B0604030504040204" pitchFamily="34" charset="0"/>
                <a:sym typeface="Flux" charset="0"/>
              </a:rPr>
              <a:t>control.</a:t>
            </a:r>
            <a:endParaRPr lang="es-CL" altLang="es-CL" sz="1400" kern="0" dirty="0">
              <a:solidFill>
                <a:prstClr val="black"/>
              </a:solidFill>
              <a:latin typeface="+mj-lt"/>
            </a:endParaRPr>
          </a:p>
        </p:txBody>
      </p:sp>
      <p:sp>
        <p:nvSpPr>
          <p:cNvPr id="10" name="Rectángulo 9"/>
          <p:cNvSpPr/>
          <p:nvPr/>
        </p:nvSpPr>
        <p:spPr>
          <a:xfrm>
            <a:off x="600962" y="1194521"/>
            <a:ext cx="1168910" cy="319639"/>
          </a:xfrm>
          <a:prstGeom prst="rect">
            <a:avLst/>
          </a:prstGeom>
        </p:spPr>
        <p:txBody>
          <a:bodyPr wrap="none">
            <a:spAutoFit/>
          </a:bodyPr>
          <a:lstStyle/>
          <a:p>
            <a:r>
              <a:rPr lang="es-CL" sz="1477"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PASO </a:t>
            </a:r>
            <a:r>
              <a:rPr lang="es-CL" sz="1477"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2.2</a:t>
            </a:r>
            <a:endParaRPr lang="es-CL" sz="1477"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ángulo 18"/>
          <p:cNvSpPr/>
          <p:nvPr/>
        </p:nvSpPr>
        <p:spPr>
          <a:xfrm>
            <a:off x="693545" y="3799547"/>
            <a:ext cx="5878854" cy="2294218"/>
          </a:xfrm>
          <a:prstGeom prst="rect">
            <a:avLst/>
          </a:prstGeom>
        </p:spPr>
        <p:txBody>
          <a:bodyPr wrap="square">
            <a:spAutoFit/>
          </a:bodyPr>
          <a:lstStyle/>
          <a:p>
            <a:pPr marL="316531" indent="-316531" algn="just">
              <a:buAutoNum type="arabicPeriod"/>
            </a:pPr>
            <a:r>
              <a:rPr lang="es-CL" sz="1200" dirty="0" smtClean="0">
                <a:ea typeface="Times New Roman" panose="02020603050405020304" pitchFamily="18" charset="0"/>
                <a:cs typeface="Arial" panose="020B0604020202020204" pitchFamily="34" charset="0"/>
              </a:rPr>
              <a:t>El </a:t>
            </a:r>
            <a:r>
              <a:rPr lang="es-CL" sz="1200" dirty="0">
                <a:ea typeface="Times New Roman" panose="02020603050405020304" pitchFamily="18" charset="0"/>
                <a:cs typeface="Arial" panose="020B0604020202020204" pitchFamily="34" charset="0"/>
              </a:rPr>
              <a:t>informe técnico emanado de </a:t>
            </a:r>
            <a:r>
              <a:rPr lang="es-CL" sz="1200" b="1" dirty="0">
                <a:ea typeface="Times New Roman" panose="02020603050405020304" pitchFamily="18" charset="0"/>
                <a:cs typeface="Arial" panose="020B0604020202020204" pitchFamily="34" charset="0"/>
              </a:rPr>
              <a:t>“Lista de Verificación Plataforma Mutual” </a:t>
            </a:r>
            <a:r>
              <a:rPr lang="es-CL" sz="1200" dirty="0">
                <a:ea typeface="Times New Roman" panose="02020603050405020304" pitchFamily="18" charset="0"/>
                <a:cs typeface="Arial" panose="020B0604020202020204" pitchFamily="34" charset="0"/>
              </a:rPr>
              <a:t>con sus respectivas medidas específicas, deberá ser enviado </a:t>
            </a:r>
            <a:r>
              <a:rPr lang="es-CL" sz="1200" dirty="0" smtClean="0">
                <a:ea typeface="Times New Roman" panose="02020603050405020304" pitchFamily="18" charset="0"/>
                <a:cs typeface="Arial" panose="020B0604020202020204" pitchFamily="34" charset="0"/>
              </a:rPr>
              <a:t>a la empresa</a:t>
            </a:r>
            <a:r>
              <a:rPr lang="es-CL" sz="1200" dirty="0">
                <a:ea typeface="Times New Roman" panose="02020603050405020304" pitchFamily="18" charset="0"/>
                <a:cs typeface="Arial" panose="020B0604020202020204" pitchFamily="34" charset="0"/>
              </a:rPr>
              <a:t> </a:t>
            </a:r>
            <a:r>
              <a:rPr lang="es-CL" sz="1200" dirty="0" smtClean="0">
                <a:ea typeface="Times New Roman" panose="02020603050405020304" pitchFamily="18" charset="0"/>
                <a:cs typeface="Arial" panose="020B0604020202020204" pitchFamily="34" charset="0"/>
              </a:rPr>
              <a:t>en un plazo máximo de 72 horas.</a:t>
            </a:r>
          </a:p>
          <a:p>
            <a:pPr marL="316531" indent="-316531" algn="just">
              <a:buAutoNum type="arabicPeriod"/>
            </a:pPr>
            <a:endParaRPr lang="es-CL" sz="1200" dirty="0" smtClean="0">
              <a:ea typeface="Times New Roman" panose="02020603050405020304" pitchFamily="18" charset="0"/>
              <a:cs typeface="Arial" panose="020B0604020202020204" pitchFamily="34" charset="0"/>
            </a:endParaRPr>
          </a:p>
          <a:p>
            <a:pPr marL="316531" indent="-316531" algn="just">
              <a:buAutoNum type="arabicPeriod"/>
            </a:pPr>
            <a:endParaRPr lang="es-CL" sz="1200" dirty="0">
              <a:ea typeface="Times New Roman" panose="02020603050405020304" pitchFamily="18" charset="0"/>
              <a:cs typeface="Arial" panose="020B0604020202020204" pitchFamily="34" charset="0"/>
            </a:endParaRPr>
          </a:p>
          <a:p>
            <a:pPr marL="316531" indent="-316531" algn="just">
              <a:buAutoNum type="arabicPeriod"/>
            </a:pPr>
            <a:r>
              <a:rPr lang="es-CL" sz="1200" dirty="0">
                <a:ea typeface="Times New Roman" panose="02020603050405020304" pitchFamily="18" charset="0"/>
                <a:cs typeface="Arial" panose="020B0604020202020204" pitchFamily="34" charset="0"/>
              </a:rPr>
              <a:t>Si </a:t>
            </a:r>
            <a:r>
              <a:rPr lang="es-CL" sz="1200" dirty="0" smtClean="0">
                <a:ea typeface="Times New Roman" panose="02020603050405020304" pitchFamily="18" charset="0"/>
                <a:cs typeface="Arial" panose="020B0604020202020204" pitchFamily="34" charset="0"/>
              </a:rPr>
              <a:t>alguna tarea (s) es roja según lista de chequeo, </a:t>
            </a:r>
            <a:r>
              <a:rPr lang="es-CL" sz="1200" dirty="0">
                <a:ea typeface="Times New Roman" panose="02020603050405020304" pitchFamily="18" charset="0"/>
                <a:cs typeface="Arial" panose="020B0604020202020204" pitchFamily="34" charset="0"/>
              </a:rPr>
              <a:t>se deberá ingresar </a:t>
            </a:r>
            <a:r>
              <a:rPr lang="es-CL" sz="1200" dirty="0" smtClean="0">
                <a:ea typeface="Times New Roman" panose="02020603050405020304" pitchFamily="18" charset="0"/>
                <a:cs typeface="Arial" panose="020B0604020202020204" pitchFamily="34" charset="0"/>
              </a:rPr>
              <a:t>el </a:t>
            </a:r>
            <a:r>
              <a:rPr lang="es-CL" sz="1200" dirty="0">
                <a:ea typeface="Times New Roman" panose="02020603050405020304" pitchFamily="18" charset="0"/>
                <a:cs typeface="Arial" panose="020B0604020202020204" pitchFamily="34" charset="0"/>
              </a:rPr>
              <a:t>GES al </a:t>
            </a:r>
            <a:r>
              <a:rPr lang="es-CL" sz="1200" b="1" dirty="0">
                <a:ea typeface="Times New Roman" panose="02020603050405020304" pitchFamily="18" charset="0"/>
                <a:cs typeface="Arial" panose="020B0604020202020204" pitchFamily="34" charset="0"/>
              </a:rPr>
              <a:t>programa de vigilancia a la salud</a:t>
            </a:r>
          </a:p>
          <a:p>
            <a:pPr marL="316531" indent="-316531" algn="just">
              <a:buAutoNum type="arabicPeriod"/>
            </a:pPr>
            <a:endParaRPr lang="es-CL" sz="1477" dirty="0">
              <a:ea typeface="Times New Roman" panose="02020603050405020304" pitchFamily="18" charset="0"/>
              <a:cs typeface="Arial" panose="020B0604020202020204" pitchFamily="34" charset="0"/>
            </a:endParaRPr>
          </a:p>
          <a:p>
            <a:pPr marL="316531" indent="-316531" algn="just">
              <a:buAutoNum type="arabicPeriod"/>
            </a:pPr>
            <a:endParaRPr lang="es-CL" sz="1477" dirty="0">
              <a:ea typeface="Times New Roman" panose="02020603050405020304" pitchFamily="18" charset="0"/>
              <a:cs typeface="Arial" panose="020B0604020202020204" pitchFamily="34" charset="0"/>
            </a:endParaRPr>
          </a:p>
          <a:p>
            <a:pPr algn="just"/>
            <a:endParaRPr lang="es-CL" sz="1477" dirty="0">
              <a:ea typeface="Times New Roman" panose="02020603050405020304" pitchFamily="18" charset="0"/>
              <a:cs typeface="Times New Roman" panose="02020603050405020304" pitchFamily="18" charset="0"/>
            </a:endParaRPr>
          </a:p>
          <a:p>
            <a:pPr algn="just"/>
            <a:endParaRPr lang="es-CL" sz="1477" dirty="0">
              <a:ea typeface="Times New Roman" panose="02020603050405020304" pitchFamily="18" charset="0"/>
              <a:cs typeface="Times New Roman" panose="02020603050405020304" pitchFamily="18" charset="0"/>
            </a:endParaRPr>
          </a:p>
        </p:txBody>
      </p:sp>
      <p:pic>
        <p:nvPicPr>
          <p:cNvPr id="1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28925" y="4619841"/>
            <a:ext cx="1602273" cy="20061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Elipse 15"/>
          <p:cNvSpPr/>
          <p:nvPr/>
        </p:nvSpPr>
        <p:spPr>
          <a:xfrm>
            <a:off x="179525" y="649973"/>
            <a:ext cx="411640" cy="447534"/>
          </a:xfrm>
          <a:prstGeom prst="ellipse">
            <a:avLst/>
          </a:prstGeom>
          <a:solidFill>
            <a:srgbClr val="99CC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62" b="1" dirty="0"/>
              <a:t>2</a:t>
            </a:r>
          </a:p>
        </p:txBody>
      </p:sp>
      <p:sp>
        <p:nvSpPr>
          <p:cNvPr id="13" name="Título 4"/>
          <p:cNvSpPr txBox="1">
            <a:spLocks/>
          </p:cNvSpPr>
          <p:nvPr/>
        </p:nvSpPr>
        <p:spPr>
          <a:xfrm>
            <a:off x="590531" y="702117"/>
            <a:ext cx="7034991" cy="591323"/>
          </a:xfrm>
          <a:prstGeom prst="rect">
            <a:avLst/>
          </a:prstGeom>
        </p:spPr>
        <p:txBody>
          <a:bodyPr/>
          <a:lstStyle>
            <a:lvl1pPr algn="ctr" defTabSz="457200" rtl="0" eaLnBrk="1" latinLnBrk="0" hangingPunct="1">
              <a:spcBef>
                <a:spcPct val="0"/>
              </a:spcBef>
              <a:buNone/>
              <a:defRPr sz="2600" b="1" i="1"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s-CL" sz="1477" dirty="0" smtClean="0">
                <a:solidFill>
                  <a:sysClr val="windowText" lastClr="000000"/>
                </a:solidFill>
                <a:latin typeface="+mj-lt"/>
              </a:rPr>
              <a:t>Prescripción DE medidas de control ESPECIFICAS</a:t>
            </a:r>
            <a:endParaRPr lang="es-CL" sz="1477" dirty="0">
              <a:solidFill>
                <a:sysClr val="windowText" lastClr="000000"/>
              </a:solidFill>
              <a:latin typeface="+mj-lt"/>
            </a:endParaRPr>
          </a:p>
        </p:txBody>
      </p:sp>
      <p:pic>
        <p:nvPicPr>
          <p:cNvPr id="1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33539" y="3386485"/>
            <a:ext cx="1609525" cy="10221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2042" t="13637" r="20245" b="6717"/>
          <a:stretch/>
        </p:blipFill>
        <p:spPr bwMode="auto">
          <a:xfrm>
            <a:off x="6664357" y="3162168"/>
            <a:ext cx="1438852" cy="1009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8" name="18 Imagen"/>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24635" y="192358"/>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15703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0"/>
          <p:cNvSpPr>
            <a:spLocks/>
          </p:cNvSpPr>
          <p:nvPr/>
        </p:nvSpPr>
        <p:spPr bwMode="auto">
          <a:xfrm>
            <a:off x="429720" y="1352048"/>
            <a:ext cx="7997478" cy="535415"/>
          </a:xfrm>
          <a:prstGeom prst="rect">
            <a:avLst/>
          </a:prstGeom>
          <a:solidFill>
            <a:srgbClr val="8FBE00">
              <a:alpha val="20000"/>
            </a:srgbClr>
          </a:solidFill>
          <a:ln w="25400" cap="flat" cmpd="sng">
            <a:noFill/>
            <a:prstDash val="solid"/>
            <a:bevel/>
            <a:headEnd type="none" w="med" len="med"/>
            <a:tailEnd type="none" w="med" len="med"/>
          </a:ln>
          <a:effectLst/>
        </p:spPr>
        <p:txBody>
          <a:bodyPr lIns="42203" rIns="42203" anchor="ctr"/>
          <a:lstStyle/>
          <a:p>
            <a:pPr defTabSz="844083"/>
            <a:endParaRPr lang="es-CL" altLang="es-CL" sz="1662" kern="0">
              <a:solidFill>
                <a:prstClr val="black"/>
              </a:solidFill>
            </a:endParaRPr>
          </a:p>
        </p:txBody>
      </p:sp>
      <p:sp>
        <p:nvSpPr>
          <p:cNvPr id="6" name="Rectangle 1"/>
          <p:cNvSpPr>
            <a:spLocks/>
          </p:cNvSpPr>
          <p:nvPr/>
        </p:nvSpPr>
        <p:spPr bwMode="auto">
          <a:xfrm>
            <a:off x="558355" y="1417843"/>
            <a:ext cx="786884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844083"/>
            <a:r>
              <a:rPr lang="es-ES" altLang="es-CL" sz="1400" b="1" dirty="0" smtClean="0">
                <a:solidFill>
                  <a:prstClr val="black"/>
                </a:solidFill>
                <a:latin typeface="+mj-lt"/>
                <a:ea typeface="Verdana" panose="020B0604030504040204" pitchFamily="34" charset="0"/>
                <a:cs typeface="Verdana" panose="020B0604030504040204" pitchFamily="34" charset="0"/>
                <a:sym typeface="Flux" charset="0"/>
              </a:rPr>
              <a:t>El ergónomo realizara seguimiento </a:t>
            </a:r>
            <a:r>
              <a:rPr lang="es-ES" altLang="es-CL" sz="1400" b="1" dirty="0">
                <a:solidFill>
                  <a:prstClr val="black"/>
                </a:solidFill>
                <a:latin typeface="+mj-lt"/>
                <a:ea typeface="Verdana" panose="020B0604030504040204" pitchFamily="34" charset="0"/>
                <a:cs typeface="Verdana" panose="020B0604030504040204" pitchFamily="34" charset="0"/>
                <a:sym typeface="Flux" charset="0"/>
              </a:rPr>
              <a:t>de la implementación </a:t>
            </a:r>
            <a:r>
              <a:rPr lang="es-ES" altLang="es-CL" sz="1400" b="1" dirty="0" smtClean="0">
                <a:solidFill>
                  <a:prstClr val="black"/>
                </a:solidFill>
                <a:latin typeface="+mj-lt"/>
                <a:ea typeface="Verdana" panose="020B0604030504040204" pitchFamily="34" charset="0"/>
                <a:cs typeface="Verdana" panose="020B0604030504040204" pitchFamily="34" charset="0"/>
                <a:sym typeface="Flux" charset="0"/>
              </a:rPr>
              <a:t>de </a:t>
            </a:r>
            <a:r>
              <a:rPr lang="es-ES" altLang="es-CL" sz="1400" b="1" dirty="0">
                <a:solidFill>
                  <a:prstClr val="black"/>
                </a:solidFill>
                <a:latin typeface="+mj-lt"/>
                <a:ea typeface="Verdana" panose="020B0604030504040204" pitchFamily="34" charset="0"/>
                <a:cs typeface="Verdana" panose="020B0604030504040204" pitchFamily="34" charset="0"/>
                <a:sym typeface="Flux" charset="0"/>
              </a:rPr>
              <a:t>medidas prescritas para el control del riesgo.</a:t>
            </a:r>
          </a:p>
        </p:txBody>
      </p:sp>
      <p:sp>
        <p:nvSpPr>
          <p:cNvPr id="8" name="AutoShape 19"/>
          <p:cNvSpPr>
            <a:spLocks/>
          </p:cNvSpPr>
          <p:nvPr/>
        </p:nvSpPr>
        <p:spPr bwMode="auto">
          <a:xfrm>
            <a:off x="429720" y="1951945"/>
            <a:ext cx="8113779" cy="634547"/>
          </a:xfrm>
          <a:prstGeom prst="roundRect">
            <a:avLst/>
          </a:prstGeom>
          <a:solidFill>
            <a:srgbClr val="8FBE00"/>
          </a:solidFill>
          <a:ln w="25400" cap="flat" cmpd="sng">
            <a:noFill/>
            <a:prstDash val="solid"/>
            <a:bevel/>
            <a:headEnd type="none" w="med" len="med"/>
            <a:tailEnd type="none" w="med" len="med"/>
          </a:ln>
          <a:effectLst/>
        </p:spPr>
        <p:txBody>
          <a:bodyPr lIns="42203" rIns="42203" anchor="ctr"/>
          <a:lstStyle/>
          <a:p>
            <a:pPr defTabSz="844083"/>
            <a:r>
              <a:rPr lang="es-CL" altLang="es-CL" sz="1400" b="1" kern="0" dirty="0">
                <a:solidFill>
                  <a:prstClr val="black"/>
                </a:solidFill>
              </a:rPr>
              <a:t>Descripción: </a:t>
            </a:r>
            <a:r>
              <a:rPr lang="es-CL" altLang="es-CL" sz="1400" kern="0" dirty="0">
                <a:solidFill>
                  <a:prstClr val="black"/>
                </a:solidFill>
              </a:rPr>
              <a:t>El PRP Mutual deberá verificar el cumplimiento de las medidas inmediatas y especificas emanadas en la hoja de prescripción de medidas  y del informe técnico del ergónomo.</a:t>
            </a:r>
          </a:p>
        </p:txBody>
      </p:sp>
      <p:sp>
        <p:nvSpPr>
          <p:cNvPr id="9" name="Título 4"/>
          <p:cNvSpPr txBox="1">
            <a:spLocks/>
          </p:cNvSpPr>
          <p:nvPr/>
        </p:nvSpPr>
        <p:spPr>
          <a:xfrm>
            <a:off x="639203" y="730310"/>
            <a:ext cx="8800538" cy="591323"/>
          </a:xfrm>
          <a:prstGeom prst="rect">
            <a:avLst/>
          </a:prstGeom>
        </p:spPr>
        <p:txBody>
          <a:bodyPr/>
          <a:lstStyle>
            <a:lvl1pPr algn="ctr" defTabSz="457200" rtl="0" eaLnBrk="1" latinLnBrk="0" hangingPunct="1">
              <a:spcBef>
                <a:spcPct val="0"/>
              </a:spcBef>
              <a:buNone/>
              <a:defRPr sz="2600" b="1" i="1"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s-CL" sz="1477" dirty="0" smtClean="0">
                <a:solidFill>
                  <a:sysClr val="windowText" lastClr="000000"/>
                </a:solidFill>
              </a:rPr>
              <a:t>Verificación de cumplimiento de medidas de control</a:t>
            </a:r>
            <a:endParaRPr lang="es-CL" sz="1477" dirty="0">
              <a:solidFill>
                <a:sysClr val="windowText" lastClr="000000"/>
              </a:solidFill>
            </a:endParaRPr>
          </a:p>
        </p:txBody>
      </p:sp>
      <p:cxnSp>
        <p:nvCxnSpPr>
          <p:cNvPr id="11" name="Conector recto de flecha 10"/>
          <p:cNvCxnSpPr/>
          <p:nvPr/>
        </p:nvCxnSpPr>
        <p:spPr>
          <a:xfrm>
            <a:off x="3024643" y="3918168"/>
            <a:ext cx="340813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2" name="Octágono 11"/>
          <p:cNvSpPr/>
          <p:nvPr/>
        </p:nvSpPr>
        <p:spPr>
          <a:xfrm>
            <a:off x="3934689" y="4042464"/>
            <a:ext cx="896617" cy="664689"/>
          </a:xfrm>
          <a:prstGeom prst="octagon">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77" b="1" dirty="0"/>
              <a:t>90</a:t>
            </a:r>
          </a:p>
          <a:p>
            <a:pPr algn="ctr"/>
            <a:r>
              <a:rPr lang="es-CL" sz="1477" b="1" dirty="0"/>
              <a:t>días</a:t>
            </a:r>
          </a:p>
        </p:txBody>
      </p:sp>
      <p:pic>
        <p:nvPicPr>
          <p:cNvPr id="13" name="Imagen 12">
            <a:hlinkClick r:id="rId3" action="ppaction://hlinkfile"/>
          </p:cNvPr>
          <p:cNvPicPr>
            <a:picLocks noChangeAspect="1"/>
          </p:cNvPicPr>
          <p:nvPr/>
        </p:nvPicPr>
        <p:blipFill rotWithShape="1">
          <a:blip r:embed="rId4"/>
          <a:srcRect l="35611" t="10625" r="35057" b="8657"/>
          <a:stretch/>
        </p:blipFill>
        <p:spPr>
          <a:xfrm>
            <a:off x="7462660" y="2656946"/>
            <a:ext cx="1387366" cy="2130848"/>
          </a:xfrm>
          <a:prstGeom prst="rect">
            <a:avLst/>
          </a:prstGeom>
          <a:ln>
            <a:noFill/>
          </a:ln>
          <a:effectLst>
            <a:outerShdw blurRad="292100" dist="139700" dir="2700000" algn="tl" rotWithShape="0">
              <a:srgbClr val="333333">
                <a:alpha val="65000"/>
              </a:srgbClr>
            </a:outerShdw>
          </a:effectLst>
        </p:spPr>
      </p:pic>
      <p:sp>
        <p:nvSpPr>
          <p:cNvPr id="14" name="Botón de acción: Hacia delante o Siguiente 13">
            <a:hlinkClick r:id="rId5" action="ppaction://hlinkfile" highlightClick="1"/>
          </p:cNvPr>
          <p:cNvSpPr/>
          <p:nvPr/>
        </p:nvSpPr>
        <p:spPr>
          <a:xfrm>
            <a:off x="6770419" y="3770037"/>
            <a:ext cx="136921" cy="18141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62"/>
          </a:p>
        </p:txBody>
      </p:sp>
      <p:sp>
        <p:nvSpPr>
          <p:cNvPr id="15" name="Rectángulo 14"/>
          <p:cNvSpPr/>
          <p:nvPr/>
        </p:nvSpPr>
        <p:spPr>
          <a:xfrm>
            <a:off x="213248" y="2932483"/>
            <a:ext cx="6828732" cy="651076"/>
          </a:xfrm>
          <a:prstGeom prst="rect">
            <a:avLst/>
          </a:prstGeom>
        </p:spPr>
        <p:txBody>
          <a:bodyPr wrap="square">
            <a:spAutoFit/>
          </a:bodyPr>
          <a:lstStyle/>
          <a:p>
            <a:pPr marL="342900" indent="-342900" algn="just">
              <a:lnSpc>
                <a:spcPct val="150000"/>
              </a:lnSpc>
              <a:buAutoNum type="arabicPeriod"/>
            </a:pPr>
            <a:r>
              <a:rPr lang="es-CL" sz="1292" dirty="0" smtClean="0">
                <a:ea typeface="Times New Roman" panose="02020603050405020304" pitchFamily="18" charset="0"/>
                <a:cs typeface="Arial" panose="020B0604020202020204" pitchFamily="34" charset="0"/>
              </a:rPr>
              <a:t>La empresa tiene un plazo 90 días desde la emisión de la RECA para implementar medidas de control.</a:t>
            </a:r>
          </a:p>
        </p:txBody>
      </p:sp>
      <p:pic>
        <p:nvPicPr>
          <p:cNvPr id="16" name="Imagen 15">
            <a:hlinkClick r:id="rId6" action="ppaction://hlinkfile"/>
          </p:cNvPr>
          <p:cNvPicPr>
            <a:picLocks noChangeAspect="1"/>
          </p:cNvPicPr>
          <p:nvPr/>
        </p:nvPicPr>
        <p:blipFill rotWithShape="1">
          <a:blip r:embed="rId7"/>
          <a:srcRect l="33951" t="9641" r="35057" b="8657"/>
          <a:stretch/>
        </p:blipFill>
        <p:spPr>
          <a:xfrm>
            <a:off x="7463302" y="4984528"/>
            <a:ext cx="1386724" cy="1793677"/>
          </a:xfrm>
          <a:prstGeom prst="rect">
            <a:avLst/>
          </a:prstGeom>
          <a:ln>
            <a:noFill/>
          </a:ln>
          <a:effectLst>
            <a:outerShdw blurRad="292100" dist="139700" dir="2700000" algn="tl" rotWithShape="0">
              <a:srgbClr val="333333">
                <a:alpha val="65000"/>
              </a:srgbClr>
            </a:outerShdw>
          </a:effectLst>
        </p:spPr>
      </p:pic>
      <p:sp>
        <p:nvSpPr>
          <p:cNvPr id="17" name="Botón de acción: Hacia delante o Siguiente 16">
            <a:hlinkClick r:id="rId8" action="ppaction://hlinkfile" highlightClick="1"/>
          </p:cNvPr>
          <p:cNvSpPr/>
          <p:nvPr/>
        </p:nvSpPr>
        <p:spPr>
          <a:xfrm>
            <a:off x="6669575" y="6003835"/>
            <a:ext cx="66469" cy="13642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62"/>
          </a:p>
        </p:txBody>
      </p:sp>
      <p:pic>
        <p:nvPicPr>
          <p:cNvPr id="20" name="Picture 2" descr="C:\Users\Note_Hp6510p\Downloads\meeting_13.jp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1763297" y="3710507"/>
            <a:ext cx="1141508" cy="918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292627" y="3918168"/>
            <a:ext cx="1288420" cy="774251"/>
          </a:xfrm>
          <a:prstGeom prst="rect">
            <a:avLst/>
          </a:prstGeom>
          <a:noFill/>
        </p:spPr>
        <p:txBody>
          <a:bodyPr wrap="square" rtlCol="0">
            <a:spAutoFit/>
          </a:bodyPr>
          <a:lstStyle/>
          <a:p>
            <a:pPr algn="ctr"/>
            <a:r>
              <a:rPr lang="es-CL" sz="1477" b="1" dirty="0"/>
              <a:t>Fecha de emisión de RECA</a:t>
            </a:r>
          </a:p>
        </p:txBody>
      </p:sp>
      <p:sp>
        <p:nvSpPr>
          <p:cNvPr id="22" name="Rectángulo 21"/>
          <p:cNvSpPr/>
          <p:nvPr/>
        </p:nvSpPr>
        <p:spPr>
          <a:xfrm>
            <a:off x="476083" y="1031012"/>
            <a:ext cx="1233030" cy="319639"/>
          </a:xfrm>
          <a:prstGeom prst="rect">
            <a:avLst/>
          </a:prstGeom>
        </p:spPr>
        <p:txBody>
          <a:bodyPr wrap="none">
            <a:spAutoFit/>
          </a:bodyPr>
          <a:lstStyle/>
          <a:p>
            <a:r>
              <a:rPr lang="es-CL" sz="1477" b="1" i="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PASO 3.1 </a:t>
            </a:r>
          </a:p>
        </p:txBody>
      </p:sp>
      <p:sp>
        <p:nvSpPr>
          <p:cNvPr id="10" name="Flecha derecha 9"/>
          <p:cNvSpPr/>
          <p:nvPr/>
        </p:nvSpPr>
        <p:spPr>
          <a:xfrm>
            <a:off x="6987879" y="3672724"/>
            <a:ext cx="431812" cy="38136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62"/>
          </a:p>
        </p:txBody>
      </p:sp>
      <p:sp>
        <p:nvSpPr>
          <p:cNvPr id="23" name="Flecha derecha 22"/>
          <p:cNvSpPr/>
          <p:nvPr/>
        </p:nvSpPr>
        <p:spPr>
          <a:xfrm>
            <a:off x="6838880" y="5881367"/>
            <a:ext cx="431812" cy="38136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62"/>
          </a:p>
        </p:txBody>
      </p:sp>
      <p:sp>
        <p:nvSpPr>
          <p:cNvPr id="24" name="Elipse 23"/>
          <p:cNvSpPr/>
          <p:nvPr/>
        </p:nvSpPr>
        <p:spPr>
          <a:xfrm>
            <a:off x="213248" y="671762"/>
            <a:ext cx="411640" cy="359250"/>
          </a:xfrm>
          <a:prstGeom prst="ellipse">
            <a:avLst/>
          </a:prstGeom>
          <a:solidFill>
            <a:srgbClr val="99CC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62" b="1" dirty="0"/>
              <a:t>3</a:t>
            </a:r>
          </a:p>
        </p:txBody>
      </p:sp>
      <p:sp>
        <p:nvSpPr>
          <p:cNvPr id="5" name="Rectángulo 4"/>
          <p:cNvSpPr/>
          <p:nvPr/>
        </p:nvSpPr>
        <p:spPr>
          <a:xfrm>
            <a:off x="189822" y="5027028"/>
            <a:ext cx="7080870" cy="1477328"/>
          </a:xfrm>
          <a:prstGeom prst="rect">
            <a:avLst/>
          </a:prstGeom>
        </p:spPr>
        <p:txBody>
          <a:bodyPr wrap="square">
            <a:spAutoFit/>
          </a:bodyPr>
          <a:lstStyle/>
          <a:p>
            <a:pPr marL="177800" indent="-177800" algn="just">
              <a:lnSpc>
                <a:spcPct val="150000"/>
              </a:lnSpc>
            </a:pPr>
            <a:r>
              <a:rPr lang="es-CL" sz="1200" dirty="0" smtClean="0">
                <a:ea typeface="Times New Roman" panose="02020603050405020304" pitchFamily="18" charset="0"/>
                <a:cs typeface="Arial" panose="020B0604020202020204" pitchFamily="34" charset="0"/>
              </a:rPr>
              <a:t>2.  </a:t>
            </a:r>
            <a:r>
              <a:rPr lang="es-CL" sz="1200" dirty="0">
                <a:ea typeface="Times New Roman" panose="02020603050405020304" pitchFamily="18" charset="0"/>
                <a:cs typeface="Arial" panose="020B0604020202020204" pitchFamily="34" charset="0"/>
              </a:rPr>
              <a:t>Si </a:t>
            </a:r>
            <a:r>
              <a:rPr lang="es-CL" sz="1200" dirty="0"/>
              <a:t>la empresa no hubiera implementado ninguna de las medidas indicadas o prescritas en relación al puesto de trabajo que involucro el caso centinela, el experto en prevención de riesgo de MUTUAL debe informar a la Inspección del Trabajo y a la Autoridad Sanitaria competente. </a:t>
            </a:r>
            <a:r>
              <a:rPr lang="es-CL" sz="1200" b="1" dirty="0"/>
              <a:t>(Anexo V)</a:t>
            </a:r>
          </a:p>
          <a:p>
            <a:pPr algn="just">
              <a:lnSpc>
                <a:spcPct val="150000"/>
              </a:lnSpc>
            </a:pPr>
            <a:endParaRPr lang="es-CL" sz="1200" dirty="0">
              <a:ea typeface="Times New Roman" panose="02020603050405020304" pitchFamily="18" charset="0"/>
              <a:cs typeface="Times New Roman" panose="02020603050405020304" pitchFamily="18" charset="0"/>
            </a:endParaRPr>
          </a:p>
        </p:txBody>
      </p:sp>
      <p:pic>
        <p:nvPicPr>
          <p:cNvPr id="25" name="18 Imagen"/>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52057" y="90934"/>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86099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557991" y="2513813"/>
            <a:ext cx="3380309" cy="1927780"/>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CL" b="1" dirty="0" smtClean="0">
                <a:effectLst>
                  <a:outerShdw blurRad="38100" dist="38100" dir="2700000" algn="tl">
                    <a:srgbClr val="000000">
                      <a:alpha val="43137"/>
                    </a:srgbClr>
                  </a:outerShdw>
                </a:effectLst>
              </a:rPr>
              <a:t>Vigilancia ambiental, empresas que presentan tareas rojas y no mitigan en 3 meses</a:t>
            </a:r>
            <a:endParaRPr lang="es-ES" b="1" dirty="0">
              <a:effectLst>
                <a:outerShdw blurRad="38100" dist="38100" dir="2700000" algn="tl">
                  <a:srgbClr val="000000">
                    <a:alpha val="43137"/>
                  </a:srgbClr>
                </a:outerShdw>
              </a:effectLst>
            </a:endParaRPr>
          </a:p>
        </p:txBody>
      </p:sp>
      <p:sp>
        <p:nvSpPr>
          <p:cNvPr id="11" name="Rectángulo 10"/>
          <p:cNvSpPr/>
          <p:nvPr/>
        </p:nvSpPr>
        <p:spPr>
          <a:xfrm>
            <a:off x="5325862" y="2470274"/>
            <a:ext cx="3223768" cy="1773263"/>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CL" b="1" dirty="0" smtClean="0">
                <a:effectLst>
                  <a:outerShdw blurRad="38100" dist="38100" dir="2700000" algn="tl">
                    <a:srgbClr val="000000">
                      <a:alpha val="43137"/>
                    </a:srgbClr>
                  </a:outerShdw>
                </a:effectLst>
              </a:rPr>
              <a:t>Caso centinela</a:t>
            </a:r>
          </a:p>
          <a:p>
            <a:pPr algn="ctr"/>
            <a:r>
              <a:rPr lang="es-CL" b="1" dirty="0" smtClean="0">
                <a:effectLst>
                  <a:outerShdw blurRad="38100" dist="38100" dir="2700000" algn="tl">
                    <a:srgbClr val="000000">
                      <a:alpha val="43137"/>
                    </a:srgbClr>
                  </a:outerShdw>
                </a:effectLst>
              </a:rPr>
              <a:t>OAL aplica lista de chequeo a las tareas realizadas por trabajador, si alguna de estas es rojas </a:t>
            </a:r>
            <a:endParaRPr lang="es-ES" b="1" dirty="0">
              <a:effectLst>
                <a:outerShdw blurRad="38100" dist="38100" dir="2700000" algn="tl">
                  <a:srgbClr val="000000">
                    <a:alpha val="43137"/>
                  </a:srgbClr>
                </a:outerShdw>
              </a:effectLst>
            </a:endParaRPr>
          </a:p>
        </p:txBody>
      </p:sp>
      <p:sp>
        <p:nvSpPr>
          <p:cNvPr id="16" name="Rectángulo 15"/>
          <p:cNvSpPr/>
          <p:nvPr/>
        </p:nvSpPr>
        <p:spPr>
          <a:xfrm>
            <a:off x="2404114" y="1207522"/>
            <a:ext cx="3777798" cy="6732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L" sz="2000" b="1" dirty="0" smtClean="0">
                <a:solidFill>
                  <a:schemeClr val="tx1"/>
                </a:solidFill>
                <a:effectLst>
                  <a:outerShdw blurRad="38100" dist="38100" dir="2700000" algn="tl">
                    <a:srgbClr val="000000">
                      <a:alpha val="43137"/>
                    </a:srgbClr>
                  </a:outerShdw>
                </a:effectLst>
              </a:rPr>
              <a:t>Puerta de entrada para PVS</a:t>
            </a:r>
            <a:endParaRPr lang="es-ES" sz="2000" b="1" dirty="0">
              <a:solidFill>
                <a:schemeClr val="tx1"/>
              </a:solidFill>
              <a:effectLst>
                <a:outerShdw blurRad="38100" dist="38100" dir="2700000" algn="tl">
                  <a:srgbClr val="000000">
                    <a:alpha val="43137"/>
                  </a:srgbClr>
                </a:outerShdw>
              </a:effectLst>
            </a:endParaRPr>
          </a:p>
        </p:txBody>
      </p:sp>
      <p:sp>
        <p:nvSpPr>
          <p:cNvPr id="7" name="Cerrar llave 6"/>
          <p:cNvSpPr/>
          <p:nvPr/>
        </p:nvSpPr>
        <p:spPr>
          <a:xfrm rot="5400000" flipH="1">
            <a:off x="4163163" y="285754"/>
            <a:ext cx="374674" cy="3777798"/>
          </a:xfrm>
          <a:prstGeom prst="rightBrace">
            <a:avLst>
              <a:gd name="adj1" fmla="val 8333"/>
              <a:gd name="adj2" fmla="val 4934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8" name="Rectángulo 17"/>
          <p:cNvSpPr/>
          <p:nvPr/>
        </p:nvSpPr>
        <p:spPr>
          <a:xfrm>
            <a:off x="5906052" y="4756563"/>
            <a:ext cx="1587293" cy="646331"/>
          </a:xfrm>
          <a:prstGeom prst="rect">
            <a:avLst/>
          </a:prstGeom>
          <a:noFill/>
        </p:spPr>
        <p:txBody>
          <a:bodyPr wrap="none" lIns="91440" tIns="45720" rIns="91440" bIns="45720">
            <a:spAutoFit/>
          </a:bodyPr>
          <a:lstStyle/>
          <a:p>
            <a:pPr marL="571500" indent="-571500" algn="ctr">
              <a:buFont typeface="Wingdings" panose="05000000000000000000" pitchFamily="2" charset="2"/>
              <a:buChar char="ü"/>
            </a:pPr>
            <a:r>
              <a:rPr lang="es-CL" sz="3600" b="0" cap="none" spc="0" dirty="0" smtClean="0">
                <a:ln w="0"/>
                <a:solidFill>
                  <a:schemeClr val="tx1"/>
                </a:solidFill>
                <a:effectLst>
                  <a:outerShdw blurRad="38100" dist="19050" dir="2700000" algn="tl" rotWithShape="0">
                    <a:schemeClr val="dk1">
                      <a:alpha val="40000"/>
                    </a:schemeClr>
                  </a:outerShdw>
                </a:effectLst>
              </a:rPr>
              <a:t>PVS</a:t>
            </a:r>
            <a:endParaRPr lang="es-ES" sz="3600" b="0" cap="none" spc="0" dirty="0">
              <a:ln w="0"/>
              <a:solidFill>
                <a:schemeClr val="tx1"/>
              </a:solidFill>
              <a:effectLst>
                <a:outerShdw blurRad="38100" dist="19050" dir="2700000" algn="tl" rotWithShape="0">
                  <a:schemeClr val="dk1">
                    <a:alpha val="40000"/>
                  </a:schemeClr>
                </a:outerShdw>
              </a:effectLst>
            </a:endParaRPr>
          </a:p>
        </p:txBody>
      </p:sp>
      <p:sp>
        <p:nvSpPr>
          <p:cNvPr id="13" name="Rectángulo 12"/>
          <p:cNvSpPr/>
          <p:nvPr/>
        </p:nvSpPr>
        <p:spPr>
          <a:xfrm>
            <a:off x="1454498" y="4751481"/>
            <a:ext cx="1587293" cy="646331"/>
          </a:xfrm>
          <a:prstGeom prst="rect">
            <a:avLst/>
          </a:prstGeom>
          <a:noFill/>
        </p:spPr>
        <p:txBody>
          <a:bodyPr wrap="none" lIns="91440" tIns="45720" rIns="91440" bIns="45720">
            <a:spAutoFit/>
          </a:bodyPr>
          <a:lstStyle/>
          <a:p>
            <a:pPr marL="571500" indent="-571500" algn="ctr">
              <a:buFont typeface="Wingdings" panose="05000000000000000000" pitchFamily="2" charset="2"/>
              <a:buChar char="ü"/>
            </a:pPr>
            <a:r>
              <a:rPr lang="es-CL" sz="3600" b="0" cap="none" spc="0" dirty="0" smtClean="0">
                <a:ln w="0"/>
                <a:solidFill>
                  <a:schemeClr val="tx1"/>
                </a:solidFill>
                <a:effectLst>
                  <a:outerShdw blurRad="38100" dist="19050" dir="2700000" algn="tl" rotWithShape="0">
                    <a:schemeClr val="dk1">
                      <a:alpha val="40000"/>
                    </a:schemeClr>
                  </a:outerShdw>
                </a:effectLst>
              </a:rPr>
              <a:t>PVS</a:t>
            </a:r>
            <a:endParaRPr lang="es-ES" sz="3600" b="0" cap="none" spc="0" dirty="0">
              <a:ln w="0"/>
              <a:solidFill>
                <a:schemeClr val="tx1"/>
              </a:solidFill>
              <a:effectLst>
                <a:outerShdw blurRad="38100" dist="19050" dir="2700000" algn="tl" rotWithShape="0">
                  <a:schemeClr val="dk1">
                    <a:alpha val="40000"/>
                  </a:schemeClr>
                </a:outerShdw>
              </a:effectLst>
            </a:endParaRPr>
          </a:p>
        </p:txBody>
      </p:sp>
      <p:pic>
        <p:nvPicPr>
          <p:cNvPr id="15" name="image21.png"/>
          <p:cNvPicPr>
            <a:picLocks noChangeAspect="1"/>
          </p:cNvPicPr>
          <p:nvPr/>
        </p:nvPicPr>
        <p:blipFill>
          <a:blip r:embed="rId2">
            <a:extLst/>
          </a:blip>
          <a:stretch>
            <a:fillRect/>
          </a:stretch>
        </p:blipFill>
        <p:spPr>
          <a:xfrm>
            <a:off x="847068" y="6009280"/>
            <a:ext cx="7409258" cy="591142"/>
          </a:xfrm>
          <a:prstGeom prst="rect">
            <a:avLst/>
          </a:prstGeom>
          <a:ln w="12700">
            <a:miter lim="400000"/>
          </a:ln>
        </p:spPr>
      </p:pic>
      <p:pic>
        <p:nvPicPr>
          <p:cNvPr id="14" name="18 Imagen"/>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24635" y="179111"/>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505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idx="4294967295"/>
          </p:nvPr>
        </p:nvSpPr>
        <p:spPr>
          <a:xfrm>
            <a:off x="445846" y="266132"/>
            <a:ext cx="4064000" cy="858839"/>
          </a:xfrm>
          <a:prstGeom prst="rect">
            <a:avLst/>
          </a:prstGeom>
        </p:spPr>
        <p:txBody>
          <a:bodyPr anchor="t"/>
          <a:lstStyle>
            <a:lvl1pPr>
              <a:defRPr sz="2800" b="1">
                <a:solidFill>
                  <a:srgbClr val="1F5368"/>
                </a:solidFill>
                <a:latin typeface="+mn-lt"/>
                <a:ea typeface="+mn-ea"/>
                <a:cs typeface="+mn-cs"/>
                <a:sym typeface="Calibri"/>
              </a:defRPr>
            </a:lvl1pPr>
          </a:lstStyle>
          <a:p>
            <a:r>
              <a:rPr lang="es-CL" dirty="0" smtClean="0"/>
              <a:t>DEFINICIÓN</a:t>
            </a:r>
            <a:r>
              <a:rPr dirty="0" smtClean="0"/>
              <a:t> </a:t>
            </a:r>
            <a:endParaRPr dirty="0"/>
          </a:p>
        </p:txBody>
      </p:sp>
      <p:sp>
        <p:nvSpPr>
          <p:cNvPr id="11" name="2 Marcador de contenido"/>
          <p:cNvSpPr txBox="1">
            <a:spLocks/>
          </p:cNvSpPr>
          <p:nvPr/>
        </p:nvSpPr>
        <p:spPr>
          <a:xfrm>
            <a:off x="645468" y="2312288"/>
            <a:ext cx="7851104" cy="2844904"/>
          </a:xfrm>
          <a:prstGeom prst="rect">
            <a:avLst/>
          </a:prstGeom>
        </p:spPr>
        <p:txBody>
          <a:bodyPr>
            <a:normAutofit/>
          </a:bodyPr>
          <a:lst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Verdana"/>
                <a:ea typeface="Verdana"/>
                <a:cs typeface="Verdana"/>
                <a:sym typeface="Verdana"/>
              </a:defRPr>
            </a:lvl1pPr>
            <a:lvl2pPr marL="975782" marR="0" indent="-518582"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Verdana"/>
                <a:ea typeface="Verdana"/>
                <a:cs typeface="Verdana"/>
                <a:sym typeface="Verdana"/>
              </a:defRPr>
            </a:lvl2pPr>
            <a:lvl3pPr marL="1410757" marR="0" indent="-496357"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Verdana"/>
                <a:ea typeface="Verdana"/>
                <a:cs typeface="Verdana"/>
                <a:sym typeface="Verdana"/>
              </a:defRPr>
            </a:lvl3pPr>
            <a:lvl4pPr marL="1924754" marR="0" indent="-553154"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Verdana"/>
                <a:ea typeface="Verdana"/>
                <a:cs typeface="Verdana"/>
                <a:sym typeface="Verdana"/>
              </a:defRPr>
            </a:lvl4pPr>
            <a:lvl5pPr marL="2381954" marR="0" indent="-553154"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Verdana"/>
                <a:ea typeface="Verdana"/>
                <a:cs typeface="Verdana"/>
                <a:sym typeface="Verdana"/>
              </a:defRPr>
            </a:lvl5pPr>
            <a:lvl6pPr marL="2839154" marR="0" indent="-553154"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Verdana"/>
                <a:ea typeface="Verdana"/>
                <a:cs typeface="Verdana"/>
                <a:sym typeface="Verdana"/>
              </a:defRPr>
            </a:lvl6pPr>
            <a:lvl7pPr marL="3296354" marR="0" indent="-553154"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Verdana"/>
                <a:ea typeface="Verdana"/>
                <a:cs typeface="Verdana"/>
                <a:sym typeface="Verdana"/>
              </a:defRPr>
            </a:lvl7pPr>
            <a:lvl8pPr marL="3753554" marR="0" indent="-553154"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Verdana"/>
                <a:ea typeface="Verdana"/>
                <a:cs typeface="Verdana"/>
                <a:sym typeface="Verdana"/>
              </a:defRPr>
            </a:lvl8pPr>
            <a:lvl9pPr marL="4210754" marR="0" indent="-553154"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Verdana"/>
                <a:ea typeface="Verdana"/>
                <a:cs typeface="Verdana"/>
                <a:sym typeface="Verdana"/>
              </a:defRPr>
            </a:lvl9pPr>
          </a:lstStyle>
          <a:p>
            <a:pPr marL="182563" lvl="1" indent="0" algn="just" hangingPunct="1">
              <a:lnSpc>
                <a:spcPct val="140000"/>
              </a:lnSpc>
              <a:buFont typeface="Arial"/>
              <a:buNone/>
            </a:pPr>
            <a:endParaRPr lang="es-CL" dirty="0" smtClean="0">
              <a:solidFill>
                <a:schemeClr val="tx2"/>
              </a:solidFill>
            </a:endParaRPr>
          </a:p>
          <a:p>
            <a:pPr algn="just" hangingPunct="1"/>
            <a:endParaRPr lang="es-CL" dirty="0">
              <a:solidFill>
                <a:schemeClr val="tx2"/>
              </a:solidFill>
            </a:endParaRPr>
          </a:p>
        </p:txBody>
      </p:sp>
      <p:sp>
        <p:nvSpPr>
          <p:cNvPr id="2" name="Rectángulo 1"/>
          <p:cNvSpPr/>
          <p:nvPr/>
        </p:nvSpPr>
        <p:spPr>
          <a:xfrm>
            <a:off x="445846" y="1713507"/>
            <a:ext cx="8050726" cy="2160591"/>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563" lvl="1" algn="just" hangingPunct="1">
              <a:lnSpc>
                <a:spcPct val="140000"/>
              </a:lnSpc>
            </a:pPr>
            <a:r>
              <a:rPr lang="es-CL" sz="1600" dirty="0" smtClean="0">
                <a:solidFill>
                  <a:schemeClr val="tx1"/>
                </a:solidFill>
              </a:rPr>
              <a:t>Es una lesión física originada </a:t>
            </a:r>
            <a:r>
              <a:rPr lang="es-CL" sz="1600" dirty="0">
                <a:solidFill>
                  <a:schemeClr val="tx1"/>
                </a:solidFill>
              </a:rPr>
              <a:t>por trauma acumulado, que se desarrolla gradualmente sobre un período de </a:t>
            </a:r>
            <a:r>
              <a:rPr lang="es-CL" sz="1600" dirty="0" smtClean="0">
                <a:solidFill>
                  <a:schemeClr val="tx1"/>
                </a:solidFill>
              </a:rPr>
              <a:t>tiempo, </a:t>
            </a:r>
            <a:r>
              <a:rPr lang="es-CL" sz="1600" dirty="0">
                <a:solidFill>
                  <a:schemeClr val="tx1"/>
                </a:solidFill>
              </a:rPr>
              <a:t>como resultado de repetidos esfuerzos sobre </a:t>
            </a:r>
            <a:r>
              <a:rPr lang="es-CL" sz="1600" dirty="0" smtClean="0">
                <a:solidFill>
                  <a:schemeClr val="tx1"/>
                </a:solidFill>
              </a:rPr>
              <a:t>una parte </a:t>
            </a:r>
            <a:r>
              <a:rPr lang="es-CL" sz="1600" dirty="0">
                <a:solidFill>
                  <a:schemeClr val="tx1"/>
                </a:solidFill>
              </a:rPr>
              <a:t>específica del sistema musculo </a:t>
            </a:r>
            <a:r>
              <a:rPr lang="es-CL" sz="1600" dirty="0" smtClean="0">
                <a:solidFill>
                  <a:schemeClr val="tx1"/>
                </a:solidFill>
              </a:rPr>
              <a:t>esquelético.</a:t>
            </a:r>
          </a:p>
          <a:p>
            <a:pPr marL="182563" lvl="1" algn="just" hangingPunct="1">
              <a:lnSpc>
                <a:spcPct val="140000"/>
              </a:lnSpc>
            </a:pPr>
            <a:endParaRPr lang="es-CL" sz="1600" dirty="0"/>
          </a:p>
          <a:p>
            <a:pPr marL="182563" lvl="1" algn="just" hangingPunct="1">
              <a:lnSpc>
                <a:spcPct val="140000"/>
              </a:lnSpc>
            </a:pPr>
            <a:r>
              <a:rPr lang="es-CL" sz="1600" dirty="0" smtClean="0">
                <a:solidFill>
                  <a:schemeClr val="tx1"/>
                </a:solidFill>
              </a:rPr>
              <a:t>También </a:t>
            </a:r>
            <a:r>
              <a:rPr lang="es-CL" sz="1600" dirty="0">
                <a:solidFill>
                  <a:schemeClr val="tx1"/>
                </a:solidFill>
              </a:rPr>
              <a:t>puede desarrollarse por un esfuerzo puntual que sobrepasa la resistencia fisiológica de los </a:t>
            </a:r>
            <a:r>
              <a:rPr lang="es-CL" sz="1600" dirty="0" smtClean="0">
                <a:solidFill>
                  <a:schemeClr val="tx1"/>
                </a:solidFill>
              </a:rPr>
              <a:t>tejidos.</a:t>
            </a:r>
            <a:endParaRPr lang="es-CL" sz="1600" dirty="0">
              <a:solidFill>
                <a:schemeClr val="tx1"/>
              </a:solidFill>
            </a:endParaRPr>
          </a:p>
        </p:txBody>
      </p:sp>
      <p:sp>
        <p:nvSpPr>
          <p:cNvPr id="13" name="1 Título"/>
          <p:cNvSpPr txBox="1">
            <a:spLocks/>
          </p:cNvSpPr>
          <p:nvPr/>
        </p:nvSpPr>
        <p:spPr>
          <a:xfrm>
            <a:off x="445846" y="1018751"/>
            <a:ext cx="7710354" cy="67692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algn="l" rtl="0" eaLnBrk="0" fontAlgn="base" hangingPunct="0">
              <a:spcBef>
                <a:spcPct val="0"/>
              </a:spcBef>
              <a:spcAft>
                <a:spcPct val="0"/>
              </a:spcAft>
              <a:defRPr sz="3200" b="1">
                <a:solidFill>
                  <a:srgbClr val="595959"/>
                </a:solidFill>
                <a:latin typeface="+mj-lt"/>
                <a:ea typeface="+mj-ea"/>
                <a:cs typeface="+mj-cs"/>
              </a:defRPr>
            </a:lvl1pPr>
            <a:lvl2pPr algn="l" rtl="0" eaLnBrk="0" fontAlgn="base" hangingPunct="0">
              <a:spcBef>
                <a:spcPct val="0"/>
              </a:spcBef>
              <a:spcAft>
                <a:spcPct val="0"/>
              </a:spcAft>
              <a:defRPr sz="3200" b="1">
                <a:solidFill>
                  <a:srgbClr val="595959"/>
                </a:solidFill>
                <a:latin typeface="Verdana" pitchFamily="34" charset="0"/>
              </a:defRPr>
            </a:lvl2pPr>
            <a:lvl3pPr algn="l" rtl="0" eaLnBrk="0" fontAlgn="base" hangingPunct="0">
              <a:spcBef>
                <a:spcPct val="0"/>
              </a:spcBef>
              <a:spcAft>
                <a:spcPct val="0"/>
              </a:spcAft>
              <a:defRPr sz="3200" b="1">
                <a:solidFill>
                  <a:srgbClr val="595959"/>
                </a:solidFill>
                <a:latin typeface="Verdana" pitchFamily="34" charset="0"/>
              </a:defRPr>
            </a:lvl3pPr>
            <a:lvl4pPr algn="l" rtl="0" eaLnBrk="0" fontAlgn="base" hangingPunct="0">
              <a:spcBef>
                <a:spcPct val="0"/>
              </a:spcBef>
              <a:spcAft>
                <a:spcPct val="0"/>
              </a:spcAft>
              <a:defRPr sz="3200" b="1">
                <a:solidFill>
                  <a:srgbClr val="595959"/>
                </a:solidFill>
                <a:latin typeface="Verdana" pitchFamily="34" charset="0"/>
              </a:defRPr>
            </a:lvl4pPr>
            <a:lvl5pPr algn="l" rtl="0" eaLnBrk="0" fontAlgn="base" hangingPunct="0">
              <a:spcBef>
                <a:spcPct val="0"/>
              </a:spcBef>
              <a:spcAft>
                <a:spcPct val="0"/>
              </a:spcAft>
              <a:defRPr sz="3200" b="1">
                <a:solidFill>
                  <a:srgbClr val="595959"/>
                </a:solidFill>
                <a:latin typeface="Verdana" pitchFamily="34" charset="0"/>
              </a:defRPr>
            </a:lvl5pPr>
            <a:lvl6pPr marL="457200" algn="l" rtl="0" fontAlgn="base">
              <a:spcBef>
                <a:spcPct val="0"/>
              </a:spcBef>
              <a:spcAft>
                <a:spcPct val="0"/>
              </a:spcAft>
              <a:defRPr sz="3200" b="1">
                <a:solidFill>
                  <a:srgbClr val="595959"/>
                </a:solidFill>
                <a:latin typeface="Verdana" pitchFamily="34" charset="0"/>
              </a:defRPr>
            </a:lvl6pPr>
            <a:lvl7pPr marL="914400" algn="l" rtl="0" fontAlgn="base">
              <a:spcBef>
                <a:spcPct val="0"/>
              </a:spcBef>
              <a:spcAft>
                <a:spcPct val="0"/>
              </a:spcAft>
              <a:defRPr sz="3200" b="1">
                <a:solidFill>
                  <a:srgbClr val="595959"/>
                </a:solidFill>
                <a:latin typeface="Verdana" pitchFamily="34" charset="0"/>
              </a:defRPr>
            </a:lvl7pPr>
            <a:lvl8pPr marL="1371600" algn="l" rtl="0" fontAlgn="base">
              <a:spcBef>
                <a:spcPct val="0"/>
              </a:spcBef>
              <a:spcAft>
                <a:spcPct val="0"/>
              </a:spcAft>
              <a:defRPr sz="3200" b="1">
                <a:solidFill>
                  <a:srgbClr val="595959"/>
                </a:solidFill>
                <a:latin typeface="Verdana" pitchFamily="34" charset="0"/>
              </a:defRPr>
            </a:lvl8pPr>
            <a:lvl9pPr marL="1828800" algn="l" rtl="0" fontAlgn="base">
              <a:spcBef>
                <a:spcPct val="0"/>
              </a:spcBef>
              <a:spcAft>
                <a:spcPct val="0"/>
              </a:spcAft>
              <a:defRPr sz="3200" b="1">
                <a:solidFill>
                  <a:srgbClr val="595959"/>
                </a:solidFill>
                <a:latin typeface="Verdana" pitchFamily="34" charset="0"/>
              </a:defRPr>
            </a:lvl9pPr>
          </a:lstStyle>
          <a:p>
            <a:pPr algn="ctr"/>
            <a:r>
              <a:rPr lang="es-CL" sz="2400" dirty="0" smtClean="0">
                <a:solidFill>
                  <a:srgbClr val="004C64"/>
                </a:solidFill>
                <a:latin typeface="+mn-lt"/>
              </a:rPr>
              <a:t>¿Que es un </a:t>
            </a:r>
            <a:r>
              <a:rPr lang="es-CL" sz="2400" kern="0" dirty="0" smtClean="0">
                <a:solidFill>
                  <a:srgbClr val="004C64"/>
                </a:solidFill>
                <a:latin typeface="+mn-lt"/>
              </a:rPr>
              <a:t>Trastorno </a:t>
            </a:r>
            <a:r>
              <a:rPr lang="es-CL" sz="2400" kern="0" dirty="0" err="1" smtClean="0">
                <a:solidFill>
                  <a:srgbClr val="004C64"/>
                </a:solidFill>
                <a:latin typeface="+mn-lt"/>
              </a:rPr>
              <a:t>Musculoesquelético</a:t>
            </a:r>
            <a:r>
              <a:rPr lang="es-CL" sz="2400" kern="0" dirty="0" smtClean="0">
                <a:solidFill>
                  <a:srgbClr val="004C64"/>
                </a:solidFill>
                <a:latin typeface="+mn-lt"/>
              </a:rPr>
              <a:t>?</a:t>
            </a:r>
            <a:endParaRPr lang="es-CL" sz="2400" kern="0" dirty="0">
              <a:solidFill>
                <a:srgbClr val="004C64"/>
              </a:solidFill>
              <a:latin typeface="+mn-lt"/>
            </a:endParaRPr>
          </a:p>
        </p:txBody>
      </p:sp>
      <p:sp>
        <p:nvSpPr>
          <p:cNvPr id="15" name="Rectángulo redondeado 14"/>
          <p:cNvSpPr/>
          <p:nvPr/>
        </p:nvSpPr>
        <p:spPr>
          <a:xfrm>
            <a:off x="4873755" y="4068194"/>
            <a:ext cx="3492045" cy="2154115"/>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s-CL" sz="1400" dirty="0" smtClean="0"/>
          </a:p>
          <a:p>
            <a:pPr algn="ctr"/>
            <a:endParaRPr lang="es-CL" sz="1400" dirty="0"/>
          </a:p>
          <a:p>
            <a:pPr algn="ctr"/>
            <a:r>
              <a:rPr lang="es-CL" sz="1200" dirty="0" smtClean="0"/>
              <a:t>TMERT: Son lesiones físicas de estructuras corporales tales como:</a:t>
            </a:r>
          </a:p>
          <a:p>
            <a:pPr algn="ctr"/>
            <a:endParaRPr lang="es-CL" sz="1200" dirty="0" smtClean="0"/>
          </a:p>
          <a:p>
            <a:pPr marL="285750" indent="-285750" algn="just">
              <a:buFont typeface="Arial" panose="020B0604020202020204" pitchFamily="34" charset="0"/>
              <a:buChar char="•"/>
            </a:pPr>
            <a:r>
              <a:rPr lang="es-CL" sz="1200" dirty="0" smtClean="0"/>
              <a:t>Músculos</a:t>
            </a:r>
          </a:p>
          <a:p>
            <a:pPr marL="285750" indent="-285750" algn="just">
              <a:buFont typeface="Arial" panose="020B0604020202020204" pitchFamily="34" charset="0"/>
              <a:buChar char="•"/>
            </a:pPr>
            <a:r>
              <a:rPr lang="es-CL" sz="1200" dirty="0" smtClean="0"/>
              <a:t>Tendones</a:t>
            </a:r>
          </a:p>
          <a:p>
            <a:pPr marL="285750" indent="-285750" algn="just">
              <a:buFont typeface="Arial" panose="020B0604020202020204" pitchFamily="34" charset="0"/>
              <a:buChar char="•"/>
            </a:pPr>
            <a:r>
              <a:rPr lang="es-CL" sz="1200" dirty="0" smtClean="0"/>
              <a:t>Huesos</a:t>
            </a:r>
          </a:p>
          <a:p>
            <a:pPr marL="285750" indent="-285750" algn="just">
              <a:buFont typeface="Arial" panose="020B0604020202020204" pitchFamily="34" charset="0"/>
              <a:buChar char="•"/>
            </a:pPr>
            <a:r>
              <a:rPr lang="es-CL" sz="1200" dirty="0" smtClean="0"/>
              <a:t>Ligamentos</a:t>
            </a:r>
          </a:p>
          <a:p>
            <a:pPr marL="285750" indent="-285750" algn="just">
              <a:buFont typeface="Arial" panose="020B0604020202020204" pitchFamily="34" charset="0"/>
              <a:buChar char="•"/>
            </a:pPr>
            <a:r>
              <a:rPr lang="es-CL" sz="1200" dirty="0" smtClean="0"/>
              <a:t>Articulaciones</a:t>
            </a:r>
          </a:p>
          <a:p>
            <a:pPr marL="285750" indent="-285750" algn="just">
              <a:buFont typeface="Arial" panose="020B0604020202020204" pitchFamily="34" charset="0"/>
              <a:buChar char="•"/>
            </a:pPr>
            <a:r>
              <a:rPr lang="es-CL" sz="1200" dirty="0" smtClean="0"/>
              <a:t>Nervios</a:t>
            </a:r>
          </a:p>
          <a:p>
            <a:pPr marL="285750" indent="-285750" algn="just">
              <a:buFont typeface="Arial" panose="020B0604020202020204" pitchFamily="34" charset="0"/>
              <a:buChar char="•"/>
            </a:pPr>
            <a:r>
              <a:rPr lang="es-CL" sz="1200" dirty="0" smtClean="0"/>
              <a:t>Vasos sanguíneos</a:t>
            </a:r>
            <a:endParaRPr lang="es-CL" sz="1400" dirty="0"/>
          </a:p>
          <a:p>
            <a:pPr algn="just"/>
            <a:endParaRPr lang="es-CL" sz="1400" dirty="0" smtClean="0"/>
          </a:p>
          <a:p>
            <a:pPr algn="just"/>
            <a:r>
              <a:rPr lang="es-CL" sz="1400" dirty="0" smtClean="0"/>
              <a:t> </a:t>
            </a:r>
            <a:endParaRPr lang="es-CL" sz="1400" dirty="0"/>
          </a:p>
        </p:txBody>
      </p:sp>
      <p:pic>
        <p:nvPicPr>
          <p:cNvPr id="16" name="Imagen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62210" y="4643252"/>
            <a:ext cx="1045984" cy="1409986"/>
          </a:xfrm>
          <a:prstGeom prst="rect">
            <a:avLst/>
          </a:prstGeom>
        </p:spPr>
      </p:pic>
      <p:pic>
        <p:nvPicPr>
          <p:cNvPr id="21" name="image21.png"/>
          <p:cNvPicPr>
            <a:picLocks noChangeAspect="1"/>
          </p:cNvPicPr>
          <p:nvPr/>
        </p:nvPicPr>
        <p:blipFill>
          <a:blip r:embed="rId3">
            <a:extLst/>
          </a:blip>
          <a:stretch>
            <a:fillRect/>
          </a:stretch>
        </p:blipFill>
        <p:spPr>
          <a:xfrm>
            <a:off x="1073306" y="6411109"/>
            <a:ext cx="7082894" cy="406655"/>
          </a:xfrm>
          <a:prstGeom prst="rect">
            <a:avLst/>
          </a:prstGeom>
          <a:ln w="12700">
            <a:miter lim="400000"/>
          </a:ln>
        </p:spPr>
      </p:pic>
      <p:pic>
        <p:nvPicPr>
          <p:cNvPr id="12" name="18 Imagen"/>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49939" y="115166"/>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596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162685" y="1536232"/>
            <a:ext cx="8778024" cy="4171272"/>
          </a:xfrm>
          <a:prstGeom prst="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s-CL" sz="1600" dirty="0">
                <a:solidFill>
                  <a:schemeClr val="tx1"/>
                </a:solidFill>
              </a:rPr>
              <a:t>La aplicación de la lista de chequeo genera la identificación de trabajadores expuestos, a partir de un </a:t>
            </a:r>
            <a:r>
              <a:rPr lang="es-CL" sz="1600" b="1" dirty="0">
                <a:solidFill>
                  <a:schemeClr val="tx1"/>
                </a:solidFill>
              </a:rPr>
              <a:t>“Caso centinela”, </a:t>
            </a:r>
            <a:r>
              <a:rPr lang="es-CL" sz="1600" dirty="0">
                <a:solidFill>
                  <a:schemeClr val="tx1"/>
                </a:solidFill>
              </a:rPr>
              <a:t>lo que corresponde a un caso con diagnóstico descrito en el protocolo ministerial y calificado como laboral</a:t>
            </a:r>
            <a:r>
              <a:rPr lang="es-CL" sz="1600" dirty="0" smtClean="0">
                <a:solidFill>
                  <a:schemeClr val="tx1"/>
                </a:solidFill>
              </a:rPr>
              <a:t>.</a:t>
            </a:r>
          </a:p>
          <a:p>
            <a:endParaRPr lang="es-CL" sz="1600" dirty="0">
              <a:solidFill>
                <a:schemeClr val="tx1"/>
              </a:solidFill>
            </a:endParaRPr>
          </a:p>
          <a:p>
            <a:r>
              <a:rPr lang="es-CL" sz="1600" dirty="0" smtClean="0">
                <a:solidFill>
                  <a:schemeClr val="tx1"/>
                </a:solidFill>
              </a:rPr>
              <a:t>Frente </a:t>
            </a:r>
            <a:r>
              <a:rPr lang="es-CL" sz="1600" dirty="0">
                <a:solidFill>
                  <a:schemeClr val="tx1"/>
                </a:solidFill>
              </a:rPr>
              <a:t>a esta eventualidad se debe realizar la “Lista de chequeo” de la(s) tareas que realizaba el trabajador en el momento del diagnóstico, el que considera todas las tareas evaluadas en el EPT. (Una lista de chequeo por cada tarea evaluada en el EPT).</a:t>
            </a:r>
            <a:endParaRPr lang="es-ES" sz="1600" dirty="0">
              <a:solidFill>
                <a:schemeClr val="tx1"/>
              </a:solidFill>
            </a:endParaRPr>
          </a:p>
          <a:p>
            <a:r>
              <a:rPr lang="es-CL" sz="1600" dirty="0">
                <a:solidFill>
                  <a:schemeClr val="tx1"/>
                </a:solidFill>
              </a:rPr>
              <a:t> </a:t>
            </a:r>
            <a:endParaRPr lang="es-ES" sz="1600" dirty="0">
              <a:solidFill>
                <a:schemeClr val="tx1"/>
              </a:solidFill>
            </a:endParaRPr>
          </a:p>
          <a:p>
            <a:r>
              <a:rPr lang="es-CL" sz="1600" dirty="0">
                <a:solidFill>
                  <a:schemeClr val="tx1"/>
                </a:solidFill>
              </a:rPr>
              <a:t>Si la herramienta cataloga </a:t>
            </a:r>
            <a:r>
              <a:rPr lang="es-CL" sz="1600" dirty="0" smtClean="0">
                <a:solidFill>
                  <a:schemeClr val="tx1"/>
                </a:solidFill>
              </a:rPr>
              <a:t>alguna de las </a:t>
            </a:r>
            <a:r>
              <a:rPr lang="es-CL" sz="1600" dirty="0">
                <a:solidFill>
                  <a:schemeClr val="tx1"/>
                </a:solidFill>
              </a:rPr>
              <a:t>tarea(s) como críticas o rojas, todo el GES que realiza esa actividad (la misma que desarrollaba el trabajador que presentó la EP), se </a:t>
            </a:r>
            <a:r>
              <a:rPr lang="es-CL" sz="1600" b="1" dirty="0" smtClean="0">
                <a:solidFill>
                  <a:schemeClr val="tx1"/>
                </a:solidFill>
              </a:rPr>
              <a:t>consideran expuestos </a:t>
            </a:r>
            <a:r>
              <a:rPr lang="es-CL" sz="1600" b="1" dirty="0">
                <a:solidFill>
                  <a:schemeClr val="tx1"/>
                </a:solidFill>
              </a:rPr>
              <a:t>y </a:t>
            </a:r>
            <a:r>
              <a:rPr lang="es-CL" sz="1600" b="1" dirty="0" smtClean="0">
                <a:solidFill>
                  <a:schemeClr val="tx1"/>
                </a:solidFill>
              </a:rPr>
              <a:t>deberán </a:t>
            </a:r>
            <a:r>
              <a:rPr lang="es-CL" sz="1600" b="1" dirty="0">
                <a:solidFill>
                  <a:schemeClr val="tx1"/>
                </a:solidFill>
              </a:rPr>
              <a:t>ser ingresado a vigilancia de salud. </a:t>
            </a:r>
            <a:endParaRPr lang="es-ES" sz="1600" b="1" dirty="0">
              <a:solidFill>
                <a:schemeClr val="tx1"/>
              </a:solidFill>
            </a:endParaRPr>
          </a:p>
          <a:p>
            <a:r>
              <a:rPr lang="es-CL" sz="1600" dirty="0">
                <a:solidFill>
                  <a:schemeClr val="tx1"/>
                </a:solidFill>
              </a:rPr>
              <a:t> </a:t>
            </a:r>
            <a:endParaRPr lang="es-ES" sz="1600" dirty="0">
              <a:solidFill>
                <a:schemeClr val="tx1"/>
              </a:solidFill>
            </a:endParaRPr>
          </a:p>
          <a:p>
            <a:r>
              <a:rPr lang="es-CL" sz="1600" dirty="0">
                <a:solidFill>
                  <a:schemeClr val="tx1"/>
                </a:solidFill>
              </a:rPr>
              <a:t>Por el contario, si la lista de chequeo fue clasificada como amarillo o verde en todas las tareas, se debe considerar que este caso centinela ocurre por susceptibilidad individual, permaneciendo solo en control este trabajador hasta el alta médica</a:t>
            </a:r>
            <a:r>
              <a:rPr lang="es-CL" sz="1600" dirty="0" smtClean="0">
                <a:solidFill>
                  <a:schemeClr val="tx1"/>
                </a:solidFill>
              </a:rPr>
              <a:t>.</a:t>
            </a:r>
            <a:endParaRPr lang="es-ES" sz="1600" dirty="0">
              <a:solidFill>
                <a:schemeClr val="tx1"/>
              </a:solidFill>
            </a:endParaRPr>
          </a:p>
        </p:txBody>
      </p:sp>
      <p:sp>
        <p:nvSpPr>
          <p:cNvPr id="3" name="Título 2"/>
          <p:cNvSpPr>
            <a:spLocks noGrp="1"/>
          </p:cNvSpPr>
          <p:nvPr>
            <p:ph type="title"/>
          </p:nvPr>
        </p:nvSpPr>
        <p:spPr>
          <a:xfrm>
            <a:off x="689543" y="471806"/>
            <a:ext cx="7278518" cy="913538"/>
          </a:xfrm>
        </p:spPr>
        <p:txBody>
          <a:bodyPr/>
          <a:lstStyle/>
          <a:p>
            <a:pPr algn="ctr"/>
            <a:r>
              <a:rPr lang="es-CL" b="1" dirty="0" smtClean="0"/>
              <a:t>Programa de vigilancia a la salud-TMERT</a:t>
            </a:r>
            <a:endParaRPr lang="es-ES" b="1" dirty="0"/>
          </a:p>
        </p:txBody>
      </p:sp>
      <p:pic>
        <p:nvPicPr>
          <p:cNvPr id="6" name="image21.png"/>
          <p:cNvPicPr>
            <a:picLocks noChangeAspect="1"/>
          </p:cNvPicPr>
          <p:nvPr/>
        </p:nvPicPr>
        <p:blipFill>
          <a:blip r:embed="rId2">
            <a:extLst/>
          </a:blip>
          <a:stretch>
            <a:fillRect/>
          </a:stretch>
        </p:blipFill>
        <p:spPr>
          <a:xfrm>
            <a:off x="847068" y="6009280"/>
            <a:ext cx="7409258" cy="591142"/>
          </a:xfrm>
          <a:prstGeom prst="rect">
            <a:avLst/>
          </a:prstGeom>
          <a:ln w="12700">
            <a:miter lim="400000"/>
          </a:ln>
        </p:spPr>
      </p:pic>
      <p:pic>
        <p:nvPicPr>
          <p:cNvPr id="9" name="18 Imagen"/>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24635" y="40038"/>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03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2047164" y="3001371"/>
            <a:ext cx="6882941" cy="642582"/>
          </a:xfrm>
        </p:spPr>
        <p:txBody>
          <a:bodyPr>
            <a:normAutofit/>
          </a:bodyPr>
          <a:lstStyle/>
          <a:p>
            <a:r>
              <a:rPr lang="es-ES" sz="2400" dirty="0" smtClean="0"/>
              <a:t>Gerencia de Seguridad y Salud en el Trabajo</a:t>
            </a:r>
            <a:endParaRPr lang="es-ES" sz="2400" dirty="0"/>
          </a:p>
        </p:txBody>
      </p:sp>
      <p:sp>
        <p:nvSpPr>
          <p:cNvPr id="9" name="Marcador de texto 4"/>
          <p:cNvSpPr txBox="1">
            <a:spLocks noGrp="1"/>
          </p:cNvSpPr>
          <p:nvPr>
            <p:ph type="body" idx="1"/>
          </p:nvPr>
        </p:nvSpPr>
        <p:spPr>
          <a:xfrm>
            <a:off x="2131285" y="3766783"/>
            <a:ext cx="5638800" cy="1188584"/>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nSpc>
                <a:spcPct val="80000"/>
              </a:lnSpc>
              <a:spcBef>
                <a:spcPts val="800"/>
              </a:spcBef>
              <a:buNone/>
            </a:pPr>
            <a:r>
              <a:rPr lang="es-CL" sz="1400" dirty="0" smtClean="0">
                <a:solidFill>
                  <a:schemeClr val="tx1"/>
                </a:solidFill>
              </a:rPr>
              <a:t>Ana Maria Osorio</a:t>
            </a:r>
            <a:endParaRPr lang="es-ES" sz="1400" dirty="0" smtClean="0">
              <a:solidFill>
                <a:schemeClr val="tx1"/>
              </a:solidFill>
            </a:endParaRPr>
          </a:p>
          <a:p>
            <a:pPr marL="0" indent="0">
              <a:lnSpc>
                <a:spcPct val="80000"/>
              </a:lnSpc>
              <a:spcBef>
                <a:spcPts val="800"/>
              </a:spcBef>
              <a:buNone/>
            </a:pPr>
            <a:r>
              <a:rPr lang="es-CL" sz="1400" dirty="0" smtClean="0">
                <a:solidFill>
                  <a:schemeClr val="tx1"/>
                </a:solidFill>
              </a:rPr>
              <a:t>Jefe de Departamento de Ergonomía</a:t>
            </a:r>
            <a:endParaRPr lang="es-ES" sz="1400" dirty="0">
              <a:solidFill>
                <a:schemeClr val="tx1"/>
              </a:solidFill>
            </a:endParaRPr>
          </a:p>
        </p:txBody>
      </p:sp>
    </p:spTree>
    <p:extLst>
      <p:ext uri="{BB962C8B-B14F-4D97-AF65-F5344CB8AC3E}">
        <p14:creationId xmlns:p14="http://schemas.microsoft.com/office/powerpoint/2010/main" val="3336959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445846" y="828290"/>
            <a:ext cx="7710354" cy="676927"/>
          </a:xfrm>
          <a:prstGeom prst="rect">
            <a:avLst/>
          </a:prstGeom>
        </p:spPr>
        <p:txBody>
          <a:bodyPr/>
          <a:lstStyle>
            <a:lvl1pPr algn="l" rtl="0" eaLnBrk="0" fontAlgn="base" hangingPunct="0">
              <a:spcBef>
                <a:spcPct val="0"/>
              </a:spcBef>
              <a:spcAft>
                <a:spcPct val="0"/>
              </a:spcAft>
              <a:defRPr sz="3200" b="1">
                <a:solidFill>
                  <a:srgbClr val="595959"/>
                </a:solidFill>
                <a:latin typeface="+mj-lt"/>
                <a:ea typeface="+mj-ea"/>
                <a:cs typeface="+mj-cs"/>
              </a:defRPr>
            </a:lvl1pPr>
            <a:lvl2pPr algn="l" rtl="0" eaLnBrk="0" fontAlgn="base" hangingPunct="0">
              <a:spcBef>
                <a:spcPct val="0"/>
              </a:spcBef>
              <a:spcAft>
                <a:spcPct val="0"/>
              </a:spcAft>
              <a:defRPr sz="3200" b="1">
                <a:solidFill>
                  <a:srgbClr val="595959"/>
                </a:solidFill>
                <a:latin typeface="Verdana" pitchFamily="34" charset="0"/>
              </a:defRPr>
            </a:lvl2pPr>
            <a:lvl3pPr algn="l" rtl="0" eaLnBrk="0" fontAlgn="base" hangingPunct="0">
              <a:spcBef>
                <a:spcPct val="0"/>
              </a:spcBef>
              <a:spcAft>
                <a:spcPct val="0"/>
              </a:spcAft>
              <a:defRPr sz="3200" b="1">
                <a:solidFill>
                  <a:srgbClr val="595959"/>
                </a:solidFill>
                <a:latin typeface="Verdana" pitchFamily="34" charset="0"/>
              </a:defRPr>
            </a:lvl3pPr>
            <a:lvl4pPr algn="l" rtl="0" eaLnBrk="0" fontAlgn="base" hangingPunct="0">
              <a:spcBef>
                <a:spcPct val="0"/>
              </a:spcBef>
              <a:spcAft>
                <a:spcPct val="0"/>
              </a:spcAft>
              <a:defRPr sz="3200" b="1">
                <a:solidFill>
                  <a:srgbClr val="595959"/>
                </a:solidFill>
                <a:latin typeface="Verdana" pitchFamily="34" charset="0"/>
              </a:defRPr>
            </a:lvl4pPr>
            <a:lvl5pPr algn="l" rtl="0" eaLnBrk="0" fontAlgn="base" hangingPunct="0">
              <a:spcBef>
                <a:spcPct val="0"/>
              </a:spcBef>
              <a:spcAft>
                <a:spcPct val="0"/>
              </a:spcAft>
              <a:defRPr sz="3200" b="1">
                <a:solidFill>
                  <a:srgbClr val="595959"/>
                </a:solidFill>
                <a:latin typeface="Verdana" pitchFamily="34" charset="0"/>
              </a:defRPr>
            </a:lvl5pPr>
            <a:lvl6pPr marL="457200" algn="l" rtl="0" fontAlgn="base">
              <a:spcBef>
                <a:spcPct val="0"/>
              </a:spcBef>
              <a:spcAft>
                <a:spcPct val="0"/>
              </a:spcAft>
              <a:defRPr sz="3200" b="1">
                <a:solidFill>
                  <a:srgbClr val="595959"/>
                </a:solidFill>
                <a:latin typeface="Verdana" pitchFamily="34" charset="0"/>
              </a:defRPr>
            </a:lvl6pPr>
            <a:lvl7pPr marL="914400" algn="l" rtl="0" fontAlgn="base">
              <a:spcBef>
                <a:spcPct val="0"/>
              </a:spcBef>
              <a:spcAft>
                <a:spcPct val="0"/>
              </a:spcAft>
              <a:defRPr sz="3200" b="1">
                <a:solidFill>
                  <a:srgbClr val="595959"/>
                </a:solidFill>
                <a:latin typeface="Verdana" pitchFamily="34" charset="0"/>
              </a:defRPr>
            </a:lvl7pPr>
            <a:lvl8pPr marL="1371600" algn="l" rtl="0" fontAlgn="base">
              <a:spcBef>
                <a:spcPct val="0"/>
              </a:spcBef>
              <a:spcAft>
                <a:spcPct val="0"/>
              </a:spcAft>
              <a:defRPr sz="3200" b="1">
                <a:solidFill>
                  <a:srgbClr val="595959"/>
                </a:solidFill>
                <a:latin typeface="Verdana" pitchFamily="34" charset="0"/>
              </a:defRPr>
            </a:lvl8pPr>
            <a:lvl9pPr marL="1828800" algn="l" rtl="0" fontAlgn="base">
              <a:spcBef>
                <a:spcPct val="0"/>
              </a:spcBef>
              <a:spcAft>
                <a:spcPct val="0"/>
              </a:spcAft>
              <a:defRPr sz="3200" b="1">
                <a:solidFill>
                  <a:srgbClr val="595959"/>
                </a:solidFill>
                <a:latin typeface="Verdana" pitchFamily="34" charset="0"/>
              </a:defRPr>
            </a:lvl9pPr>
          </a:lstStyle>
          <a:p>
            <a:pPr algn="ctr"/>
            <a:r>
              <a:rPr lang="es-CL" sz="2000" dirty="0" smtClean="0">
                <a:solidFill>
                  <a:srgbClr val="004C64"/>
                </a:solidFill>
                <a:latin typeface="+mn-lt"/>
              </a:rPr>
              <a:t>¿Que es un </a:t>
            </a:r>
            <a:r>
              <a:rPr lang="es-CL" sz="2000" kern="0" dirty="0" smtClean="0">
                <a:solidFill>
                  <a:srgbClr val="004C64"/>
                </a:solidFill>
                <a:latin typeface="+mn-lt"/>
              </a:rPr>
              <a:t>Trastorno Musculo </a:t>
            </a:r>
            <a:r>
              <a:rPr lang="es-CL" sz="2000" dirty="0">
                <a:solidFill>
                  <a:srgbClr val="004C64"/>
                </a:solidFill>
                <a:latin typeface="+mn-lt"/>
              </a:rPr>
              <a:t>E</a:t>
            </a:r>
            <a:r>
              <a:rPr lang="es-CL" sz="2000" kern="0" dirty="0" smtClean="0">
                <a:solidFill>
                  <a:srgbClr val="004C64"/>
                </a:solidFill>
                <a:latin typeface="+mn-lt"/>
              </a:rPr>
              <a:t>squeléticos </a:t>
            </a:r>
            <a:r>
              <a:rPr lang="es-CL" sz="2000" kern="0" dirty="0">
                <a:solidFill>
                  <a:srgbClr val="004C64"/>
                </a:solidFill>
                <a:latin typeface="+mn-lt"/>
              </a:rPr>
              <a:t>R</a:t>
            </a:r>
            <a:r>
              <a:rPr lang="es-CL" sz="2000" kern="0" dirty="0" smtClean="0">
                <a:solidFill>
                  <a:srgbClr val="004C64"/>
                </a:solidFill>
                <a:latin typeface="+mn-lt"/>
              </a:rPr>
              <a:t>elacionados con el Trabajo, de Extremidades Superiores?</a:t>
            </a:r>
            <a:endParaRPr lang="es-CL" sz="2000" kern="0" dirty="0">
              <a:solidFill>
                <a:srgbClr val="004C64"/>
              </a:solidFill>
              <a:latin typeface="+mn-lt"/>
            </a:endParaRPr>
          </a:p>
        </p:txBody>
      </p:sp>
      <p:sp>
        <p:nvSpPr>
          <p:cNvPr id="11" name="6 CuadroTexto"/>
          <p:cNvSpPr txBox="1"/>
          <p:nvPr/>
        </p:nvSpPr>
        <p:spPr>
          <a:xfrm>
            <a:off x="445846" y="1630930"/>
            <a:ext cx="7962862" cy="830997"/>
          </a:xfrm>
          <a:prstGeom prst="rect">
            <a:avLst/>
          </a:prstGeom>
          <a:noFill/>
        </p:spPr>
        <p:txBody>
          <a:bodyPr wrap="square" rtlCol="0">
            <a:spAutoFit/>
          </a:bodyPr>
          <a:lstStyle/>
          <a:p>
            <a:pPr algn="just"/>
            <a:r>
              <a:rPr lang="es-CL" sz="1600" dirty="0" smtClean="0">
                <a:solidFill>
                  <a:schemeClr val="tx1">
                    <a:lumMod val="75000"/>
                    <a:lumOff val="25000"/>
                  </a:schemeClr>
                </a:solidFill>
                <a:latin typeface="+mn-lt"/>
              </a:rPr>
              <a:t>Alteración de las unidades musculo tendinosas, de los nervios periféricos o del sistema vascular, que involucra un diagnostico médico de patología musculo esquelética originado por factores de riesgo presente en las tares realizadas. </a:t>
            </a:r>
            <a:endParaRPr lang="es-CL" sz="1600" dirty="0">
              <a:solidFill>
                <a:schemeClr val="tx1">
                  <a:lumMod val="75000"/>
                  <a:lumOff val="25000"/>
                </a:schemeClr>
              </a:solidFill>
              <a:latin typeface="+mn-lt"/>
            </a:endParaRPr>
          </a:p>
        </p:txBody>
      </p:sp>
      <p:sp>
        <p:nvSpPr>
          <p:cNvPr id="12" name="1 Rectángulo"/>
          <p:cNvSpPr/>
          <p:nvPr/>
        </p:nvSpPr>
        <p:spPr>
          <a:xfrm>
            <a:off x="0" y="2865959"/>
            <a:ext cx="9142831" cy="3046584"/>
          </a:xfrm>
          <a:prstGeom prst="rect">
            <a:avLst/>
          </a:prstGeom>
          <a:solidFill>
            <a:srgbClr val="F07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3" name="2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39484" y="928199"/>
            <a:ext cx="2892766" cy="5022409"/>
          </a:xfrm>
          <a:prstGeom prst="rect">
            <a:avLst/>
          </a:prstGeom>
        </p:spPr>
      </p:pic>
      <p:sp>
        <p:nvSpPr>
          <p:cNvPr id="14" name="8 CuadroTexto"/>
          <p:cNvSpPr txBox="1"/>
          <p:nvPr/>
        </p:nvSpPr>
        <p:spPr>
          <a:xfrm>
            <a:off x="1060916" y="2987791"/>
            <a:ext cx="5525854" cy="3200876"/>
          </a:xfrm>
          <a:prstGeom prst="rect">
            <a:avLst/>
          </a:prstGeom>
          <a:noFill/>
        </p:spPr>
        <p:txBody>
          <a:bodyPr wrap="square" rtlCol="0">
            <a:spAutoFit/>
          </a:bodyPr>
          <a:lstStyle/>
          <a:p>
            <a:r>
              <a:rPr lang="es-CL" sz="1600" b="1" dirty="0" smtClean="0">
                <a:solidFill>
                  <a:schemeClr val="bg1"/>
                </a:solidFill>
                <a:latin typeface="+mn-lt"/>
              </a:rPr>
              <a:t>Ej.</a:t>
            </a:r>
            <a:r>
              <a:rPr lang="es-CL" sz="1600" dirty="0" smtClean="0">
                <a:solidFill>
                  <a:schemeClr val="bg1"/>
                </a:solidFill>
                <a:latin typeface="+mn-lt"/>
              </a:rPr>
              <a:t>:</a:t>
            </a:r>
            <a:endParaRPr lang="es-CL" sz="1600" dirty="0" smtClean="0">
              <a:solidFill>
                <a:schemeClr val="tx2"/>
              </a:solidFill>
              <a:latin typeface="+mn-lt"/>
            </a:endParaRPr>
          </a:p>
          <a:p>
            <a:pPr>
              <a:lnSpc>
                <a:spcPct val="150000"/>
              </a:lnSpc>
            </a:pPr>
            <a:r>
              <a:rPr lang="es-CL" sz="1600" dirty="0" smtClean="0">
                <a:solidFill>
                  <a:schemeClr val="bg1"/>
                </a:solidFill>
                <a:latin typeface="+mn-lt"/>
              </a:rPr>
              <a:t>Síndrome del túnel carpiano </a:t>
            </a:r>
          </a:p>
          <a:p>
            <a:pPr>
              <a:lnSpc>
                <a:spcPct val="150000"/>
              </a:lnSpc>
            </a:pPr>
            <a:r>
              <a:rPr lang="es-CL" sz="1600" dirty="0" smtClean="0">
                <a:solidFill>
                  <a:schemeClr val="bg1"/>
                </a:solidFill>
                <a:latin typeface="+mn-lt"/>
              </a:rPr>
              <a:t>Tendosinovitis de </a:t>
            </a:r>
            <a:r>
              <a:rPr lang="es-CL" sz="1600" dirty="0" err="1" smtClean="0">
                <a:solidFill>
                  <a:schemeClr val="bg1"/>
                </a:solidFill>
                <a:latin typeface="+mn-lt"/>
              </a:rPr>
              <a:t>Quervain</a:t>
            </a:r>
            <a:r>
              <a:rPr lang="es-CL" sz="1600" dirty="0" smtClean="0">
                <a:solidFill>
                  <a:schemeClr val="bg1"/>
                </a:solidFill>
                <a:latin typeface="+mn-lt"/>
              </a:rPr>
              <a:t>- dedo pulgar</a:t>
            </a:r>
          </a:p>
          <a:p>
            <a:pPr>
              <a:lnSpc>
                <a:spcPct val="150000"/>
              </a:lnSpc>
            </a:pPr>
            <a:r>
              <a:rPr lang="es-CL" sz="1600" dirty="0" smtClean="0">
                <a:solidFill>
                  <a:schemeClr val="bg1"/>
                </a:solidFill>
                <a:latin typeface="+mn-lt"/>
              </a:rPr>
              <a:t>Epicondilitis lateral -. Codo</a:t>
            </a:r>
          </a:p>
          <a:p>
            <a:pPr>
              <a:lnSpc>
                <a:spcPct val="150000"/>
              </a:lnSpc>
            </a:pPr>
            <a:r>
              <a:rPr lang="es-CL" sz="1600" dirty="0" smtClean="0">
                <a:solidFill>
                  <a:schemeClr val="bg1"/>
                </a:solidFill>
                <a:latin typeface="+mn-lt"/>
              </a:rPr>
              <a:t>Epicondilitis medial - Codo</a:t>
            </a:r>
          </a:p>
          <a:p>
            <a:pPr>
              <a:lnSpc>
                <a:spcPct val="150000"/>
              </a:lnSpc>
            </a:pPr>
            <a:r>
              <a:rPr lang="es-CL" sz="1600" dirty="0" smtClean="0">
                <a:solidFill>
                  <a:schemeClr val="bg1"/>
                </a:solidFill>
                <a:latin typeface="+mn-lt"/>
              </a:rPr>
              <a:t>Síndrome del manguito rotador- Hombro</a:t>
            </a:r>
          </a:p>
          <a:p>
            <a:pPr>
              <a:lnSpc>
                <a:spcPct val="150000"/>
              </a:lnSpc>
            </a:pPr>
            <a:r>
              <a:rPr lang="es-CL" sz="1600" dirty="0" smtClean="0">
                <a:solidFill>
                  <a:schemeClr val="bg1"/>
                </a:solidFill>
                <a:latin typeface="+mn-lt"/>
              </a:rPr>
              <a:t>Sinovitis y tendosinovitis de mano muñeca</a:t>
            </a:r>
          </a:p>
          <a:p>
            <a:pPr>
              <a:lnSpc>
                <a:spcPct val="150000"/>
              </a:lnSpc>
            </a:pPr>
            <a:r>
              <a:rPr lang="es-CL" sz="1600" dirty="0" smtClean="0">
                <a:solidFill>
                  <a:schemeClr val="bg1"/>
                </a:solidFill>
                <a:latin typeface="+mn-lt"/>
              </a:rPr>
              <a:t>Dedo en gatillo</a:t>
            </a:r>
          </a:p>
          <a:p>
            <a:pPr marL="285750" indent="-285750">
              <a:buFont typeface="Arial" pitchFamily="34" charset="0"/>
              <a:buChar char="•"/>
            </a:pPr>
            <a:endParaRPr lang="es-CL" dirty="0">
              <a:solidFill>
                <a:srgbClr val="0070C0"/>
              </a:solidFill>
              <a:latin typeface="+mn-lt"/>
            </a:endParaRPr>
          </a:p>
        </p:txBody>
      </p:sp>
      <p:pic>
        <p:nvPicPr>
          <p:cNvPr id="15"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3462" y="3386784"/>
            <a:ext cx="214135" cy="211532"/>
          </a:xfrm>
          <a:prstGeom prst="rect">
            <a:avLst/>
          </a:prstGeom>
        </p:spPr>
      </p:pic>
      <p:pic>
        <p:nvPicPr>
          <p:cNvPr id="16" name="17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3462" y="3743974"/>
            <a:ext cx="214135" cy="211532"/>
          </a:xfrm>
          <a:prstGeom prst="rect">
            <a:avLst/>
          </a:prstGeom>
        </p:spPr>
      </p:pic>
      <p:pic>
        <p:nvPicPr>
          <p:cNvPr id="17" name="18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3462" y="4101164"/>
            <a:ext cx="214135" cy="211532"/>
          </a:xfrm>
          <a:prstGeom prst="rect">
            <a:avLst/>
          </a:prstGeom>
        </p:spPr>
      </p:pic>
      <p:pic>
        <p:nvPicPr>
          <p:cNvPr id="18" name="19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3462" y="4455572"/>
            <a:ext cx="214135" cy="211532"/>
          </a:xfrm>
          <a:prstGeom prst="rect">
            <a:avLst/>
          </a:prstGeom>
        </p:spPr>
      </p:pic>
      <p:pic>
        <p:nvPicPr>
          <p:cNvPr id="19" name="21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3462" y="4812762"/>
            <a:ext cx="214135" cy="211532"/>
          </a:xfrm>
          <a:prstGeom prst="rect">
            <a:avLst/>
          </a:prstGeom>
        </p:spPr>
      </p:pic>
      <p:pic>
        <p:nvPicPr>
          <p:cNvPr id="20" name="22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3641" y="5172734"/>
            <a:ext cx="214135" cy="211532"/>
          </a:xfrm>
          <a:prstGeom prst="rect">
            <a:avLst/>
          </a:prstGeom>
        </p:spPr>
      </p:pic>
      <p:pic>
        <p:nvPicPr>
          <p:cNvPr id="21" name="2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3462" y="5529924"/>
            <a:ext cx="214135" cy="211532"/>
          </a:xfrm>
          <a:prstGeom prst="rect">
            <a:avLst/>
          </a:prstGeom>
        </p:spPr>
      </p:pic>
      <p:pic>
        <p:nvPicPr>
          <p:cNvPr id="22" name="image21.png"/>
          <p:cNvPicPr>
            <a:picLocks noChangeAspect="1"/>
          </p:cNvPicPr>
          <p:nvPr/>
        </p:nvPicPr>
        <p:blipFill>
          <a:blip r:embed="rId4">
            <a:extLst/>
          </a:blip>
          <a:stretch>
            <a:fillRect/>
          </a:stretch>
        </p:blipFill>
        <p:spPr>
          <a:xfrm>
            <a:off x="825303" y="6245891"/>
            <a:ext cx="7409258" cy="577169"/>
          </a:xfrm>
          <a:prstGeom prst="rect">
            <a:avLst/>
          </a:prstGeom>
          <a:ln w="12700">
            <a:miter lim="400000"/>
          </a:ln>
        </p:spPr>
      </p:pic>
      <p:pic>
        <p:nvPicPr>
          <p:cNvPr id="23" name="18 Imagen"/>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81250" y="61701"/>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582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image21.png"/>
          <p:cNvPicPr>
            <a:picLocks noChangeAspect="1"/>
          </p:cNvPicPr>
          <p:nvPr/>
        </p:nvPicPr>
        <p:blipFill>
          <a:blip r:embed="rId3">
            <a:extLst/>
          </a:blip>
          <a:stretch>
            <a:fillRect/>
          </a:stretch>
        </p:blipFill>
        <p:spPr>
          <a:xfrm>
            <a:off x="825303" y="6089291"/>
            <a:ext cx="7409258" cy="721443"/>
          </a:xfrm>
          <a:prstGeom prst="rect">
            <a:avLst/>
          </a:prstGeom>
          <a:ln w="12700">
            <a:miter lim="400000"/>
          </a:ln>
        </p:spPr>
      </p:pic>
      <p:pic>
        <p:nvPicPr>
          <p:cNvPr id="2" name="Imagen 1"/>
          <p:cNvPicPr>
            <a:picLocks noChangeAspect="1"/>
          </p:cNvPicPr>
          <p:nvPr/>
        </p:nvPicPr>
        <p:blipFill rotWithShape="1">
          <a:blip r:embed="rId4" cstate="email">
            <a:extLst>
              <a:ext uri="{28A0092B-C50C-407E-A947-70E740481C1C}">
                <a14:useLocalDpi xmlns:a14="http://schemas.microsoft.com/office/drawing/2010/main" val="0"/>
              </a:ext>
            </a:extLst>
          </a:blip>
          <a:srcRect l="2952" t="7444" r="21960" b="1016"/>
          <a:stretch/>
        </p:blipFill>
        <p:spPr>
          <a:xfrm>
            <a:off x="385638" y="1816734"/>
            <a:ext cx="2685143" cy="2618798"/>
          </a:xfrm>
          <a:prstGeom prst="rect">
            <a:avLst/>
          </a:prstGeom>
        </p:spPr>
      </p:pic>
      <p:sp>
        <p:nvSpPr>
          <p:cNvPr id="3" name="AutoShape 2" descr="Resultado de imagen para tendinitis de quervain"/>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4" descr="Resultado de imagen para tendinitis de quervain"/>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6" descr="Resultado de imagen para tendinitis de quervain"/>
          <p:cNvSpPr>
            <a:spLocks noChangeAspect="1" noChangeArrowheads="1"/>
          </p:cNvSpPr>
          <p:nvPr/>
        </p:nvSpPr>
        <p:spPr bwMode="auto">
          <a:xfrm>
            <a:off x="4222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2" name="Picture 8" descr="https://i.ytimg.com/vi/qLpOSUFyz00/hqdefault.jpg">
            <a:hlinkClick r:id="rId5"/>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9425" r="29227" b="9780"/>
          <a:stretch/>
        </p:blipFill>
        <p:spPr bwMode="auto">
          <a:xfrm>
            <a:off x="825300" y="4528943"/>
            <a:ext cx="2016124" cy="172622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76788" y="1493523"/>
            <a:ext cx="2682592" cy="1950975"/>
          </a:xfrm>
          <a:prstGeom prst="rect">
            <a:avLst/>
          </a:prstGeom>
        </p:spPr>
      </p:pic>
      <p:pic>
        <p:nvPicPr>
          <p:cNvPr id="7" name="Imagen 6"/>
          <p:cNvPicPr>
            <a:picLocks noChangeAspect="1"/>
          </p:cNvPicPr>
          <p:nvPr/>
        </p:nvPicPr>
        <p:blipFill rotWithShape="1">
          <a:blip r:embed="rId8" cstate="email">
            <a:extLst>
              <a:ext uri="{28A0092B-C50C-407E-A947-70E740481C1C}">
                <a14:useLocalDpi xmlns:a14="http://schemas.microsoft.com/office/drawing/2010/main" val="0"/>
              </a:ext>
            </a:extLst>
          </a:blip>
          <a:srcRect b="15599"/>
          <a:stretch/>
        </p:blipFill>
        <p:spPr>
          <a:xfrm>
            <a:off x="6565387" y="1182464"/>
            <a:ext cx="2626337" cy="2262034"/>
          </a:xfrm>
          <a:prstGeom prst="rect">
            <a:avLst/>
          </a:prstGeom>
        </p:spPr>
      </p:pic>
      <p:pic>
        <p:nvPicPr>
          <p:cNvPr id="8" name="Imagen 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319092" y="3872407"/>
            <a:ext cx="2220590" cy="2192030"/>
          </a:xfrm>
          <a:prstGeom prst="rect">
            <a:avLst/>
          </a:prstGeom>
        </p:spPr>
      </p:pic>
      <p:pic>
        <p:nvPicPr>
          <p:cNvPr id="9" name="Imagen 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476788" y="3784548"/>
            <a:ext cx="2408559" cy="2211332"/>
          </a:xfrm>
          <a:prstGeom prst="rect">
            <a:avLst/>
          </a:prstGeom>
        </p:spPr>
      </p:pic>
      <p:sp>
        <p:nvSpPr>
          <p:cNvPr id="14" name="1 Título"/>
          <p:cNvSpPr txBox="1">
            <a:spLocks/>
          </p:cNvSpPr>
          <p:nvPr/>
        </p:nvSpPr>
        <p:spPr>
          <a:xfrm>
            <a:off x="220678" y="723185"/>
            <a:ext cx="7710354" cy="676927"/>
          </a:xfrm>
          <a:prstGeom prst="rect">
            <a:avLst/>
          </a:prstGeom>
        </p:spPr>
        <p:txBody>
          <a:bodyPr/>
          <a:lstStyle>
            <a:lvl1pPr algn="l" rtl="0" eaLnBrk="0" fontAlgn="base" hangingPunct="0">
              <a:spcBef>
                <a:spcPct val="0"/>
              </a:spcBef>
              <a:spcAft>
                <a:spcPct val="0"/>
              </a:spcAft>
              <a:defRPr sz="3200" b="1">
                <a:solidFill>
                  <a:srgbClr val="595959"/>
                </a:solidFill>
                <a:latin typeface="+mj-lt"/>
                <a:ea typeface="+mj-ea"/>
                <a:cs typeface="+mj-cs"/>
              </a:defRPr>
            </a:lvl1pPr>
            <a:lvl2pPr algn="l" rtl="0" eaLnBrk="0" fontAlgn="base" hangingPunct="0">
              <a:spcBef>
                <a:spcPct val="0"/>
              </a:spcBef>
              <a:spcAft>
                <a:spcPct val="0"/>
              </a:spcAft>
              <a:defRPr sz="3200" b="1">
                <a:solidFill>
                  <a:srgbClr val="595959"/>
                </a:solidFill>
                <a:latin typeface="Verdana" pitchFamily="34" charset="0"/>
              </a:defRPr>
            </a:lvl2pPr>
            <a:lvl3pPr algn="l" rtl="0" eaLnBrk="0" fontAlgn="base" hangingPunct="0">
              <a:spcBef>
                <a:spcPct val="0"/>
              </a:spcBef>
              <a:spcAft>
                <a:spcPct val="0"/>
              </a:spcAft>
              <a:defRPr sz="3200" b="1">
                <a:solidFill>
                  <a:srgbClr val="595959"/>
                </a:solidFill>
                <a:latin typeface="Verdana" pitchFamily="34" charset="0"/>
              </a:defRPr>
            </a:lvl3pPr>
            <a:lvl4pPr algn="l" rtl="0" eaLnBrk="0" fontAlgn="base" hangingPunct="0">
              <a:spcBef>
                <a:spcPct val="0"/>
              </a:spcBef>
              <a:spcAft>
                <a:spcPct val="0"/>
              </a:spcAft>
              <a:defRPr sz="3200" b="1">
                <a:solidFill>
                  <a:srgbClr val="595959"/>
                </a:solidFill>
                <a:latin typeface="Verdana" pitchFamily="34" charset="0"/>
              </a:defRPr>
            </a:lvl4pPr>
            <a:lvl5pPr algn="l" rtl="0" eaLnBrk="0" fontAlgn="base" hangingPunct="0">
              <a:spcBef>
                <a:spcPct val="0"/>
              </a:spcBef>
              <a:spcAft>
                <a:spcPct val="0"/>
              </a:spcAft>
              <a:defRPr sz="3200" b="1">
                <a:solidFill>
                  <a:srgbClr val="595959"/>
                </a:solidFill>
                <a:latin typeface="Verdana" pitchFamily="34" charset="0"/>
              </a:defRPr>
            </a:lvl5pPr>
            <a:lvl6pPr marL="457200" algn="l" rtl="0" fontAlgn="base">
              <a:spcBef>
                <a:spcPct val="0"/>
              </a:spcBef>
              <a:spcAft>
                <a:spcPct val="0"/>
              </a:spcAft>
              <a:defRPr sz="3200" b="1">
                <a:solidFill>
                  <a:srgbClr val="595959"/>
                </a:solidFill>
                <a:latin typeface="Verdana" pitchFamily="34" charset="0"/>
              </a:defRPr>
            </a:lvl6pPr>
            <a:lvl7pPr marL="914400" algn="l" rtl="0" fontAlgn="base">
              <a:spcBef>
                <a:spcPct val="0"/>
              </a:spcBef>
              <a:spcAft>
                <a:spcPct val="0"/>
              </a:spcAft>
              <a:defRPr sz="3200" b="1">
                <a:solidFill>
                  <a:srgbClr val="595959"/>
                </a:solidFill>
                <a:latin typeface="Verdana" pitchFamily="34" charset="0"/>
              </a:defRPr>
            </a:lvl7pPr>
            <a:lvl8pPr marL="1371600" algn="l" rtl="0" fontAlgn="base">
              <a:spcBef>
                <a:spcPct val="0"/>
              </a:spcBef>
              <a:spcAft>
                <a:spcPct val="0"/>
              </a:spcAft>
              <a:defRPr sz="3200" b="1">
                <a:solidFill>
                  <a:srgbClr val="595959"/>
                </a:solidFill>
                <a:latin typeface="Verdana" pitchFamily="34" charset="0"/>
              </a:defRPr>
            </a:lvl8pPr>
            <a:lvl9pPr marL="1828800" algn="l" rtl="0" fontAlgn="base">
              <a:spcBef>
                <a:spcPct val="0"/>
              </a:spcBef>
              <a:spcAft>
                <a:spcPct val="0"/>
              </a:spcAft>
              <a:defRPr sz="3200" b="1">
                <a:solidFill>
                  <a:srgbClr val="595959"/>
                </a:solidFill>
                <a:latin typeface="Verdana" pitchFamily="34" charset="0"/>
              </a:defRPr>
            </a:lvl9pPr>
          </a:lstStyle>
          <a:p>
            <a:pPr algn="ctr"/>
            <a:r>
              <a:rPr lang="es-CL" sz="2000" kern="0" dirty="0" smtClean="0">
                <a:solidFill>
                  <a:srgbClr val="004C64"/>
                </a:solidFill>
                <a:latin typeface="+mn-lt"/>
              </a:rPr>
              <a:t>Trastorno Musculo </a:t>
            </a:r>
            <a:r>
              <a:rPr lang="es-CL" sz="2000" dirty="0">
                <a:solidFill>
                  <a:srgbClr val="004C64"/>
                </a:solidFill>
                <a:latin typeface="+mn-lt"/>
              </a:rPr>
              <a:t>E</a:t>
            </a:r>
            <a:r>
              <a:rPr lang="es-CL" sz="2000" kern="0" dirty="0" smtClean="0">
                <a:solidFill>
                  <a:srgbClr val="004C64"/>
                </a:solidFill>
                <a:latin typeface="+mn-lt"/>
              </a:rPr>
              <a:t>squeléticos </a:t>
            </a:r>
            <a:r>
              <a:rPr lang="es-CL" sz="2000" kern="0" dirty="0">
                <a:solidFill>
                  <a:srgbClr val="004C64"/>
                </a:solidFill>
                <a:latin typeface="+mn-lt"/>
              </a:rPr>
              <a:t>R</a:t>
            </a:r>
            <a:r>
              <a:rPr lang="es-CL" sz="2000" kern="0" dirty="0" smtClean="0">
                <a:solidFill>
                  <a:srgbClr val="004C64"/>
                </a:solidFill>
                <a:latin typeface="+mn-lt"/>
              </a:rPr>
              <a:t>elacionados </a:t>
            </a:r>
          </a:p>
          <a:p>
            <a:pPr algn="ctr"/>
            <a:r>
              <a:rPr lang="es-CL" sz="2000" kern="0" dirty="0" smtClean="0">
                <a:solidFill>
                  <a:srgbClr val="004C64"/>
                </a:solidFill>
                <a:latin typeface="+mn-lt"/>
              </a:rPr>
              <a:t>con el Trabajo de Extremidades Superiores</a:t>
            </a:r>
            <a:endParaRPr lang="es-CL" sz="2000" kern="0" dirty="0">
              <a:solidFill>
                <a:srgbClr val="004C64"/>
              </a:solidFill>
              <a:latin typeface="+mn-lt"/>
            </a:endParaRPr>
          </a:p>
        </p:txBody>
      </p:sp>
      <p:pic>
        <p:nvPicPr>
          <p:cNvPr id="15" name="18 Imagen"/>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257932" y="106860"/>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403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800" y="820238"/>
            <a:ext cx="7278518" cy="913538"/>
          </a:xfrm>
        </p:spPr>
        <p:txBody>
          <a:bodyPr/>
          <a:lstStyle/>
          <a:p>
            <a:pPr algn="ctr"/>
            <a:r>
              <a:rPr lang="es-CL" sz="2000" b="1" dirty="0" smtClean="0"/>
              <a:t>Impacto de los </a:t>
            </a:r>
            <a:r>
              <a:rPr lang="es-CL" sz="2000" b="1" kern="0" dirty="0" smtClean="0">
                <a:solidFill>
                  <a:srgbClr val="004C64"/>
                </a:solidFill>
              </a:rPr>
              <a:t>Trastornos </a:t>
            </a:r>
            <a:r>
              <a:rPr lang="es-CL" sz="2000" b="1" kern="0" dirty="0">
                <a:solidFill>
                  <a:srgbClr val="004C64"/>
                </a:solidFill>
              </a:rPr>
              <a:t>Musculo </a:t>
            </a:r>
            <a:r>
              <a:rPr lang="es-CL" sz="2000" b="1" dirty="0">
                <a:solidFill>
                  <a:srgbClr val="004C64"/>
                </a:solidFill>
              </a:rPr>
              <a:t>E</a:t>
            </a:r>
            <a:r>
              <a:rPr lang="es-CL" sz="2000" b="1" kern="0" dirty="0">
                <a:solidFill>
                  <a:srgbClr val="004C64"/>
                </a:solidFill>
              </a:rPr>
              <a:t>squeléticos Relacionados con el </a:t>
            </a:r>
            <a:r>
              <a:rPr lang="es-CL" sz="2000" b="1" kern="0" dirty="0" smtClean="0">
                <a:solidFill>
                  <a:srgbClr val="004C64"/>
                </a:solidFill>
              </a:rPr>
              <a:t>Trabajo </a:t>
            </a:r>
            <a:r>
              <a:rPr lang="es-CL" sz="2000" b="1" kern="0" dirty="0">
                <a:solidFill>
                  <a:srgbClr val="004C64"/>
                </a:solidFill>
              </a:rPr>
              <a:t>de Extremidades </a:t>
            </a:r>
            <a:r>
              <a:rPr lang="es-CL" sz="2000" b="1" kern="0" dirty="0" smtClean="0">
                <a:solidFill>
                  <a:srgbClr val="004C64"/>
                </a:solidFill>
              </a:rPr>
              <a:t>Superiores</a:t>
            </a:r>
            <a:r>
              <a:rPr lang="es-CL" sz="2000" b="1" dirty="0" smtClean="0"/>
              <a:t> </a:t>
            </a:r>
            <a:endParaRPr lang="es-CL" sz="2000" b="1" dirty="0"/>
          </a:p>
        </p:txBody>
      </p:sp>
      <p:pic>
        <p:nvPicPr>
          <p:cNvPr id="46" name="Imagen 4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9177" y="3267429"/>
            <a:ext cx="1119392" cy="1119392"/>
          </a:xfrm>
          <a:prstGeom prst="rect">
            <a:avLst/>
          </a:prstGeom>
        </p:spPr>
      </p:pic>
      <p:pic>
        <p:nvPicPr>
          <p:cNvPr id="48" name="Imagen 4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0063" y="4630931"/>
            <a:ext cx="917613" cy="917613"/>
          </a:xfrm>
          <a:prstGeom prst="rect">
            <a:avLst/>
          </a:prstGeom>
        </p:spPr>
      </p:pic>
      <p:sp>
        <p:nvSpPr>
          <p:cNvPr id="49" name="Rectángulo redondeado 48"/>
          <p:cNvSpPr/>
          <p:nvPr/>
        </p:nvSpPr>
        <p:spPr>
          <a:xfrm>
            <a:off x="1927952" y="2038120"/>
            <a:ext cx="6301648" cy="104660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2000" dirty="0" smtClean="0">
                <a:ln w="0"/>
                <a:solidFill>
                  <a:schemeClr val="tx1"/>
                </a:solidFill>
              </a:rPr>
              <a:t>Son las enfermedades profesionales más frecuente en países desarrollados</a:t>
            </a:r>
            <a:endParaRPr lang="es-CL" sz="2000" dirty="0">
              <a:ln w="0"/>
              <a:solidFill>
                <a:schemeClr val="tx1"/>
              </a:solidFill>
            </a:endParaRPr>
          </a:p>
        </p:txBody>
      </p:sp>
      <p:sp>
        <p:nvSpPr>
          <p:cNvPr id="50" name="Rectángulo redondeado 49"/>
          <p:cNvSpPr/>
          <p:nvPr/>
        </p:nvSpPr>
        <p:spPr>
          <a:xfrm>
            <a:off x="1927952" y="3299269"/>
            <a:ext cx="6301648" cy="104660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2000" dirty="0">
                <a:ln w="0"/>
                <a:solidFill>
                  <a:schemeClr val="tx1"/>
                </a:solidFill>
              </a:rPr>
              <a:t>Generan un gran número de días perdidos y son de lenta de recuperación </a:t>
            </a:r>
          </a:p>
        </p:txBody>
      </p:sp>
      <p:sp>
        <p:nvSpPr>
          <p:cNvPr id="51" name="Rectángulo redondeado 50"/>
          <p:cNvSpPr/>
          <p:nvPr/>
        </p:nvSpPr>
        <p:spPr>
          <a:xfrm>
            <a:off x="1927952" y="4566437"/>
            <a:ext cx="6301648" cy="104660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2000" dirty="0" smtClean="0">
                <a:ln w="0"/>
                <a:solidFill>
                  <a:schemeClr val="tx1"/>
                </a:solidFill>
              </a:rPr>
              <a:t>Generan</a:t>
            </a:r>
            <a:r>
              <a:rPr lang="es-CL" sz="2000" dirty="0" smtClean="0">
                <a:solidFill>
                  <a:schemeClr val="bg1"/>
                </a:solidFill>
              </a:rPr>
              <a:t> </a:t>
            </a:r>
            <a:r>
              <a:rPr lang="es-CL" sz="2000" dirty="0" smtClean="0">
                <a:ln w="0"/>
                <a:solidFill>
                  <a:schemeClr val="tx1"/>
                </a:solidFill>
              </a:rPr>
              <a:t>grandes costos económicos por conceptos de compensación y rehabilitación</a:t>
            </a:r>
            <a:endParaRPr lang="es-CL" sz="2000" dirty="0">
              <a:solidFill>
                <a:schemeClr val="bg1"/>
              </a:solidFill>
            </a:endParaRPr>
          </a:p>
        </p:txBody>
      </p:sp>
      <p:pic>
        <p:nvPicPr>
          <p:cNvPr id="3" name="Imagen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2059" y="2104607"/>
            <a:ext cx="913628" cy="913628"/>
          </a:xfrm>
          <a:prstGeom prst="rect">
            <a:avLst/>
          </a:prstGeom>
        </p:spPr>
      </p:pic>
      <p:pic>
        <p:nvPicPr>
          <p:cNvPr id="10" name="image21.png"/>
          <p:cNvPicPr>
            <a:picLocks noChangeAspect="1"/>
          </p:cNvPicPr>
          <p:nvPr/>
        </p:nvPicPr>
        <p:blipFill>
          <a:blip r:embed="rId5">
            <a:extLst/>
          </a:blip>
          <a:stretch>
            <a:fillRect/>
          </a:stretch>
        </p:blipFill>
        <p:spPr>
          <a:xfrm>
            <a:off x="825303" y="6089291"/>
            <a:ext cx="7409258" cy="721443"/>
          </a:xfrm>
          <a:prstGeom prst="rect">
            <a:avLst/>
          </a:prstGeom>
          <a:ln w="12700">
            <a:miter lim="400000"/>
          </a:ln>
        </p:spPr>
      </p:pic>
      <p:pic>
        <p:nvPicPr>
          <p:cNvPr id="11" name="image17.png"/>
          <p:cNvPicPr>
            <a:picLocks noChangeAspect="1"/>
          </p:cNvPicPr>
          <p:nvPr/>
        </p:nvPicPr>
        <p:blipFill>
          <a:blip r:embed="rId6">
            <a:extLst/>
          </a:blip>
          <a:stretch>
            <a:fillRect/>
          </a:stretch>
        </p:blipFill>
        <p:spPr>
          <a:xfrm>
            <a:off x="78893" y="6132512"/>
            <a:ext cx="733907" cy="635002"/>
          </a:xfrm>
          <a:prstGeom prst="rect">
            <a:avLst/>
          </a:prstGeom>
          <a:ln w="12700">
            <a:miter lim="400000"/>
          </a:ln>
        </p:spPr>
      </p:pic>
      <p:pic>
        <p:nvPicPr>
          <p:cNvPr id="12" name="image18.png"/>
          <p:cNvPicPr>
            <a:picLocks noChangeAspect="1"/>
          </p:cNvPicPr>
          <p:nvPr/>
        </p:nvPicPr>
        <p:blipFill>
          <a:blip r:embed="rId7">
            <a:extLst/>
          </a:blip>
          <a:stretch>
            <a:fillRect/>
          </a:stretch>
        </p:blipFill>
        <p:spPr>
          <a:xfrm>
            <a:off x="8247061" y="6029325"/>
            <a:ext cx="815977" cy="815975"/>
          </a:xfrm>
          <a:prstGeom prst="rect">
            <a:avLst/>
          </a:prstGeom>
          <a:ln w="12700">
            <a:miter lim="400000"/>
          </a:ln>
        </p:spPr>
      </p:pic>
      <p:pic>
        <p:nvPicPr>
          <p:cNvPr id="13" name="18 Imagen"/>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404100" y="146785"/>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595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250048" y="1528707"/>
            <a:ext cx="8716529" cy="4657915"/>
            <a:chOff x="314574" y="1474597"/>
            <a:chExt cx="6759524" cy="4657915"/>
          </a:xfrm>
        </p:grpSpPr>
        <p:sp>
          <p:nvSpPr>
            <p:cNvPr id="6" name="Forma libre 5"/>
            <p:cNvSpPr/>
            <p:nvPr/>
          </p:nvSpPr>
          <p:spPr>
            <a:xfrm>
              <a:off x="314574" y="1474597"/>
              <a:ext cx="2189102" cy="4657915"/>
            </a:xfrm>
            <a:custGeom>
              <a:avLst/>
              <a:gdLst>
                <a:gd name="connsiteX0" fmla="*/ 0 w 2204153"/>
                <a:gd name="connsiteY0" fmla="*/ 220415 h 4657915"/>
                <a:gd name="connsiteX1" fmla="*/ 220415 w 2204153"/>
                <a:gd name="connsiteY1" fmla="*/ 0 h 4657915"/>
                <a:gd name="connsiteX2" fmla="*/ 1983738 w 2204153"/>
                <a:gd name="connsiteY2" fmla="*/ 0 h 4657915"/>
                <a:gd name="connsiteX3" fmla="*/ 2204153 w 2204153"/>
                <a:gd name="connsiteY3" fmla="*/ 220415 h 4657915"/>
                <a:gd name="connsiteX4" fmla="*/ 2204153 w 2204153"/>
                <a:gd name="connsiteY4" fmla="*/ 4437500 h 4657915"/>
                <a:gd name="connsiteX5" fmla="*/ 1983738 w 2204153"/>
                <a:gd name="connsiteY5" fmla="*/ 4657915 h 4657915"/>
                <a:gd name="connsiteX6" fmla="*/ 220415 w 2204153"/>
                <a:gd name="connsiteY6" fmla="*/ 4657915 h 4657915"/>
                <a:gd name="connsiteX7" fmla="*/ 0 w 2204153"/>
                <a:gd name="connsiteY7" fmla="*/ 4437500 h 4657915"/>
                <a:gd name="connsiteX8" fmla="*/ 0 w 2204153"/>
                <a:gd name="connsiteY8" fmla="*/ 220415 h 465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153" h="4657915">
                  <a:moveTo>
                    <a:pt x="0" y="220415"/>
                  </a:moveTo>
                  <a:cubicBezTo>
                    <a:pt x="0" y="98683"/>
                    <a:pt x="98683" y="0"/>
                    <a:pt x="220415" y="0"/>
                  </a:cubicBezTo>
                  <a:lnTo>
                    <a:pt x="1983738" y="0"/>
                  </a:lnTo>
                  <a:cubicBezTo>
                    <a:pt x="2105470" y="0"/>
                    <a:pt x="2204153" y="98683"/>
                    <a:pt x="2204153" y="220415"/>
                  </a:cubicBezTo>
                  <a:lnTo>
                    <a:pt x="2204153" y="4437500"/>
                  </a:lnTo>
                  <a:cubicBezTo>
                    <a:pt x="2204153" y="4559232"/>
                    <a:pt x="2105470" y="4657915"/>
                    <a:pt x="1983738" y="4657915"/>
                  </a:cubicBezTo>
                  <a:lnTo>
                    <a:pt x="220415" y="4657915"/>
                  </a:lnTo>
                  <a:cubicBezTo>
                    <a:pt x="98683" y="4657915"/>
                    <a:pt x="0" y="4559232"/>
                    <a:pt x="0" y="4437500"/>
                  </a:cubicBezTo>
                  <a:lnTo>
                    <a:pt x="0" y="220415"/>
                  </a:lnTo>
                  <a:close/>
                </a:path>
              </a:pathLst>
            </a:cu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spcFirstLastPara="0" vert="horz" wrap="square" lIns="128016" tIns="1991182" rIns="128016" bIns="1059599" numCol="1" spcCol="1270" anchor="ctr" anchorCtr="0">
              <a:noAutofit/>
            </a:bodyPr>
            <a:lstStyle/>
            <a:p>
              <a:pPr lvl="0" algn="l" defTabSz="800100">
                <a:lnSpc>
                  <a:spcPct val="90000"/>
                </a:lnSpc>
                <a:spcBef>
                  <a:spcPct val="0"/>
                </a:spcBef>
                <a:spcAft>
                  <a:spcPct val="35000"/>
                </a:spcAft>
              </a:pPr>
              <a:r>
                <a:rPr lang="es-CL" b="1" kern="1200" dirty="0" smtClean="0"/>
                <a:t>Factores biomecánicos.</a:t>
              </a:r>
            </a:p>
            <a:p>
              <a:pPr lvl="0" algn="l" defTabSz="800100">
                <a:lnSpc>
                  <a:spcPct val="100000"/>
                </a:lnSpc>
                <a:spcBef>
                  <a:spcPct val="0"/>
                </a:spcBef>
                <a:spcAft>
                  <a:spcPts val="0"/>
                </a:spcAft>
              </a:pPr>
              <a:r>
                <a:rPr lang="es-CL" kern="1200" dirty="0" smtClean="0">
                  <a:ln w="0"/>
                  <a:solidFill>
                    <a:schemeClr val="tx1"/>
                  </a:solidFill>
                  <a:effectLst>
                    <a:outerShdw blurRad="38100" dist="19050" dir="2700000" algn="tl" rotWithShape="0">
                      <a:schemeClr val="dk1">
                        <a:alpha val="40000"/>
                      </a:schemeClr>
                    </a:outerShdw>
                  </a:effectLst>
                </a:rPr>
                <a:t>-Repetitividad</a:t>
              </a:r>
            </a:p>
            <a:p>
              <a:pPr lvl="0" algn="l" defTabSz="800100">
                <a:lnSpc>
                  <a:spcPct val="100000"/>
                </a:lnSpc>
                <a:spcBef>
                  <a:spcPct val="0"/>
                </a:spcBef>
                <a:spcAft>
                  <a:spcPts val="0"/>
                </a:spcAft>
              </a:pPr>
              <a:r>
                <a:rPr lang="es-CL" kern="1200" dirty="0" smtClean="0">
                  <a:ln w="0"/>
                  <a:solidFill>
                    <a:schemeClr val="tx1"/>
                  </a:solidFill>
                  <a:effectLst>
                    <a:outerShdw blurRad="38100" dist="19050" dir="2700000" algn="tl" rotWithShape="0">
                      <a:schemeClr val="dk1">
                        <a:alpha val="40000"/>
                      </a:schemeClr>
                    </a:outerShdw>
                  </a:effectLst>
                </a:rPr>
                <a:t>-Postura</a:t>
              </a:r>
            </a:p>
            <a:p>
              <a:pPr lvl="0" algn="l" defTabSz="800100">
                <a:lnSpc>
                  <a:spcPct val="100000"/>
                </a:lnSpc>
                <a:spcBef>
                  <a:spcPct val="0"/>
                </a:spcBef>
                <a:spcAft>
                  <a:spcPts val="0"/>
                </a:spcAft>
              </a:pPr>
              <a:r>
                <a:rPr lang="es-CL" kern="1200" dirty="0" smtClean="0">
                  <a:ln w="0"/>
                  <a:solidFill>
                    <a:schemeClr val="tx1"/>
                  </a:solidFill>
                  <a:effectLst>
                    <a:outerShdw blurRad="38100" dist="19050" dir="2700000" algn="tl" rotWithShape="0">
                      <a:schemeClr val="dk1">
                        <a:alpha val="40000"/>
                      </a:schemeClr>
                    </a:outerShdw>
                  </a:effectLst>
                </a:rPr>
                <a:t>-Fuerza</a:t>
              </a:r>
              <a:endParaRPr lang="es-CL" kern="1200" dirty="0">
                <a:ln w="0"/>
                <a:solidFill>
                  <a:schemeClr val="tx1"/>
                </a:solidFill>
                <a:effectLst>
                  <a:outerShdw blurRad="38100" dist="19050" dir="2700000" algn="tl" rotWithShape="0">
                    <a:schemeClr val="dk1">
                      <a:alpha val="40000"/>
                    </a:schemeClr>
                  </a:outerShdw>
                </a:effectLst>
              </a:endParaRPr>
            </a:p>
          </p:txBody>
        </p:sp>
        <p:sp>
          <p:nvSpPr>
            <p:cNvPr id="7" name="Elipse 6"/>
            <p:cNvSpPr/>
            <p:nvPr/>
          </p:nvSpPr>
          <p:spPr>
            <a:xfrm>
              <a:off x="660430" y="1592778"/>
              <a:ext cx="1365286" cy="1705609"/>
            </a:xfrm>
            <a:prstGeom prst="ellipse">
              <a:avLst/>
            </a:prstGeom>
            <a:blipFill rotWithShape="1">
              <a:blip r:embed="rId2"/>
              <a:stretch>
                <a:fillRect/>
              </a:stretch>
            </a:blipFill>
            <a:ln>
              <a:solidFill>
                <a:srgbClr val="0070C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orma libre 7"/>
            <p:cNvSpPr/>
            <p:nvPr/>
          </p:nvSpPr>
          <p:spPr>
            <a:xfrm>
              <a:off x="2556765" y="1474597"/>
              <a:ext cx="2304290" cy="4657915"/>
            </a:xfrm>
            <a:custGeom>
              <a:avLst/>
              <a:gdLst>
                <a:gd name="connsiteX0" fmla="*/ 0 w 2304290"/>
                <a:gd name="connsiteY0" fmla="*/ 230429 h 4657915"/>
                <a:gd name="connsiteX1" fmla="*/ 230429 w 2304290"/>
                <a:gd name="connsiteY1" fmla="*/ 0 h 4657915"/>
                <a:gd name="connsiteX2" fmla="*/ 2073861 w 2304290"/>
                <a:gd name="connsiteY2" fmla="*/ 0 h 4657915"/>
                <a:gd name="connsiteX3" fmla="*/ 2304290 w 2304290"/>
                <a:gd name="connsiteY3" fmla="*/ 230429 h 4657915"/>
                <a:gd name="connsiteX4" fmla="*/ 2304290 w 2304290"/>
                <a:gd name="connsiteY4" fmla="*/ 4427486 h 4657915"/>
                <a:gd name="connsiteX5" fmla="*/ 2073861 w 2304290"/>
                <a:gd name="connsiteY5" fmla="*/ 4657915 h 4657915"/>
                <a:gd name="connsiteX6" fmla="*/ 230429 w 2304290"/>
                <a:gd name="connsiteY6" fmla="*/ 4657915 h 4657915"/>
                <a:gd name="connsiteX7" fmla="*/ 0 w 2304290"/>
                <a:gd name="connsiteY7" fmla="*/ 4427486 h 4657915"/>
                <a:gd name="connsiteX8" fmla="*/ 0 w 2304290"/>
                <a:gd name="connsiteY8" fmla="*/ 230429 h 465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90" h="4657915">
                  <a:moveTo>
                    <a:pt x="0" y="230429"/>
                  </a:moveTo>
                  <a:cubicBezTo>
                    <a:pt x="0" y="103167"/>
                    <a:pt x="103167" y="0"/>
                    <a:pt x="230429" y="0"/>
                  </a:cubicBezTo>
                  <a:lnTo>
                    <a:pt x="2073861" y="0"/>
                  </a:lnTo>
                  <a:cubicBezTo>
                    <a:pt x="2201123" y="0"/>
                    <a:pt x="2304290" y="103167"/>
                    <a:pt x="2304290" y="230429"/>
                  </a:cubicBezTo>
                  <a:lnTo>
                    <a:pt x="2304290" y="4427486"/>
                  </a:lnTo>
                  <a:cubicBezTo>
                    <a:pt x="2304290" y="4554748"/>
                    <a:pt x="2201123" y="4657915"/>
                    <a:pt x="2073861" y="4657915"/>
                  </a:cubicBezTo>
                  <a:lnTo>
                    <a:pt x="230429" y="4657915"/>
                  </a:lnTo>
                  <a:cubicBezTo>
                    <a:pt x="103167" y="4657915"/>
                    <a:pt x="0" y="4554748"/>
                    <a:pt x="0" y="4427486"/>
                  </a:cubicBezTo>
                  <a:lnTo>
                    <a:pt x="0" y="230429"/>
                  </a:lnTo>
                  <a:close/>
                </a:path>
              </a:pathLst>
            </a:cu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spcFirstLastPara="0" vert="horz" wrap="square" lIns="128016" tIns="1991182" rIns="128016" bIns="1059599" numCol="1" spcCol="1270" anchor="ctr" anchorCtr="0">
              <a:noAutofit/>
            </a:bodyPr>
            <a:lstStyle/>
            <a:p>
              <a:pPr lvl="0" algn="l" defTabSz="800100">
                <a:lnSpc>
                  <a:spcPct val="90000"/>
                </a:lnSpc>
                <a:spcBef>
                  <a:spcPct val="0"/>
                </a:spcBef>
                <a:spcAft>
                  <a:spcPct val="35000"/>
                </a:spcAft>
              </a:pPr>
              <a:endParaRPr lang="es-CL" kern="1200" dirty="0" smtClean="0">
                <a:latin typeface="+mn-lt"/>
                <a:ea typeface="Verdana" panose="020B0604030504040204" pitchFamily="34" charset="0"/>
                <a:cs typeface="Verdana" panose="020B0604030504040204" pitchFamily="34" charset="0"/>
              </a:endParaRPr>
            </a:p>
            <a:p>
              <a:pPr lvl="0" algn="l" defTabSz="800100">
                <a:lnSpc>
                  <a:spcPct val="90000"/>
                </a:lnSpc>
                <a:spcBef>
                  <a:spcPct val="0"/>
                </a:spcBef>
                <a:spcAft>
                  <a:spcPct val="35000"/>
                </a:spcAft>
              </a:pPr>
              <a:endParaRPr lang="es-CL" kern="1200" dirty="0" smtClean="0">
                <a:latin typeface="+mn-lt"/>
                <a:ea typeface="Verdana" panose="020B0604030504040204" pitchFamily="34" charset="0"/>
                <a:cs typeface="Verdana" panose="020B0604030504040204" pitchFamily="34" charset="0"/>
              </a:endParaRPr>
            </a:p>
            <a:p>
              <a:pPr lvl="0" algn="l" defTabSz="800100">
                <a:lnSpc>
                  <a:spcPct val="90000"/>
                </a:lnSpc>
                <a:spcBef>
                  <a:spcPct val="0"/>
                </a:spcBef>
                <a:spcAft>
                  <a:spcPct val="35000"/>
                </a:spcAft>
              </a:pPr>
              <a:endParaRPr lang="es-CL" kern="1200" dirty="0" smtClean="0">
                <a:latin typeface="+mn-lt"/>
                <a:ea typeface="Verdana" panose="020B0604030504040204" pitchFamily="34" charset="0"/>
                <a:cs typeface="Verdana" panose="020B0604030504040204" pitchFamily="34" charset="0"/>
              </a:endParaRPr>
            </a:p>
            <a:p>
              <a:pPr lvl="0" algn="l" defTabSz="800100">
                <a:lnSpc>
                  <a:spcPct val="90000"/>
                </a:lnSpc>
                <a:spcBef>
                  <a:spcPct val="0"/>
                </a:spcBef>
                <a:spcAft>
                  <a:spcPct val="35000"/>
                </a:spcAft>
              </a:pPr>
              <a:endParaRPr lang="es-CL" kern="1200" dirty="0" smtClean="0">
                <a:latin typeface="+mn-lt"/>
                <a:ea typeface="Verdana" panose="020B0604030504040204" pitchFamily="34" charset="0"/>
                <a:cs typeface="Verdana" panose="020B0604030504040204" pitchFamily="34" charset="0"/>
              </a:endParaRPr>
            </a:p>
            <a:p>
              <a:pPr lvl="0" algn="l" defTabSz="800100">
                <a:lnSpc>
                  <a:spcPct val="90000"/>
                </a:lnSpc>
                <a:spcBef>
                  <a:spcPct val="0"/>
                </a:spcBef>
                <a:spcAft>
                  <a:spcPct val="35000"/>
                </a:spcAft>
              </a:pPr>
              <a:r>
                <a:rPr lang="es-CL" b="1" kern="1200" dirty="0" smtClean="0">
                  <a:latin typeface="+mn-lt"/>
                  <a:ea typeface="Verdana" panose="020B0604030504040204" pitchFamily="34" charset="0"/>
                  <a:cs typeface="Verdana" panose="020B0604030504040204" pitchFamily="34" charset="0"/>
                </a:rPr>
                <a:t>Factores de la organizacionales y psicosociales.</a:t>
              </a:r>
            </a:p>
            <a:p>
              <a:pPr lvl="0" algn="l" defTabSz="800100">
                <a:spcBef>
                  <a:spcPct val="0"/>
                </a:spcBef>
                <a:spcAft>
                  <a:spcPts val="0"/>
                </a:spcAft>
              </a:pPr>
              <a:r>
                <a:rPr lang="es-CL" sz="1600" kern="1200" dirty="0" smtClean="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-Carga alta de trabajo</a:t>
              </a:r>
            </a:p>
            <a:p>
              <a:pPr lvl="0" algn="l" defTabSz="800100">
                <a:spcBef>
                  <a:spcPct val="0"/>
                </a:spcBef>
                <a:spcAft>
                  <a:spcPts val="0"/>
                </a:spcAft>
              </a:pPr>
              <a:r>
                <a:rPr lang="es-CL" sz="1600" kern="1200" dirty="0" smtClean="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-Ausencia de pausas </a:t>
              </a:r>
            </a:p>
            <a:p>
              <a:pPr lvl="0" algn="l" defTabSz="800100">
                <a:spcBef>
                  <a:spcPct val="0"/>
                </a:spcBef>
                <a:spcAft>
                  <a:spcPts val="0"/>
                </a:spcAft>
              </a:pPr>
              <a:r>
                <a:rPr lang="es-CL" sz="1600" kern="1200" dirty="0" smtClean="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-Ritmo alto de trabajo</a:t>
              </a:r>
            </a:p>
            <a:p>
              <a:pPr lvl="0" algn="l" defTabSz="800100">
                <a:spcBef>
                  <a:spcPct val="0"/>
                </a:spcBef>
                <a:spcAft>
                  <a:spcPts val="0"/>
                </a:spcAft>
              </a:pPr>
              <a:r>
                <a:rPr lang="es-CL" sz="1600" kern="1200" dirty="0" smtClean="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-Remuneración por producción</a:t>
              </a:r>
            </a:p>
            <a:p>
              <a:pPr lvl="0" algn="l" defTabSz="800100">
                <a:spcBef>
                  <a:spcPct val="0"/>
                </a:spcBef>
                <a:spcAft>
                  <a:spcPts val="0"/>
                </a:spcAft>
              </a:pPr>
              <a:r>
                <a:rPr lang="es-CL" sz="1600" kern="1200" dirty="0" smtClean="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-Bajo apoyo social</a:t>
              </a:r>
            </a:p>
            <a:p>
              <a:pPr lvl="0" algn="l" defTabSz="800100">
                <a:spcBef>
                  <a:spcPct val="0"/>
                </a:spcBef>
                <a:spcAft>
                  <a:spcPts val="0"/>
                </a:spcAft>
              </a:pPr>
              <a:r>
                <a:rPr lang="es-CL" sz="1600" kern="1200" dirty="0" smtClean="0">
                  <a:ln w="0"/>
                  <a:solidFill>
                    <a:schemeClr val="tx1"/>
                  </a:solidFill>
                  <a:effectLst>
                    <a:outerShdw blurRad="38100" dist="19050" dir="2700000" algn="tl" rotWithShape="0">
                      <a:schemeClr val="dk1">
                        <a:alpha val="40000"/>
                      </a:schemeClr>
                    </a:outerShdw>
                  </a:effectLst>
                  <a:latin typeface="+mn-lt"/>
                  <a:ea typeface="Verdana" panose="020B0604030504040204" pitchFamily="34" charset="0"/>
                  <a:cs typeface="Verdana" panose="020B0604030504040204" pitchFamily="34" charset="0"/>
                </a:rPr>
                <a:t>-Baja autonomía</a:t>
              </a:r>
            </a:p>
            <a:p>
              <a:pPr lvl="0" algn="l" defTabSz="800100">
                <a:lnSpc>
                  <a:spcPct val="90000"/>
                </a:lnSpc>
                <a:spcBef>
                  <a:spcPct val="0"/>
                </a:spcBef>
                <a:spcAft>
                  <a:spcPct val="35000"/>
                </a:spcAft>
              </a:pPr>
              <a:endParaRPr lang="es-CL" kern="1200" dirty="0" smtClean="0">
                <a:latin typeface="+mn-lt"/>
                <a:ea typeface="Verdana" panose="020B0604030504040204" pitchFamily="34" charset="0"/>
                <a:cs typeface="Verdana" panose="020B0604030504040204" pitchFamily="34" charset="0"/>
              </a:endParaRPr>
            </a:p>
            <a:p>
              <a:pPr lvl="0" algn="l" defTabSz="800100">
                <a:lnSpc>
                  <a:spcPct val="90000"/>
                </a:lnSpc>
                <a:spcBef>
                  <a:spcPct val="0"/>
                </a:spcBef>
                <a:spcAft>
                  <a:spcPct val="35000"/>
                </a:spcAft>
              </a:pPr>
              <a:endParaRPr lang="es-CL" kern="1200" dirty="0">
                <a:latin typeface="+mn-lt"/>
                <a:ea typeface="Verdana" panose="020B0604030504040204" pitchFamily="34" charset="0"/>
                <a:cs typeface="Verdana" panose="020B0604030504040204" pitchFamily="34" charset="0"/>
              </a:endParaRPr>
            </a:p>
          </p:txBody>
        </p:sp>
        <p:sp>
          <p:nvSpPr>
            <p:cNvPr id="10" name="Forma libre 9"/>
            <p:cNvSpPr/>
            <p:nvPr/>
          </p:nvSpPr>
          <p:spPr>
            <a:xfrm>
              <a:off x="4932468" y="1474597"/>
              <a:ext cx="2141630" cy="4657915"/>
            </a:xfrm>
            <a:custGeom>
              <a:avLst/>
              <a:gdLst>
                <a:gd name="connsiteX0" fmla="*/ 0 w 2141630"/>
                <a:gd name="connsiteY0" fmla="*/ 214163 h 4657915"/>
                <a:gd name="connsiteX1" fmla="*/ 214163 w 2141630"/>
                <a:gd name="connsiteY1" fmla="*/ 0 h 4657915"/>
                <a:gd name="connsiteX2" fmla="*/ 1927467 w 2141630"/>
                <a:gd name="connsiteY2" fmla="*/ 0 h 4657915"/>
                <a:gd name="connsiteX3" fmla="*/ 2141630 w 2141630"/>
                <a:gd name="connsiteY3" fmla="*/ 214163 h 4657915"/>
                <a:gd name="connsiteX4" fmla="*/ 2141630 w 2141630"/>
                <a:gd name="connsiteY4" fmla="*/ 4443752 h 4657915"/>
                <a:gd name="connsiteX5" fmla="*/ 1927467 w 2141630"/>
                <a:gd name="connsiteY5" fmla="*/ 4657915 h 4657915"/>
                <a:gd name="connsiteX6" fmla="*/ 214163 w 2141630"/>
                <a:gd name="connsiteY6" fmla="*/ 4657915 h 4657915"/>
                <a:gd name="connsiteX7" fmla="*/ 0 w 2141630"/>
                <a:gd name="connsiteY7" fmla="*/ 4443752 h 4657915"/>
                <a:gd name="connsiteX8" fmla="*/ 0 w 2141630"/>
                <a:gd name="connsiteY8" fmla="*/ 214163 h 465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1630" h="4657915">
                  <a:moveTo>
                    <a:pt x="0" y="214163"/>
                  </a:moveTo>
                  <a:cubicBezTo>
                    <a:pt x="0" y="95884"/>
                    <a:pt x="95884" y="0"/>
                    <a:pt x="214163" y="0"/>
                  </a:cubicBezTo>
                  <a:lnTo>
                    <a:pt x="1927467" y="0"/>
                  </a:lnTo>
                  <a:cubicBezTo>
                    <a:pt x="2045746" y="0"/>
                    <a:pt x="2141630" y="95884"/>
                    <a:pt x="2141630" y="214163"/>
                  </a:cubicBezTo>
                  <a:lnTo>
                    <a:pt x="2141630" y="4443752"/>
                  </a:lnTo>
                  <a:cubicBezTo>
                    <a:pt x="2141630" y="4562031"/>
                    <a:pt x="2045746" y="4657915"/>
                    <a:pt x="1927467" y="4657915"/>
                  </a:cubicBezTo>
                  <a:lnTo>
                    <a:pt x="214163" y="4657915"/>
                  </a:lnTo>
                  <a:cubicBezTo>
                    <a:pt x="95884" y="4657915"/>
                    <a:pt x="0" y="4562031"/>
                    <a:pt x="0" y="4443752"/>
                  </a:cubicBezTo>
                  <a:lnTo>
                    <a:pt x="0" y="214163"/>
                  </a:lnTo>
                  <a:close/>
                </a:path>
              </a:pathLst>
            </a:cu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spcFirstLastPara="0" vert="horz" wrap="square" lIns="128016" tIns="1991182" rIns="128016" bIns="1059599" numCol="1" spcCol="1270" anchor="ctr" anchorCtr="0">
              <a:noAutofit/>
            </a:bodyPr>
            <a:lstStyle/>
            <a:p>
              <a:pPr lvl="0" algn="l" defTabSz="800100">
                <a:lnSpc>
                  <a:spcPct val="90000"/>
                </a:lnSpc>
                <a:spcBef>
                  <a:spcPct val="0"/>
                </a:spcBef>
                <a:spcAft>
                  <a:spcPct val="35000"/>
                </a:spcAft>
              </a:pPr>
              <a:endParaRPr lang="es-CL" kern="1200" dirty="0" smtClean="0"/>
            </a:p>
            <a:p>
              <a:pPr lvl="0" algn="l" defTabSz="800100">
                <a:lnSpc>
                  <a:spcPct val="90000"/>
                </a:lnSpc>
                <a:spcBef>
                  <a:spcPct val="0"/>
                </a:spcBef>
                <a:spcAft>
                  <a:spcPct val="35000"/>
                </a:spcAft>
              </a:pPr>
              <a:endParaRPr lang="es-CL" kern="1200" dirty="0" smtClean="0"/>
            </a:p>
            <a:p>
              <a:pPr lvl="0" algn="l" defTabSz="800100">
                <a:lnSpc>
                  <a:spcPct val="90000"/>
                </a:lnSpc>
                <a:spcBef>
                  <a:spcPct val="0"/>
                </a:spcBef>
                <a:spcAft>
                  <a:spcPct val="35000"/>
                </a:spcAft>
              </a:pPr>
              <a:r>
                <a:rPr lang="es-CL" b="1" kern="1200" dirty="0" smtClean="0"/>
                <a:t>Factores ambientales en el lugar de trabajo.</a:t>
              </a:r>
            </a:p>
            <a:p>
              <a:pPr lvl="0" algn="l" defTabSz="800100">
                <a:lnSpc>
                  <a:spcPct val="90000"/>
                </a:lnSpc>
                <a:spcBef>
                  <a:spcPct val="0"/>
                </a:spcBef>
                <a:spcAft>
                  <a:spcPct val="35000"/>
                </a:spcAft>
              </a:pPr>
              <a:endParaRPr lang="es-CL" b="1" kern="1200" dirty="0" smtClean="0"/>
            </a:p>
            <a:p>
              <a:pPr lvl="0" algn="l" defTabSz="800100">
                <a:lnSpc>
                  <a:spcPct val="100000"/>
                </a:lnSpc>
                <a:spcBef>
                  <a:spcPct val="0"/>
                </a:spcBef>
                <a:spcAft>
                  <a:spcPts val="0"/>
                </a:spcAft>
              </a:pPr>
              <a:r>
                <a:rPr lang="es-CL" kern="1200" dirty="0" smtClean="0">
                  <a:solidFill>
                    <a:schemeClr val="tx1"/>
                  </a:solidFill>
                </a:rPr>
                <a:t>-</a:t>
              </a:r>
              <a:r>
                <a:rPr lang="es-CL" sz="1600" kern="1200" dirty="0" smtClean="0">
                  <a:solidFill>
                    <a:schemeClr val="tx1"/>
                  </a:solidFill>
                </a:rPr>
                <a:t>Exposición a frio</a:t>
              </a:r>
            </a:p>
            <a:p>
              <a:pPr lvl="0" algn="l" defTabSz="800100">
                <a:lnSpc>
                  <a:spcPct val="100000"/>
                </a:lnSpc>
                <a:spcBef>
                  <a:spcPct val="0"/>
                </a:spcBef>
                <a:spcAft>
                  <a:spcPts val="0"/>
                </a:spcAft>
              </a:pPr>
              <a:r>
                <a:rPr lang="es-CL" sz="1600" kern="1200" dirty="0" smtClean="0">
                  <a:solidFill>
                    <a:schemeClr val="tx1"/>
                  </a:solidFill>
                </a:rPr>
                <a:t>-Exposición a vibraciones</a:t>
              </a:r>
            </a:p>
            <a:p>
              <a:pPr lvl="0" algn="l" defTabSz="800100">
                <a:lnSpc>
                  <a:spcPct val="100000"/>
                </a:lnSpc>
                <a:spcBef>
                  <a:spcPct val="0"/>
                </a:spcBef>
                <a:spcAft>
                  <a:spcPts val="0"/>
                </a:spcAft>
              </a:pPr>
              <a:r>
                <a:rPr lang="es-CL" sz="1600" kern="1200" dirty="0" smtClean="0">
                  <a:solidFill>
                    <a:schemeClr val="tx1"/>
                  </a:solidFill>
                </a:rPr>
                <a:t>-Uso herramientas inadecuadas</a:t>
              </a:r>
            </a:p>
            <a:p>
              <a:pPr lvl="0" algn="l" defTabSz="800100">
                <a:lnSpc>
                  <a:spcPct val="100000"/>
                </a:lnSpc>
                <a:spcBef>
                  <a:spcPct val="0"/>
                </a:spcBef>
                <a:spcAft>
                  <a:spcPts val="0"/>
                </a:spcAft>
              </a:pPr>
              <a:endParaRPr lang="es-CL" kern="1200" dirty="0"/>
            </a:p>
          </p:txBody>
        </p:sp>
        <p:sp>
          <p:nvSpPr>
            <p:cNvPr id="11" name="Elipse 10"/>
            <p:cNvSpPr/>
            <p:nvPr/>
          </p:nvSpPr>
          <p:spPr>
            <a:xfrm>
              <a:off x="3052327" y="1531698"/>
              <a:ext cx="1394264" cy="1705611"/>
            </a:xfrm>
            <a:prstGeom prst="ellipse">
              <a:avLst/>
            </a:prstGeom>
            <a:blipFill rotWithShape="1">
              <a:blip r:embed="rId3"/>
              <a:stretch>
                <a:fillRect/>
              </a:stretch>
            </a:blipFill>
            <a:ln>
              <a:solidFill>
                <a:srgbClr val="0070C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 name="Imagen 1"/>
          <p:cNvPicPr>
            <a:picLocks noChangeAspect="1"/>
          </p:cNvPicPr>
          <p:nvPr/>
        </p:nvPicPr>
        <p:blipFill rotWithShape="1">
          <a:blip r:embed="rId4" cstate="email">
            <a:extLst>
              <a:ext uri="{28A0092B-C50C-407E-A947-70E740481C1C}">
                <a14:useLocalDpi xmlns:a14="http://schemas.microsoft.com/office/drawing/2010/main" val="0"/>
              </a:ext>
            </a:extLst>
          </a:blip>
          <a:srcRect l="32239" t="14926" r="26268" b="4875"/>
          <a:stretch/>
        </p:blipFill>
        <p:spPr>
          <a:xfrm>
            <a:off x="6737686" y="1637001"/>
            <a:ext cx="1696109" cy="1603223"/>
          </a:xfrm>
          <a:prstGeom prst="ellipse">
            <a:avLst/>
          </a:prstGeom>
          <a:ln w="19050" cap="rnd">
            <a:solidFill>
              <a:srgbClr val="0099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Rectángulo 3"/>
          <p:cNvSpPr/>
          <p:nvPr/>
        </p:nvSpPr>
        <p:spPr>
          <a:xfrm>
            <a:off x="250048" y="423243"/>
            <a:ext cx="7463079" cy="830997"/>
          </a:xfrm>
          <a:prstGeom prst="rect">
            <a:avLst/>
          </a:prstGeom>
        </p:spPr>
        <p:txBody>
          <a:bodyPr wrap="square">
            <a:spAutoFit/>
          </a:bodyPr>
          <a:lstStyle/>
          <a:p>
            <a:r>
              <a:rPr lang="es-CL" sz="2400" b="1" dirty="0" smtClean="0">
                <a:solidFill>
                  <a:srgbClr val="1C5680"/>
                </a:solidFill>
              </a:rPr>
              <a:t>¿Qué factores de riesgos son la causa de los TMERT-EESS?</a:t>
            </a:r>
            <a:endParaRPr lang="es-ES" sz="2400" b="1" dirty="0">
              <a:solidFill>
                <a:srgbClr val="1C5680"/>
              </a:solidFill>
            </a:endParaRPr>
          </a:p>
        </p:txBody>
      </p:sp>
      <p:pic>
        <p:nvPicPr>
          <p:cNvPr id="22" name="image21.png"/>
          <p:cNvPicPr>
            <a:picLocks noChangeAspect="1"/>
          </p:cNvPicPr>
          <p:nvPr/>
        </p:nvPicPr>
        <p:blipFill>
          <a:blip r:embed="rId5">
            <a:extLst/>
          </a:blip>
          <a:stretch>
            <a:fillRect/>
          </a:stretch>
        </p:blipFill>
        <p:spPr>
          <a:xfrm>
            <a:off x="825303" y="6219592"/>
            <a:ext cx="7409258" cy="591142"/>
          </a:xfrm>
          <a:prstGeom prst="rect">
            <a:avLst/>
          </a:prstGeom>
          <a:ln w="12700">
            <a:miter lim="400000"/>
          </a:ln>
        </p:spPr>
      </p:pic>
      <p:pic>
        <p:nvPicPr>
          <p:cNvPr id="13" name="18 Imagen"/>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15577" y="102781"/>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905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09" y="1695368"/>
            <a:ext cx="4865189" cy="3892151"/>
          </a:xfrm>
          <a:prstGeom prst="rect">
            <a:avLst/>
          </a:prstGeom>
        </p:spPr>
      </p:pic>
      <p:sp>
        <p:nvSpPr>
          <p:cNvPr id="11" name="Rectángulo redondeado 10"/>
          <p:cNvSpPr/>
          <p:nvPr/>
        </p:nvSpPr>
        <p:spPr>
          <a:xfrm>
            <a:off x="3054536" y="1451750"/>
            <a:ext cx="5618602" cy="4561672"/>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Font typeface="Arial" panose="020B0604020202020204" pitchFamily="34" charset="0"/>
              <a:buChar char="•"/>
            </a:pPr>
            <a:endParaRPr lang="es-CL" sz="2000" dirty="0"/>
          </a:p>
          <a:p>
            <a:pPr algn="ctr"/>
            <a:endParaRPr lang="es-CL" sz="2000" dirty="0" smtClean="0"/>
          </a:p>
          <a:p>
            <a:r>
              <a:rPr lang="es-CL" dirty="0" smtClean="0"/>
              <a:t>Contribuyen a su generación algunos factores personales o de susceptibilidad personal</a:t>
            </a:r>
          </a:p>
          <a:p>
            <a:endParaRPr lang="es-CL" sz="2000" dirty="0"/>
          </a:p>
          <a:p>
            <a:pPr algn="ctr"/>
            <a:endParaRPr lang="es-CL" sz="2000" dirty="0" smtClean="0"/>
          </a:p>
          <a:p>
            <a:pPr algn="ctr"/>
            <a:endParaRPr lang="es-CL" sz="2000" dirty="0"/>
          </a:p>
          <a:p>
            <a:pPr algn="ctr"/>
            <a:endParaRPr lang="es-CL" sz="2000" dirty="0" smtClean="0"/>
          </a:p>
          <a:p>
            <a:pPr algn="ctr"/>
            <a:endParaRPr lang="es-CL" sz="2000" dirty="0"/>
          </a:p>
          <a:p>
            <a:pPr algn="ctr"/>
            <a:endParaRPr lang="es-CL" sz="2000" dirty="0" smtClean="0"/>
          </a:p>
          <a:p>
            <a:pPr algn="ctr"/>
            <a:endParaRPr lang="es-CL" sz="2000" dirty="0"/>
          </a:p>
          <a:p>
            <a:pPr algn="ctr"/>
            <a:endParaRPr lang="es-CL" sz="2000" dirty="0" smtClean="0"/>
          </a:p>
          <a:p>
            <a:pPr algn="ctr"/>
            <a:endParaRPr lang="es-CL" sz="2000" dirty="0"/>
          </a:p>
          <a:p>
            <a:pPr algn="ctr"/>
            <a:endParaRPr lang="es-CL" sz="2000" dirty="0" smtClean="0"/>
          </a:p>
          <a:p>
            <a:pPr algn="ctr"/>
            <a:endParaRPr lang="es-CL" sz="2000" dirty="0"/>
          </a:p>
          <a:p>
            <a:pPr algn="ctr"/>
            <a:endParaRPr lang="es-CL" sz="2000" dirty="0"/>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20521" y="3297000"/>
            <a:ext cx="948701" cy="1472439"/>
          </a:xfrm>
          <a:prstGeom prst="rect">
            <a:avLst/>
          </a:prstGeom>
        </p:spPr>
      </p:pic>
      <p:sp>
        <p:nvSpPr>
          <p:cNvPr id="12" name="CuadroTexto 11"/>
          <p:cNvSpPr txBox="1"/>
          <p:nvPr/>
        </p:nvSpPr>
        <p:spPr>
          <a:xfrm>
            <a:off x="4968607" y="4846348"/>
            <a:ext cx="1652530"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CL" dirty="0" smtClean="0"/>
              <a:t>Constitución física</a:t>
            </a:r>
            <a:endParaRPr lang="es-CL" dirty="0"/>
          </a:p>
        </p:txBody>
      </p:sp>
      <p:pic>
        <p:nvPicPr>
          <p:cNvPr id="17" name="Imagen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3676" y="3203909"/>
            <a:ext cx="2080498" cy="1560374"/>
          </a:xfrm>
          <a:prstGeom prst="rect">
            <a:avLst/>
          </a:prstGeom>
        </p:spPr>
      </p:pic>
      <p:sp>
        <p:nvSpPr>
          <p:cNvPr id="18" name="CuadroTexto 17"/>
          <p:cNvSpPr txBox="1"/>
          <p:nvPr/>
        </p:nvSpPr>
        <p:spPr>
          <a:xfrm>
            <a:off x="6737660" y="4848855"/>
            <a:ext cx="165253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CL" dirty="0" smtClean="0"/>
              <a:t>Genero</a:t>
            </a:r>
            <a:endParaRPr lang="es-CL" dirty="0"/>
          </a:p>
        </p:txBody>
      </p:sp>
      <p:pic>
        <p:nvPicPr>
          <p:cNvPr id="19" name="Imagen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98572" y="3450365"/>
            <a:ext cx="1220826" cy="1220826"/>
          </a:xfrm>
          <a:prstGeom prst="rect">
            <a:avLst/>
          </a:prstGeom>
          <a:effectLst/>
        </p:spPr>
      </p:pic>
      <p:sp>
        <p:nvSpPr>
          <p:cNvPr id="20" name="CuadroTexto 19"/>
          <p:cNvSpPr txBox="1"/>
          <p:nvPr/>
        </p:nvSpPr>
        <p:spPr>
          <a:xfrm>
            <a:off x="3182720" y="4895383"/>
            <a:ext cx="165253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CL" dirty="0" smtClean="0"/>
              <a:t>Edad</a:t>
            </a:r>
            <a:endParaRPr lang="es-CL" dirty="0"/>
          </a:p>
        </p:txBody>
      </p:sp>
      <p:sp>
        <p:nvSpPr>
          <p:cNvPr id="21" name="Elipse 20"/>
          <p:cNvSpPr/>
          <p:nvPr/>
        </p:nvSpPr>
        <p:spPr>
          <a:xfrm>
            <a:off x="3182720" y="3297000"/>
            <a:ext cx="1513361" cy="1467283"/>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2" name="Elipse 21"/>
          <p:cNvSpPr/>
          <p:nvPr/>
        </p:nvSpPr>
        <p:spPr>
          <a:xfrm>
            <a:off x="5010315" y="3297000"/>
            <a:ext cx="1513361" cy="1467283"/>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3" name="Elipse 22"/>
          <p:cNvSpPr/>
          <p:nvPr/>
        </p:nvSpPr>
        <p:spPr>
          <a:xfrm>
            <a:off x="6800288" y="3250453"/>
            <a:ext cx="1513361" cy="1467283"/>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 name="CuadroTexto 4"/>
          <p:cNvSpPr txBox="1"/>
          <p:nvPr/>
        </p:nvSpPr>
        <p:spPr>
          <a:xfrm>
            <a:off x="4416910" y="5663474"/>
            <a:ext cx="3147015" cy="276999"/>
          </a:xfrm>
          <a:prstGeom prst="rect">
            <a:avLst/>
          </a:prstGeom>
          <a:noFill/>
        </p:spPr>
        <p:txBody>
          <a:bodyPr wrap="none" rtlCol="0">
            <a:spAutoFit/>
          </a:bodyPr>
          <a:lstStyle/>
          <a:p>
            <a:r>
              <a:rPr lang="es-CL" sz="1200" dirty="0" smtClean="0">
                <a:solidFill>
                  <a:srgbClr val="FF0000"/>
                </a:solidFill>
              </a:rPr>
              <a:t>Condiciones de salud (</a:t>
            </a:r>
            <a:r>
              <a:rPr lang="es-CL" sz="1200" dirty="0" err="1" smtClean="0">
                <a:solidFill>
                  <a:srgbClr val="FF0000"/>
                </a:solidFill>
              </a:rPr>
              <a:t>Malchaire</a:t>
            </a:r>
            <a:r>
              <a:rPr lang="es-CL" sz="1200" dirty="0" smtClean="0">
                <a:solidFill>
                  <a:srgbClr val="FF0000"/>
                </a:solidFill>
              </a:rPr>
              <a:t>, 2001)</a:t>
            </a:r>
            <a:endParaRPr lang="es-CL" sz="1200" dirty="0">
              <a:solidFill>
                <a:srgbClr val="FF0000"/>
              </a:solidFill>
            </a:endParaRPr>
          </a:p>
        </p:txBody>
      </p:sp>
      <p:pic>
        <p:nvPicPr>
          <p:cNvPr id="25" name="image21.png"/>
          <p:cNvPicPr>
            <a:picLocks noChangeAspect="1"/>
          </p:cNvPicPr>
          <p:nvPr/>
        </p:nvPicPr>
        <p:blipFill>
          <a:blip r:embed="rId6">
            <a:extLst/>
          </a:blip>
          <a:stretch>
            <a:fillRect/>
          </a:stretch>
        </p:blipFill>
        <p:spPr>
          <a:xfrm>
            <a:off x="904391" y="6235338"/>
            <a:ext cx="7409258" cy="628603"/>
          </a:xfrm>
          <a:prstGeom prst="rect">
            <a:avLst/>
          </a:prstGeom>
          <a:ln w="12700">
            <a:miter lim="400000"/>
          </a:ln>
        </p:spPr>
      </p:pic>
      <p:sp>
        <p:nvSpPr>
          <p:cNvPr id="29" name="Rectángulo 28"/>
          <p:cNvSpPr/>
          <p:nvPr/>
        </p:nvSpPr>
        <p:spPr>
          <a:xfrm>
            <a:off x="338809" y="968663"/>
            <a:ext cx="8964713" cy="400110"/>
          </a:xfrm>
          <a:prstGeom prst="rect">
            <a:avLst/>
          </a:prstGeom>
        </p:spPr>
        <p:txBody>
          <a:bodyPr wrap="square">
            <a:spAutoFit/>
          </a:bodyPr>
          <a:lstStyle/>
          <a:p>
            <a:r>
              <a:rPr lang="es-CL" sz="2000" b="1" dirty="0" smtClean="0">
                <a:solidFill>
                  <a:srgbClr val="1C5680"/>
                </a:solidFill>
              </a:rPr>
              <a:t>¿Cuáles son los factores de riesgo que originan los TMERT-EESS?</a:t>
            </a:r>
            <a:endParaRPr lang="es-ES" sz="2000" b="1" dirty="0">
              <a:solidFill>
                <a:srgbClr val="1C5680"/>
              </a:solidFill>
            </a:endParaRPr>
          </a:p>
        </p:txBody>
      </p:sp>
      <p:pic>
        <p:nvPicPr>
          <p:cNvPr id="24" name="18 Imagen"/>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399535" y="84528"/>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408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dondear rectángulo de esquina diagonal"/>
          <p:cNvSpPr/>
          <p:nvPr/>
        </p:nvSpPr>
        <p:spPr>
          <a:xfrm>
            <a:off x="1208188" y="2247578"/>
            <a:ext cx="2806588" cy="578809"/>
          </a:xfrm>
          <a:prstGeom prst="round2DiagRect">
            <a:avLst/>
          </a:prstGeom>
          <a:solidFill>
            <a:srgbClr val="004C64"/>
          </a:solidFill>
          <a:ln>
            <a:solidFill>
              <a:srgbClr val="8FB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4585" r="5472"/>
          <a:stretch/>
        </p:blipFill>
        <p:spPr bwMode="auto">
          <a:xfrm>
            <a:off x="1208188" y="2825644"/>
            <a:ext cx="2821120" cy="27006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1867" y="2853738"/>
            <a:ext cx="2855461" cy="26725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3 Flecha a la derecha con bandas"/>
          <p:cNvSpPr/>
          <p:nvPr/>
        </p:nvSpPr>
        <p:spPr bwMode="auto">
          <a:xfrm>
            <a:off x="4174172" y="3733978"/>
            <a:ext cx="1090322" cy="522190"/>
          </a:xfrm>
          <a:prstGeom prst="stripedRightArrow">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rgbClr val="FFCC00"/>
              </a:solidFill>
              <a:effectLst/>
              <a:latin typeface="Arial" charset="0"/>
            </a:endParaRPr>
          </a:p>
        </p:txBody>
      </p:sp>
      <p:sp>
        <p:nvSpPr>
          <p:cNvPr id="8" name="2 Rectángulo"/>
          <p:cNvSpPr/>
          <p:nvPr/>
        </p:nvSpPr>
        <p:spPr>
          <a:xfrm>
            <a:off x="1241942" y="2247578"/>
            <a:ext cx="2772834" cy="523220"/>
          </a:xfrm>
          <a:prstGeom prst="rect">
            <a:avLst/>
          </a:prstGeom>
        </p:spPr>
        <p:txBody>
          <a:bodyPr wrap="square">
            <a:spAutoFit/>
          </a:bodyPr>
          <a:lstStyle/>
          <a:p>
            <a:pPr lvl="0" algn="ctr"/>
            <a:r>
              <a:rPr lang="es-ES_tradnl" sz="1400" b="1" dirty="0">
                <a:solidFill>
                  <a:schemeClr val="bg1"/>
                </a:solidFill>
                <a:latin typeface="Arial" pitchFamily="34" charset="0"/>
              </a:rPr>
              <a:t>NORMA TÉCNICA </a:t>
            </a:r>
            <a:r>
              <a:rPr lang="es-ES_tradnl" sz="1400" b="1" dirty="0" smtClean="0">
                <a:solidFill>
                  <a:schemeClr val="bg1"/>
                </a:solidFill>
                <a:latin typeface="Arial" pitchFamily="34" charset="0"/>
              </a:rPr>
              <a:t>TME-EESS</a:t>
            </a:r>
          </a:p>
          <a:p>
            <a:pPr lvl="0" algn="ctr"/>
            <a:r>
              <a:rPr lang="es-ES_tradnl" sz="1400" b="1" dirty="0" smtClean="0">
                <a:solidFill>
                  <a:schemeClr val="bg1"/>
                </a:solidFill>
                <a:latin typeface="Arial" pitchFamily="34" charset="0"/>
              </a:rPr>
              <a:t>VIGILANCIA AMBIENTAL</a:t>
            </a:r>
            <a:endParaRPr lang="es-ES_tradnl" sz="1400" b="1" dirty="0">
              <a:solidFill>
                <a:schemeClr val="bg1"/>
              </a:solidFill>
              <a:latin typeface="Arial" pitchFamily="34" charset="0"/>
            </a:endParaRPr>
          </a:p>
        </p:txBody>
      </p:sp>
      <p:sp>
        <p:nvSpPr>
          <p:cNvPr id="9" name="20 Redondear rectángulo de esquina diagonal"/>
          <p:cNvSpPr/>
          <p:nvPr/>
        </p:nvSpPr>
        <p:spPr>
          <a:xfrm>
            <a:off x="5291791" y="2262349"/>
            <a:ext cx="2806588" cy="578809"/>
          </a:xfrm>
          <a:prstGeom prst="round2DiagRect">
            <a:avLst/>
          </a:prstGeom>
          <a:solidFill>
            <a:srgbClr val="004C64"/>
          </a:solidFill>
          <a:ln>
            <a:solidFill>
              <a:srgbClr val="8FB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4 Rectángulo"/>
          <p:cNvSpPr/>
          <p:nvPr/>
        </p:nvSpPr>
        <p:spPr>
          <a:xfrm>
            <a:off x="5296282" y="2270319"/>
            <a:ext cx="2826633" cy="523220"/>
          </a:xfrm>
          <a:prstGeom prst="rect">
            <a:avLst/>
          </a:prstGeom>
        </p:spPr>
        <p:txBody>
          <a:bodyPr wrap="square">
            <a:spAutoFit/>
          </a:bodyPr>
          <a:lstStyle/>
          <a:p>
            <a:pPr lvl="0" algn="ctr"/>
            <a:r>
              <a:rPr lang="es-ES_tradnl" sz="1400" b="1" dirty="0">
                <a:solidFill>
                  <a:schemeClr val="bg1"/>
                </a:solidFill>
                <a:latin typeface="Arial" pitchFamily="34" charset="0"/>
              </a:rPr>
              <a:t>PROTOCOLO DE </a:t>
            </a:r>
            <a:r>
              <a:rPr lang="es-ES_tradnl" sz="1400" b="1" dirty="0" smtClean="0">
                <a:solidFill>
                  <a:schemeClr val="bg1"/>
                </a:solidFill>
                <a:latin typeface="Arial" pitchFamily="34" charset="0"/>
              </a:rPr>
              <a:t>VIGILANCIA DE LA SALUD</a:t>
            </a:r>
          </a:p>
        </p:txBody>
      </p:sp>
      <p:sp>
        <p:nvSpPr>
          <p:cNvPr id="12" name="Rectángulo 11"/>
          <p:cNvSpPr/>
          <p:nvPr/>
        </p:nvSpPr>
        <p:spPr>
          <a:xfrm>
            <a:off x="582568" y="5617833"/>
            <a:ext cx="8232711" cy="523220"/>
          </a:xfrm>
          <a:prstGeom prst="rect">
            <a:avLst/>
          </a:prstGeom>
        </p:spPr>
        <p:txBody>
          <a:bodyPr wrap="square">
            <a:spAutoFit/>
          </a:bodyPr>
          <a:lstStyle/>
          <a:p>
            <a:pPr algn="just"/>
            <a:r>
              <a:rPr lang="es-CL" sz="1400" dirty="0">
                <a:latin typeface="+mn-lt"/>
              </a:rPr>
              <a:t>Velar porque todas las actividades laborales se realicen sin deterioro para la salud y calidad de vida de las personas, y se conviertan en un pilar fundamental para su desarrollo”.</a:t>
            </a:r>
          </a:p>
        </p:txBody>
      </p:sp>
      <p:pic>
        <p:nvPicPr>
          <p:cNvPr id="19" name="image21.png"/>
          <p:cNvPicPr>
            <a:picLocks noChangeAspect="1"/>
          </p:cNvPicPr>
          <p:nvPr/>
        </p:nvPicPr>
        <p:blipFill>
          <a:blip r:embed="rId4">
            <a:extLst/>
          </a:blip>
          <a:stretch>
            <a:fillRect/>
          </a:stretch>
        </p:blipFill>
        <p:spPr>
          <a:xfrm>
            <a:off x="1160058" y="6188628"/>
            <a:ext cx="6797644" cy="622237"/>
          </a:xfrm>
          <a:prstGeom prst="rect">
            <a:avLst/>
          </a:prstGeom>
          <a:ln w="12700">
            <a:miter lim="400000"/>
          </a:ln>
        </p:spPr>
      </p:pic>
      <p:sp>
        <p:nvSpPr>
          <p:cNvPr id="21" name="Título 1"/>
          <p:cNvSpPr txBox="1">
            <a:spLocks/>
          </p:cNvSpPr>
          <p:nvPr/>
        </p:nvSpPr>
        <p:spPr>
          <a:xfrm>
            <a:off x="158200" y="729847"/>
            <a:ext cx="8801359" cy="913538"/>
          </a:xfrm>
          <a:prstGeom prst="rect">
            <a:avLst/>
          </a:prstGeom>
        </p:spPr>
        <p:txBody>
          <a:bodyPr/>
          <a:lstStyle>
            <a:lvl1pPr algn="l" defTabSz="914400" rtl="0" eaLnBrk="1" latinLnBrk="0" hangingPunct="1">
              <a:spcBef>
                <a:spcPct val="0"/>
              </a:spcBef>
              <a:buNone/>
              <a:defRPr sz="2400" b="0" kern="1200">
                <a:solidFill>
                  <a:srgbClr val="1C5680"/>
                </a:solidFill>
                <a:latin typeface="+mj-lt"/>
                <a:ea typeface="+mj-ea"/>
                <a:cs typeface="+mj-cs"/>
              </a:defRPr>
            </a:lvl1pPr>
          </a:lstStyle>
          <a:p>
            <a:pPr algn="ctr"/>
            <a:r>
              <a:rPr lang="es-CL" b="1" dirty="0" smtClean="0"/>
              <a:t>¿Cuáles son las estrategias país para enfrentar los TMERT?</a:t>
            </a:r>
            <a:endParaRPr lang="es-CL" b="1" dirty="0"/>
          </a:p>
        </p:txBody>
      </p:sp>
      <p:sp>
        <p:nvSpPr>
          <p:cNvPr id="22" name="Rectángulo redondeado 21"/>
          <p:cNvSpPr/>
          <p:nvPr/>
        </p:nvSpPr>
        <p:spPr>
          <a:xfrm>
            <a:off x="639435" y="1270183"/>
            <a:ext cx="7962106" cy="89244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CL" sz="1600" dirty="0" smtClean="0"/>
              <a:t>En Chile contamos con una norma técnica y un protocolo de vigilancia a la salud</a:t>
            </a:r>
            <a:r>
              <a:rPr lang="es-CL" sz="1600" dirty="0"/>
              <a:t> </a:t>
            </a:r>
            <a:r>
              <a:rPr lang="es-CL" sz="1600" dirty="0" smtClean="0"/>
              <a:t>que están vigentes, que buscan prevenir los TMERT por medio del control de los factores de riesgo.</a:t>
            </a:r>
          </a:p>
        </p:txBody>
      </p:sp>
      <p:pic>
        <p:nvPicPr>
          <p:cNvPr id="15" name="18 Imagen"/>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7464" y="0"/>
            <a:ext cx="1446536" cy="81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297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6034" y="292545"/>
            <a:ext cx="9840034" cy="830997"/>
          </a:xfrm>
          <a:prstGeom prst="rect">
            <a:avLst/>
          </a:prstGeom>
        </p:spPr>
        <p:txBody>
          <a:bodyPr wrap="square">
            <a:spAutoFit/>
          </a:bodyPr>
          <a:lstStyle/>
          <a:p>
            <a:pPr algn="ctr"/>
            <a:r>
              <a:rPr lang="es-CL" sz="2400" b="1" dirty="0" smtClean="0">
                <a:solidFill>
                  <a:srgbClr val="004C64"/>
                </a:solidFill>
              </a:rPr>
              <a:t>¿Que actividades económicas presentan </a:t>
            </a:r>
          </a:p>
          <a:p>
            <a:pPr algn="ctr"/>
            <a:r>
              <a:rPr lang="es-CL" sz="2400" b="1" dirty="0" smtClean="0">
                <a:solidFill>
                  <a:srgbClr val="004C64"/>
                </a:solidFill>
              </a:rPr>
              <a:t>mayor riesgo de TMERT-EESS?</a:t>
            </a:r>
            <a:endParaRPr lang="es-CL" sz="2400" b="1" dirty="0">
              <a:solidFill>
                <a:srgbClr val="004C64"/>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734575699"/>
              </p:ext>
            </p:extLst>
          </p:nvPr>
        </p:nvGraphicFramePr>
        <p:xfrm>
          <a:off x="1146414" y="1337483"/>
          <a:ext cx="7219665" cy="4855899"/>
        </p:xfrm>
        <a:graphic>
          <a:graphicData uri="http://schemas.openxmlformats.org/drawingml/2006/table">
            <a:tbl>
              <a:tblPr firstRow="1" bandRow="1">
                <a:tableStyleId>{10A1B5D5-9B99-4C35-A422-299274C87663}</a:tableStyleId>
              </a:tblPr>
              <a:tblGrid>
                <a:gridCol w="2753453"/>
                <a:gridCol w="4466212"/>
              </a:tblGrid>
              <a:tr h="573205">
                <a:tc>
                  <a:txBody>
                    <a:bodyPr/>
                    <a:lstStyle/>
                    <a:p>
                      <a:pPr algn="l"/>
                      <a:r>
                        <a:rPr lang="es-CL" sz="1800" dirty="0" smtClean="0"/>
                        <a:t>Actividad económica</a:t>
                      </a:r>
                      <a:endParaRPr lang="es-CL" sz="1800" b="1" dirty="0"/>
                    </a:p>
                  </a:txBody>
                  <a:tcPr/>
                </a:tc>
                <a:tc>
                  <a:txBody>
                    <a:bodyPr/>
                    <a:lstStyle/>
                    <a:p>
                      <a:pPr algn="l"/>
                      <a:r>
                        <a:rPr lang="es-CL" sz="1800" dirty="0" smtClean="0"/>
                        <a:t>Actividad</a:t>
                      </a:r>
                      <a:r>
                        <a:rPr lang="es-CL" sz="1800" baseline="0" dirty="0" smtClean="0"/>
                        <a:t> especifica</a:t>
                      </a:r>
                      <a:endParaRPr lang="es-CL" sz="1800" b="1" dirty="0"/>
                    </a:p>
                  </a:txBody>
                  <a:tcPr/>
                </a:tc>
              </a:tr>
              <a:tr h="518615">
                <a:tc>
                  <a:txBody>
                    <a:bodyPr/>
                    <a:lstStyle/>
                    <a:p>
                      <a:pPr algn="l"/>
                      <a:r>
                        <a:rPr lang="es-CL" sz="1800" dirty="0" smtClean="0"/>
                        <a:t>Industria </a:t>
                      </a:r>
                      <a:endParaRPr lang="es-CL" sz="1800" dirty="0"/>
                    </a:p>
                  </a:txBody>
                  <a:tcPr/>
                </a:tc>
                <a:tc>
                  <a:txBody>
                    <a:bodyPr/>
                    <a:lstStyle/>
                    <a:p>
                      <a:pPr algn="l"/>
                      <a:r>
                        <a:rPr lang="es-CL" sz="1800" dirty="0" smtClean="0"/>
                        <a:t>Plantas de proceso salmón</a:t>
                      </a:r>
                    </a:p>
                    <a:p>
                      <a:pPr algn="l"/>
                      <a:r>
                        <a:rPr lang="es-CL" sz="1800" dirty="0" smtClean="0"/>
                        <a:t>Plantas</a:t>
                      </a:r>
                      <a:r>
                        <a:rPr lang="es-CL" sz="1800" baseline="0" dirty="0" smtClean="0"/>
                        <a:t> de proceso pesca blanca</a:t>
                      </a:r>
                      <a:endParaRPr lang="es-CL" sz="1800" dirty="0" smtClean="0"/>
                    </a:p>
                    <a:p>
                      <a:pPr algn="l"/>
                      <a:r>
                        <a:rPr lang="es-CL" sz="1800" dirty="0" smtClean="0"/>
                        <a:t>Mataderos</a:t>
                      </a:r>
                      <a:r>
                        <a:rPr lang="es-CL" sz="1800" baseline="0" dirty="0" smtClean="0"/>
                        <a:t> y frigoríficos</a:t>
                      </a:r>
                    </a:p>
                    <a:p>
                      <a:pPr algn="l"/>
                      <a:r>
                        <a:rPr lang="es-CL" sz="1800" baseline="0" dirty="0" smtClean="0"/>
                        <a:t>Faenadoras pollos</a:t>
                      </a:r>
                    </a:p>
                    <a:p>
                      <a:pPr algn="l"/>
                      <a:r>
                        <a:rPr lang="es-CL" sz="1800" baseline="0" dirty="0" smtClean="0"/>
                        <a:t>Faenadoras cerdo</a:t>
                      </a:r>
                    </a:p>
                  </a:txBody>
                  <a:tcPr/>
                </a:tc>
              </a:tr>
              <a:tr h="370840">
                <a:tc>
                  <a:txBody>
                    <a:bodyPr/>
                    <a:lstStyle/>
                    <a:p>
                      <a:pPr algn="l"/>
                      <a:r>
                        <a:rPr lang="es-CL" sz="1800" dirty="0" smtClean="0"/>
                        <a:t>Construcción</a:t>
                      </a:r>
                      <a:endParaRPr lang="es-CL" sz="1800" dirty="0"/>
                    </a:p>
                  </a:txBody>
                  <a:tcPr/>
                </a:tc>
                <a:tc>
                  <a:txBody>
                    <a:bodyPr/>
                    <a:lstStyle/>
                    <a:p>
                      <a:pPr algn="l"/>
                      <a:r>
                        <a:rPr lang="es-CL" sz="1800" dirty="0" smtClean="0"/>
                        <a:t>Edificación</a:t>
                      </a:r>
                      <a:r>
                        <a:rPr lang="es-CL" sz="1800" baseline="0" dirty="0" smtClean="0"/>
                        <a:t> en altura</a:t>
                      </a:r>
                    </a:p>
                    <a:p>
                      <a:pPr algn="l"/>
                      <a:r>
                        <a:rPr lang="es-CL" sz="1800" baseline="0" dirty="0" smtClean="0"/>
                        <a:t>Vivienda en extensión</a:t>
                      </a:r>
                    </a:p>
                  </a:txBody>
                  <a:tcPr/>
                </a:tc>
              </a:tr>
              <a:tr h="370840">
                <a:tc>
                  <a:txBody>
                    <a:bodyPr/>
                    <a:lstStyle/>
                    <a:p>
                      <a:pPr algn="l"/>
                      <a:r>
                        <a:rPr lang="es-CL" sz="1800" dirty="0" smtClean="0"/>
                        <a:t>Agricultura</a:t>
                      </a:r>
                      <a:endParaRPr lang="es-CL" sz="1800" dirty="0"/>
                    </a:p>
                  </a:txBody>
                  <a:tcPr/>
                </a:tc>
                <a:tc>
                  <a:txBody>
                    <a:bodyPr/>
                    <a:lstStyle/>
                    <a:p>
                      <a:pPr algn="l"/>
                      <a:r>
                        <a:rPr lang="es-CL" sz="1800" dirty="0" smtClean="0"/>
                        <a:t>Frutícolas</a:t>
                      </a:r>
                    </a:p>
                  </a:txBody>
                  <a:tcPr/>
                </a:tc>
              </a:tr>
              <a:tr h="370840">
                <a:tc>
                  <a:txBody>
                    <a:bodyPr/>
                    <a:lstStyle/>
                    <a:p>
                      <a:pPr algn="l"/>
                      <a:r>
                        <a:rPr lang="es-CL" sz="1800" dirty="0" smtClean="0"/>
                        <a:t>Silvicultura</a:t>
                      </a:r>
                      <a:endParaRPr lang="es-CL" sz="1800" dirty="0"/>
                    </a:p>
                  </a:txBody>
                  <a:tcPr/>
                </a:tc>
                <a:tc>
                  <a:txBody>
                    <a:bodyPr/>
                    <a:lstStyle/>
                    <a:p>
                      <a:pPr algn="l"/>
                      <a:r>
                        <a:rPr lang="es-CL" sz="1800" dirty="0" smtClean="0"/>
                        <a:t>Manejo de bosque</a:t>
                      </a:r>
                    </a:p>
                  </a:txBody>
                  <a:tcPr/>
                </a:tc>
              </a:tr>
              <a:tr h="523494">
                <a:tc>
                  <a:txBody>
                    <a:bodyPr/>
                    <a:lstStyle/>
                    <a:p>
                      <a:pPr algn="l"/>
                      <a:r>
                        <a:rPr lang="es-CL" sz="1800" dirty="0" smtClean="0"/>
                        <a:t>Comercio y retail</a:t>
                      </a:r>
                      <a:endParaRPr lang="es-CL" sz="1800" dirty="0"/>
                    </a:p>
                  </a:txBody>
                  <a:tcPr/>
                </a:tc>
                <a:tc>
                  <a:txBody>
                    <a:bodyPr/>
                    <a:lstStyle/>
                    <a:p>
                      <a:pPr algn="l"/>
                      <a:r>
                        <a:rPr lang="es-CL" sz="1800" dirty="0" smtClean="0"/>
                        <a:t>Supermercados</a:t>
                      </a:r>
                      <a:r>
                        <a:rPr lang="es-CL" sz="1800" baseline="0" dirty="0" smtClean="0"/>
                        <a:t> </a:t>
                      </a:r>
                    </a:p>
                    <a:p>
                      <a:pPr algn="l"/>
                      <a:r>
                        <a:rPr lang="es-CL" sz="1800" baseline="0" dirty="0" smtClean="0"/>
                        <a:t>Grandes tiendas artículos consumo masivo</a:t>
                      </a:r>
                      <a:endParaRPr lang="es-CL" sz="1800" dirty="0"/>
                    </a:p>
                  </a:txBody>
                  <a:tcPr/>
                </a:tc>
              </a:tr>
              <a:tr h="523494">
                <a:tc>
                  <a:txBody>
                    <a:bodyPr/>
                    <a:lstStyle/>
                    <a:p>
                      <a:pPr algn="l"/>
                      <a:r>
                        <a:rPr lang="es-CL" sz="1800" dirty="0" smtClean="0"/>
                        <a:t>Servicios</a:t>
                      </a:r>
                      <a:endParaRPr lang="es-CL" sz="1800" dirty="0"/>
                    </a:p>
                  </a:txBody>
                  <a:tcPr/>
                </a:tc>
                <a:tc>
                  <a:txBody>
                    <a:bodyPr/>
                    <a:lstStyle/>
                    <a:p>
                      <a:pPr algn="l"/>
                      <a:r>
                        <a:rPr lang="es-CL" sz="1800" dirty="0" smtClean="0"/>
                        <a:t>Servicios</a:t>
                      </a:r>
                      <a:r>
                        <a:rPr lang="es-CL" sz="1800" baseline="0" dirty="0" smtClean="0"/>
                        <a:t> de alimentación</a:t>
                      </a:r>
                      <a:endParaRPr lang="es-CL" sz="1800" dirty="0"/>
                    </a:p>
                  </a:txBody>
                  <a:tcPr/>
                </a:tc>
              </a:tr>
            </a:tbl>
          </a:graphicData>
        </a:graphic>
      </p:graphicFrame>
      <p:sp>
        <p:nvSpPr>
          <p:cNvPr id="4" name="Heptágono 3"/>
          <p:cNvSpPr/>
          <p:nvPr/>
        </p:nvSpPr>
        <p:spPr>
          <a:xfrm>
            <a:off x="7533564" y="2789912"/>
            <a:ext cx="1433015" cy="1255594"/>
          </a:xfrm>
          <a:prstGeom prst="heptagon">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r>
              <a:rPr lang="es-CL" b="1" dirty="0"/>
              <a:t>F</a:t>
            </a:r>
            <a:r>
              <a:rPr lang="es-CL" b="1" dirty="0" smtClean="0"/>
              <a:t>oco</a:t>
            </a:r>
            <a:endParaRPr lang="es-ES" b="1" dirty="0"/>
          </a:p>
        </p:txBody>
      </p:sp>
      <p:pic>
        <p:nvPicPr>
          <p:cNvPr id="6" name="image21.png"/>
          <p:cNvPicPr>
            <a:picLocks noChangeAspect="1"/>
          </p:cNvPicPr>
          <p:nvPr/>
        </p:nvPicPr>
        <p:blipFill>
          <a:blip r:embed="rId2">
            <a:extLst/>
          </a:blip>
          <a:stretch>
            <a:fillRect/>
          </a:stretch>
        </p:blipFill>
        <p:spPr>
          <a:xfrm>
            <a:off x="840813" y="6266858"/>
            <a:ext cx="7409258" cy="591142"/>
          </a:xfrm>
          <a:prstGeom prst="rect">
            <a:avLst/>
          </a:prstGeom>
          <a:ln w="12700">
            <a:miter lim="400000"/>
          </a:ln>
        </p:spPr>
      </p:pic>
      <p:pic>
        <p:nvPicPr>
          <p:cNvPr id="9" name="18 Imagen"/>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33564" y="12007"/>
            <a:ext cx="1651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108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Advantag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
  <TotalTime>4787</TotalTime>
  <Words>1772</Words>
  <Application>Microsoft Office PowerPoint</Application>
  <PresentationFormat>Presentación en pantalla (4:3)</PresentationFormat>
  <Paragraphs>286</Paragraphs>
  <Slides>21</Slides>
  <Notes>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21</vt:i4>
      </vt:variant>
    </vt:vector>
  </HeadingPairs>
  <TitlesOfParts>
    <vt:vector size="32" baseType="lpstr">
      <vt:lpstr>MS PGothic</vt:lpstr>
      <vt:lpstr>Arial</vt:lpstr>
      <vt:lpstr>Calibri</vt:lpstr>
      <vt:lpstr>Century Gothic</vt:lpstr>
      <vt:lpstr>Courier New</vt:lpstr>
      <vt:lpstr>Flux</vt:lpstr>
      <vt:lpstr>Symbol</vt:lpstr>
      <vt:lpstr>Times New Roman</vt:lpstr>
      <vt:lpstr>Verdana</vt:lpstr>
      <vt:lpstr>Wingdings</vt:lpstr>
      <vt:lpstr>Advantage</vt:lpstr>
      <vt:lpstr>Norma Técnica y Protocolo de  Vigilancia a la Salud de  Trastorno Musculoesqueléticos- EESS. </vt:lpstr>
      <vt:lpstr>DEFINICIÓN </vt:lpstr>
      <vt:lpstr>Presentación de PowerPoint</vt:lpstr>
      <vt:lpstr>Presentación de PowerPoint</vt:lpstr>
      <vt:lpstr>Impacto de los Trastornos Musculo Esqueléticos Relacionados con el Trabajo de Extremidades Superiores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 de vigilancia a la salud-TMERT</vt:lpstr>
      <vt:lpstr>Gerencia de Seguridad y Salud en el Trabajo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Pamela  Cruz Rojas</dc:creator>
  <cp:lastModifiedBy>Ana Maria Osorio M</cp:lastModifiedBy>
  <cp:revision>524</cp:revision>
  <dcterms:created xsi:type="dcterms:W3CDTF">2014-06-17T21:59:35Z</dcterms:created>
  <dcterms:modified xsi:type="dcterms:W3CDTF">2017-02-16T05:54:28Z</dcterms:modified>
</cp:coreProperties>
</file>