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61" r:id="rId4"/>
    <p:sldId id="258" r:id="rId5"/>
    <p:sldId id="259" r:id="rId6"/>
    <p:sldId id="262" r:id="rId7"/>
    <p:sldId id="260"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352AC-0A70-445C-9598-FCA9D1C9E570}" type="datetimeFigureOut">
              <a:rPr lang="es-CL" smtClean="0"/>
              <a:t>07-09-2017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A8765-9221-4F90-9A18-60283926F2E8}" type="slidenum">
              <a:rPr lang="es-CL" smtClean="0"/>
              <a:t>‹Nº›</a:t>
            </a:fld>
            <a:endParaRPr lang="es-CL"/>
          </a:p>
        </p:txBody>
      </p:sp>
    </p:spTree>
    <p:extLst>
      <p:ext uri="{BB962C8B-B14F-4D97-AF65-F5344CB8AC3E}">
        <p14:creationId xmlns:p14="http://schemas.microsoft.com/office/powerpoint/2010/main" val="131865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D2A2826-E663-4B0C-9127-6A94FB7DE05C}"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376634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2D0380C-7AB6-405E-B767-74CBC5246A77}" type="datetime9">
              <a:rPr lang="es-CL" smtClean="0"/>
              <a:t>07-09-2017 8:51:09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4205573843"/>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2D0380C-7AB6-405E-B767-74CBC5246A77}"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650163385"/>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2D0380C-7AB6-405E-B767-74CBC5246A77}"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97144501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2D0380C-7AB6-405E-B767-74CBC5246A77}"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2558698932"/>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D0380C-7AB6-405E-B767-74CBC5246A77}" type="datetime9">
              <a:rPr lang="es-CL" smtClean="0"/>
              <a:t>07-09-2017 8:51:09</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180971714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D0380C-7AB6-405E-B767-74CBC5246A77}" type="datetime9">
              <a:rPr lang="es-CL" smtClean="0"/>
              <a:t>07-09-2017 8:51:09</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553591578"/>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C42632B-7F09-49DA-BEF8-C8B1414A7DAB}"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260541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12265C9-E616-466C-A100-D27CDFD3EEC2}"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160639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BDCCCC3D-B0AA-4BDF-9A5A-5C470320B71B}"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52822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2764D87-8E6D-4B9A-AF37-CEDF1AE15166}" type="datetime9">
              <a:rPr lang="es-CL" smtClean="0"/>
              <a:t>07-09-2017 8:51:09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73667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DE5F9E-350D-4A0B-BC1B-323916EF3C89}" type="datetime9">
              <a:rPr lang="es-CL" smtClean="0"/>
              <a:t>07-09-2017 8:51:09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23416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2B579A9-C9E6-43CA-A188-6F6BBDE3B795}" type="datetime9">
              <a:rPr lang="es-CL" smtClean="0"/>
              <a:t>07-09-2017 8:51:09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25197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12D0380C-7AB6-405E-B767-74CBC5246A77}" type="datetime9">
              <a:rPr lang="es-CL" smtClean="0"/>
              <a:t>07-09-2017 8:51:09</a:t>
            </a:fld>
            <a:endParaRPr lang="es-CL"/>
          </a:p>
        </p:txBody>
      </p:sp>
      <p:sp>
        <p:nvSpPr>
          <p:cNvPr id="5" name="Footer Placeholder 3"/>
          <p:cNvSpPr>
            <a:spLocks noGrp="1"/>
          </p:cNvSpPr>
          <p:nvPr>
            <p:ph type="ftr" sz="quarter" idx="11"/>
          </p:nvPr>
        </p:nvSpPr>
        <p:spPr/>
        <p:txBody>
          <a:bodyPr/>
          <a:lstStyle/>
          <a:p>
            <a:endParaRPr lang="es-CL"/>
          </a:p>
        </p:txBody>
      </p:sp>
      <p:sp>
        <p:nvSpPr>
          <p:cNvPr id="6" name="Slide Number Placeholder 4"/>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3844021708"/>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FA9850-15B1-44AC-8356-E1E11AED0845}" type="datetime9">
              <a:rPr lang="es-CL" smtClean="0"/>
              <a:t>07-09-2017 8:51:09</a:t>
            </a:fld>
            <a:endParaRPr lang="es-CL"/>
          </a:p>
        </p:txBody>
      </p:sp>
      <p:sp>
        <p:nvSpPr>
          <p:cNvPr id="5" name="Footer Placeholder 2"/>
          <p:cNvSpPr>
            <a:spLocks noGrp="1"/>
          </p:cNvSpPr>
          <p:nvPr>
            <p:ph type="ftr" sz="quarter" idx="11"/>
          </p:nvPr>
        </p:nvSpPr>
        <p:spPr/>
        <p:txBody>
          <a:bodyPr/>
          <a:lstStyle/>
          <a:p>
            <a:endParaRPr lang="es-CL"/>
          </a:p>
        </p:txBody>
      </p:sp>
      <p:sp>
        <p:nvSpPr>
          <p:cNvPr id="6" name="Slide Number Placeholder 3"/>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301205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250BE82E-DA6D-4828-8570-58FE6EBB6EEF}" type="datetime9">
              <a:rPr lang="es-CL" smtClean="0"/>
              <a:t>07-09-2017 8:51:09</a:t>
            </a:fld>
            <a:endParaRPr lang="es-CL"/>
          </a:p>
        </p:txBody>
      </p:sp>
      <p:sp>
        <p:nvSpPr>
          <p:cNvPr id="5" name="Footer Placeholder 5"/>
          <p:cNvSpPr>
            <a:spLocks noGrp="1"/>
          </p:cNvSpPr>
          <p:nvPr>
            <p:ph type="ftr" sz="quarter" idx="11"/>
          </p:nvPr>
        </p:nvSpPr>
        <p:spPr/>
        <p:txBody>
          <a:bodyPr/>
          <a:lstStyle/>
          <a:p>
            <a:endParaRPr lang="es-CL"/>
          </a:p>
        </p:txBody>
      </p:sp>
      <p:sp>
        <p:nvSpPr>
          <p:cNvPr id="6" name="Slide Number Placeholder 6"/>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86373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3CAEDC4-196E-4122-BB69-B788775973A8}" type="datetime9">
              <a:rPr lang="es-CL" smtClean="0"/>
              <a:t>07-09-2017 8:51:09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2BA2D6A-E923-40F0-BF7E-6C7B99F28F2A}" type="slidenum">
              <a:rPr lang="es-CL" smtClean="0"/>
              <a:t>‹Nº›</a:t>
            </a:fld>
            <a:endParaRPr lang="es-CL"/>
          </a:p>
        </p:txBody>
      </p:sp>
    </p:spTree>
    <p:extLst>
      <p:ext uri="{BB962C8B-B14F-4D97-AF65-F5344CB8AC3E}">
        <p14:creationId xmlns:p14="http://schemas.microsoft.com/office/powerpoint/2010/main" val="260240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2D0380C-7AB6-405E-B767-74CBC5246A77}" type="datetime9">
              <a:rPr lang="es-CL" smtClean="0"/>
              <a:t>07-09-2017 8:51:09</a:t>
            </a:fld>
            <a:endParaRPr lang="es-CL"/>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CL"/>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2BA2D6A-E923-40F0-BF7E-6C7B99F28F2A}" type="slidenum">
              <a:rPr lang="es-CL" smtClean="0"/>
              <a:t>‹Nº›</a:t>
            </a:fld>
            <a:endParaRPr lang="es-CL"/>
          </a:p>
        </p:txBody>
      </p:sp>
    </p:spTree>
    <p:extLst>
      <p:ext uri="{BB962C8B-B14F-4D97-AF65-F5344CB8AC3E}">
        <p14:creationId xmlns:p14="http://schemas.microsoft.com/office/powerpoint/2010/main" val="273630342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hf hdr="0" ftr="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sz="2000" dirty="0" smtClean="0"/>
              <a:t>SITUACIÓN  ACTUAL DEL  CÁLCULO  CORRECTO DEL PAGO  AL INCREMENTO PREVISIONAL</a:t>
            </a:r>
            <a:endParaRPr lang="es-CL" sz="2000" dirty="0"/>
          </a:p>
        </p:txBody>
      </p:sp>
      <p:sp>
        <p:nvSpPr>
          <p:cNvPr id="3" name="2 Subtítulo"/>
          <p:cNvSpPr>
            <a:spLocks noGrp="1"/>
          </p:cNvSpPr>
          <p:nvPr>
            <p:ph type="subTitle" idx="1"/>
          </p:nvPr>
        </p:nvSpPr>
        <p:spPr/>
        <p:txBody>
          <a:bodyPr/>
          <a:lstStyle/>
          <a:p>
            <a:r>
              <a:rPr lang="es-CL" dirty="0" smtClean="0"/>
              <a:t>.</a:t>
            </a:r>
            <a:endParaRPr lang="es-CL" dirty="0"/>
          </a:p>
        </p:txBody>
      </p:sp>
      <p:sp>
        <p:nvSpPr>
          <p:cNvPr id="4" name="3 Marcador de fecha"/>
          <p:cNvSpPr>
            <a:spLocks noGrp="1"/>
          </p:cNvSpPr>
          <p:nvPr>
            <p:ph type="dt" sz="half" idx="10"/>
          </p:nvPr>
        </p:nvSpPr>
        <p:spPr/>
        <p:txBody>
          <a:bodyPr/>
          <a:lstStyle/>
          <a:p>
            <a:fld id="{41EB9B86-BEF1-4772-B8CC-57270C64ADF4}" type="datetime9">
              <a:rPr lang="es-CL" smtClean="0"/>
              <a:t>07-09-2017 8:51:09</a:t>
            </a:fld>
            <a:endParaRPr lang="es-CL"/>
          </a:p>
        </p:txBody>
      </p:sp>
      <p:sp>
        <p:nvSpPr>
          <p:cNvPr id="5" name="4 Marcador de número de diapositiva"/>
          <p:cNvSpPr>
            <a:spLocks noGrp="1"/>
          </p:cNvSpPr>
          <p:nvPr>
            <p:ph type="sldNum" sz="quarter" idx="12"/>
          </p:nvPr>
        </p:nvSpPr>
        <p:spPr/>
        <p:txBody>
          <a:bodyPr/>
          <a:lstStyle/>
          <a:p>
            <a:fld id="{A2BA2D6A-E923-40F0-BF7E-6C7B99F28F2A}" type="slidenum">
              <a:rPr lang="es-CL" smtClean="0"/>
              <a:t>1</a:t>
            </a:fld>
            <a:endParaRPr lang="es-CL"/>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33400"/>
            <a:ext cx="1767328" cy="1177107"/>
          </a:xfrm>
          <a:prstGeom prst="rect">
            <a:avLst/>
          </a:prstGeom>
        </p:spPr>
      </p:pic>
    </p:spTree>
    <p:extLst>
      <p:ext uri="{BB962C8B-B14F-4D97-AF65-F5344CB8AC3E}">
        <p14:creationId xmlns:p14="http://schemas.microsoft.com/office/powerpoint/2010/main" val="3407776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84710" y="452718"/>
            <a:ext cx="7055380" cy="610705"/>
          </a:xfrm>
        </p:spPr>
        <p:txBody>
          <a:bodyPr/>
          <a:lstStyle/>
          <a:p>
            <a:r>
              <a:rPr lang="es-MX" sz="2400" dirty="0" smtClean="0"/>
              <a:t>Gestión Gremial de solución al conflicto</a:t>
            </a:r>
            <a:endParaRPr lang="es-MX" sz="2400" dirty="0"/>
          </a:p>
        </p:txBody>
      </p:sp>
      <p:sp>
        <p:nvSpPr>
          <p:cNvPr id="7" name="Marcador de contenido 6"/>
          <p:cNvSpPr>
            <a:spLocks noGrp="1"/>
          </p:cNvSpPr>
          <p:nvPr>
            <p:ph idx="1"/>
          </p:nvPr>
        </p:nvSpPr>
        <p:spPr/>
        <p:txBody>
          <a:bodyPr/>
          <a:lstStyle/>
          <a:p>
            <a:r>
              <a:rPr lang="es-MX" dirty="0" smtClean="0"/>
              <a:t>Rearticulación de la comisión de Estudio para enfrentar esta tarea pendiente</a:t>
            </a:r>
          </a:p>
          <a:p>
            <a:r>
              <a:rPr lang="es-MX" dirty="0" smtClean="0"/>
              <a:t>Reactivar  proceso de queja internacional</a:t>
            </a:r>
          </a:p>
          <a:p>
            <a:r>
              <a:rPr lang="es-MX" dirty="0" smtClean="0"/>
              <a:t>Recopilar y emitir informe de situación nacional.</a:t>
            </a:r>
          </a:p>
          <a:p>
            <a:r>
              <a:rPr lang="es-MX" dirty="0" smtClean="0"/>
              <a:t>Establecer  relación  para  </a:t>
            </a:r>
            <a:r>
              <a:rPr lang="es-MX" smtClean="0"/>
              <a:t>buscar solución </a:t>
            </a:r>
          </a:p>
          <a:p>
            <a:endParaRPr lang="es-MX"/>
          </a:p>
        </p:txBody>
      </p:sp>
      <p:sp>
        <p:nvSpPr>
          <p:cNvPr id="4" name="Marcador de fecha 3"/>
          <p:cNvSpPr>
            <a:spLocks noGrp="1"/>
          </p:cNvSpPr>
          <p:nvPr>
            <p:ph type="dt" sz="half" idx="10"/>
          </p:nvPr>
        </p:nvSpPr>
        <p:spPr/>
        <p:txBody>
          <a:bodyPr/>
          <a:lstStyle/>
          <a:p>
            <a:fld id="{BDCCCC3D-B0AA-4BDF-9A5A-5C470320B71B}" type="datetime9">
              <a:rPr lang="es-CL" smtClean="0"/>
              <a:t>07-09-2017 8:51:10</a:t>
            </a:fld>
            <a:endParaRPr lang="es-CL"/>
          </a:p>
        </p:txBody>
      </p:sp>
      <p:sp>
        <p:nvSpPr>
          <p:cNvPr id="5" name="Marcador de número de diapositiva 4"/>
          <p:cNvSpPr>
            <a:spLocks noGrp="1"/>
          </p:cNvSpPr>
          <p:nvPr>
            <p:ph type="sldNum" sz="quarter" idx="12"/>
          </p:nvPr>
        </p:nvSpPr>
        <p:spPr/>
        <p:txBody>
          <a:bodyPr/>
          <a:lstStyle/>
          <a:p>
            <a:fld id="{A2BA2D6A-E923-40F0-BF7E-6C7B99F28F2A}" type="slidenum">
              <a:rPr lang="es-CL" smtClean="0"/>
              <a:t>10</a:t>
            </a:fld>
            <a:endParaRPr lang="es-CL"/>
          </a:p>
        </p:txBody>
      </p:sp>
    </p:spTree>
    <p:extLst>
      <p:ext uri="{BB962C8B-B14F-4D97-AF65-F5344CB8AC3E}">
        <p14:creationId xmlns:p14="http://schemas.microsoft.com/office/powerpoint/2010/main" val="287799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57200" y="320040"/>
            <a:ext cx="7242048" cy="588680"/>
          </a:xfrm>
        </p:spPr>
        <p:txBody>
          <a:bodyPr>
            <a:normAutofit/>
          </a:bodyPr>
          <a:lstStyle/>
          <a:p>
            <a:r>
              <a:rPr lang="es-CL" sz="2000" dirty="0" smtClean="0"/>
              <a:t>ANTECEDENTES:</a:t>
            </a:r>
            <a:endParaRPr lang="es-CL" sz="2000" dirty="0"/>
          </a:p>
        </p:txBody>
      </p:sp>
      <p:sp>
        <p:nvSpPr>
          <p:cNvPr id="4" name="3 Marcador de fecha"/>
          <p:cNvSpPr>
            <a:spLocks noGrp="1"/>
          </p:cNvSpPr>
          <p:nvPr>
            <p:ph type="dt" sz="half" idx="10"/>
          </p:nvPr>
        </p:nvSpPr>
        <p:spPr/>
        <p:txBody>
          <a:bodyPr/>
          <a:lstStyle/>
          <a:p>
            <a:fld id="{BDCCCC3D-B0AA-4BDF-9A5A-5C470320B71B}" type="datetime9">
              <a:rPr lang="es-CL" smtClean="0"/>
              <a:t>07-09-2017 8:51:12</a:t>
            </a:fld>
            <a:endParaRPr lang="es-CL"/>
          </a:p>
        </p:txBody>
      </p:sp>
      <p:sp>
        <p:nvSpPr>
          <p:cNvPr id="5" name="4 Marcador de número de diapositiva"/>
          <p:cNvSpPr>
            <a:spLocks noGrp="1"/>
          </p:cNvSpPr>
          <p:nvPr>
            <p:ph type="sldNum" sz="quarter" idx="12"/>
          </p:nvPr>
        </p:nvSpPr>
        <p:spPr/>
        <p:txBody>
          <a:bodyPr/>
          <a:lstStyle/>
          <a:p>
            <a:fld id="{A2BA2D6A-E923-40F0-BF7E-6C7B99F28F2A}" type="slidenum">
              <a:rPr lang="es-CL" smtClean="0"/>
              <a:t>2</a:t>
            </a:fld>
            <a:endParaRPr lang="es-CL"/>
          </a:p>
        </p:txBody>
      </p:sp>
      <p:sp>
        <p:nvSpPr>
          <p:cNvPr id="2" name="Rectángulo 1"/>
          <p:cNvSpPr/>
          <p:nvPr/>
        </p:nvSpPr>
        <p:spPr>
          <a:xfrm>
            <a:off x="2286000" y="2136339"/>
            <a:ext cx="4572000" cy="3139321"/>
          </a:xfrm>
          <a:prstGeom prst="rect">
            <a:avLst/>
          </a:prstGeom>
        </p:spPr>
        <p:txBody>
          <a:bodyPr>
            <a:spAutoFit/>
          </a:bodyPr>
          <a:lstStyle/>
          <a:p>
            <a:r>
              <a:rPr lang="es-MX" dirty="0"/>
              <a:t>-22 de febrero de 2008, Contraloría General, emitió el dictamen Nº 8.466, el cual dispuso que: “El incremento previsional dispuesto por el D.L. 3.501/80, no se calcula en relación a cada asignación en particular, sino que sobre el total de las que se perciben como retribución por el desempeño de un cargo público.” </a:t>
            </a:r>
            <a:endParaRPr lang="es-MX" dirty="0" smtClean="0"/>
          </a:p>
          <a:p>
            <a:pPr algn="r"/>
            <a:r>
              <a:rPr lang="es-MX" dirty="0" smtClean="0"/>
              <a:t>Abogado Cesar Rojas.</a:t>
            </a:r>
          </a:p>
          <a:p>
            <a:pPr algn="r"/>
            <a:endParaRPr lang="es-MX" dirty="0"/>
          </a:p>
        </p:txBody>
      </p:sp>
    </p:spTree>
    <p:extLst>
      <p:ext uri="{BB962C8B-B14F-4D97-AF65-F5344CB8AC3E}">
        <p14:creationId xmlns:p14="http://schemas.microsoft.com/office/powerpoint/2010/main" val="1077414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4710" y="452718"/>
            <a:ext cx="7055380" cy="456002"/>
          </a:xfrm>
        </p:spPr>
        <p:txBody>
          <a:bodyPr/>
          <a:lstStyle/>
          <a:p>
            <a:r>
              <a:rPr lang="es-MX" sz="1400" dirty="0" smtClean="0"/>
              <a:t>.</a:t>
            </a:r>
            <a:endParaRPr lang="es-MX" sz="1400" dirty="0"/>
          </a:p>
        </p:txBody>
      </p:sp>
      <p:sp>
        <p:nvSpPr>
          <p:cNvPr id="3" name="Marcador de fecha 2"/>
          <p:cNvSpPr>
            <a:spLocks noGrp="1"/>
          </p:cNvSpPr>
          <p:nvPr>
            <p:ph type="dt" sz="half" idx="10"/>
          </p:nvPr>
        </p:nvSpPr>
        <p:spPr/>
        <p:txBody>
          <a:bodyPr/>
          <a:lstStyle/>
          <a:p>
            <a:fld id="{12D0380C-7AB6-405E-B767-74CBC5246A77}" type="datetime9">
              <a:rPr lang="es-CL" smtClean="0"/>
              <a:t>07-09-2017 8:51:12</a:t>
            </a:fld>
            <a:endParaRPr lang="es-CL"/>
          </a:p>
        </p:txBody>
      </p:sp>
      <p:sp>
        <p:nvSpPr>
          <p:cNvPr id="4" name="Marcador de número de diapositiva 3"/>
          <p:cNvSpPr>
            <a:spLocks noGrp="1"/>
          </p:cNvSpPr>
          <p:nvPr>
            <p:ph type="sldNum" sz="quarter" idx="12"/>
          </p:nvPr>
        </p:nvSpPr>
        <p:spPr/>
        <p:txBody>
          <a:bodyPr/>
          <a:lstStyle/>
          <a:p>
            <a:fld id="{A2BA2D6A-E923-40F0-BF7E-6C7B99F28F2A}" type="slidenum">
              <a:rPr lang="es-CL" smtClean="0"/>
              <a:t>3</a:t>
            </a:fld>
            <a:endParaRPr lang="es-CL"/>
          </a:p>
        </p:txBody>
      </p:sp>
      <p:sp>
        <p:nvSpPr>
          <p:cNvPr id="5" name="Rectángulo 4"/>
          <p:cNvSpPr/>
          <p:nvPr/>
        </p:nvSpPr>
        <p:spPr>
          <a:xfrm>
            <a:off x="1043608" y="1340768"/>
            <a:ext cx="5814392" cy="646331"/>
          </a:xfrm>
          <a:prstGeom prst="rect">
            <a:avLst/>
          </a:prstGeom>
        </p:spPr>
        <p:txBody>
          <a:bodyPr wrap="square">
            <a:spAutoFit/>
          </a:bodyPr>
          <a:lstStyle/>
          <a:p>
            <a:r>
              <a:rPr lang="es-CL" b="1" dirty="0">
                <a:solidFill>
                  <a:schemeClr val="accent6"/>
                </a:solidFill>
              </a:rPr>
              <a:t>Dictamen 8466 de la CGR; del año 2008; que no fue claro; siendo responsable El Sr. Contralor</a:t>
            </a:r>
          </a:p>
        </p:txBody>
      </p:sp>
      <p:sp>
        <p:nvSpPr>
          <p:cNvPr id="6" name="Rectángulo 5"/>
          <p:cNvSpPr/>
          <p:nvPr/>
        </p:nvSpPr>
        <p:spPr>
          <a:xfrm>
            <a:off x="2286000" y="2828836"/>
            <a:ext cx="4572000" cy="1200329"/>
          </a:xfrm>
          <a:prstGeom prst="rect">
            <a:avLst/>
          </a:prstGeom>
        </p:spPr>
        <p:txBody>
          <a:bodyPr wrap="square">
            <a:spAutoFit/>
          </a:bodyPr>
          <a:lstStyle/>
          <a:p>
            <a:r>
              <a:rPr lang="es-CL" b="1" dirty="0">
                <a:solidFill>
                  <a:srgbClr val="00B0F0"/>
                </a:solidFill>
              </a:rPr>
              <a:t>En 2009 fue reinterpretado en otros dos Dictámenes por lo cual la responsabilidad es de la Contraloría General de la Republica</a:t>
            </a:r>
            <a:endParaRPr lang="es-MX" dirty="0"/>
          </a:p>
        </p:txBody>
      </p:sp>
    </p:spTree>
    <p:extLst>
      <p:ext uri="{BB962C8B-B14F-4D97-AF65-F5344CB8AC3E}">
        <p14:creationId xmlns:p14="http://schemas.microsoft.com/office/powerpoint/2010/main" val="243107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4710" y="452718"/>
            <a:ext cx="7055380" cy="239978"/>
          </a:xfrm>
        </p:spPr>
        <p:txBody>
          <a:bodyPr/>
          <a:lstStyle/>
          <a:p>
            <a:r>
              <a:rPr lang="es-MX" sz="2000" dirty="0" smtClean="0"/>
              <a:t>.</a:t>
            </a:r>
            <a:endParaRPr lang="es-MX" sz="2000" dirty="0"/>
          </a:p>
        </p:txBody>
      </p:sp>
      <p:sp>
        <p:nvSpPr>
          <p:cNvPr id="3" name="Marcador de fecha 2"/>
          <p:cNvSpPr>
            <a:spLocks noGrp="1"/>
          </p:cNvSpPr>
          <p:nvPr>
            <p:ph type="dt" sz="half" idx="10"/>
          </p:nvPr>
        </p:nvSpPr>
        <p:spPr/>
        <p:txBody>
          <a:bodyPr/>
          <a:lstStyle/>
          <a:p>
            <a:fld id="{12D0380C-7AB6-405E-B767-74CBC5246A77}" type="datetime9">
              <a:rPr lang="es-CL" smtClean="0"/>
              <a:t>07-09-2017 8:51:12</a:t>
            </a:fld>
            <a:endParaRPr lang="es-CL"/>
          </a:p>
        </p:txBody>
      </p:sp>
      <p:sp>
        <p:nvSpPr>
          <p:cNvPr id="4" name="Marcador de número de diapositiva 3"/>
          <p:cNvSpPr>
            <a:spLocks noGrp="1"/>
          </p:cNvSpPr>
          <p:nvPr>
            <p:ph type="sldNum" sz="quarter" idx="12"/>
          </p:nvPr>
        </p:nvSpPr>
        <p:spPr/>
        <p:txBody>
          <a:bodyPr/>
          <a:lstStyle/>
          <a:p>
            <a:fld id="{A2BA2D6A-E923-40F0-BF7E-6C7B99F28F2A}" type="slidenum">
              <a:rPr lang="es-CL" smtClean="0"/>
              <a:t>4</a:t>
            </a:fld>
            <a:endParaRPr lang="es-CL"/>
          </a:p>
        </p:txBody>
      </p:sp>
      <p:sp>
        <p:nvSpPr>
          <p:cNvPr id="5" name="Rectángulo 4"/>
          <p:cNvSpPr/>
          <p:nvPr/>
        </p:nvSpPr>
        <p:spPr>
          <a:xfrm>
            <a:off x="899592" y="1009173"/>
            <a:ext cx="6640498" cy="4247317"/>
          </a:xfrm>
          <a:prstGeom prst="rect">
            <a:avLst/>
          </a:prstGeom>
        </p:spPr>
        <p:txBody>
          <a:bodyPr wrap="square">
            <a:spAutoFit/>
          </a:bodyPr>
          <a:lstStyle/>
          <a:p>
            <a:r>
              <a:rPr lang="es-CL" b="1" dirty="0" smtClean="0">
                <a:solidFill>
                  <a:prstClr val="black"/>
                </a:solidFill>
                <a:latin typeface="Arial" pitchFamily="34" charset="0"/>
                <a:cs typeface="Arial" pitchFamily="34" charset="0"/>
              </a:rPr>
              <a:t>Efectos </a:t>
            </a:r>
          </a:p>
          <a:p>
            <a:r>
              <a:rPr lang="es-CL" b="1" dirty="0"/>
              <a:t>278</a:t>
            </a:r>
            <a:r>
              <a:rPr lang="es-CL" dirty="0"/>
              <a:t> Municipalidades pagaron a FFMM de planta y a contrata por el Dictamen 8466 alcanzando a 24.500 </a:t>
            </a:r>
            <a:r>
              <a:rPr lang="es-CL" dirty="0" err="1"/>
              <a:t>Trabajador@s</a:t>
            </a:r>
            <a:r>
              <a:rPr lang="es-CL" dirty="0"/>
              <a:t>.</a:t>
            </a:r>
          </a:p>
          <a:p>
            <a:endParaRPr lang="es-CL" dirty="0"/>
          </a:p>
          <a:p>
            <a:r>
              <a:rPr lang="es-CL" b="1" dirty="0"/>
              <a:t>67</a:t>
            </a:r>
            <a:r>
              <a:rPr lang="es-CL" dirty="0"/>
              <a:t> Municipalidades nunca pagaron nada impidiendo que 1.700 </a:t>
            </a:r>
            <a:r>
              <a:rPr lang="es-CL" dirty="0" err="1"/>
              <a:t>Trabajador@s</a:t>
            </a:r>
            <a:r>
              <a:rPr lang="es-CL" dirty="0"/>
              <a:t> reciban ese Derecho.</a:t>
            </a:r>
          </a:p>
          <a:p>
            <a:endParaRPr lang="es-CL" dirty="0"/>
          </a:p>
          <a:p>
            <a:r>
              <a:rPr lang="es-CL" b="1" dirty="0"/>
              <a:t>47</a:t>
            </a:r>
            <a:r>
              <a:rPr lang="es-CL" dirty="0"/>
              <a:t> Municipalidades hasta  02.09.14 pagan por Advenimientos o Transacciones llegando a 10.800 </a:t>
            </a:r>
            <a:r>
              <a:rPr lang="es-CL" dirty="0" err="1"/>
              <a:t>trabajador@s</a:t>
            </a:r>
            <a:endParaRPr lang="es-CL" dirty="0"/>
          </a:p>
          <a:p>
            <a:endParaRPr lang="es-CL" dirty="0"/>
          </a:p>
          <a:p>
            <a:r>
              <a:rPr lang="es-CL" b="1" dirty="0"/>
              <a:t>5</a:t>
            </a:r>
            <a:r>
              <a:rPr lang="es-CL" dirty="0"/>
              <a:t> Municipalidades pagan solo con el Decreto </a:t>
            </a:r>
            <a:r>
              <a:rPr lang="es-CL" dirty="0" err="1"/>
              <a:t>Alcaldicio</a:t>
            </a:r>
            <a:r>
              <a:rPr lang="es-CL" dirty="0"/>
              <a:t> a 1.500 FFMM</a:t>
            </a:r>
          </a:p>
          <a:p>
            <a:pPr algn="r"/>
            <a:r>
              <a:rPr lang="es-CL" dirty="0" err="1" smtClean="0">
                <a:solidFill>
                  <a:prstClr val="black"/>
                </a:solidFill>
                <a:latin typeface="Arial" pitchFamily="34" charset="0"/>
                <a:cs typeface="Arial" pitchFamily="34" charset="0"/>
              </a:rPr>
              <a:t>Villagran</a:t>
            </a:r>
            <a:r>
              <a:rPr lang="es-CL" dirty="0" smtClean="0">
                <a:solidFill>
                  <a:prstClr val="black"/>
                </a:solidFill>
                <a:latin typeface="Arial" pitchFamily="34" charset="0"/>
                <a:cs typeface="Arial" pitchFamily="34" charset="0"/>
              </a:rPr>
              <a:t>-Bravo -Paredes</a:t>
            </a:r>
            <a:endParaRPr lang="es-CL"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967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4710" y="452718"/>
            <a:ext cx="7055380" cy="5784594"/>
          </a:xfrm>
        </p:spPr>
        <p:txBody>
          <a:bodyPr/>
          <a:lstStyle/>
          <a:p>
            <a:r>
              <a:rPr lang="es-CL" sz="2400" b="1" dirty="0"/>
              <a:t>a)</a:t>
            </a:r>
            <a:r>
              <a:rPr lang="es-CL" sz="2400" dirty="0"/>
              <a:t> </a:t>
            </a:r>
            <a:r>
              <a:rPr lang="es-CL" sz="2400" b="1" dirty="0">
                <a:solidFill>
                  <a:srgbClr val="00B0F0"/>
                </a:solidFill>
              </a:rPr>
              <a:t>8 Alcaldes y 2.100 FFMM están con Juicios de Cuentas ordenados por la C.G.R.</a:t>
            </a:r>
            <a:br>
              <a:rPr lang="es-CL" sz="2400" b="1" dirty="0">
                <a:solidFill>
                  <a:srgbClr val="00B0F0"/>
                </a:solidFill>
              </a:rPr>
            </a:br>
            <a:r>
              <a:rPr lang="es-CL" sz="2400" b="1" dirty="0"/>
              <a:t>b) </a:t>
            </a:r>
            <a:r>
              <a:rPr lang="es-CL" sz="2400" b="1" dirty="0">
                <a:solidFill>
                  <a:schemeClr val="accent6"/>
                </a:solidFill>
              </a:rPr>
              <a:t>40 Municipalidades </a:t>
            </a:r>
            <a:r>
              <a:rPr lang="es-CL" sz="2400" b="1" dirty="0" smtClean="0">
                <a:solidFill>
                  <a:schemeClr val="accent6"/>
                </a:solidFill>
              </a:rPr>
              <a:t> </a:t>
            </a:r>
            <a:r>
              <a:rPr lang="es-CL" sz="2400" b="1" dirty="0">
                <a:solidFill>
                  <a:schemeClr val="accent6"/>
                </a:solidFill>
              </a:rPr>
              <a:t>fueron notificadas que les abrirán Juicios de Cuentas; esto involucraría a   12.000 FFMM. Los más graves son los de </a:t>
            </a:r>
            <a:r>
              <a:rPr lang="es-CL" sz="2400" b="1" dirty="0" err="1">
                <a:solidFill>
                  <a:schemeClr val="accent6"/>
                </a:solidFill>
              </a:rPr>
              <a:t>Freirina</a:t>
            </a:r>
            <a:r>
              <a:rPr lang="es-CL" sz="2400" b="1" dirty="0">
                <a:solidFill>
                  <a:schemeClr val="accent6"/>
                </a:solidFill>
              </a:rPr>
              <a:t> y Nueva Imperial</a:t>
            </a:r>
            <a:r>
              <a:rPr lang="es-CL" sz="2400" b="1" dirty="0" smtClean="0">
                <a:solidFill>
                  <a:schemeClr val="accent6"/>
                </a:solidFill>
              </a:rPr>
              <a:t>.</a:t>
            </a:r>
            <a:br>
              <a:rPr lang="es-CL" sz="2400" b="1" dirty="0" smtClean="0">
                <a:solidFill>
                  <a:schemeClr val="accent6"/>
                </a:solidFill>
              </a:rPr>
            </a:br>
            <a:r>
              <a:rPr lang="es-CL" sz="2400" b="1" dirty="0">
                <a:solidFill>
                  <a:schemeClr val="accent6"/>
                </a:solidFill>
              </a:rPr>
              <a:t/>
            </a:r>
            <a:br>
              <a:rPr lang="es-CL" sz="2400" b="1" dirty="0">
                <a:solidFill>
                  <a:schemeClr val="accent6"/>
                </a:solidFill>
              </a:rPr>
            </a:br>
            <a:r>
              <a:rPr lang="es-CL" sz="2400" b="1" dirty="0"/>
              <a:t>c) 12 Municipalidades no pagaron retroactivo.</a:t>
            </a:r>
            <a:br>
              <a:rPr lang="es-CL" sz="2400" b="1" dirty="0"/>
            </a:br>
            <a:r>
              <a:rPr lang="es-CL" sz="2400" b="1" dirty="0"/>
              <a:t>d) </a:t>
            </a:r>
            <a:r>
              <a:rPr lang="es-CL" sz="2400" b="1" dirty="0">
                <a:solidFill>
                  <a:srgbClr val="0070C0"/>
                </a:solidFill>
              </a:rPr>
              <a:t>6 Municipalidades pagaron 3 meses.</a:t>
            </a:r>
            <a:br>
              <a:rPr lang="es-CL" sz="2400" b="1" dirty="0">
                <a:solidFill>
                  <a:srgbClr val="0070C0"/>
                </a:solidFill>
              </a:rPr>
            </a:br>
            <a:r>
              <a:rPr lang="es-CL" sz="2400" b="1" dirty="0"/>
              <a:t>e) 163 Municipalidades pagaron 6 meses.</a:t>
            </a:r>
            <a:br>
              <a:rPr lang="es-CL" sz="2400" b="1" dirty="0"/>
            </a:br>
            <a:r>
              <a:rPr lang="es-CL" sz="2400" b="1" dirty="0"/>
              <a:t>f) </a:t>
            </a:r>
            <a:r>
              <a:rPr lang="es-CL" sz="2400" b="1" dirty="0">
                <a:solidFill>
                  <a:schemeClr val="accent6">
                    <a:lumMod val="75000"/>
                  </a:schemeClr>
                </a:solidFill>
              </a:rPr>
              <a:t>69 Municipalidades pagaron 12 meses.</a:t>
            </a:r>
            <a:br>
              <a:rPr lang="es-CL" sz="2400" b="1" dirty="0">
                <a:solidFill>
                  <a:schemeClr val="accent6">
                    <a:lumMod val="75000"/>
                  </a:schemeClr>
                </a:solidFill>
              </a:rPr>
            </a:br>
            <a:r>
              <a:rPr lang="es-CL" sz="2400" b="1" dirty="0"/>
              <a:t>g) 28 Municipalidades pagaron 36 meses.</a:t>
            </a:r>
            <a:br>
              <a:rPr lang="es-CL" sz="2400" b="1" dirty="0"/>
            </a:br>
            <a:r>
              <a:rPr lang="es-CL" sz="2400" dirty="0"/>
              <a:t/>
            </a:r>
            <a:br>
              <a:rPr lang="es-CL" sz="2400" dirty="0"/>
            </a:br>
            <a:endParaRPr lang="es-MX" sz="2400" dirty="0"/>
          </a:p>
        </p:txBody>
      </p:sp>
      <p:sp>
        <p:nvSpPr>
          <p:cNvPr id="3" name="Marcador de fecha 2"/>
          <p:cNvSpPr>
            <a:spLocks noGrp="1"/>
          </p:cNvSpPr>
          <p:nvPr>
            <p:ph type="dt" sz="half" idx="10"/>
          </p:nvPr>
        </p:nvSpPr>
        <p:spPr/>
        <p:txBody>
          <a:bodyPr/>
          <a:lstStyle/>
          <a:p>
            <a:fld id="{12D0380C-7AB6-405E-B767-74CBC5246A77}" type="datetime9">
              <a:rPr lang="es-CL" smtClean="0"/>
              <a:t>07-09-2017 8:51:12</a:t>
            </a:fld>
            <a:endParaRPr lang="es-CL"/>
          </a:p>
        </p:txBody>
      </p:sp>
      <p:sp>
        <p:nvSpPr>
          <p:cNvPr id="4" name="Marcador de número de diapositiva 3"/>
          <p:cNvSpPr>
            <a:spLocks noGrp="1"/>
          </p:cNvSpPr>
          <p:nvPr>
            <p:ph type="sldNum" sz="quarter" idx="12"/>
          </p:nvPr>
        </p:nvSpPr>
        <p:spPr/>
        <p:txBody>
          <a:bodyPr/>
          <a:lstStyle/>
          <a:p>
            <a:fld id="{A2BA2D6A-E923-40F0-BF7E-6C7B99F28F2A}" type="slidenum">
              <a:rPr lang="es-CL" smtClean="0"/>
              <a:t>5</a:t>
            </a:fld>
            <a:endParaRPr lang="es-CL"/>
          </a:p>
        </p:txBody>
      </p:sp>
    </p:spTree>
    <p:extLst>
      <p:ext uri="{BB962C8B-B14F-4D97-AF65-F5344CB8AC3E}">
        <p14:creationId xmlns:p14="http://schemas.microsoft.com/office/powerpoint/2010/main" val="638546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84710" y="452718"/>
            <a:ext cx="7055380" cy="610705"/>
          </a:xfrm>
        </p:spPr>
        <p:txBody>
          <a:bodyPr/>
          <a:lstStyle/>
          <a:p>
            <a:r>
              <a:rPr lang="es-MX" sz="2400" dirty="0" smtClean="0"/>
              <a:t>+  EFECTOS</a:t>
            </a:r>
            <a:endParaRPr lang="es-MX" sz="2400" dirty="0"/>
          </a:p>
        </p:txBody>
      </p:sp>
      <p:sp>
        <p:nvSpPr>
          <p:cNvPr id="6" name="Marcador de contenido 5"/>
          <p:cNvSpPr>
            <a:spLocks noGrp="1"/>
          </p:cNvSpPr>
          <p:nvPr>
            <p:ph idx="1"/>
          </p:nvPr>
        </p:nvSpPr>
        <p:spPr>
          <a:xfrm>
            <a:off x="827700" y="1268761"/>
            <a:ext cx="6711654" cy="4979646"/>
          </a:xfrm>
        </p:spPr>
        <p:txBody>
          <a:bodyPr/>
          <a:lstStyle/>
          <a:p>
            <a:r>
              <a:rPr lang="es-MX" sz="2800" dirty="0" smtClean="0"/>
              <a:t>Municipios con distintas remuneraciones</a:t>
            </a:r>
          </a:p>
          <a:p>
            <a:r>
              <a:rPr lang="es-MX" sz="2800" dirty="0" smtClean="0"/>
              <a:t>Desorden  en la Escala  remunerativa Municipal</a:t>
            </a:r>
          </a:p>
          <a:p>
            <a:r>
              <a:rPr lang="es-MX" sz="2800" dirty="0" smtClean="0"/>
              <a:t>Acciones  y medidas de cargos en  funcionarios responsables </a:t>
            </a:r>
          </a:p>
          <a:p>
            <a:endParaRPr lang="es-MX" dirty="0"/>
          </a:p>
        </p:txBody>
      </p:sp>
      <p:sp>
        <p:nvSpPr>
          <p:cNvPr id="3" name="Marcador de fecha 2"/>
          <p:cNvSpPr>
            <a:spLocks noGrp="1"/>
          </p:cNvSpPr>
          <p:nvPr>
            <p:ph type="dt" sz="half" idx="10"/>
          </p:nvPr>
        </p:nvSpPr>
        <p:spPr/>
        <p:txBody>
          <a:bodyPr/>
          <a:lstStyle/>
          <a:p>
            <a:fld id="{12D0380C-7AB6-405E-B767-74CBC5246A77}" type="datetime9">
              <a:rPr lang="es-CL" smtClean="0"/>
              <a:t>07-09-2017 8:51:12</a:t>
            </a:fld>
            <a:endParaRPr lang="es-CL"/>
          </a:p>
        </p:txBody>
      </p:sp>
      <p:sp>
        <p:nvSpPr>
          <p:cNvPr id="4" name="Marcador de número de diapositiva 3"/>
          <p:cNvSpPr>
            <a:spLocks noGrp="1"/>
          </p:cNvSpPr>
          <p:nvPr>
            <p:ph type="sldNum" sz="quarter" idx="12"/>
          </p:nvPr>
        </p:nvSpPr>
        <p:spPr/>
        <p:txBody>
          <a:bodyPr/>
          <a:lstStyle/>
          <a:p>
            <a:fld id="{A2BA2D6A-E923-40F0-BF7E-6C7B99F28F2A}" type="slidenum">
              <a:rPr lang="es-CL" smtClean="0"/>
              <a:t>6</a:t>
            </a:fld>
            <a:endParaRPr lang="es-CL"/>
          </a:p>
        </p:txBody>
      </p:sp>
    </p:spTree>
    <p:extLst>
      <p:ext uri="{BB962C8B-B14F-4D97-AF65-F5344CB8AC3E}">
        <p14:creationId xmlns:p14="http://schemas.microsoft.com/office/powerpoint/2010/main" val="138679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84710" y="452718"/>
            <a:ext cx="7055380" cy="610705"/>
          </a:xfrm>
        </p:spPr>
        <p:txBody>
          <a:bodyPr/>
          <a:lstStyle/>
          <a:p>
            <a:r>
              <a:rPr lang="es-CL" sz="2000" b="1" dirty="0"/>
              <a:t>CONCLUSIONES ABOGADO FRANCISCO TAPIA G.</a:t>
            </a:r>
            <a:br>
              <a:rPr lang="es-CL" sz="2000" b="1" dirty="0"/>
            </a:br>
            <a:endParaRPr lang="es-MX" sz="2000" dirty="0"/>
          </a:p>
        </p:txBody>
      </p:sp>
      <p:sp>
        <p:nvSpPr>
          <p:cNvPr id="6" name="Marcador de contenido 5"/>
          <p:cNvSpPr>
            <a:spLocks noGrp="1"/>
          </p:cNvSpPr>
          <p:nvPr>
            <p:ph idx="1"/>
          </p:nvPr>
        </p:nvSpPr>
        <p:spPr>
          <a:xfrm>
            <a:off x="827700" y="1124745"/>
            <a:ext cx="6711654" cy="5123662"/>
          </a:xfrm>
        </p:spPr>
        <p:txBody>
          <a:bodyPr/>
          <a:lstStyle/>
          <a:p>
            <a:r>
              <a:rPr lang="es-CL" b="1" dirty="0">
                <a:solidFill>
                  <a:schemeClr val="accent6"/>
                </a:solidFill>
              </a:rPr>
              <a:t>“Resulta recomendable que una ley, teniendo como fundamento el sentido y alcance del DL 3.500 y las circunstancias de haberse incurrido en un error de interpretación del mismo, condone toda deuda que por tal motivo haya podido originarse”</a:t>
            </a:r>
          </a:p>
          <a:p>
            <a:r>
              <a:rPr lang="es-CL" b="1" dirty="0"/>
              <a:t>“Nos parece conveniente, es la dictación de una ley que declare que queda condonado toda suma de dinero que los funcionarios municipales hayan percibido”</a:t>
            </a:r>
          </a:p>
          <a:p>
            <a:endParaRPr lang="es-MX" dirty="0"/>
          </a:p>
        </p:txBody>
      </p:sp>
      <p:sp>
        <p:nvSpPr>
          <p:cNvPr id="3" name="Marcador de fecha 2"/>
          <p:cNvSpPr>
            <a:spLocks noGrp="1"/>
          </p:cNvSpPr>
          <p:nvPr>
            <p:ph type="dt" sz="half" idx="10"/>
          </p:nvPr>
        </p:nvSpPr>
        <p:spPr/>
        <p:txBody>
          <a:bodyPr/>
          <a:lstStyle/>
          <a:p>
            <a:fld id="{12D0380C-7AB6-405E-B767-74CBC5246A77}" type="datetime9">
              <a:rPr lang="es-CL" smtClean="0"/>
              <a:t>07-09-2017 8:51:12</a:t>
            </a:fld>
            <a:endParaRPr lang="es-CL"/>
          </a:p>
        </p:txBody>
      </p:sp>
      <p:sp>
        <p:nvSpPr>
          <p:cNvPr id="4" name="Marcador de número de diapositiva 3"/>
          <p:cNvSpPr>
            <a:spLocks noGrp="1"/>
          </p:cNvSpPr>
          <p:nvPr>
            <p:ph type="sldNum" sz="quarter" idx="12"/>
          </p:nvPr>
        </p:nvSpPr>
        <p:spPr/>
        <p:txBody>
          <a:bodyPr/>
          <a:lstStyle/>
          <a:p>
            <a:fld id="{A2BA2D6A-E923-40F0-BF7E-6C7B99F28F2A}" type="slidenum">
              <a:rPr lang="es-CL" smtClean="0"/>
              <a:t>7</a:t>
            </a:fld>
            <a:endParaRPr lang="es-CL"/>
          </a:p>
        </p:txBody>
      </p:sp>
      <p:sp>
        <p:nvSpPr>
          <p:cNvPr id="7" name="Rectángulo 6"/>
          <p:cNvSpPr/>
          <p:nvPr/>
        </p:nvSpPr>
        <p:spPr>
          <a:xfrm>
            <a:off x="1043608" y="4653136"/>
            <a:ext cx="7200800" cy="400110"/>
          </a:xfrm>
          <a:prstGeom prst="rect">
            <a:avLst/>
          </a:prstGeom>
        </p:spPr>
        <p:txBody>
          <a:bodyPr wrap="square">
            <a:spAutoFit/>
          </a:bodyPr>
          <a:lstStyle/>
          <a:p>
            <a:r>
              <a:rPr lang="es-CL" sz="2000" b="1" dirty="0">
                <a:solidFill>
                  <a:srgbClr val="FF0000"/>
                </a:solidFill>
              </a:rPr>
              <a:t>.</a:t>
            </a:r>
            <a:endParaRPr lang="es-CL" sz="2000" b="1" dirty="0">
              <a:solidFill>
                <a:srgbClr val="0070C0"/>
              </a:solidFill>
            </a:endParaRPr>
          </a:p>
        </p:txBody>
      </p:sp>
    </p:spTree>
    <p:extLst>
      <p:ext uri="{BB962C8B-B14F-4D97-AF65-F5344CB8AC3E}">
        <p14:creationId xmlns:p14="http://schemas.microsoft.com/office/powerpoint/2010/main" val="1383168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84710" y="452718"/>
            <a:ext cx="7055380" cy="610705"/>
          </a:xfrm>
        </p:spPr>
        <p:txBody>
          <a:bodyPr/>
          <a:lstStyle/>
          <a:p>
            <a:r>
              <a:rPr lang="es-MX" sz="2400" dirty="0" smtClean="0"/>
              <a:t>Una propuesta Legislativa  Pendiente…….</a:t>
            </a:r>
            <a:endParaRPr lang="es-MX" sz="2400" dirty="0"/>
          </a:p>
        </p:txBody>
      </p:sp>
      <p:sp>
        <p:nvSpPr>
          <p:cNvPr id="7" name="Marcador de contenido 6"/>
          <p:cNvSpPr>
            <a:spLocks noGrp="1"/>
          </p:cNvSpPr>
          <p:nvPr>
            <p:ph idx="1"/>
          </p:nvPr>
        </p:nvSpPr>
        <p:spPr/>
        <p:txBody>
          <a:bodyPr>
            <a:normAutofit fontScale="85000" lnSpcReduction="10000"/>
          </a:bodyPr>
          <a:lstStyle/>
          <a:p>
            <a:r>
              <a:rPr lang="es-CL" b="1" dirty="0"/>
              <a:t>Artículo 4</a:t>
            </a:r>
            <a:r>
              <a:rPr lang="es-CL" b="1" dirty="0" smtClean="0"/>
              <a:t>°, Mensaje Proyecto de ley , boletín  </a:t>
            </a:r>
            <a:r>
              <a:rPr lang="es-CL" b="1" dirty="0">
                <a:solidFill>
                  <a:srgbClr val="FF0000"/>
                </a:solidFill>
              </a:rPr>
              <a:t>Declárase interpretado el inciso segundo del artículo 2° del decreto ley N° 3.501, de 1980, respecto de los funcionarios regidos por la ley N° 18.883 y remunerados conforme al Título II del decreto ley Nº 3.551, de 1980; en el sentido que, a contar del 1 de marzo de 1981, los factores que, por concepto del incremento previsional establecido en el ya mencionado artículo 2°, han debido determinarse considerando únicamente las remuneraciones, estipendios y asignaciones de carácter habitual, permanentes e imponibles que, al 28 de febrero de 1981, se encontraban afectas a cotizaciones previsionales, los que para dichos funcionarios corresponden exclusivamente al monto del sueldo base que para cada uno de los grados estableció la escala contenida en el artículo 23 del decreto ley N° 3.551, de 1980.</a:t>
            </a:r>
          </a:p>
          <a:p>
            <a:endParaRPr lang="es-MX" dirty="0"/>
          </a:p>
        </p:txBody>
      </p:sp>
      <p:sp>
        <p:nvSpPr>
          <p:cNvPr id="4" name="Marcador de fecha 3"/>
          <p:cNvSpPr>
            <a:spLocks noGrp="1"/>
          </p:cNvSpPr>
          <p:nvPr>
            <p:ph type="dt" sz="half" idx="10"/>
          </p:nvPr>
        </p:nvSpPr>
        <p:spPr/>
        <p:txBody>
          <a:bodyPr/>
          <a:lstStyle/>
          <a:p>
            <a:fld id="{BDCCCC3D-B0AA-4BDF-9A5A-5C470320B71B}" type="datetime9">
              <a:rPr lang="es-CL" smtClean="0"/>
              <a:t>07-09-2017 8:51:12</a:t>
            </a:fld>
            <a:endParaRPr lang="es-CL"/>
          </a:p>
        </p:txBody>
      </p:sp>
      <p:sp>
        <p:nvSpPr>
          <p:cNvPr id="5" name="Marcador de número de diapositiva 4"/>
          <p:cNvSpPr>
            <a:spLocks noGrp="1"/>
          </p:cNvSpPr>
          <p:nvPr>
            <p:ph type="sldNum" sz="quarter" idx="12"/>
          </p:nvPr>
        </p:nvSpPr>
        <p:spPr/>
        <p:txBody>
          <a:bodyPr/>
          <a:lstStyle/>
          <a:p>
            <a:fld id="{A2BA2D6A-E923-40F0-BF7E-6C7B99F28F2A}" type="slidenum">
              <a:rPr lang="es-CL" smtClean="0"/>
              <a:t>8</a:t>
            </a:fld>
            <a:endParaRPr lang="es-CL"/>
          </a:p>
        </p:txBody>
      </p:sp>
    </p:spTree>
    <p:extLst>
      <p:ext uri="{BB962C8B-B14F-4D97-AF65-F5344CB8AC3E}">
        <p14:creationId xmlns:p14="http://schemas.microsoft.com/office/powerpoint/2010/main" val="48525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84710" y="452718"/>
            <a:ext cx="7055380" cy="610705"/>
          </a:xfrm>
        </p:spPr>
        <p:txBody>
          <a:bodyPr/>
          <a:lstStyle/>
          <a:p>
            <a:r>
              <a:rPr lang="es-MX" dirty="0" smtClean="0"/>
              <a:t>.</a:t>
            </a:r>
            <a:endParaRPr lang="es-MX" dirty="0"/>
          </a:p>
        </p:txBody>
      </p:sp>
      <p:sp>
        <p:nvSpPr>
          <p:cNvPr id="7" name="Marcador de contenido 6"/>
          <p:cNvSpPr>
            <a:spLocks noGrp="1"/>
          </p:cNvSpPr>
          <p:nvPr>
            <p:ph idx="1"/>
          </p:nvPr>
        </p:nvSpPr>
        <p:spPr>
          <a:xfrm>
            <a:off x="827700" y="1447801"/>
            <a:ext cx="6711654" cy="4800605"/>
          </a:xfrm>
        </p:spPr>
        <p:txBody>
          <a:bodyPr>
            <a:normAutofit fontScale="70000" lnSpcReduction="20000"/>
          </a:bodyPr>
          <a:lstStyle/>
          <a:p>
            <a:pPr algn="just"/>
            <a:r>
              <a:rPr lang="es-CL" b="1" dirty="0"/>
              <a:t>Artículo Décimo Primero.- </a:t>
            </a:r>
            <a:r>
              <a:rPr lang="es-CL" b="1" u="sng" dirty="0" err="1">
                <a:solidFill>
                  <a:srgbClr val="FF0000"/>
                </a:solidFill>
              </a:rPr>
              <a:t>Condónanse</a:t>
            </a:r>
            <a:r>
              <a:rPr lang="es-CL" b="1" dirty="0"/>
              <a:t> las cantidades que en exceso hayan recibido y no hayan sido restituidas por los funcionarios o ex funcionarios a que se refiere el artículo 4° de la presente ley, en virtud del pago del incremento previsional contemplado en el artículo 2° del decreto ley N° 3.501 de 1980, en el período que media entre el 1 de marzo de 1981 y el 30 de abril de 2015.</a:t>
            </a:r>
          </a:p>
          <a:p>
            <a:pPr algn="just"/>
            <a:r>
              <a:rPr lang="es-CL" b="1" dirty="0"/>
              <a:t>Declárase que la condonación dispuesta en el inciso anterior bastará para regularizar la situación de los funcionarios o ex funcionarios ante las respectivas municipalidades, no pudiendo estas corporaciones exigir devolución alguna de parte de ellos por dicho concepto.</a:t>
            </a:r>
          </a:p>
          <a:p>
            <a:pPr algn="just"/>
            <a:r>
              <a:rPr lang="es-CL" b="1" dirty="0"/>
              <a:t>Asimismo, deberá procederse a poner término a todos los procesos administrativos o judiciales, cualquiera sea la etapa en que se encuentran, que tengan su origen en una interpretación diversa de la establecida en el artículo 4° de la presente ley.</a:t>
            </a:r>
          </a:p>
          <a:p>
            <a:pPr algn="just"/>
            <a:r>
              <a:rPr lang="es-CL" b="1" dirty="0" err="1"/>
              <a:t>Decláranse</a:t>
            </a:r>
            <a:r>
              <a:rPr lang="es-CL" b="1" dirty="0"/>
              <a:t> extintas las </a:t>
            </a:r>
            <a:r>
              <a:rPr lang="es-CL" b="1" dirty="0" err="1"/>
              <a:t>responsabi-lidades</a:t>
            </a:r>
            <a:r>
              <a:rPr lang="es-CL" b="1" dirty="0"/>
              <a:t> civiles, administrativas y criminales de funcionarios o ex funcionarios municipales, así como de Alcaldes, Concejales, ex Alcaldes y ex Concejales que se deriven de acciones u omisiones relacionadas con una estimación del incremento previsional contraria a lo estatuido en el artículo 4° de la presente ley.</a:t>
            </a:r>
          </a:p>
          <a:p>
            <a:endParaRPr lang="es-MX" dirty="0"/>
          </a:p>
        </p:txBody>
      </p:sp>
      <p:sp>
        <p:nvSpPr>
          <p:cNvPr id="4" name="Marcador de fecha 3"/>
          <p:cNvSpPr>
            <a:spLocks noGrp="1"/>
          </p:cNvSpPr>
          <p:nvPr>
            <p:ph type="dt" sz="half" idx="10"/>
          </p:nvPr>
        </p:nvSpPr>
        <p:spPr/>
        <p:txBody>
          <a:bodyPr/>
          <a:lstStyle/>
          <a:p>
            <a:fld id="{BDCCCC3D-B0AA-4BDF-9A5A-5C470320B71B}" type="datetime9">
              <a:rPr lang="es-CL" smtClean="0"/>
              <a:t>07-09-2017 8:51:12</a:t>
            </a:fld>
            <a:endParaRPr lang="es-CL"/>
          </a:p>
        </p:txBody>
      </p:sp>
      <p:sp>
        <p:nvSpPr>
          <p:cNvPr id="5" name="Marcador de número de diapositiva 4"/>
          <p:cNvSpPr>
            <a:spLocks noGrp="1"/>
          </p:cNvSpPr>
          <p:nvPr>
            <p:ph type="sldNum" sz="quarter" idx="12"/>
          </p:nvPr>
        </p:nvSpPr>
        <p:spPr/>
        <p:txBody>
          <a:bodyPr/>
          <a:lstStyle/>
          <a:p>
            <a:fld id="{A2BA2D6A-E923-40F0-BF7E-6C7B99F28F2A}" type="slidenum">
              <a:rPr lang="es-CL" smtClean="0"/>
              <a:t>9</a:t>
            </a:fld>
            <a:endParaRPr lang="es-CL"/>
          </a:p>
        </p:txBody>
      </p:sp>
    </p:spTree>
    <p:extLst>
      <p:ext uri="{BB962C8B-B14F-4D97-AF65-F5344CB8AC3E}">
        <p14:creationId xmlns:p14="http://schemas.microsoft.com/office/powerpoint/2010/main" val="2158707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998</TotalTime>
  <Words>733</Words>
  <Application>Microsoft Office PowerPoint</Application>
  <PresentationFormat>Presentación en pantalla (4:3)</PresentationFormat>
  <Paragraphs>59</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Century Gothic</vt:lpstr>
      <vt:lpstr>Wingdings 3</vt:lpstr>
      <vt:lpstr>Ion</vt:lpstr>
      <vt:lpstr>SITUACIÓN  ACTUAL DEL  CÁLCULO  CORRECTO DEL PAGO  AL INCREMENTO PREVISIONAL</vt:lpstr>
      <vt:lpstr>ANTECEDENTES:</vt:lpstr>
      <vt:lpstr>.</vt:lpstr>
      <vt:lpstr>.</vt:lpstr>
      <vt:lpstr>a) 8 Alcaldes y 2.100 FFMM están con Juicios de Cuentas ordenados por la C.G.R. b) 40 Municipalidades  fueron notificadas que les abrirán Juicios de Cuentas; esto involucraría a   12.000 FFMM. Los más graves son los de Freirina y Nueva Imperial.  c) 12 Municipalidades no pagaron retroactivo. d) 6 Municipalidades pagaron 3 meses. e) 163 Municipalidades pagaron 6 meses. f) 69 Municipalidades pagaron 12 meses. g) 28 Municipalidades pagaron 36 meses.  </vt:lpstr>
      <vt:lpstr>+  EFECTOS</vt:lpstr>
      <vt:lpstr>CONCLUSIONES ABOGADO FRANCISCO TAPIA G. </vt:lpstr>
      <vt:lpstr>Una propuesta Legislativa  Pendiente…….</vt:lpstr>
      <vt:lpstr>.</vt:lpstr>
      <vt:lpstr>Gestión Gremial de solución al conflicto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Invitado</dc:creator>
  <cp:lastModifiedBy>ramon chanqueo</cp:lastModifiedBy>
  <cp:revision>14</cp:revision>
  <dcterms:created xsi:type="dcterms:W3CDTF">2017-08-30T14:50:42Z</dcterms:created>
  <dcterms:modified xsi:type="dcterms:W3CDTF">2017-09-07T11:52:29Z</dcterms:modified>
</cp:coreProperties>
</file>