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C1B"/>
    <a:srgbClr val="801A21"/>
    <a:srgbClr val="D636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7407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758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4457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337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4550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88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524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027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126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98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10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149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04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0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425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2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980C0-5947-4CBB-973E-6E310C05239F}" type="datetimeFigureOut">
              <a:rPr lang="es-CL" smtClean="0"/>
              <a:pPr/>
              <a:t>05-09-2017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6EB73C-228B-45A9-8CA4-722B26588EF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521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RANKING%20FUNCIONARIOS.xls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Escenario%20Aumento%20Grados.xls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G2%20Personal%20por%20Direccion.xlsx" TargetMode="External"/><Relationship Id="rId2" Type="http://schemas.openxmlformats.org/officeDocument/2006/relationships/hyperlink" Target="G1%20Func%20x%20Direcc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4%20Prov.%20cargos%20Vacantes.xlsx" TargetMode="External"/><Relationship Id="rId2" Type="http://schemas.openxmlformats.org/officeDocument/2006/relationships/hyperlink" Target="G3%20Gasto%20total%20en%20personal%20nueva%20planta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7%20resumen%20gasto%20total.xlsx" TargetMode="External"/><Relationship Id="rId5" Type="http://schemas.openxmlformats.org/officeDocument/2006/relationships/hyperlink" Target="G6%20M&#233;dico%20Psicot..xlsx" TargetMode="External"/><Relationship Id="rId4" Type="http://schemas.openxmlformats.org/officeDocument/2006/relationships/hyperlink" Target="G5%20aumento%20Grados%20ley%2020742.xls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evaimperial.cl/?page_id=380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&#225;lculo%20Financiamiento%20Municipal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oblamiento%20unidades%20prioridad%20PLADECO.xlsx" TargetMode="External"/><Relationship Id="rId2" Type="http://schemas.openxmlformats.org/officeDocument/2006/relationships/hyperlink" Target="ORGANIGRAMA%20MUNICIPAL%202017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ANTECEDENTES%20PARA%20REESTRUCTURACI&#211;N%20(Recuperado%20autom&#225;ticamente).rt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38200" y="1916832"/>
            <a:ext cx="7772400" cy="1296144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REESTRUCTURACION MUNICIPAL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79AD7C0-C990-4CBD-92B2-0F14EDA0A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717032"/>
            <a:ext cx="7772400" cy="1296144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4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ASEMUCH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/>
                <a:ea typeface="+mj-ea"/>
                <a:cs typeface="+mj-cs"/>
              </a:rPr>
              <a:t>NUEVA IMPERIAL</a:t>
            </a:r>
            <a:endParaRPr kumimoji="0" lang="es-ES" sz="44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noProof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IV. PROPUESTA ASEMUCH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1556792"/>
            <a:ext cx="7772400" cy="518457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1.2. PARA CAMBIO DE ESTAMENTO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16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AUXILIARES, TENGAN LA OPCION DE CAMBIAR DE ESTAMENTO AL ADMINISTRATIVO, AUMENTANDO UN GRADO.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AUXILIARES, QUE TENGAN TITULO TECNICO, PASEN AL ESTAMENTO CORRESPONDIENTE A SU TITULO,  Y AUMENTEN UN GRADO.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AUXILIARES, QUE TENGAN TITULO PROFESIONAL, PASEN AL ESTAMENTO CORRESPONDIENTE A SU TITULO, AL ULTIMO GRADO DE LA POSICION RELATIVA DEL NUEVO ESTAMENTO.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ADMINISTRATIVO, QUE TENGAN TITULO TECNICO, PASEN AL ESTAMENTO CORRESPONDIENTE A SU TITULO,  Y AUMENTE UN GRADO.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ADMINISTRATIVO, QUE TENGAN TITULO PROFESIONAL, PASEN AL ESTAMENTO CORRESPONDIENTE A SU TITULO,  AL ULTIMO GRADO EN EL NUEVO ESTAMENTO.  PARA EL CASO DE AQUELLOS QUE SE ENCUENTREN AL TOPE DE LA POSICION RELATIVA DE SU ESTAMENTO (°11), SE LES CONSERVE EL GRADO EN EL NUEVO ESTAMENTO PROFESIONAL(GANAN ASIG. PROF.)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TECNICOS, QUE TENGAN TITULO PROFESIONAL Y SE ENCUENTREN ENTRE LOS GRADOS 17° Y 13°, PASEN AL ESTAMENTO CORRESPONDIENTE A SU TITULO, AL ULTIMO GRADO DE LA NUEVA PLANTA PROFESIONAL CREADA.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DEL ESTAMENTO TECNICOS, QUE TENGAN TITULO PROFESIONAL Y SE ENCUENTREN ENTRE LOS GRADOS 12° Y 11°, PASEN AL ESTAMENTO CORRESPONDIENTE A SU TITULO,  EN EL MISMO GRADO QUE TIENEN, YA QUE LES AUMENTARA LA ASIG. PROF.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endParaRPr lang="es-CL" sz="1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38424" y="934672"/>
            <a:ext cx="7772400" cy="52416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1. MUNICIPIOS CON PRESUPUESTO AMPLIO Y DOTACION DE PERSONAL REDUCIDA</a:t>
            </a:r>
            <a:endParaRPr lang="es-ES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96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noProof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IV. PROPUESTA ASEMUCH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636912"/>
            <a:ext cx="7772400" cy="41044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IDEM A MUNICIPIOS CON PRESUPUESTO AMPLIO Y DOTACION DE PERSONAL REDUCIDA, PERO </a:t>
            </a:r>
            <a:r>
              <a:rPr lang="es-CL" sz="2400" b="1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AGREGANDO CUADRO CON RANKING FUNCIONARIOS</a:t>
            </a: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ASEMUCH PARA EL CASO EN QUE EL SR. ALCALDE TENGA QUE DISCRIMINAR.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(ART. 49 TER, INC. 4° LETRA b)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RANKING FUNCIONARIOS.xlsx</a:t>
            </a:r>
            <a:endParaRPr lang="es-CL" sz="1400" kern="0" dirty="0">
              <a:ln>
                <a:solidFill>
                  <a:srgbClr val="DDDDDD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584" y="1052736"/>
            <a:ext cx="7772400" cy="122413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2. MUNICIPIOS CON PRESUPUESTO RESTRINGIDO Y DOTACION DE PERSONAL AMPLIA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00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noProof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IV. PROPUESTA ASEMUCH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636912"/>
            <a:ext cx="7772400" cy="41044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AUMENTO ESTIMADO DE GASTO DE UN 7,65 % SOLO PLANTA Y CONTRATA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Escenario Aumento Grados.xlsx</a:t>
            </a:r>
            <a:endParaRPr lang="es-CL" sz="20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584" y="1052736"/>
            <a:ext cx="7772400" cy="122413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3. PROPUESTA MUNICIPALIDAD DE NUEVA IMPERIAL</a:t>
            </a:r>
            <a:endParaRPr kumimoji="0" lang="es-ES" sz="24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692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ASEMUCH 2017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1772816"/>
            <a:ext cx="8208912" cy="3888432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5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936104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I. COMPARACION Y REALIDAD MUNICIPALIDADES 1994-2017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3568" y="2060848"/>
            <a:ext cx="8208912" cy="3888432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Personal por tipo contrato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Programas (Creados, Eliminados, Ampliados)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Funciones  (Nuevas por Ley, Eliminadas, Ampliadas)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Población Usuaria (Total al 94 vs Total 2017)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Presupuesto (Total al 94 vs Total al 2017)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II. RADIOGRAFIA PLANTA ACTUAL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132856"/>
            <a:ext cx="7772400" cy="338437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FUNCIONARIOS POR DIRECCION 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1400" kern="0" dirty="0">
                <a:ln>
                  <a:solidFill>
                    <a:schemeClr val="bg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G1 </a:t>
            </a:r>
            <a:r>
              <a:rPr lang="es-MX" sz="1400" kern="0" dirty="0" err="1">
                <a:ln>
                  <a:solidFill>
                    <a:schemeClr val="bg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Func</a:t>
            </a:r>
            <a:r>
              <a:rPr lang="es-MX" sz="1400" kern="0" dirty="0">
                <a:ln>
                  <a:solidFill>
                    <a:schemeClr val="bg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 x Direcc.xlsx</a:t>
            </a:r>
            <a:r>
              <a:rPr lang="es-MX" sz="1400" kern="0" dirty="0">
                <a:ln>
                  <a:solidFill>
                    <a:schemeClr val="bg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TOTAL TRABAJADORES POR DIRECCION 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400" kern="0" dirty="0">
                <a:ln>
                  <a:solidFill>
                    <a:schemeClr val="bg1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3" action="ppaction://hlinkfile"/>
              </a:rPr>
              <a:t>G2 Personal por Dirección.xlsx</a:t>
            </a:r>
            <a:endParaRPr lang="es-ES" sz="1400" kern="0" dirty="0">
              <a:ln>
                <a:solidFill>
                  <a:schemeClr val="bg1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6280DF4-377F-4B8E-9921-4598AAF2E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41277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Análisis Tablas de Datos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1124744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Análisis Gasto en Personal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1772816"/>
            <a:ext cx="7772400" cy="4896544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23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sng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GASTO ACTUAL EN PERSONAL</a:t>
            </a:r>
            <a:r>
              <a:rPr lang="es-CL" sz="1400" kern="0" dirty="0">
                <a:ln>
                  <a:solidFill>
                    <a:srgbClr val="DDDDDD"/>
                  </a:solidFill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G3 Gasto total en personal nueva planta.xlsx</a:t>
            </a:r>
            <a:endParaRPr lang="es-MX" sz="1400" kern="0" dirty="0">
              <a:ln>
                <a:solidFill>
                  <a:srgbClr val="DDDDDD"/>
                </a:solidFill>
              </a:ln>
              <a:solidFill>
                <a:srgbClr val="92D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endParaRPr lang="es-ES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AUMENTO GASTO EN PERSONAL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	(POSIBLES VARIACIÓNES)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PROVISION CARGOS VACANTES </a:t>
            </a:r>
            <a:r>
              <a:rPr lang="es-ES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3" action="ppaction://hlinkfile"/>
              </a:rPr>
              <a:t>G4 Prov. cargos Vacantes.xlsx</a:t>
            </a:r>
            <a:endParaRPr lang="es-ES" sz="1400" kern="0" dirty="0">
              <a:ln>
                <a:solidFill>
                  <a:srgbClr val="DDDDDD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LEY 20742	</a:t>
            </a:r>
            <a:r>
              <a:rPr lang="es-CL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4" action="ppaction://hlinkfile"/>
              </a:rPr>
              <a:t>G5 aumento Grados ley 20742.xlsx</a:t>
            </a:r>
            <a:endParaRPr lang="es-ES" sz="1400" kern="0" dirty="0">
              <a:ln>
                <a:solidFill>
                  <a:srgbClr val="DDDDDD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MEDICO PSICOTECNICO	</a:t>
            </a:r>
            <a:r>
              <a:rPr lang="es-ES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5" action="ppaction://hlinkfile"/>
              </a:rPr>
              <a:t>G6 Médico </a:t>
            </a:r>
            <a:r>
              <a:rPr lang="es-ES" sz="1400" kern="0" dirty="0" err="1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5" action="ppaction://hlinkfile"/>
              </a:rPr>
              <a:t>Psicot</a:t>
            </a:r>
            <a:r>
              <a:rPr lang="es-ES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5" action="ppaction://hlinkfile"/>
              </a:rPr>
              <a:t>..</a:t>
            </a:r>
            <a:r>
              <a:rPr lang="es-ES" sz="1400" kern="0" dirty="0" err="1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5" action="ppaction://hlinkfile"/>
              </a:rPr>
              <a:t>xlsx</a:t>
            </a:r>
            <a:endParaRPr lang="es-ES" sz="1400" kern="0" dirty="0">
              <a:ln>
                <a:solidFill>
                  <a:srgbClr val="DDDDDD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RESUMEN SUMA TOTAL POSIBLES VARIACIONES ANTES DE LA READECUACIÓN </a:t>
            </a:r>
            <a:r>
              <a:rPr lang="es-ES" sz="1400" kern="0" dirty="0">
                <a:ln>
                  <a:solidFill>
                    <a:srgbClr val="DDDDDD"/>
                  </a:solidFill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6" action="ppaction://hlinkfile"/>
              </a:rPr>
              <a:t>G7 resumen gasto total.xlsx</a:t>
            </a:r>
            <a:endParaRPr lang="es-ES" sz="1400" kern="0" dirty="0">
              <a:ln>
                <a:solidFill>
                  <a:srgbClr val="DDDDDD"/>
                </a:solidFill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algn="ctr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E9B0767-FAB5-4817-AF25-E7A59A6BD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04" y="434734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II. RADIOGRAFIA PLANTA ACTUAL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23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III. HERRAMIENTAS DE GESTION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132856"/>
            <a:ext cx="7772400" cy="3384376"/>
          </a:xfrm>
          <a:prstGeom prst="rect">
            <a:avLst/>
          </a:prstGeom>
          <a:gradFill rotWithShape="0">
            <a:gsLst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INFORMACION  OBLIGATORIA A PUBLICAR (TRANSPARENCIA) </a:t>
            </a:r>
            <a:r>
              <a:rPr lang="es-MX" sz="1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/>
              </a:rPr>
              <a:t>http://www.nuevaimperial.cl/?page_id=38059</a:t>
            </a:r>
            <a:endParaRPr lang="es-MX" sz="1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CATEGORIZACION MUNICIPIOS SUBDERE (GRADOS ALCALDES)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ES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PLAZOS ENTRADA EN VIGENCIA NUEVAS PLANTAS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INFORMACION PRESUPUESTARIA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6685A9A-3014-4E17-842B-13B46F09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2327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1. CERTEZAS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16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III. HERRAMIENTAS DE GESTION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132856"/>
            <a:ext cx="7772400" cy="338437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FINANCIAMIENTO (FDO. COMUN)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REGLAMENTO DE REESTRUCTURACION SUBDERE O C.G.R  (MODELO)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PROVISION DE CARGOS VACANTES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CREACION DE CARGOS QUE SUGIERE LA LEY (EJ. SEGURIDAD PUBLICA)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MX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6685A9A-3014-4E17-842B-13B46F09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12327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2. INCERTIDUMBRES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022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1124744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3. PRESUPUESTO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>
            <a:hlinkClick r:id="rId2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827584" y="2132856"/>
            <a:ext cx="7772400" cy="338437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INGRESOS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GASTOS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endParaRPr lang="es-MX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(EXPOSICIÓN CARLITA) </a:t>
            </a:r>
            <a:r>
              <a:rPr lang="es-MX" sz="16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pres?slideindex=1&amp;slidetitle="/>
              </a:rPr>
              <a:t>Cálculo Financiamiento Municipal.pptx</a:t>
            </a:r>
            <a:endParaRPr lang="es-MX" sz="16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E30D5FA-CC57-4269-AC2A-21398C19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68660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III. HERRAMIENTAS DE GESTION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80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15303" y="1124744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4. PLANTA ACTUAL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2132856"/>
            <a:ext cx="7772400" cy="338437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RESUMEN TEMA 2</a:t>
            </a:r>
            <a:endParaRPr lang="es-ES" sz="24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Tx/>
              <a:buAutoNum type="alphaLcParenR"/>
              <a:defRPr/>
            </a:pP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Estructura Municipal </a:t>
            </a:r>
            <a:r>
              <a:rPr lang="es-CL" sz="12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2" action="ppaction://hlinkfile"/>
              </a:rPr>
              <a:t>ORGANIGRAMA MUNICIPAL 2017.jpg</a:t>
            </a:r>
            <a:endParaRPr lang="es-CL" sz="1200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Personal Planta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Personal Contrata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Personal Honorarios (</a:t>
            </a:r>
            <a:r>
              <a:rPr lang="es-CL" sz="2400" kern="0" dirty="0" err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Presup</a:t>
            </a: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. Municipal)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sz="24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Poblamiento funcionarios por prioridad PLADECO </a:t>
            </a:r>
            <a:r>
              <a:rPr lang="es-E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3" action="ppaction://hlinkfile"/>
              </a:rPr>
              <a:t>Poblamiento unidades prioridad PLADECO.xlsx</a:t>
            </a:r>
            <a:r>
              <a:rPr lang="es-E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   </a:t>
            </a:r>
            <a:r>
              <a:rPr lang="es-ES" sz="14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4" action="ppaction://hlinkfile"/>
              </a:rPr>
              <a:t>ANTECEDENTES PARA REESTRUCTURACIÓN .</a:t>
            </a:r>
            <a:r>
              <a:rPr lang="es-ES" sz="14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  <a:hlinkClick r:id="rId4" action="ppaction://hlinkfile"/>
              </a:rPr>
              <a:t>rtf</a:t>
            </a:r>
            <a:endParaRPr lang="es-CL" sz="14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397819E-7A48-4167-9647-3173A1484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4" y="368660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III. HERRAMIENTAS DE GESTION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577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27584" y="332656"/>
            <a:ext cx="7772400" cy="504056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800" kern="0" noProof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IV. PROPUESTA ASEMUCH</a:t>
            </a:r>
            <a:endParaRPr kumimoji="0" lang="es-ES" sz="28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27584" y="1864928"/>
            <a:ext cx="7772400" cy="4876440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CL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1.1. PARA TODOS LOS FUNCIONARIOS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 LOS ESTAMENTOS AUXILIARES, ADMINISTRATIVOS Y TECNICOS TENGAN LA POSIBILIDAD DE AUMENTAR A LO MENOS UN GRADO, DEPENDIENDO DE LA NUEVA ESTRUCTURA (49 TER a) Y EXCEPTUANDO AQUELLOS QUE ESTAN AL TOPE DE SU POSICIÓN RELATIVA, LOS CUALES, DE NO MEDIAR CAMBIO DE ESTAMENTO, no pueden optar a este beneficio.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endParaRPr lang="es-CL" kern="0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  <a:ea typeface="+mj-ea"/>
              <a:cs typeface="+mj-cs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AutoNum type="alphaLcParenR"/>
              <a:defRPr/>
            </a:pPr>
            <a:r>
              <a:rPr lang="es-CL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QUE TODOS LOS FUNCIONARIOS DE LOS ESTAMENTOS JEFATURA, PROFESIONAL, Y DIRECTIVOS TENGAN LA POSIBILIDAD DE AUMENTAR UN GRADO, DEPENDIENDO DE LA NUEVA ESTRUCTURA (49 TER a) Y EXCEPTUANDO AQUELLOS DIRECTIVOS QUE ESTAN DOS GRADOS BAJO EL SR. ALCALDE (LEY 20.742).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27584" y="908720"/>
            <a:ext cx="7772400" cy="792088"/>
          </a:xfrm>
          <a:prstGeom prst="rect">
            <a:avLst/>
          </a:prstGeom>
          <a:gradFill rotWithShape="0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  <a:ln w="57150" cmpd="thickThin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000" kern="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ea typeface="+mj-ea"/>
                <a:cs typeface="+mj-cs"/>
              </a:rPr>
              <a:t> 1. MUNICIPIOS CON PRESUPUESTO AMPLIO Y DOTACION DE PERSONAL REDUCIDA</a:t>
            </a:r>
            <a:endParaRPr kumimoji="0" lang="es-ES" sz="2000" b="0" i="0" u="none" strike="noStrike" kern="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476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897</TotalTime>
  <Words>752</Words>
  <Application>Microsoft Office PowerPoint</Application>
  <PresentationFormat>Presentación en pantalla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jsaez</dc:creator>
  <cp:lastModifiedBy>Jorge Saez</cp:lastModifiedBy>
  <cp:revision>55</cp:revision>
  <dcterms:created xsi:type="dcterms:W3CDTF">2010-08-23T18:53:12Z</dcterms:created>
  <dcterms:modified xsi:type="dcterms:W3CDTF">2017-09-05T15:11:10Z</dcterms:modified>
</cp:coreProperties>
</file>