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94660"/>
  </p:normalViewPr>
  <p:slideViewPr>
    <p:cSldViewPr>
      <p:cViewPr varScale="1">
        <p:scale>
          <a:sx n="45" d="100"/>
          <a:sy n="45" d="100"/>
        </p:scale>
        <p:origin x="-65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5B269-5547-49C5-BFC7-1DA6E66EF46B}" type="datetimeFigureOut">
              <a:rPr lang="es-CL" smtClean="0"/>
              <a:t>06-09-2017</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505221-7EDC-4142-974B-59C5D88BF333}" type="slidenum">
              <a:rPr lang="es-CL" smtClean="0"/>
              <a:t>‹Nº›</a:t>
            </a:fld>
            <a:endParaRPr lang="es-CL"/>
          </a:p>
        </p:txBody>
      </p:sp>
    </p:spTree>
    <p:extLst>
      <p:ext uri="{BB962C8B-B14F-4D97-AF65-F5344CB8AC3E}">
        <p14:creationId xmlns:p14="http://schemas.microsoft.com/office/powerpoint/2010/main" val="3432132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F2505221-7EDC-4142-974B-59C5D88BF333}" type="slidenum">
              <a:rPr lang="es-CL" smtClean="0"/>
              <a:t>18</a:t>
            </a:fld>
            <a:endParaRPr lang="es-CL"/>
          </a:p>
        </p:txBody>
      </p:sp>
    </p:spTree>
    <p:extLst>
      <p:ext uri="{BB962C8B-B14F-4D97-AF65-F5344CB8AC3E}">
        <p14:creationId xmlns:p14="http://schemas.microsoft.com/office/powerpoint/2010/main" val="2994062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D53C9A0-45EC-4643-946E-60F9D8447656}" type="datetimeFigureOut">
              <a:rPr lang="es-CL" smtClean="0"/>
              <a:t>06-09-2017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D53C9A0-45EC-4643-946E-60F9D8447656}" type="datetimeFigureOut">
              <a:rPr lang="es-CL" smtClean="0"/>
              <a:t>06-09-2017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D53C9A0-45EC-4643-946E-60F9D8447656}" type="datetimeFigureOut">
              <a:rPr lang="es-CL" smtClean="0"/>
              <a:t>06-09-2017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8D53C9A0-45EC-4643-946E-60F9D8447656}" type="datetimeFigureOut">
              <a:rPr lang="es-CL" smtClean="0"/>
              <a:t>06-09-2017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53C9A0-45EC-4643-946E-60F9D8447656}" type="datetimeFigureOut">
              <a:rPr lang="es-CL" smtClean="0"/>
              <a:t>06-09-2017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D53C9A0-45EC-4643-946E-60F9D8447656}" type="datetimeFigureOut">
              <a:rPr lang="es-CL" smtClean="0"/>
              <a:t>06-09-2017</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8D53C9A0-45EC-4643-946E-60F9D8447656}" type="datetimeFigureOut">
              <a:rPr lang="es-CL" smtClean="0"/>
              <a:t>06-09-2017</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D53C9A0-45EC-4643-946E-60F9D8447656}" type="datetimeFigureOut">
              <a:rPr lang="es-CL" smtClean="0"/>
              <a:t>06-09-2017</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3C9A0-45EC-4643-946E-60F9D8447656}" type="datetimeFigureOut">
              <a:rPr lang="es-CL" smtClean="0"/>
              <a:t>06-09-2017</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D53C9A0-45EC-4643-946E-60F9D8447656}" type="datetimeFigureOut">
              <a:rPr lang="es-CL" smtClean="0"/>
              <a:t>06-09-2017</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622BD7F-47B4-4469-A75E-5766C4A52D60}" type="slidenum">
              <a:rPr lang="es-CL" smtClean="0"/>
              <a:t>‹Nº›</a:t>
            </a:fld>
            <a:endParaRPr lang="es-C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D53C9A0-45EC-4643-946E-60F9D8447656}" type="datetimeFigureOut">
              <a:rPr lang="es-CL" smtClean="0"/>
              <a:t>06-09-2017</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622BD7F-47B4-4469-A75E-5766C4A52D60}" type="slidenum">
              <a:rPr lang="es-CL" smtClean="0"/>
              <a:t>‹Nº›</a:t>
            </a:fld>
            <a:endParaRPr lang="es-CL"/>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D53C9A0-45EC-4643-946E-60F9D8447656}" type="datetimeFigureOut">
              <a:rPr lang="es-CL" smtClean="0"/>
              <a:t>06-09-2017</a:t>
            </a:fld>
            <a:endParaRPr lang="es-CL"/>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5622BD7F-47B4-4469-A75E-5766C4A52D60}" type="slidenum">
              <a:rPr lang="es-CL" smtClean="0"/>
              <a:t>‹Nº›</a:t>
            </a:fld>
            <a:endParaRPr lang="es-CL"/>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620688"/>
            <a:ext cx="8388424" cy="5976664"/>
          </a:xfrm>
        </p:spPr>
        <p:txBody>
          <a:bodyPr/>
          <a:lstStyle/>
          <a:p>
            <a:r>
              <a:rPr lang="es-CL" sz="2400" b="1" dirty="0">
                <a:solidFill>
                  <a:schemeClr val="bg1"/>
                </a:solidFill>
              </a:rPr>
              <a:t>INGRESOS QUE SE DEBEN CONSIDERAR PARA APLICACIÓN LEY 20.922</a:t>
            </a:r>
            <a:r>
              <a:rPr lang="es-CL" sz="2400" dirty="0">
                <a:solidFill>
                  <a:schemeClr val="bg1"/>
                </a:solidFill>
              </a:rPr>
              <a:t/>
            </a:r>
            <a:br>
              <a:rPr lang="es-CL" sz="2400" dirty="0">
                <a:solidFill>
                  <a:schemeClr val="bg1"/>
                </a:solidFill>
              </a:rPr>
            </a:br>
            <a:r>
              <a:rPr lang="es-CL" sz="2400" b="1" dirty="0">
                <a:solidFill>
                  <a:schemeClr val="bg1"/>
                </a:solidFill>
              </a:rPr>
              <a:t> </a:t>
            </a:r>
            <a:r>
              <a:rPr lang="es-CL" sz="2200" dirty="0">
                <a:solidFill>
                  <a:schemeClr val="bg1"/>
                </a:solidFill>
              </a:rPr>
              <a:t/>
            </a:r>
            <a:br>
              <a:rPr lang="es-CL" sz="2200" dirty="0">
                <a:solidFill>
                  <a:schemeClr val="bg1"/>
                </a:solidFill>
              </a:rPr>
            </a:br>
            <a:r>
              <a:rPr lang="es-CL" sz="2200" b="1" dirty="0">
                <a:solidFill>
                  <a:schemeClr val="bg1"/>
                </a:solidFill>
              </a:rPr>
              <a:t>1.- INGRESOS POR PATENTES Y TASAS POR DERECHOS: Estos  ingresos son los que se consideran por las entradas provenientes de la propiedad que el estado ejerce sobre determinados bienes,  por la autorización para el ejercicio de ciertas actividades,  por la obtención de  servicios estatales.  Estos se desglosan de la siguiente manera: </a:t>
            </a:r>
            <a:br>
              <a:rPr lang="es-CL" sz="2200" b="1" dirty="0">
                <a:solidFill>
                  <a:schemeClr val="bg1"/>
                </a:solidFill>
              </a:rPr>
            </a:br>
            <a:r>
              <a:rPr lang="es-CL" sz="2200" b="1" dirty="0">
                <a:solidFill>
                  <a:schemeClr val="bg1"/>
                </a:solidFill>
              </a:rPr>
              <a:t>Patentes Municipales: es el permiso necesario para emprender cualquier actividad que necesite de un local fijo.  Tipos de Patentes:</a:t>
            </a:r>
            <a:br>
              <a:rPr lang="es-CL" sz="2200" b="1" dirty="0">
                <a:solidFill>
                  <a:schemeClr val="bg1"/>
                </a:solidFill>
              </a:rPr>
            </a:br>
            <a:r>
              <a:rPr lang="es-CL" sz="2200" b="1" dirty="0">
                <a:solidFill>
                  <a:schemeClr val="bg1"/>
                </a:solidFill>
              </a:rPr>
              <a:t>Patentes Comerciales </a:t>
            </a:r>
            <a:br>
              <a:rPr lang="es-CL" sz="2200" b="1" dirty="0">
                <a:solidFill>
                  <a:schemeClr val="bg1"/>
                </a:solidFill>
              </a:rPr>
            </a:br>
            <a:r>
              <a:rPr lang="es-CL" sz="2200" b="1" dirty="0">
                <a:solidFill>
                  <a:schemeClr val="bg1"/>
                </a:solidFill>
              </a:rPr>
              <a:t>Patentes Profesionales</a:t>
            </a:r>
            <a:br>
              <a:rPr lang="es-CL" sz="2200" b="1" dirty="0">
                <a:solidFill>
                  <a:schemeClr val="bg1"/>
                </a:solidFill>
              </a:rPr>
            </a:br>
            <a:r>
              <a:rPr lang="es-CL" sz="2200" b="1" dirty="0">
                <a:solidFill>
                  <a:schemeClr val="bg1"/>
                </a:solidFill>
              </a:rPr>
              <a:t>Patentes Industriales </a:t>
            </a:r>
            <a:br>
              <a:rPr lang="es-CL" sz="2200" b="1" dirty="0">
                <a:solidFill>
                  <a:schemeClr val="bg1"/>
                </a:solidFill>
              </a:rPr>
            </a:br>
            <a:r>
              <a:rPr lang="es-CL" sz="2200" b="1" dirty="0">
                <a:solidFill>
                  <a:schemeClr val="bg1"/>
                </a:solidFill>
              </a:rPr>
              <a:t>Patentes de Alcoholes</a:t>
            </a:r>
          </a:p>
        </p:txBody>
      </p:sp>
      <p:sp>
        <p:nvSpPr>
          <p:cNvPr id="4" name="3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4179607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5013176"/>
            <a:ext cx="8388424" cy="5040560"/>
          </a:xfrm>
        </p:spPr>
        <p:txBody>
          <a:bodyPr/>
          <a:lstStyle/>
          <a:p>
            <a:r>
              <a:rPr lang="es-CL" sz="2400" b="1" dirty="0">
                <a:solidFill>
                  <a:schemeClr val="bg1"/>
                </a:solidFill>
              </a:rPr>
              <a:t>13.- OTROS: Corresponde a Ingresos Corrientes que no clasifican en las definiciones anteriores.</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14.- VENTA DE ACTIVOS NO FINANCIEROS: Corresponde a la venta de activos físicos de propiedad de los organismos,  como terrenos,  edificios,  vehículos,  mobiliarios, maquinarias, etc.</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15.- VENTA DE ACTIVOS FINANCIEROS: Corresponde a los recursos originados por la venta de instrumentos financieros negociables como valores mobiliarios e instrumentos de mercado de capitales (depósitos a plazo,  bonos,  fondos mutuos, etc.)</a:t>
            </a:r>
            <a:br>
              <a:rPr lang="es-CL" sz="2400" b="1" dirty="0">
                <a:solidFill>
                  <a:schemeClr val="bg1"/>
                </a:solidFill>
              </a:rPr>
            </a:br>
            <a:r>
              <a:rPr lang="es-CL" sz="2400" b="1" dirty="0">
                <a:solidFill>
                  <a:schemeClr val="bg1"/>
                </a:solidFill>
              </a:rPr>
              <a:t> </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2664583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5445224"/>
            <a:ext cx="8388424" cy="5040560"/>
          </a:xfrm>
        </p:spPr>
        <p:txBody>
          <a:bodyPr/>
          <a:lstStyle/>
          <a:p>
            <a:r>
              <a:rPr lang="es-CL" sz="2400" b="1" dirty="0">
                <a:solidFill>
                  <a:schemeClr val="bg1"/>
                </a:solidFill>
              </a:rPr>
              <a:t>16.- RECUPERACION DE PRÉSTAMOS: Corresponde  a los ingresos por la recuperación de préstamos concedidos años anteriores tanto a corto como a largo plazo.</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17.- PATENTES ACUICULAS Y PATENTES MINERAS: Corresponde a los ingresos proveniente del pago de patentes de lo cual un 30% de Beneficio Municipal y 70% de Beneficio Fiscal.  Estos Ingresos poseen restricción en su utilización.</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18.- CASINOS DE JUEGOS: ingresos provenientes por la Instalación de Casinos de juegos en algunas comunas del país.</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1706105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6021288"/>
            <a:ext cx="8388424" cy="5040560"/>
          </a:xfrm>
        </p:spPr>
        <p:txBody>
          <a:bodyPr/>
          <a:lstStyle/>
          <a:p>
            <a:r>
              <a:rPr lang="es-CL" sz="2400" b="1" dirty="0">
                <a:solidFill>
                  <a:schemeClr val="bg1"/>
                </a:solidFill>
              </a:rPr>
              <a:t>GASTOS QUE SE DEBEN CONSIDERAR PARA APLICACIÓN LEY 20.922</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1.- PERSONAL DE PLANTA: corresponde a todos los gastos  que se originan por el pago de  remuneraciones  del personal de planta.  A este gasto se le deben descontar los siguientes ítems:</a:t>
            </a:r>
            <a:br>
              <a:rPr lang="es-CL" sz="2400" b="1" dirty="0">
                <a:solidFill>
                  <a:schemeClr val="bg1"/>
                </a:solidFill>
              </a:rPr>
            </a:br>
            <a:r>
              <a:rPr lang="es-CL" sz="2400" b="1" dirty="0">
                <a:solidFill>
                  <a:schemeClr val="bg1"/>
                </a:solidFill>
              </a:rPr>
              <a:t>Asignación de Zona</a:t>
            </a:r>
            <a:br>
              <a:rPr lang="es-CL" sz="2400" b="1" dirty="0">
                <a:solidFill>
                  <a:schemeClr val="bg1"/>
                </a:solidFill>
              </a:rPr>
            </a:br>
            <a:r>
              <a:rPr lang="es-CL" sz="2400" b="1" dirty="0">
                <a:solidFill>
                  <a:schemeClr val="bg1"/>
                </a:solidFill>
              </a:rPr>
              <a:t>Aportes del empleador</a:t>
            </a:r>
            <a:br>
              <a:rPr lang="es-CL" sz="2400" b="1" dirty="0">
                <a:solidFill>
                  <a:schemeClr val="bg1"/>
                </a:solidFill>
              </a:rPr>
            </a:br>
            <a:r>
              <a:rPr lang="es-CL" sz="2400" b="1" dirty="0">
                <a:solidFill>
                  <a:schemeClr val="bg1"/>
                </a:solidFill>
              </a:rPr>
              <a:t>Bonificación artículo 3° ley 20198 (zonas extremas)</a:t>
            </a:r>
            <a:br>
              <a:rPr lang="es-CL" sz="2400" b="1" dirty="0">
                <a:solidFill>
                  <a:schemeClr val="bg1"/>
                </a:solidFill>
              </a:rPr>
            </a:br>
            <a:r>
              <a:rPr lang="es-CL" sz="2400" b="1" dirty="0">
                <a:solidFill>
                  <a:schemeClr val="bg1"/>
                </a:solidFill>
              </a:rPr>
              <a:t>Bonificación compensatoria art. 29° ley 20717 (zonas extremas)</a:t>
            </a:r>
            <a:br>
              <a:rPr lang="es-CL" sz="2400" b="1" dirty="0">
                <a:solidFill>
                  <a:schemeClr val="bg1"/>
                </a:solidFill>
              </a:rPr>
            </a:br>
            <a:r>
              <a:rPr lang="es-CL" sz="2400" b="1" dirty="0">
                <a:solidFill>
                  <a:schemeClr val="bg1"/>
                </a:solidFill>
              </a:rPr>
              <a:t>Remuneraciones del Alcalde (artículo 69°, inciso 3, ley 18.695)</a:t>
            </a: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2315740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5805264"/>
            <a:ext cx="8388424" cy="5040560"/>
          </a:xfrm>
        </p:spPr>
        <p:txBody>
          <a:bodyPr/>
          <a:lstStyle/>
          <a:p>
            <a:r>
              <a:rPr lang="es-CL" sz="2400" b="1" dirty="0">
                <a:solidFill>
                  <a:schemeClr val="bg1"/>
                </a:solidFill>
              </a:rPr>
              <a:t>GASTOS QUE SE DEBEN CONSIDERAR PARA APLICACIÓN LEY 20.922</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2.- PERSONAL DE CONTRATA: corresponde a todos los gastos  que se originan por el pago de  remuneraciones  del personal  a contrata.  A este gasto se le deben descontar los siguientes ítems:</a:t>
            </a:r>
            <a:br>
              <a:rPr lang="es-CL" sz="2400" b="1" dirty="0">
                <a:solidFill>
                  <a:schemeClr val="bg1"/>
                </a:solidFill>
              </a:rPr>
            </a:br>
            <a:r>
              <a:rPr lang="es-CL" sz="2400" b="1" dirty="0">
                <a:solidFill>
                  <a:schemeClr val="bg1"/>
                </a:solidFill>
              </a:rPr>
              <a:t>Asignación de Zona</a:t>
            </a:r>
            <a:br>
              <a:rPr lang="es-CL" sz="2400" b="1" dirty="0">
                <a:solidFill>
                  <a:schemeClr val="bg1"/>
                </a:solidFill>
              </a:rPr>
            </a:br>
            <a:r>
              <a:rPr lang="es-CL" sz="2400" b="1" dirty="0">
                <a:solidFill>
                  <a:schemeClr val="bg1"/>
                </a:solidFill>
              </a:rPr>
              <a:t>Aportes del empleador</a:t>
            </a:r>
            <a:br>
              <a:rPr lang="es-CL" sz="2400" b="1" dirty="0">
                <a:solidFill>
                  <a:schemeClr val="bg1"/>
                </a:solidFill>
              </a:rPr>
            </a:br>
            <a:r>
              <a:rPr lang="es-CL" sz="2400" b="1" dirty="0">
                <a:solidFill>
                  <a:schemeClr val="bg1"/>
                </a:solidFill>
              </a:rPr>
              <a:t>Bonificación artículo 3° ley 20198 (zonas extremas)</a:t>
            </a:r>
            <a:br>
              <a:rPr lang="es-CL" sz="2400" b="1" dirty="0">
                <a:solidFill>
                  <a:schemeClr val="bg1"/>
                </a:solidFill>
              </a:rPr>
            </a:br>
            <a:r>
              <a:rPr lang="es-CL" sz="2400" b="1" dirty="0">
                <a:solidFill>
                  <a:schemeClr val="bg1"/>
                </a:solidFill>
              </a:rPr>
              <a:t>Bonificación compensatoria art. 29° ley 20717 (zonas extremas)</a:t>
            </a:r>
            <a:r>
              <a:rPr lang="es-CL" sz="2400" dirty="0"/>
              <a:t/>
            </a:r>
            <a:br>
              <a:rPr lang="es-CL" sz="2400" dirty="0"/>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2064006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6381328"/>
            <a:ext cx="8388424" cy="5040560"/>
          </a:xfrm>
        </p:spPr>
        <p:txBody>
          <a:bodyPr/>
          <a:lstStyle/>
          <a:p>
            <a:r>
              <a:rPr lang="es-CL" sz="2400" b="1" dirty="0">
                <a:solidFill>
                  <a:schemeClr val="bg1"/>
                </a:solidFill>
              </a:rPr>
              <a:t>GASTOS QUE SE DEBEN CONSIDERAR PARA APLICACIÓN LEY 20.922</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3.- OTRAS REMUNERACIONES: Corresponde al gasto que se origina por el pago de servicios del personal que se encuentra en la siguiente clasificación:</a:t>
            </a:r>
            <a:br>
              <a:rPr lang="es-CL" sz="2400" b="1" dirty="0">
                <a:solidFill>
                  <a:schemeClr val="bg1"/>
                </a:solidFill>
              </a:rPr>
            </a:br>
            <a:r>
              <a:rPr lang="es-CL" sz="2400" b="1" dirty="0">
                <a:solidFill>
                  <a:schemeClr val="bg1"/>
                </a:solidFill>
              </a:rPr>
              <a:t>Honorarios suma alzada</a:t>
            </a:r>
            <a:br>
              <a:rPr lang="es-CL" sz="2400" b="1" dirty="0">
                <a:solidFill>
                  <a:schemeClr val="bg1"/>
                </a:solidFill>
              </a:rPr>
            </a:br>
            <a:r>
              <a:rPr lang="es-CL" sz="2400" b="1" dirty="0">
                <a:solidFill>
                  <a:schemeClr val="bg1"/>
                </a:solidFill>
              </a:rPr>
              <a:t>Honorarios asimilados a grados</a:t>
            </a:r>
            <a:br>
              <a:rPr lang="es-CL" sz="2400" b="1" dirty="0">
                <a:solidFill>
                  <a:schemeClr val="bg1"/>
                </a:solidFill>
              </a:rPr>
            </a:br>
            <a:r>
              <a:rPr lang="es-CL" sz="2400" b="1" dirty="0">
                <a:solidFill>
                  <a:schemeClr val="bg1"/>
                </a:solidFill>
              </a:rPr>
              <a:t>Jornales </a:t>
            </a:r>
            <a:br>
              <a:rPr lang="es-CL" sz="2400" b="1" dirty="0">
                <a:solidFill>
                  <a:schemeClr val="bg1"/>
                </a:solidFill>
              </a:rPr>
            </a:br>
            <a:r>
              <a:rPr lang="es-CL" sz="2400" b="1" dirty="0">
                <a:solidFill>
                  <a:schemeClr val="bg1"/>
                </a:solidFill>
              </a:rPr>
              <a:t>Remuneraciones reguladas por Código del Trabajo</a:t>
            </a:r>
            <a:br>
              <a:rPr lang="es-CL" sz="2400" b="1" dirty="0">
                <a:solidFill>
                  <a:schemeClr val="bg1"/>
                </a:solidFill>
              </a:rPr>
            </a:br>
            <a:r>
              <a:rPr lang="es-CL" sz="2400" b="1" dirty="0">
                <a:solidFill>
                  <a:schemeClr val="bg1"/>
                </a:solidFill>
              </a:rPr>
              <a:t>Suplencias y reemplazos</a:t>
            </a:r>
            <a:br>
              <a:rPr lang="es-CL" sz="2400" b="1" dirty="0">
                <a:solidFill>
                  <a:schemeClr val="bg1"/>
                </a:solidFill>
              </a:rPr>
            </a:br>
            <a:r>
              <a:rPr lang="es-CL" sz="2400" b="1" dirty="0">
                <a:solidFill>
                  <a:schemeClr val="bg1"/>
                </a:solidFill>
              </a:rPr>
              <a:t>Personal a trato</a:t>
            </a:r>
            <a:br>
              <a:rPr lang="es-CL" sz="2400" b="1" dirty="0">
                <a:solidFill>
                  <a:schemeClr val="bg1"/>
                </a:solidFill>
              </a:rPr>
            </a:br>
            <a:r>
              <a:rPr lang="es-CL" sz="2400" b="1" dirty="0">
                <a:solidFill>
                  <a:schemeClr val="bg1"/>
                </a:solidFill>
              </a:rPr>
              <a:t>Alumnos en practica</a:t>
            </a:r>
            <a:r>
              <a:rPr lang="es-CL" sz="2400" dirty="0"/>
              <a:t/>
            </a:r>
            <a:br>
              <a:rPr lang="es-CL" sz="2400" dirty="0"/>
            </a:br>
            <a:r>
              <a:rPr lang="es-CL" sz="2400" dirty="0"/>
              <a:t/>
            </a:r>
            <a:br>
              <a:rPr lang="es-CL" sz="2400" dirty="0"/>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2105396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836712"/>
            <a:ext cx="8388424" cy="5040560"/>
          </a:xfrm>
        </p:spPr>
        <p:txBody>
          <a:bodyPr/>
          <a:lstStyle/>
          <a:p>
            <a:r>
              <a:rPr lang="es-CL" sz="2400" dirty="0"/>
              <a:t/>
            </a:r>
            <a:br>
              <a:rPr lang="es-CL" sz="2400" dirty="0"/>
            </a:br>
            <a:r>
              <a:rPr lang="es-CL" sz="2400" dirty="0"/>
              <a:t/>
            </a:r>
            <a:br>
              <a:rPr lang="es-CL" sz="2400" dirty="0"/>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7338"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10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95000"/>
          </a:scheme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836712"/>
            <a:ext cx="8388424" cy="5040560"/>
          </a:xfrm>
        </p:spPr>
        <p:txBody>
          <a:bodyPr/>
          <a:lstStyle/>
          <a:p>
            <a:r>
              <a:rPr lang="es-CL" sz="2400" dirty="0"/>
              <a:t/>
            </a:r>
            <a:br>
              <a:rPr lang="es-CL" sz="2400" dirty="0"/>
            </a:br>
            <a:r>
              <a:rPr lang="es-CL" sz="2400" dirty="0"/>
              <a:t/>
            </a:r>
            <a:br>
              <a:rPr lang="es-CL" sz="2400" dirty="0"/>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78" y="40456"/>
            <a:ext cx="8997826" cy="641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4711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4544" y="476672"/>
            <a:ext cx="9217024"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3771017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836712"/>
            <a:ext cx="8388424" cy="5040560"/>
          </a:xfrm>
        </p:spPr>
        <p:txBody>
          <a:bodyPr/>
          <a:lstStyle/>
          <a:p>
            <a:r>
              <a:rPr lang="es-CL" sz="2400" dirty="0"/>
              <a:t/>
            </a:r>
            <a:br>
              <a:rPr lang="es-CL" sz="2400" dirty="0"/>
            </a:br>
            <a:r>
              <a:rPr lang="es-CL" sz="2400" dirty="0"/>
              <a:t/>
            </a:r>
            <a:br>
              <a:rPr lang="es-CL" sz="2400" dirty="0"/>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766516" y="908720"/>
            <a:ext cx="7981948" cy="4431983"/>
          </a:xfrm>
          <a:prstGeom prst="rect">
            <a:avLst/>
          </a:prstGeom>
          <a:noFill/>
        </p:spPr>
        <p:txBody>
          <a:bodyPr wrap="square" rtlCol="0">
            <a:spAutoFit/>
          </a:bodyPr>
          <a:lstStyle/>
          <a:p>
            <a:r>
              <a:rPr lang="es-CL" sz="2400" b="1" dirty="0" smtClean="0">
                <a:solidFill>
                  <a:schemeClr val="bg1"/>
                </a:solidFill>
              </a:rPr>
              <a:t>	     APORTES </a:t>
            </a:r>
            <a:r>
              <a:rPr lang="es-CL" sz="2400" b="1" dirty="0">
                <a:solidFill>
                  <a:schemeClr val="bg1"/>
                </a:solidFill>
              </a:rPr>
              <a:t>NIVEL </a:t>
            </a:r>
            <a:r>
              <a:rPr lang="es-CL" sz="2400" b="1" dirty="0" smtClean="0">
                <a:solidFill>
                  <a:schemeClr val="bg1"/>
                </a:solidFill>
              </a:rPr>
              <a:t>CENTRAL</a:t>
            </a:r>
          </a:p>
          <a:p>
            <a:endParaRPr lang="es-CL" sz="2400" b="1" dirty="0">
              <a:solidFill>
                <a:schemeClr val="bg1"/>
              </a:solidFill>
            </a:endParaRPr>
          </a:p>
          <a:p>
            <a:r>
              <a:rPr lang="es-CL" sz="2400" b="1" dirty="0">
                <a:solidFill>
                  <a:schemeClr val="bg1"/>
                </a:solidFill>
              </a:rPr>
              <a:t> </a:t>
            </a:r>
          </a:p>
          <a:p>
            <a:r>
              <a:rPr lang="es-CL" sz="2400" b="1" dirty="0">
                <a:solidFill>
                  <a:schemeClr val="bg1"/>
                </a:solidFill>
              </a:rPr>
              <a:t>1. 2016 = $ 32 millones. </a:t>
            </a:r>
          </a:p>
          <a:p>
            <a:r>
              <a:rPr lang="es-CL" sz="2400" b="1" dirty="0">
                <a:solidFill>
                  <a:schemeClr val="bg1"/>
                </a:solidFill>
              </a:rPr>
              <a:t>2. 2017 = $ 36 millones. </a:t>
            </a:r>
          </a:p>
          <a:p>
            <a:r>
              <a:rPr lang="es-CL" sz="2400" b="1" dirty="0">
                <a:solidFill>
                  <a:schemeClr val="bg1"/>
                </a:solidFill>
              </a:rPr>
              <a:t>3. Desde el 2018 = Se cuadruplica en forma permanente el aporte fiscal al Fondo Común Municipal (218.000 a 1.052.000 UTM</a:t>
            </a:r>
            <a:r>
              <a:rPr lang="es-CL" sz="2400" b="1" dirty="0" smtClean="0">
                <a:solidFill>
                  <a:schemeClr val="bg1"/>
                </a:solidFill>
              </a:rPr>
              <a:t>).</a:t>
            </a:r>
          </a:p>
          <a:p>
            <a:endParaRPr lang="es-CL" sz="2400" b="1" dirty="0">
              <a:solidFill>
                <a:schemeClr val="bg1"/>
              </a:solidFill>
            </a:endParaRPr>
          </a:p>
          <a:p>
            <a:endParaRPr lang="es-CL" sz="2400" b="1" dirty="0" smtClean="0">
              <a:solidFill>
                <a:schemeClr val="bg1"/>
              </a:solidFill>
            </a:endParaRPr>
          </a:p>
          <a:p>
            <a:endParaRPr lang="es-CL" sz="2400" b="1" dirty="0">
              <a:solidFill>
                <a:schemeClr val="bg1"/>
              </a:solidFill>
            </a:endParaRPr>
          </a:p>
          <a:p>
            <a:r>
              <a:rPr lang="es-CL" dirty="0"/>
              <a:t> </a:t>
            </a:r>
          </a:p>
        </p:txBody>
      </p:sp>
      <p:sp>
        <p:nvSpPr>
          <p:cNvPr id="5" name="4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2999100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836712"/>
            <a:ext cx="8388424" cy="5040560"/>
          </a:xfrm>
        </p:spPr>
        <p:txBody>
          <a:bodyPr/>
          <a:lstStyle/>
          <a:p>
            <a:r>
              <a:rPr lang="es-CL" sz="2400" dirty="0"/>
              <a:t/>
            </a:r>
            <a:br>
              <a:rPr lang="es-CL" sz="2400" dirty="0"/>
            </a:br>
            <a:r>
              <a:rPr lang="es-CL" sz="2400" dirty="0"/>
              <a:t/>
            </a:r>
            <a:br>
              <a:rPr lang="es-CL" sz="2400" dirty="0"/>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766516" y="908720"/>
            <a:ext cx="7981948" cy="1107996"/>
          </a:xfrm>
          <a:prstGeom prst="rect">
            <a:avLst/>
          </a:prstGeom>
          <a:noFill/>
        </p:spPr>
        <p:txBody>
          <a:bodyPr wrap="square" rtlCol="0">
            <a:spAutoFit/>
          </a:bodyPr>
          <a:lstStyle/>
          <a:p>
            <a:r>
              <a:rPr lang="es-CL" sz="2400" b="1" dirty="0" smtClean="0">
                <a:solidFill>
                  <a:schemeClr val="bg1"/>
                </a:solidFill>
              </a:rPr>
              <a:t>	</a:t>
            </a:r>
          </a:p>
          <a:p>
            <a:endParaRPr lang="es-CL" sz="2400" b="1" dirty="0">
              <a:solidFill>
                <a:schemeClr val="bg1"/>
              </a:solidFill>
            </a:endParaRPr>
          </a:p>
          <a:p>
            <a:r>
              <a:rPr lang="es-CL" dirty="0"/>
              <a:t> </a:t>
            </a:r>
          </a:p>
        </p:txBody>
      </p:sp>
      <p:sp>
        <p:nvSpPr>
          <p:cNvPr id="5" name="4 CuadroTexto"/>
          <p:cNvSpPr txBox="1"/>
          <p:nvPr/>
        </p:nvSpPr>
        <p:spPr>
          <a:xfrm>
            <a:off x="1229098" y="548680"/>
            <a:ext cx="7056784" cy="461665"/>
          </a:xfrm>
          <a:prstGeom prst="rect">
            <a:avLst/>
          </a:prstGeom>
          <a:noFill/>
        </p:spPr>
        <p:txBody>
          <a:bodyPr wrap="square" rtlCol="0">
            <a:spAutoFit/>
          </a:bodyPr>
          <a:lstStyle/>
          <a:p>
            <a:pPr algn="ctr"/>
            <a:r>
              <a:rPr lang="es-CL" sz="2400" b="1" dirty="0" smtClean="0">
                <a:solidFill>
                  <a:schemeClr val="bg1"/>
                </a:solidFill>
              </a:rPr>
              <a:t>ANTICIPO FONDO COMUN MUNICIPAL</a:t>
            </a:r>
            <a:endParaRPr lang="es-CL" sz="2400" b="1" dirty="0">
              <a:solidFill>
                <a:schemeClr val="bg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4744"/>
            <a:ext cx="7560840"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3123800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332656"/>
            <a:ext cx="8388424" cy="5976664"/>
          </a:xfrm>
        </p:spPr>
        <p:txBody>
          <a:bodyPr/>
          <a:lstStyle/>
          <a:p>
            <a:pPr lvl="0"/>
            <a:r>
              <a:rPr lang="es-CL" sz="2400" b="1" dirty="0" smtClean="0">
                <a:solidFill>
                  <a:schemeClr val="bg1"/>
                </a:solidFill>
              </a:rPr>
              <a:t>DERECHOS DE ASEO: </a:t>
            </a:r>
            <a:br>
              <a:rPr lang="es-CL" sz="2400" b="1" dirty="0" smtClean="0">
                <a:solidFill>
                  <a:schemeClr val="bg1"/>
                </a:solidFill>
              </a:rPr>
            </a:br>
            <a:r>
              <a:rPr lang="es-CL" sz="2400" b="1" dirty="0" smtClean="0">
                <a:solidFill>
                  <a:schemeClr val="bg1"/>
                </a:solidFill>
              </a:rPr>
              <a:t>Es </a:t>
            </a:r>
            <a:r>
              <a:rPr lang="es-CL" sz="2400" b="1" dirty="0">
                <a:solidFill>
                  <a:schemeClr val="bg1"/>
                </a:solidFill>
              </a:rPr>
              <a:t>el monto que se cancela por el servicio que presta el Municipio, o a través de tercero por encargo del Municipio, a todos los vecinos de la comuna, por el retiro de residuos sólidos domiciliarios.    De acuerdo a lo establecido en la Ley de Rentas 3.063/1979 Art. 7º deben cancelar derecho de aseo todas las propiedades (considerando cada vivienda o unidad habitacional, local, oficina, kiosco o sitio eriazo) cuyo monto de avalúo fiscal sobrepase las 225 UTM.</a:t>
            </a:r>
            <a:br>
              <a:rPr lang="es-CL" sz="2400" b="1" dirty="0">
                <a:solidFill>
                  <a:schemeClr val="bg1"/>
                </a:solidFill>
              </a:rPr>
            </a:br>
            <a:r>
              <a:rPr lang="es-CL" sz="2400" b="1" dirty="0">
                <a:solidFill>
                  <a:schemeClr val="bg1"/>
                </a:solidFill>
              </a:rPr>
              <a:t>Otros Derechos:  derechos que puedan ser cobrados por una ley determinada,  que no tienen un ítem especifico en el clasificador presupuestario</a:t>
            </a:r>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3918598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196752"/>
            <a:ext cx="8388424" cy="5256584"/>
          </a:xfrm>
        </p:spPr>
        <p:txBody>
          <a:bodyPr/>
          <a:lstStyle/>
          <a:p>
            <a:r>
              <a:rPr lang="es-CL" sz="2400" b="1" dirty="0">
                <a:solidFill>
                  <a:schemeClr val="bg1"/>
                </a:solidFill>
              </a:rPr>
              <a:t>2- PERMISOS Y LICENCIAS:  </a:t>
            </a:r>
            <a:br>
              <a:rPr lang="es-CL" sz="2400" b="1" dirty="0">
                <a:solidFill>
                  <a:schemeClr val="bg1"/>
                </a:solidFill>
              </a:rPr>
            </a:br>
            <a:r>
              <a:rPr lang="es-ES" sz="2400" b="1" dirty="0">
                <a:solidFill>
                  <a:schemeClr val="bg1"/>
                </a:solidFill>
              </a:rPr>
              <a:t>Permisos  de Circulación: Esta materia se encuentra desarrollada en los artículos 12 a 22 de la Ley de Rentas Municipales.</a:t>
            </a:r>
            <a:r>
              <a:rPr lang="es-CL" sz="2400" b="1" dirty="0">
                <a:solidFill>
                  <a:schemeClr val="bg1"/>
                </a:solidFill>
              </a:rPr>
              <a:t/>
            </a:r>
            <a:br>
              <a:rPr lang="es-CL" sz="2400" b="1" dirty="0">
                <a:solidFill>
                  <a:schemeClr val="bg1"/>
                </a:solidFill>
              </a:rPr>
            </a:br>
            <a:r>
              <a:rPr lang="es-ES" sz="2400" b="1" dirty="0">
                <a:solidFill>
                  <a:schemeClr val="bg1"/>
                </a:solidFill>
              </a:rPr>
              <a:t>La norma dispone que “Los vehículos que transitan por las calles, caminos y vías públicas en general, estarán gravados con un impuesto anual por permiso de circulación, a beneficio exclusivo de la municipalidad respectiva...”, conforme a la tasa que establece esta misma disposición y que está relacionada con el tipo de vehículo y “sobre su precio corriente en plaza”. El pago de este impuesto puede efectuarse en dos cuotas, en cualquier municipalidad del país, y autoriza la circulación del vehículo en todo el territorio nacional.</a:t>
            </a:r>
            <a:r>
              <a:rPr lang="es-CL" sz="2400" b="1" dirty="0">
                <a:solidFill>
                  <a:schemeClr val="bg1"/>
                </a:solidFill>
              </a:rPr>
              <a:t/>
            </a:r>
            <a:br>
              <a:rPr lang="es-CL" sz="2400" b="1" dirty="0">
                <a:solidFill>
                  <a:schemeClr val="bg1"/>
                </a:solidFill>
              </a:rPr>
            </a:br>
            <a:r>
              <a:rPr lang="es-ES" sz="2400" dirty="0"/>
              <a:t> </a:t>
            </a: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3954339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628800"/>
            <a:ext cx="8388424" cy="5040560"/>
          </a:xfrm>
        </p:spPr>
        <p:txBody>
          <a:bodyPr/>
          <a:lstStyle/>
          <a:p>
            <a:pPr lvl="0"/>
            <a:r>
              <a:rPr lang="es-ES" sz="2400" b="1" dirty="0">
                <a:solidFill>
                  <a:schemeClr val="bg1"/>
                </a:solidFill>
              </a:rPr>
              <a:t>A pesar que la ley señala que este impuesto lo es “a beneficio exclusivo de la municipalidad respectiva”, la verdad es que sólo el 37,5% queda a entero beneficio municipal, pues el restante 62,5% debe ser enterado por todas las municipalidades, sin exclusiones, al Fondo Común Municipal como se señaló en su oportunidad.</a:t>
            </a:r>
            <a:r>
              <a:rPr lang="es-CL" sz="2400" dirty="0"/>
              <a:t/>
            </a:r>
            <a:br>
              <a:rPr lang="es-CL" sz="2400" dirty="0"/>
            </a:br>
            <a:r>
              <a:rPr lang="es-CL" sz="2400" dirty="0"/>
              <a:t/>
            </a:r>
            <a:br>
              <a:rPr lang="es-CL" sz="2400" dirty="0"/>
            </a:br>
            <a:r>
              <a:rPr lang="es-CL" sz="2400" dirty="0"/>
              <a:t> </a:t>
            </a:r>
            <a:r>
              <a:rPr lang="es-CL" sz="2400" b="1" dirty="0">
                <a:solidFill>
                  <a:schemeClr val="bg1"/>
                </a:solidFill>
              </a:rPr>
              <a:t>Licencias de Conducir : son ingresos por otorgamientos de Licencias de Conducir en los municipios,  su recaudación queda íntegramente en el municipio girador.</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3225387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708920"/>
            <a:ext cx="8388424" cy="5040560"/>
          </a:xfrm>
        </p:spPr>
        <p:txBody>
          <a:bodyPr/>
          <a:lstStyle/>
          <a:p>
            <a:pPr lvl="0"/>
            <a:r>
              <a:rPr lang="es-CL" sz="2200" b="1" dirty="0">
                <a:solidFill>
                  <a:schemeClr val="bg1"/>
                </a:solidFill>
              </a:rPr>
              <a:t>3.- PARTICIPACION EN EL IMPUESTO TERRITORIAL: (Art  37 D.L. N°3.063 de 1979) Se refiere al pago de contribuciones por concepto de bienes raíces. El monto de este impuesto está relacionado con el avalúo fiscal que tenga una determinada propiedad raíz y es equivalente a la tasa del quince por mil del referido avalúo. Bajo un determinado monto existe exención de pago de este impuesto. El avalúo fiscal es determinado por el Servicio de Impuestos Internos (SII). Este tributo es recaudado directamente por el Servicio de Tesorerías, conforme las boletas de pago que emite el Servicio de Impuestos Internos en los meses de abril, junio, septiembre y noviembre de cada año. Solo el 40% de este impuesto lo es en beneficio directo de la comuna (municipalidad) en donde se encuentra ubicado el inmueble, dado que el 60% restante debe ser integrado al Fondo Común Municipal.</a:t>
            </a: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1742403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3212976"/>
            <a:ext cx="8388424" cy="5040560"/>
          </a:xfrm>
        </p:spPr>
        <p:txBody>
          <a:bodyPr/>
          <a:lstStyle/>
          <a:p>
            <a:r>
              <a:rPr lang="es-CL" sz="2400" b="1" dirty="0">
                <a:solidFill>
                  <a:schemeClr val="bg1"/>
                </a:solidFill>
              </a:rPr>
              <a:t>4.- OTROS TRIBUTOS: Acá se consideran otros tipos de tributos no especificados en las categorías anteriores.</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5.-RENTAS DE LA PROPIEDAD: Comprende los ingresos obtenidos por los organismos públicos cuando ponen  activos que poseen, a disposición de otras entidades públicas o personas naturales (arrendamientos,  dividendos,  etc.)</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6.- INGRESOS DE OPERACIÓN: Comprende los ingresos provenientes de la venta de bienes y/o servicios que son consecuencia de una actividad propia de cada organismo,  o ventas incidentales relacionadas con las actividades sociales o comunitarias.  (Ventas de bienes,  servicios de cada municipio)</a:t>
            </a: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1906213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276872"/>
            <a:ext cx="8388424" cy="5040560"/>
          </a:xfrm>
        </p:spPr>
        <p:txBody>
          <a:bodyPr/>
          <a:lstStyle/>
          <a:p>
            <a:r>
              <a:rPr lang="es-CL" sz="2400" b="1" dirty="0">
                <a:solidFill>
                  <a:schemeClr val="bg1"/>
                </a:solidFill>
              </a:rPr>
              <a:t>7.- RECUPERACION Y REEMBOLSOS POR LICENCIAS MEDICAS: Corresponde a los ingresos provenientes de la recuperación de Licencias Médicas.</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8.-  MULTAS DE BENEFICIO MUNICIPAL: Corresponde a ingresos provenientes de pagos obligatorios por parte de terceros,  por el incumplimiento de las leyes,  normas administrativas u obligaciones.  Acá se consideran las multas del Juzgado de Policía Local,  patentes comerciales,  permisos de circulación,  etc.</a:t>
            </a: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2304141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3068960"/>
            <a:ext cx="8388424" cy="5040560"/>
          </a:xfrm>
        </p:spPr>
        <p:txBody>
          <a:bodyPr/>
          <a:lstStyle/>
          <a:p>
            <a:r>
              <a:rPr lang="es-CL" sz="2400" b="1" dirty="0">
                <a:solidFill>
                  <a:schemeClr val="bg1"/>
                </a:solidFill>
              </a:rPr>
              <a:t>9.- MULTAS LEY  DE ALCOHOLES DE BENEFICIO MUNICIPAL: corresponde al 60% de la multa por infracción a la Ley de alcoholes el 40% restante va al Servicio de Salud.</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10.- REGISTRO DE MULTAS DE TRANSITO NO PAGADAS DE BENEFICIO MUNICIPAL: corresponde a los ingresos percibidos por el cobro de multas de tránsito,  de los cuales un 20% queda en el Municipio.</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11.-  INTERESES: Corresponde a todos los intereses que se originan de las multas anteriormente mencionadas.</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3575337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3717032"/>
            <a:ext cx="8388424" cy="5040560"/>
          </a:xfrm>
        </p:spPr>
        <p:txBody>
          <a:bodyPr/>
          <a:lstStyle/>
          <a:p>
            <a:r>
              <a:rPr lang="es-CL" sz="2400" b="1" dirty="0">
                <a:solidFill>
                  <a:schemeClr val="bg1"/>
                </a:solidFill>
              </a:rPr>
              <a:t>12.-  PARTICIPACION DEL FONDO COMUN MUNICIPAL: Fondo Común Municipal (FCM) es un caudal de recursos que se constituye con el aporte de todas las municipalidades del país y que luego se distribuye, anualmente entre ellas mismas, de acuerdo a las normas establecidas en el artículo 38 de la Ley de Rentas Municipales y su reglamento (Decreto Supremo Nº1.824, de 1997, del Ministerio del Interior). Cabe destacar que la decisión sobre el gasto de estos recursos es autónoma por parte de cada municipalidad.</a:t>
            </a:r>
            <a:br>
              <a:rPr lang="es-CL" sz="2400" b="1" dirty="0">
                <a:solidFill>
                  <a:schemeClr val="bg1"/>
                </a:solidFill>
              </a:rPr>
            </a:br>
            <a:r>
              <a:rPr lang="es-CL" sz="2400" b="1" dirty="0">
                <a:solidFill>
                  <a:schemeClr val="bg1"/>
                </a:solidFill>
              </a:rPr>
              <a:t>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b="1" dirty="0">
                <a:solidFill>
                  <a:schemeClr val="bg1"/>
                </a:solidFill>
              </a:rPr>
              <a:t/>
            </a:r>
            <a:br>
              <a:rPr lang="es-CL" sz="2400" b="1" dirty="0">
                <a:solidFill>
                  <a:schemeClr val="bg1"/>
                </a:solidFill>
              </a:rPr>
            </a:br>
            <a:r>
              <a:rPr lang="es-CL" sz="2400" dirty="0"/>
              <a:t/>
            </a:r>
            <a:br>
              <a:rPr lang="es-CL" sz="2400" dirty="0"/>
            </a:br>
            <a:r>
              <a:rPr lang="es-CL" sz="2400" dirty="0"/>
              <a:t/>
            </a:r>
            <a:br>
              <a:rPr lang="es-CL" sz="2400" dirty="0"/>
            </a:br>
            <a:r>
              <a:rPr lang="es-CL" sz="2400" b="1" dirty="0">
                <a:solidFill>
                  <a:schemeClr val="bg1"/>
                </a:solidFill>
              </a:rPr>
              <a:t/>
            </a:r>
            <a:br>
              <a:rPr lang="es-CL" sz="2400" b="1" dirty="0">
                <a:solidFill>
                  <a:schemeClr val="bg1"/>
                </a:solidFill>
              </a:rPr>
            </a:br>
            <a:r>
              <a:rPr lang="es-CL" sz="2400" b="1" dirty="0">
                <a:solidFill>
                  <a:schemeClr val="bg1"/>
                </a:solidFill>
              </a:rPr>
              <a:t> </a:t>
            </a:r>
            <a:r>
              <a:rPr lang="es-CL" sz="2400" dirty="0"/>
              <a:t/>
            </a:r>
            <a:br>
              <a:rPr lang="es-CL" sz="2400" dirty="0"/>
            </a:br>
            <a:r>
              <a:rPr lang="es-CL" sz="2400" dirty="0"/>
              <a:t/>
            </a:r>
            <a:br>
              <a:rPr lang="es-CL" sz="2400" dirty="0"/>
            </a:br>
            <a:endParaRPr lang="es-CL" sz="2400" dirty="0"/>
          </a:p>
        </p:txBody>
      </p:sp>
      <p:sp>
        <p:nvSpPr>
          <p:cNvPr id="3" name="2 CuadroTexto"/>
          <p:cNvSpPr txBox="1"/>
          <p:nvPr/>
        </p:nvSpPr>
        <p:spPr>
          <a:xfrm>
            <a:off x="6516216" y="6454497"/>
            <a:ext cx="2520280" cy="430887"/>
          </a:xfrm>
          <a:prstGeom prst="rect">
            <a:avLst/>
          </a:prstGeom>
          <a:noFill/>
        </p:spPr>
        <p:txBody>
          <a:bodyPr wrap="square" rtlCol="0">
            <a:spAutoFit/>
          </a:bodyPr>
          <a:lstStyle/>
          <a:p>
            <a:r>
              <a:rPr lang="es-CL" sz="1100" b="1" dirty="0" smtClean="0">
                <a:solidFill>
                  <a:srgbClr val="000066"/>
                </a:solidFill>
              </a:rPr>
              <a:t>Marcela </a:t>
            </a:r>
            <a:r>
              <a:rPr lang="es-CL" sz="1100" b="1" dirty="0" err="1" smtClean="0">
                <a:solidFill>
                  <a:srgbClr val="000066"/>
                </a:solidFill>
              </a:rPr>
              <a:t>Gonzalez</a:t>
            </a:r>
            <a:r>
              <a:rPr lang="es-CL" sz="1100" b="1" dirty="0" smtClean="0">
                <a:solidFill>
                  <a:srgbClr val="000066"/>
                </a:solidFill>
              </a:rPr>
              <a:t> </a:t>
            </a:r>
            <a:r>
              <a:rPr lang="es-CL" sz="1100" b="1" dirty="0" err="1" smtClean="0">
                <a:solidFill>
                  <a:srgbClr val="000066"/>
                </a:solidFill>
              </a:rPr>
              <a:t>Gonzalez</a:t>
            </a:r>
            <a:endParaRPr lang="es-CL" sz="1100" b="1" dirty="0" smtClean="0">
              <a:solidFill>
                <a:srgbClr val="000066"/>
              </a:solidFill>
            </a:endParaRPr>
          </a:p>
          <a:p>
            <a:r>
              <a:rPr lang="es-CL" sz="1100" b="1" dirty="0" smtClean="0">
                <a:solidFill>
                  <a:srgbClr val="000066"/>
                </a:solidFill>
              </a:rPr>
              <a:t>DAF – Municipalidad </a:t>
            </a:r>
            <a:r>
              <a:rPr lang="es-CL" sz="1100" b="1" dirty="0" err="1" smtClean="0">
                <a:solidFill>
                  <a:srgbClr val="000066"/>
                </a:solidFill>
              </a:rPr>
              <a:t>Freirina</a:t>
            </a:r>
            <a:endParaRPr lang="es-CL" sz="1100" b="1" dirty="0">
              <a:solidFill>
                <a:srgbClr val="000066"/>
              </a:solidFill>
            </a:endParaRPr>
          </a:p>
        </p:txBody>
      </p:sp>
    </p:spTree>
    <p:extLst>
      <p:ext uri="{BB962C8B-B14F-4D97-AF65-F5344CB8AC3E}">
        <p14:creationId xmlns:p14="http://schemas.microsoft.com/office/powerpoint/2010/main" val="184161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ano">
  <a:themeElements>
    <a:clrScheme name="Verano">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Veran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ano">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TotalTime>
  <Words>525</Words>
  <Application>Microsoft Office PowerPoint</Application>
  <PresentationFormat>Presentación en pantalla (4:3)</PresentationFormat>
  <Paragraphs>67</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Verano</vt:lpstr>
      <vt:lpstr>INGRESOS QUE SE DEBEN CONSIDERAR PARA APLICACIÓN LEY 20.922   1.- INGRESOS POR PATENTES Y TASAS POR DERECHOS: Estos  ingresos son los que se consideran por las entradas provenientes de la propiedad que el estado ejerce sobre determinados bienes,  por la autorización para el ejercicio de ciertas actividades,  por la obtención de  servicios estatales.  Estos se desglosan de la siguiente manera:  Patentes Municipales: es el permiso necesario para emprender cualquier actividad que necesite de un local fijo.  Tipos de Patentes: Patentes Comerciales  Patentes Profesionales Patentes Industriales  Patentes de Alcoholes</vt:lpstr>
      <vt:lpstr>DERECHOS DE ASEO:  Es el monto que se cancela por el servicio que presta el Municipio, o a través de tercero por encargo del Municipio, a todos los vecinos de la comuna, por el retiro de residuos sólidos domiciliarios.    De acuerdo a lo establecido en la Ley de Rentas 3.063/1979 Art. 7º deben cancelar derecho de aseo todas las propiedades (considerando cada vivienda o unidad habitacional, local, oficina, kiosco o sitio eriazo) cuyo monto de avalúo fiscal sobrepase las 225 UTM. Otros Derechos:  derechos que puedan ser cobrados por una ley determinada,  que no tienen un ítem especifico en el clasificador presupuestario</vt:lpstr>
      <vt:lpstr>2- PERMISOS Y LICENCIAS:   Permisos  de Circulación: Esta materia se encuentra desarrollada en los artículos 12 a 22 de la Ley de Rentas Municipales. La norma dispone que “Los vehículos que transitan por las calles, caminos y vías públicas en general, estarán gravados con un impuesto anual por permiso de circulación, a beneficio exclusivo de la municipalidad respectiva...”, conforme a la tasa que establece esta misma disposición y que está relacionada con el tipo de vehículo y “sobre su precio corriente en plaza”. El pago de este impuesto puede efectuarse en dos cuotas, en cualquier municipalidad del país, y autoriza la circulación del vehículo en todo el territorio nacional.  </vt:lpstr>
      <vt:lpstr>A pesar que la ley señala que este impuesto lo es “a beneficio exclusivo de la municipalidad respectiva”, la verdad es que sólo el 37,5% queda a entero beneficio municipal, pues el restante 62,5% debe ser enterado por todas las municipalidades, sin exclusiones, al Fondo Común Municipal como se señaló en su oportunidad.   Licencias de Conducir : son ingresos por otorgamientos de Licencias de Conducir en los municipios,  su recaudación queda íntegramente en el municipio girador.    </vt:lpstr>
      <vt:lpstr>3.- PARTICIPACION EN EL IMPUESTO TERRITORIAL: (Art  37 D.L. N°3.063 de 1979) Se refiere al pago de contribuciones por concepto de bienes raíces. El monto de este impuesto está relacionado con el avalúo fiscal que tenga una determinada propiedad raíz y es equivalente a la tasa del quince por mil del referido avalúo. Bajo un determinado monto existe exención de pago de este impuesto. El avalúo fiscal es determinado por el Servicio de Impuestos Internos (SII). Este tributo es recaudado directamente por el Servicio de Tesorerías, conforme las boletas de pago que emite el Servicio de Impuestos Internos en los meses de abril, junio, septiembre y noviembre de cada año. Solo el 40% de este impuesto lo es en beneficio directo de la comuna (municipalidad) en donde se encuentra ubicado el inmueble, dado que el 60% restante debe ser integrado al Fondo Común Municipal.    </vt:lpstr>
      <vt:lpstr>4.- OTROS TRIBUTOS: Acá se consideran otros tipos de tributos no especificados en las categorías anteriores.   5.-RENTAS DE LA PROPIEDAD: Comprende los ingresos obtenidos por los organismos públicos cuando ponen  activos que poseen, a disposición de otras entidades públicas o personas naturales (arrendamientos,  dividendos,  etc.)   6.- INGRESOS DE OPERACIÓN: Comprende los ingresos provenientes de la venta de bienes y/o servicios que son consecuencia de una actividad propia de cada organismo,  o ventas incidentales relacionadas con las actividades sociales o comunitarias.  (Ventas de bienes,  servicios de cada municipio)     </vt:lpstr>
      <vt:lpstr>7.- RECUPERACION Y REEMBOLSOS POR LICENCIAS MEDICAS: Corresponde a los ingresos provenientes de la recuperación de Licencias Médicas.   8.-  MULTAS DE BENEFICIO MUNICIPAL: Corresponde a ingresos provenientes de pagos obligatorios por parte de terceros,  por el incumplimiento de las leyes,  normas administrativas u obligaciones.  Acá se consideran las multas del Juzgado de Policía Local,  patentes comerciales,  permisos de circulación,  etc.      </vt:lpstr>
      <vt:lpstr>9.- MULTAS LEY  DE ALCOHOLES DE BENEFICIO MUNICIPAL: corresponde al 60% de la multa por infracción a la Ley de alcoholes el 40% restante va al Servicio de Salud.   10.- REGISTRO DE MULTAS DE TRANSITO NO PAGADAS DE BENEFICIO MUNICIPAL: corresponde a los ingresos percibidos por el cobro de multas de tránsito,  de los cuales un 20% queda en el Municipio.   11.-  INTERESES: Corresponde a todos los intereses que se originan de las multas anteriormente mencionadas.       </vt:lpstr>
      <vt:lpstr>12.-  PARTICIPACION DEL FONDO COMUN MUNICIPAL: Fondo Común Municipal (FCM) es un caudal de recursos que se constituye con el aporte de todas las municipalidades del país y que luego se distribuye, anualmente entre ellas mismas, de acuerdo a las normas establecidas en el artículo 38 de la Ley de Rentas Municipales y su reglamento (Decreto Supremo Nº1.824, de 1997, del Ministerio del Interior). Cabe destacar que la decisión sobre el gasto de estos recursos es autónoma por parte de cada municipalidad.           </vt:lpstr>
      <vt:lpstr>13.- OTROS: Corresponde a Ingresos Corrientes que no clasifican en las definiciones anteriores.   14.- VENTA DE ACTIVOS NO FINANCIEROS: Corresponde a la venta de activos físicos de propiedad de los organismos,  como terrenos,  edificios,  vehículos,  mobiliarios, maquinarias, etc.   15.- VENTA DE ACTIVOS FINANCIEROS: Corresponde a los recursos originados por la venta de instrumentos financieros negociables como valores mobiliarios e instrumentos de mercado de capitales (depósitos a plazo,  bonos,  fondos mutuos, etc.)              </vt:lpstr>
      <vt:lpstr>16.- RECUPERACION DE PRÉSTAMOS: Corresponde  a los ingresos por la recuperación de préstamos concedidos años anteriores tanto a corto como a largo plazo.   17.- PATENTES ACUICULAS Y PATENTES MINERAS: Corresponde a los ingresos proveniente del pago de patentes de lo cual un 30% de Beneficio Municipal y 70% de Beneficio Fiscal.  Estos Ingresos poseen restricción en su utilización.   18.- CASINOS DE JUEGOS: ingresos provenientes por la Instalación de Casinos de juegos en algunas comunas del país.               </vt:lpstr>
      <vt:lpstr>GASTOS QUE SE DEBEN CONSIDERAR PARA APLICACIÓN LEY 20.922   1.- PERSONAL DE PLANTA: corresponde a todos los gastos  que se originan por el pago de  remuneraciones  del personal de planta.  A este gasto se le deben descontar los siguientes ítems: Asignación de Zona Aportes del empleador Bonificación artículo 3° ley 20198 (zonas extremas) Bonificación compensatoria art. 29° ley 20717 (zonas extremas) Remuneraciones del Alcalde (artículo 69°, inciso 3, ley 18.695)                </vt:lpstr>
      <vt:lpstr>GASTOS QUE SE DEBEN CONSIDERAR PARA APLICACIÓN LEY 20.922   2.- PERSONAL DE CONTRATA: corresponde a todos los gastos  que se originan por el pago de  remuneraciones  del personal  a contrata.  A este gasto se le deben descontar los siguientes ítems: Asignación de Zona Aportes del empleador Bonificación artículo 3° ley 20198 (zonas extremas) Bonificación compensatoria art. 29° ley 20717 (zonas extremas)                 </vt:lpstr>
      <vt:lpstr>GASTOS QUE SE DEBEN CONSIDERAR PARA APLICACIÓN LEY 20.922   3.- OTRAS REMUNERACIONES: Corresponde al gasto que se origina por el pago de servicios del personal que se encuentra en la siguiente clasificación: Honorarios suma alzada Honorarios asimilados a grados Jornales  Remuneraciones reguladas por Código del Trabajo Suplencias y reemplazos Personal a trato Alumnos en practica                  </vt:lpstr>
      <vt:lpstr>                  </vt:lpstr>
      <vt:lpstr>                  </vt:lpstr>
      <vt:lpstr>Presentación de PowerPoint</vt:lpstr>
      <vt:lpstr>                  </vt:lpstr>
      <vt:lpstr>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INGRESOS QUE SE DEBEN CONSIDERAR PARA APLICACIÓN LEY 20.922   1.- INGRESOS POR PATENTES Y TASAS POR DERECHOS: Estos  ingresos son los que se consideran por las entradas provenientes de la propiedad que el estado ejerce sobre determinados bienes,  por la autorización para el ejercicio de ciertas actividades,  por la obtención de  servicios estatales.  Estos se desglosan de la siguiente manera:  Patentes Municipales: es el permiso necesario para emprender cualquier actividad que necesite de un local fijo.  Tipos de Patentes: Patentes Comerciales  Patentes Profesionales Patentes Industriales  Patentes de Alcoholes</dc:title>
  <dc:creator>Finanzas</dc:creator>
  <cp:lastModifiedBy>user</cp:lastModifiedBy>
  <cp:revision>9</cp:revision>
  <dcterms:created xsi:type="dcterms:W3CDTF">2017-08-23T07:12:49Z</dcterms:created>
  <dcterms:modified xsi:type="dcterms:W3CDTF">2017-09-06T19:49:40Z</dcterms:modified>
</cp:coreProperties>
</file>