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922" r:id="rId1"/>
  </p:sldMasterIdLst>
  <p:notesMasterIdLst>
    <p:notesMasterId r:id="rId94"/>
  </p:notesMasterIdLst>
  <p:handoutMasterIdLst>
    <p:handoutMasterId r:id="rId95"/>
  </p:handoutMasterIdLst>
  <p:sldIdLst>
    <p:sldId id="679" r:id="rId2"/>
    <p:sldId id="742" r:id="rId3"/>
    <p:sldId id="681" r:id="rId4"/>
    <p:sldId id="641" r:id="rId5"/>
    <p:sldId id="682" r:id="rId6"/>
    <p:sldId id="745" r:id="rId7"/>
    <p:sldId id="640" r:id="rId8"/>
    <p:sldId id="741" r:id="rId9"/>
    <p:sldId id="683" r:id="rId10"/>
    <p:sldId id="684" r:id="rId11"/>
    <p:sldId id="688" r:id="rId12"/>
    <p:sldId id="689" r:id="rId13"/>
    <p:sldId id="642" r:id="rId14"/>
    <p:sldId id="643" r:id="rId15"/>
    <p:sldId id="690" r:id="rId16"/>
    <p:sldId id="644" r:id="rId17"/>
    <p:sldId id="645" r:id="rId18"/>
    <p:sldId id="646" r:id="rId19"/>
    <p:sldId id="647" r:id="rId20"/>
    <p:sldId id="648" r:id="rId21"/>
    <p:sldId id="691" r:id="rId22"/>
    <p:sldId id="692" r:id="rId23"/>
    <p:sldId id="693" r:id="rId24"/>
    <p:sldId id="694" r:id="rId25"/>
    <p:sldId id="695" r:id="rId26"/>
    <p:sldId id="649" r:id="rId27"/>
    <p:sldId id="650" r:id="rId28"/>
    <p:sldId id="654" r:id="rId29"/>
    <p:sldId id="749" r:id="rId30"/>
    <p:sldId id="751" r:id="rId31"/>
    <p:sldId id="653" r:id="rId32"/>
    <p:sldId id="656" r:id="rId33"/>
    <p:sldId id="657" r:id="rId34"/>
    <p:sldId id="660" r:id="rId35"/>
    <p:sldId id="658" r:id="rId36"/>
    <p:sldId id="697" r:id="rId37"/>
    <p:sldId id="698" r:id="rId38"/>
    <p:sldId id="699" r:id="rId39"/>
    <p:sldId id="700" r:id="rId40"/>
    <p:sldId id="701" r:id="rId41"/>
    <p:sldId id="702" r:id="rId42"/>
    <p:sldId id="661" r:id="rId43"/>
    <p:sldId id="662" r:id="rId44"/>
    <p:sldId id="703" r:id="rId45"/>
    <p:sldId id="704" r:id="rId46"/>
    <p:sldId id="705" r:id="rId47"/>
    <p:sldId id="706" r:id="rId48"/>
    <p:sldId id="707" r:id="rId49"/>
    <p:sldId id="708" r:id="rId50"/>
    <p:sldId id="709" r:id="rId51"/>
    <p:sldId id="663" r:id="rId52"/>
    <p:sldId id="664" r:id="rId53"/>
    <p:sldId id="667" r:id="rId54"/>
    <p:sldId id="710" r:id="rId55"/>
    <p:sldId id="711" r:id="rId56"/>
    <p:sldId id="712" r:id="rId57"/>
    <p:sldId id="752" r:id="rId58"/>
    <p:sldId id="753" r:id="rId59"/>
    <p:sldId id="754" r:id="rId60"/>
    <p:sldId id="668" r:id="rId61"/>
    <p:sldId id="746" r:id="rId62"/>
    <p:sldId id="755" r:id="rId63"/>
    <p:sldId id="719" r:id="rId64"/>
    <p:sldId id="720" r:id="rId65"/>
    <p:sldId id="722" r:id="rId66"/>
    <p:sldId id="747" r:id="rId67"/>
    <p:sldId id="756" r:id="rId68"/>
    <p:sldId id="757" r:id="rId69"/>
    <p:sldId id="758" r:id="rId70"/>
    <p:sldId id="759" r:id="rId71"/>
    <p:sldId id="760" r:id="rId72"/>
    <p:sldId id="761" r:id="rId73"/>
    <p:sldId id="762" r:id="rId74"/>
    <p:sldId id="766" r:id="rId75"/>
    <p:sldId id="677" r:id="rId76"/>
    <p:sldId id="676" r:id="rId77"/>
    <p:sldId id="678" r:id="rId78"/>
    <p:sldId id="621" r:id="rId79"/>
    <p:sldId id="734" r:id="rId80"/>
    <p:sldId id="735" r:id="rId81"/>
    <p:sldId id="736" r:id="rId82"/>
    <p:sldId id="748" r:id="rId83"/>
    <p:sldId id="737" r:id="rId84"/>
    <p:sldId id="607" r:id="rId85"/>
    <p:sldId id="624" r:id="rId86"/>
    <p:sldId id="623" r:id="rId87"/>
    <p:sldId id="671" r:id="rId88"/>
    <p:sldId id="764" r:id="rId89"/>
    <p:sldId id="765" r:id="rId90"/>
    <p:sldId id="763" r:id="rId91"/>
    <p:sldId id="744" r:id="rId92"/>
    <p:sldId id="740" r:id="rId93"/>
  </p:sldIdLst>
  <p:sldSz cx="9144000" cy="6858000" type="screen4x3"/>
  <p:notesSz cx="7010400" cy="9296400"/>
  <p:defaultTextStyle>
    <a:defPPr>
      <a:defRPr lang="en-US"/>
    </a:defPPr>
    <a:lvl1pPr algn="just" rtl="0" fontAlgn="base">
      <a:spcBef>
        <a:spcPct val="20000"/>
      </a:spcBef>
      <a:spcAft>
        <a:spcPct val="0"/>
      </a:spcAft>
      <a:buClr>
        <a:schemeClr val="folHlink"/>
      </a:buClr>
      <a:defRPr sz="2400" b="1" kern="1200">
        <a:solidFill>
          <a:srgbClr val="595959"/>
        </a:solidFill>
        <a:latin typeface="Verdana" pitchFamily="34" charset="0"/>
        <a:ea typeface="+mn-ea"/>
        <a:cs typeface="+mn-cs"/>
      </a:defRPr>
    </a:lvl1pPr>
    <a:lvl2pPr marL="457200" algn="just" rtl="0" fontAlgn="base">
      <a:spcBef>
        <a:spcPct val="20000"/>
      </a:spcBef>
      <a:spcAft>
        <a:spcPct val="0"/>
      </a:spcAft>
      <a:buClr>
        <a:schemeClr val="folHlink"/>
      </a:buClr>
      <a:defRPr sz="2400" b="1" kern="1200">
        <a:solidFill>
          <a:srgbClr val="595959"/>
        </a:solidFill>
        <a:latin typeface="Verdana" pitchFamily="34" charset="0"/>
        <a:ea typeface="+mn-ea"/>
        <a:cs typeface="+mn-cs"/>
      </a:defRPr>
    </a:lvl2pPr>
    <a:lvl3pPr marL="914400" algn="just" rtl="0" fontAlgn="base">
      <a:spcBef>
        <a:spcPct val="20000"/>
      </a:spcBef>
      <a:spcAft>
        <a:spcPct val="0"/>
      </a:spcAft>
      <a:buClr>
        <a:schemeClr val="folHlink"/>
      </a:buClr>
      <a:defRPr sz="2400" b="1" kern="1200">
        <a:solidFill>
          <a:srgbClr val="595959"/>
        </a:solidFill>
        <a:latin typeface="Verdana" pitchFamily="34" charset="0"/>
        <a:ea typeface="+mn-ea"/>
        <a:cs typeface="+mn-cs"/>
      </a:defRPr>
    </a:lvl3pPr>
    <a:lvl4pPr marL="1371600" algn="just" rtl="0" fontAlgn="base">
      <a:spcBef>
        <a:spcPct val="20000"/>
      </a:spcBef>
      <a:spcAft>
        <a:spcPct val="0"/>
      </a:spcAft>
      <a:buClr>
        <a:schemeClr val="folHlink"/>
      </a:buClr>
      <a:defRPr sz="2400" b="1" kern="1200">
        <a:solidFill>
          <a:srgbClr val="595959"/>
        </a:solidFill>
        <a:latin typeface="Verdana" pitchFamily="34" charset="0"/>
        <a:ea typeface="+mn-ea"/>
        <a:cs typeface="+mn-cs"/>
      </a:defRPr>
    </a:lvl4pPr>
    <a:lvl5pPr marL="1828800" algn="just" rtl="0" fontAlgn="base">
      <a:spcBef>
        <a:spcPct val="20000"/>
      </a:spcBef>
      <a:spcAft>
        <a:spcPct val="0"/>
      </a:spcAft>
      <a:buClr>
        <a:schemeClr val="folHlink"/>
      </a:buClr>
      <a:defRPr sz="2400" b="1" kern="1200">
        <a:solidFill>
          <a:srgbClr val="595959"/>
        </a:solidFill>
        <a:latin typeface="Verdana" pitchFamily="34" charset="0"/>
        <a:ea typeface="+mn-ea"/>
        <a:cs typeface="+mn-cs"/>
      </a:defRPr>
    </a:lvl5pPr>
    <a:lvl6pPr marL="2286000" algn="l" defTabSz="914400" rtl="0" eaLnBrk="1" latinLnBrk="0" hangingPunct="1">
      <a:defRPr sz="2400" b="1" kern="1200">
        <a:solidFill>
          <a:srgbClr val="595959"/>
        </a:solidFill>
        <a:latin typeface="Verdana" pitchFamily="34" charset="0"/>
        <a:ea typeface="+mn-ea"/>
        <a:cs typeface="+mn-cs"/>
      </a:defRPr>
    </a:lvl6pPr>
    <a:lvl7pPr marL="2743200" algn="l" defTabSz="914400" rtl="0" eaLnBrk="1" latinLnBrk="0" hangingPunct="1">
      <a:defRPr sz="2400" b="1" kern="1200">
        <a:solidFill>
          <a:srgbClr val="595959"/>
        </a:solidFill>
        <a:latin typeface="Verdana" pitchFamily="34" charset="0"/>
        <a:ea typeface="+mn-ea"/>
        <a:cs typeface="+mn-cs"/>
      </a:defRPr>
    </a:lvl7pPr>
    <a:lvl8pPr marL="3200400" algn="l" defTabSz="914400" rtl="0" eaLnBrk="1" latinLnBrk="0" hangingPunct="1">
      <a:defRPr sz="2400" b="1" kern="1200">
        <a:solidFill>
          <a:srgbClr val="595959"/>
        </a:solidFill>
        <a:latin typeface="Verdana" pitchFamily="34" charset="0"/>
        <a:ea typeface="+mn-ea"/>
        <a:cs typeface="+mn-cs"/>
      </a:defRPr>
    </a:lvl8pPr>
    <a:lvl9pPr marL="3657600" algn="l" defTabSz="914400" rtl="0" eaLnBrk="1" latinLnBrk="0" hangingPunct="1">
      <a:defRPr sz="2400" b="1" kern="1200">
        <a:solidFill>
          <a:srgbClr val="595959"/>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75AF"/>
    <a:srgbClr val="1972E9"/>
    <a:srgbClr val="FF33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97" autoAdjust="0"/>
    <p:restoredTop sz="96482" autoAdjust="0"/>
  </p:normalViewPr>
  <p:slideViewPr>
    <p:cSldViewPr>
      <p:cViewPr>
        <p:scale>
          <a:sx n="78" d="100"/>
          <a:sy n="78" d="100"/>
        </p:scale>
        <p:origin x="-912" y="5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32.xml"/><Relationship Id="rId18" Type="http://schemas.openxmlformats.org/officeDocument/2006/relationships/slide" Target="slides/slide54.xml"/><Relationship Id="rId26" Type="http://schemas.openxmlformats.org/officeDocument/2006/relationships/slide" Target="slides/slide82.xml"/><Relationship Id="rId3" Type="http://schemas.openxmlformats.org/officeDocument/2006/relationships/slide" Target="slides/slide4.xml"/><Relationship Id="rId21" Type="http://schemas.openxmlformats.org/officeDocument/2006/relationships/slide" Target="slides/slide75.xml"/><Relationship Id="rId7" Type="http://schemas.openxmlformats.org/officeDocument/2006/relationships/slide" Target="slides/slide14.xml"/><Relationship Id="rId12" Type="http://schemas.openxmlformats.org/officeDocument/2006/relationships/slide" Target="slides/slide19.xml"/><Relationship Id="rId17" Type="http://schemas.openxmlformats.org/officeDocument/2006/relationships/slide" Target="slides/slide53.xml"/><Relationship Id="rId25" Type="http://schemas.openxmlformats.org/officeDocument/2006/relationships/slide" Target="slides/slide79.xml"/><Relationship Id="rId2" Type="http://schemas.openxmlformats.org/officeDocument/2006/relationships/slide" Target="slides/slide3.xml"/><Relationship Id="rId16" Type="http://schemas.openxmlformats.org/officeDocument/2006/relationships/slide" Target="slides/slide52.xml"/><Relationship Id="rId20" Type="http://schemas.openxmlformats.org/officeDocument/2006/relationships/slide" Target="slides/slide56.xml"/><Relationship Id="rId29" Type="http://schemas.openxmlformats.org/officeDocument/2006/relationships/slide" Target="slides/slide91.xml"/><Relationship Id="rId1" Type="http://schemas.openxmlformats.org/officeDocument/2006/relationships/slide" Target="slides/slide2.xml"/><Relationship Id="rId6" Type="http://schemas.openxmlformats.org/officeDocument/2006/relationships/slide" Target="slides/slide13.xml"/><Relationship Id="rId11" Type="http://schemas.openxmlformats.org/officeDocument/2006/relationships/slide" Target="slides/slide18.xml"/><Relationship Id="rId24" Type="http://schemas.openxmlformats.org/officeDocument/2006/relationships/slide" Target="slides/slide78.xml"/><Relationship Id="rId5" Type="http://schemas.openxmlformats.org/officeDocument/2006/relationships/slide" Target="slides/slide7.xml"/><Relationship Id="rId15" Type="http://schemas.openxmlformats.org/officeDocument/2006/relationships/slide" Target="slides/slide51.xml"/><Relationship Id="rId23" Type="http://schemas.openxmlformats.org/officeDocument/2006/relationships/slide" Target="slides/slide77.xml"/><Relationship Id="rId28" Type="http://schemas.openxmlformats.org/officeDocument/2006/relationships/slide" Target="slides/slide90.xml"/><Relationship Id="rId10" Type="http://schemas.openxmlformats.org/officeDocument/2006/relationships/slide" Target="slides/slide17.xml"/><Relationship Id="rId19" Type="http://schemas.openxmlformats.org/officeDocument/2006/relationships/slide" Target="slides/slide55.xml"/><Relationship Id="rId4" Type="http://schemas.openxmlformats.org/officeDocument/2006/relationships/slide" Target="slides/slide5.xml"/><Relationship Id="rId9" Type="http://schemas.openxmlformats.org/officeDocument/2006/relationships/slide" Target="slides/slide16.xml"/><Relationship Id="rId14" Type="http://schemas.openxmlformats.org/officeDocument/2006/relationships/slide" Target="slides/slide42.xml"/><Relationship Id="rId22" Type="http://schemas.openxmlformats.org/officeDocument/2006/relationships/slide" Target="slides/slide76.xml"/><Relationship Id="rId27" Type="http://schemas.openxmlformats.org/officeDocument/2006/relationships/slide" Target="slides/slide8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Hoja_de_c_lculo_de_Microsoft_Excel2.xlsx"/><Relationship Id="rId1" Type="http://schemas.openxmlformats.org/officeDocument/2006/relationships/themeOverride" Target="../theme/themeOverride1.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Hoja_de_c_lculo_de_Microsoft_Excel3.xlsx"/><Relationship Id="rId1" Type="http://schemas.openxmlformats.org/officeDocument/2006/relationships/themeOverride" Target="../theme/themeOverride2.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pivotSource>
    <c:name>[Copia de ACRM 2010-2015-solo servicios.xlsx]Hoja2!Tabla dinámica6</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t>Cuenta de Nº por Agencia Cargo</a:t>
            </a:r>
          </a:p>
        </c:rich>
      </c:tx>
      <c:overlay val="0"/>
      <c:spPr>
        <a:noFill/>
        <a:ln>
          <a:noFill/>
        </a:ln>
        <a:effectLst/>
      </c:sp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Hoja2!$B$3</c:f>
              <c:strCache>
                <c:ptCount val="1"/>
                <c:pt idx="0">
                  <c:v>Total</c:v>
                </c:pt>
              </c:strCache>
            </c:strRef>
          </c:tx>
          <c:spPr>
            <a:solidFill>
              <a:schemeClr val="accent1"/>
            </a:solidFill>
            <a:ln>
              <a:noFill/>
            </a:ln>
            <a:effectLst/>
          </c:spPr>
          <c:invertIfNegative val="0"/>
          <c:cat>
            <c:strRef>
              <c:f>Hoja2!$A$4:$A$19</c:f>
              <c:strCache>
                <c:ptCount val="16"/>
                <c:pt idx="0">
                  <c:v>Antofagasta</c:v>
                </c:pt>
                <c:pt idx="1">
                  <c:v>Arica</c:v>
                </c:pt>
                <c:pt idx="2">
                  <c:v>Calama</c:v>
                </c:pt>
                <c:pt idx="3">
                  <c:v>Castro</c:v>
                </c:pt>
                <c:pt idx="4">
                  <c:v>Concepción</c:v>
                </c:pt>
                <c:pt idx="5">
                  <c:v>Constitución</c:v>
                </c:pt>
                <c:pt idx="6">
                  <c:v>Copiapó</c:v>
                </c:pt>
                <c:pt idx="7">
                  <c:v>Coyhaique</c:v>
                </c:pt>
                <c:pt idx="8">
                  <c:v>La Serena</c:v>
                </c:pt>
                <c:pt idx="9">
                  <c:v>Melipilla</c:v>
                </c:pt>
                <c:pt idx="10">
                  <c:v>Puerto Montt</c:v>
                </c:pt>
                <c:pt idx="11">
                  <c:v>Rancagua</c:v>
                </c:pt>
                <c:pt idx="12">
                  <c:v>Santiago</c:v>
                </c:pt>
                <c:pt idx="13">
                  <c:v>Talca</c:v>
                </c:pt>
                <c:pt idx="14">
                  <c:v>Temuco</c:v>
                </c:pt>
                <c:pt idx="15">
                  <c:v>Viña del Mar</c:v>
                </c:pt>
              </c:strCache>
            </c:strRef>
          </c:cat>
          <c:val>
            <c:numRef>
              <c:f>Hoja2!$B$4:$B$19</c:f>
              <c:numCache>
                <c:formatCode>General</c:formatCode>
                <c:ptCount val="16"/>
                <c:pt idx="0">
                  <c:v>3</c:v>
                </c:pt>
                <c:pt idx="1">
                  <c:v>3</c:v>
                </c:pt>
                <c:pt idx="2">
                  <c:v>1</c:v>
                </c:pt>
                <c:pt idx="3">
                  <c:v>1</c:v>
                </c:pt>
                <c:pt idx="4">
                  <c:v>2</c:v>
                </c:pt>
                <c:pt idx="5">
                  <c:v>3</c:v>
                </c:pt>
                <c:pt idx="6">
                  <c:v>3</c:v>
                </c:pt>
                <c:pt idx="7">
                  <c:v>1</c:v>
                </c:pt>
                <c:pt idx="8">
                  <c:v>2</c:v>
                </c:pt>
                <c:pt idx="9">
                  <c:v>3</c:v>
                </c:pt>
                <c:pt idx="10">
                  <c:v>1</c:v>
                </c:pt>
                <c:pt idx="11">
                  <c:v>4</c:v>
                </c:pt>
                <c:pt idx="12">
                  <c:v>68</c:v>
                </c:pt>
                <c:pt idx="13">
                  <c:v>3</c:v>
                </c:pt>
                <c:pt idx="14">
                  <c:v>2</c:v>
                </c:pt>
                <c:pt idx="15">
                  <c:v>6</c:v>
                </c:pt>
              </c:numCache>
            </c:numRef>
          </c:val>
        </c:ser>
        <c:dLbls>
          <c:showLegendKey val="0"/>
          <c:showVal val="0"/>
          <c:showCatName val="0"/>
          <c:showSerName val="0"/>
          <c:showPercent val="0"/>
          <c:showBubbleSize val="0"/>
        </c:dLbls>
        <c:gapWidth val="219"/>
        <c:overlap val="-27"/>
        <c:axId val="98273152"/>
        <c:axId val="98274688"/>
      </c:barChart>
      <c:catAx>
        <c:axId val="9827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8274688"/>
        <c:crosses val="autoZero"/>
        <c:auto val="1"/>
        <c:lblAlgn val="ctr"/>
        <c:lblOffset val="100"/>
        <c:noMultiLvlLbl val="0"/>
      </c:catAx>
      <c:valAx>
        <c:axId val="98274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8273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[Copia de ACRM 2010-2015-solo servicios.xlsx]Hoja3!Tabla dinámica23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t>Cuenta de Tipo de Accidente</a:t>
            </a:r>
          </a:p>
        </c:rich>
      </c:tx>
      <c:overlay val="0"/>
      <c:spPr>
        <a:noFill/>
        <a:ln>
          <a:noFill/>
        </a:ln>
        <a:effectLst/>
      </c:sp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Hoja3!$B$1</c:f>
              <c:strCache>
                <c:ptCount val="1"/>
                <c:pt idx="0">
                  <c:v>Total</c:v>
                </c:pt>
              </c:strCache>
            </c:strRef>
          </c:tx>
          <c:spPr>
            <a:solidFill>
              <a:schemeClr val="accent1"/>
            </a:solidFill>
            <a:ln>
              <a:noFill/>
            </a:ln>
            <a:effectLst/>
          </c:spPr>
          <c:invertIfNegative val="0"/>
          <c:cat>
            <c:strRef>
              <c:f>Hoja3!$A$2:$A$3</c:f>
              <c:strCache>
                <c:ptCount val="2"/>
                <c:pt idx="0">
                  <c:v>TB</c:v>
                </c:pt>
                <c:pt idx="1">
                  <c:v>TY</c:v>
                </c:pt>
              </c:strCache>
            </c:strRef>
          </c:cat>
          <c:val>
            <c:numRef>
              <c:f>Hoja3!$B$2:$B$3</c:f>
              <c:numCache>
                <c:formatCode>General</c:formatCode>
                <c:ptCount val="2"/>
                <c:pt idx="0">
                  <c:v>42</c:v>
                </c:pt>
                <c:pt idx="1">
                  <c:v>64</c:v>
                </c:pt>
              </c:numCache>
            </c:numRef>
          </c:val>
        </c:ser>
        <c:dLbls>
          <c:showLegendKey val="0"/>
          <c:showVal val="0"/>
          <c:showCatName val="0"/>
          <c:showSerName val="0"/>
          <c:showPercent val="0"/>
          <c:showBubbleSize val="0"/>
        </c:dLbls>
        <c:gapWidth val="219"/>
        <c:overlap val="-27"/>
        <c:axId val="119964032"/>
        <c:axId val="119965568"/>
      </c:barChart>
      <c:catAx>
        <c:axId val="11996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19965568"/>
        <c:crosses val="autoZero"/>
        <c:auto val="1"/>
        <c:lblAlgn val="ctr"/>
        <c:lblOffset val="100"/>
        <c:noMultiLvlLbl val="0"/>
      </c:catAx>
      <c:valAx>
        <c:axId val="119965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19964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2">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[Copia de ACRM 2010-2015-solo servicios.xlsx]grafico!Tabla dinámica31</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w="25400">
            <a:noFill/>
          </a:ln>
          <a:effectLst/>
        </c:spPr>
        <c:marker>
          <c:symbol val="none"/>
        </c:marker>
      </c:pivotFmt>
      <c:pivotFmt>
        <c:idx val="9"/>
        <c:spPr>
          <a:solidFill>
            <a:schemeClr val="accent1"/>
          </a:solidFill>
          <a:ln w="25400">
            <a:noFill/>
          </a:ln>
          <a:effectLst/>
        </c:spPr>
        <c:marker>
          <c:symbol val="none"/>
        </c:marker>
      </c:pivotFmt>
      <c:pivotFmt>
        <c:idx val="10"/>
        <c:spPr>
          <a:solidFill>
            <a:schemeClr val="accent1"/>
          </a:solidFill>
          <a:ln w="25400">
            <a:noFill/>
          </a:ln>
          <a:effectLst/>
        </c:spPr>
        <c:marker>
          <c:symbol val="none"/>
        </c:marker>
      </c:pivotFmt>
      <c:pivotFmt>
        <c:idx val="11"/>
        <c:spPr>
          <a:solidFill>
            <a:schemeClr val="accent1"/>
          </a:solidFill>
          <a:ln w="25400">
            <a:noFill/>
          </a:ln>
          <a:effectLst/>
        </c:spPr>
        <c:marker>
          <c:symbol val="none"/>
        </c:marker>
      </c:pivotFmt>
      <c:pivotFmt>
        <c:idx val="12"/>
        <c:spPr>
          <a:solidFill>
            <a:schemeClr val="accent1"/>
          </a:solidFill>
          <a:ln w="25400">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w="25400">
            <a:noFill/>
          </a:ln>
          <a:effectLst/>
        </c:spPr>
        <c:marker>
          <c:symbol val="none"/>
        </c:marker>
      </c:pivotFmt>
      <c:pivotFmt>
        <c:idx val="16"/>
        <c:spPr>
          <a:solidFill>
            <a:schemeClr val="accent1"/>
          </a:solidFill>
          <a:ln w="25400">
            <a:noFill/>
          </a:ln>
          <a:effectLst/>
        </c:spPr>
        <c:marker>
          <c:symbol val="none"/>
        </c:marker>
      </c:pivotFmt>
      <c:pivotFmt>
        <c:idx val="17"/>
        <c:spPr>
          <a:solidFill>
            <a:schemeClr val="accent1"/>
          </a:solidFill>
          <a:ln w="25400">
            <a:noFill/>
          </a:ln>
          <a:effectLst/>
        </c:spPr>
        <c:marker>
          <c:symbol val="none"/>
        </c:marker>
      </c:pivotFmt>
      <c:pivotFmt>
        <c:idx val="18"/>
        <c:spPr>
          <a:solidFill>
            <a:schemeClr val="accent1"/>
          </a:solidFill>
          <a:ln w="25400">
            <a:noFill/>
          </a:ln>
          <a:effectLst/>
        </c:spPr>
        <c:marker>
          <c:symbol val="none"/>
        </c:marker>
      </c:pivotFmt>
      <c:pivotFmt>
        <c:idx val="19"/>
        <c:spPr>
          <a:solidFill>
            <a:schemeClr val="accent1"/>
          </a:solidFill>
          <a:ln w="25400">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5400">
            <a:noFill/>
          </a:ln>
          <a:effectLst/>
        </c:spPr>
        <c:marker>
          <c:symbol val="none"/>
        </c:marker>
      </c:pivotFmt>
      <c:pivotFmt>
        <c:idx val="22"/>
        <c:spPr>
          <a:solidFill>
            <a:schemeClr val="accent1"/>
          </a:solidFill>
          <a:ln w="25400">
            <a:noFill/>
          </a:ln>
          <a:effectLst/>
        </c:spPr>
        <c:marker>
          <c:symbol val="none"/>
        </c:marker>
      </c:pivotFmt>
      <c:pivotFmt>
        <c:idx val="23"/>
        <c:spPr>
          <a:solidFill>
            <a:schemeClr val="accent1"/>
          </a:solidFill>
          <a:ln w="25400">
            <a:noFill/>
          </a:ln>
          <a:effectLst/>
        </c:spPr>
        <c:marker>
          <c:symbol val="none"/>
        </c:marker>
      </c:pivotFmt>
      <c:pivotFmt>
        <c:idx val="24"/>
        <c:spPr>
          <a:solidFill>
            <a:schemeClr val="accent1"/>
          </a:solidFill>
          <a:ln w="25400">
            <a:noFill/>
          </a:ln>
          <a:effectLst/>
        </c:spPr>
        <c:marker>
          <c:symbol val="none"/>
        </c:marker>
      </c:pivotFmt>
      <c:pivotFmt>
        <c:idx val="25"/>
        <c:spPr>
          <a:solidFill>
            <a:schemeClr val="accent1"/>
          </a:solidFill>
          <a:ln w="25400">
            <a:noFill/>
          </a:ln>
          <a:effectLst/>
        </c:spPr>
        <c:marker>
          <c:symbol val="none"/>
        </c:marker>
      </c:pivotFmt>
    </c:pivotFmts>
    <c:plotArea>
      <c:layout/>
      <c:areaChart>
        <c:grouping val="standard"/>
        <c:varyColors val="0"/>
        <c:ser>
          <c:idx val="0"/>
          <c:order val="0"/>
          <c:tx>
            <c:strRef>
              <c:f>grafico!$B$1:$B$2</c:f>
              <c:strCache>
                <c:ptCount val="1"/>
                <c:pt idx="0">
                  <c:v>Aereo</c:v>
                </c:pt>
              </c:strCache>
            </c:strRef>
          </c:tx>
          <c:spPr>
            <a:solidFill>
              <a:schemeClr val="accent1"/>
            </a:solidFill>
            <a:ln>
              <a:noFill/>
            </a:ln>
            <a:effectLst/>
          </c:spPr>
          <c:cat>
            <c:strRef>
              <c:f>grafico!$A$3:$A$53</c:f>
              <c:strCache>
                <c:ptCount val="50"/>
                <c:pt idx="0">
                  <c:v>18</c:v>
                </c:pt>
                <c:pt idx="1">
                  <c:v>19</c:v>
                </c:pt>
                <c:pt idx="2">
                  <c:v>20</c:v>
                </c:pt>
                <c:pt idx="3">
                  <c:v>21</c:v>
                </c:pt>
                <c:pt idx="4">
                  <c:v>22</c:v>
                </c:pt>
                <c:pt idx="5">
                  <c:v>23</c:v>
                </c:pt>
                <c:pt idx="6">
                  <c:v>25</c:v>
                </c:pt>
                <c:pt idx="7">
                  <c:v>26</c:v>
                </c:pt>
                <c:pt idx="8">
                  <c:v>27</c:v>
                </c:pt>
                <c:pt idx="9">
                  <c:v>28</c:v>
                </c:pt>
                <c:pt idx="10">
                  <c:v>29</c:v>
                </c:pt>
                <c:pt idx="11">
                  <c:v>30</c:v>
                </c:pt>
                <c:pt idx="12">
                  <c:v>31</c:v>
                </c:pt>
                <c:pt idx="13">
                  <c:v>32</c:v>
                </c:pt>
                <c:pt idx="14">
                  <c:v>33</c:v>
                </c:pt>
                <c:pt idx="15">
                  <c:v>34</c:v>
                </c:pt>
                <c:pt idx="16">
                  <c:v>35</c:v>
                </c:pt>
                <c:pt idx="17">
                  <c:v>36</c:v>
                </c:pt>
                <c:pt idx="18">
                  <c:v>37</c:v>
                </c:pt>
                <c:pt idx="19">
                  <c:v>38</c:v>
                </c:pt>
                <c:pt idx="20">
                  <c:v>39</c:v>
                </c:pt>
                <c:pt idx="21">
                  <c:v>40</c:v>
                </c:pt>
                <c:pt idx="22">
                  <c:v>41</c:v>
                </c:pt>
                <c:pt idx="23">
                  <c:v>42</c:v>
                </c:pt>
                <c:pt idx="24">
                  <c:v>43</c:v>
                </c:pt>
                <c:pt idx="25">
                  <c:v>44</c:v>
                </c:pt>
                <c:pt idx="26">
                  <c:v>45</c:v>
                </c:pt>
                <c:pt idx="27">
                  <c:v>46</c:v>
                </c:pt>
                <c:pt idx="28">
                  <c:v>47</c:v>
                </c:pt>
                <c:pt idx="29">
                  <c:v>48</c:v>
                </c:pt>
                <c:pt idx="30">
                  <c:v>49</c:v>
                </c:pt>
                <c:pt idx="31">
                  <c:v>50</c:v>
                </c:pt>
                <c:pt idx="32">
                  <c:v>51</c:v>
                </c:pt>
                <c:pt idx="33">
                  <c:v>52</c:v>
                </c:pt>
                <c:pt idx="34">
                  <c:v>53</c:v>
                </c:pt>
                <c:pt idx="35">
                  <c:v>54</c:v>
                </c:pt>
                <c:pt idx="36">
                  <c:v>55</c:v>
                </c:pt>
                <c:pt idx="37">
                  <c:v>56</c:v>
                </c:pt>
                <c:pt idx="38">
                  <c:v>60</c:v>
                </c:pt>
                <c:pt idx="39">
                  <c:v>61</c:v>
                </c:pt>
                <c:pt idx="40">
                  <c:v>62</c:v>
                </c:pt>
                <c:pt idx="41">
                  <c:v>63</c:v>
                </c:pt>
                <c:pt idx="42">
                  <c:v>64</c:v>
                </c:pt>
                <c:pt idx="43">
                  <c:v>65</c:v>
                </c:pt>
                <c:pt idx="44">
                  <c:v>66</c:v>
                </c:pt>
                <c:pt idx="45">
                  <c:v>67</c:v>
                </c:pt>
                <c:pt idx="46">
                  <c:v>69</c:v>
                </c:pt>
                <c:pt idx="47">
                  <c:v>70</c:v>
                </c:pt>
                <c:pt idx="48">
                  <c:v>73</c:v>
                </c:pt>
                <c:pt idx="49">
                  <c:v>82</c:v>
                </c:pt>
              </c:strCache>
            </c:strRef>
          </c:cat>
          <c:val>
            <c:numRef>
              <c:f>grafico!$B$3:$B$53</c:f>
              <c:numCache>
                <c:formatCode>General</c:formatCode>
                <c:ptCount val="50"/>
                <c:pt idx="41">
                  <c:v>63</c:v>
                </c:pt>
                <c:pt idx="42">
                  <c:v>64</c:v>
                </c:pt>
              </c:numCache>
            </c:numRef>
          </c:val>
        </c:ser>
        <c:ser>
          <c:idx val="1"/>
          <c:order val="1"/>
          <c:tx>
            <c:strRef>
              <c:f>grafico!$C$1:$C$2</c:f>
              <c:strCache>
                <c:ptCount val="1"/>
                <c:pt idx="0">
                  <c:v>Caídas</c:v>
                </c:pt>
              </c:strCache>
            </c:strRef>
          </c:tx>
          <c:spPr>
            <a:solidFill>
              <a:schemeClr val="accent2"/>
            </a:solidFill>
            <a:ln w="25400">
              <a:noFill/>
            </a:ln>
            <a:effectLst/>
          </c:spPr>
          <c:cat>
            <c:strRef>
              <c:f>grafico!$A$3:$A$53</c:f>
              <c:strCache>
                <c:ptCount val="50"/>
                <c:pt idx="0">
                  <c:v>18</c:v>
                </c:pt>
                <c:pt idx="1">
                  <c:v>19</c:v>
                </c:pt>
                <c:pt idx="2">
                  <c:v>20</c:v>
                </c:pt>
                <c:pt idx="3">
                  <c:v>21</c:v>
                </c:pt>
                <c:pt idx="4">
                  <c:v>22</c:v>
                </c:pt>
                <c:pt idx="5">
                  <c:v>23</c:v>
                </c:pt>
                <c:pt idx="6">
                  <c:v>25</c:v>
                </c:pt>
                <c:pt idx="7">
                  <c:v>26</c:v>
                </c:pt>
                <c:pt idx="8">
                  <c:v>27</c:v>
                </c:pt>
                <c:pt idx="9">
                  <c:v>28</c:v>
                </c:pt>
                <c:pt idx="10">
                  <c:v>29</c:v>
                </c:pt>
                <c:pt idx="11">
                  <c:v>30</c:v>
                </c:pt>
                <c:pt idx="12">
                  <c:v>31</c:v>
                </c:pt>
                <c:pt idx="13">
                  <c:v>32</c:v>
                </c:pt>
                <c:pt idx="14">
                  <c:v>33</c:v>
                </c:pt>
                <c:pt idx="15">
                  <c:v>34</c:v>
                </c:pt>
                <c:pt idx="16">
                  <c:v>35</c:v>
                </c:pt>
                <c:pt idx="17">
                  <c:v>36</c:v>
                </c:pt>
                <c:pt idx="18">
                  <c:v>37</c:v>
                </c:pt>
                <c:pt idx="19">
                  <c:v>38</c:v>
                </c:pt>
                <c:pt idx="20">
                  <c:v>39</c:v>
                </c:pt>
                <c:pt idx="21">
                  <c:v>40</c:v>
                </c:pt>
                <c:pt idx="22">
                  <c:v>41</c:v>
                </c:pt>
                <c:pt idx="23">
                  <c:v>42</c:v>
                </c:pt>
                <c:pt idx="24">
                  <c:v>43</c:v>
                </c:pt>
                <c:pt idx="25">
                  <c:v>44</c:v>
                </c:pt>
                <c:pt idx="26">
                  <c:v>45</c:v>
                </c:pt>
                <c:pt idx="27">
                  <c:v>46</c:v>
                </c:pt>
                <c:pt idx="28">
                  <c:v>47</c:v>
                </c:pt>
                <c:pt idx="29">
                  <c:v>48</c:v>
                </c:pt>
                <c:pt idx="30">
                  <c:v>49</c:v>
                </c:pt>
                <c:pt idx="31">
                  <c:v>50</c:v>
                </c:pt>
                <c:pt idx="32">
                  <c:v>51</c:v>
                </c:pt>
                <c:pt idx="33">
                  <c:v>52</c:v>
                </c:pt>
                <c:pt idx="34">
                  <c:v>53</c:v>
                </c:pt>
                <c:pt idx="35">
                  <c:v>54</c:v>
                </c:pt>
                <c:pt idx="36">
                  <c:v>55</c:v>
                </c:pt>
                <c:pt idx="37">
                  <c:v>56</c:v>
                </c:pt>
                <c:pt idx="38">
                  <c:v>60</c:v>
                </c:pt>
                <c:pt idx="39">
                  <c:v>61</c:v>
                </c:pt>
                <c:pt idx="40">
                  <c:v>62</c:v>
                </c:pt>
                <c:pt idx="41">
                  <c:v>63</c:v>
                </c:pt>
                <c:pt idx="42">
                  <c:v>64</c:v>
                </c:pt>
                <c:pt idx="43">
                  <c:v>65</c:v>
                </c:pt>
                <c:pt idx="44">
                  <c:v>66</c:v>
                </c:pt>
                <c:pt idx="45">
                  <c:v>67</c:v>
                </c:pt>
                <c:pt idx="46">
                  <c:v>69</c:v>
                </c:pt>
                <c:pt idx="47">
                  <c:v>70</c:v>
                </c:pt>
                <c:pt idx="48">
                  <c:v>73</c:v>
                </c:pt>
                <c:pt idx="49">
                  <c:v>82</c:v>
                </c:pt>
              </c:strCache>
            </c:strRef>
          </c:cat>
          <c:val>
            <c:numRef>
              <c:f>grafico!$C$3:$C$53</c:f>
              <c:numCache>
                <c:formatCode>General</c:formatCode>
                <c:ptCount val="50"/>
                <c:pt idx="1">
                  <c:v>19</c:v>
                </c:pt>
                <c:pt idx="15">
                  <c:v>34</c:v>
                </c:pt>
                <c:pt idx="21">
                  <c:v>40</c:v>
                </c:pt>
                <c:pt idx="22">
                  <c:v>41</c:v>
                </c:pt>
                <c:pt idx="23">
                  <c:v>42</c:v>
                </c:pt>
                <c:pt idx="24">
                  <c:v>43</c:v>
                </c:pt>
              </c:numCache>
            </c:numRef>
          </c:val>
        </c:ser>
        <c:ser>
          <c:idx val="2"/>
          <c:order val="2"/>
          <c:tx>
            <c:strRef>
              <c:f>grafico!$D$1:$D$2</c:f>
              <c:strCache>
                <c:ptCount val="1"/>
                <c:pt idx="0">
                  <c:v>Exposición a Electricidad, Radiación y Calor</c:v>
                </c:pt>
              </c:strCache>
            </c:strRef>
          </c:tx>
          <c:spPr>
            <a:solidFill>
              <a:schemeClr val="accent3"/>
            </a:solidFill>
            <a:ln w="25400">
              <a:noFill/>
            </a:ln>
            <a:effectLst/>
          </c:spPr>
          <c:cat>
            <c:strRef>
              <c:f>grafico!$A$3:$A$53</c:f>
              <c:strCache>
                <c:ptCount val="50"/>
                <c:pt idx="0">
                  <c:v>18</c:v>
                </c:pt>
                <c:pt idx="1">
                  <c:v>19</c:v>
                </c:pt>
                <c:pt idx="2">
                  <c:v>20</c:v>
                </c:pt>
                <c:pt idx="3">
                  <c:v>21</c:v>
                </c:pt>
                <c:pt idx="4">
                  <c:v>22</c:v>
                </c:pt>
                <c:pt idx="5">
                  <c:v>23</c:v>
                </c:pt>
                <c:pt idx="6">
                  <c:v>25</c:v>
                </c:pt>
                <c:pt idx="7">
                  <c:v>26</c:v>
                </c:pt>
                <c:pt idx="8">
                  <c:v>27</c:v>
                </c:pt>
                <c:pt idx="9">
                  <c:v>28</c:v>
                </c:pt>
                <c:pt idx="10">
                  <c:v>29</c:v>
                </c:pt>
                <c:pt idx="11">
                  <c:v>30</c:v>
                </c:pt>
                <c:pt idx="12">
                  <c:v>31</c:v>
                </c:pt>
                <c:pt idx="13">
                  <c:v>32</c:v>
                </c:pt>
                <c:pt idx="14">
                  <c:v>33</c:v>
                </c:pt>
                <c:pt idx="15">
                  <c:v>34</c:v>
                </c:pt>
                <c:pt idx="16">
                  <c:v>35</c:v>
                </c:pt>
                <c:pt idx="17">
                  <c:v>36</c:v>
                </c:pt>
                <c:pt idx="18">
                  <c:v>37</c:v>
                </c:pt>
                <c:pt idx="19">
                  <c:v>38</c:v>
                </c:pt>
                <c:pt idx="20">
                  <c:v>39</c:v>
                </c:pt>
                <c:pt idx="21">
                  <c:v>40</c:v>
                </c:pt>
                <c:pt idx="22">
                  <c:v>41</c:v>
                </c:pt>
                <c:pt idx="23">
                  <c:v>42</c:v>
                </c:pt>
                <c:pt idx="24">
                  <c:v>43</c:v>
                </c:pt>
                <c:pt idx="25">
                  <c:v>44</c:v>
                </c:pt>
                <c:pt idx="26">
                  <c:v>45</c:v>
                </c:pt>
                <c:pt idx="27">
                  <c:v>46</c:v>
                </c:pt>
                <c:pt idx="28">
                  <c:v>47</c:v>
                </c:pt>
                <c:pt idx="29">
                  <c:v>48</c:v>
                </c:pt>
                <c:pt idx="30">
                  <c:v>49</c:v>
                </c:pt>
                <c:pt idx="31">
                  <c:v>50</c:v>
                </c:pt>
                <c:pt idx="32">
                  <c:v>51</c:v>
                </c:pt>
                <c:pt idx="33">
                  <c:v>52</c:v>
                </c:pt>
                <c:pt idx="34">
                  <c:v>53</c:v>
                </c:pt>
                <c:pt idx="35">
                  <c:v>54</c:v>
                </c:pt>
                <c:pt idx="36">
                  <c:v>55</c:v>
                </c:pt>
                <c:pt idx="37">
                  <c:v>56</c:v>
                </c:pt>
                <c:pt idx="38">
                  <c:v>60</c:v>
                </c:pt>
                <c:pt idx="39">
                  <c:v>61</c:v>
                </c:pt>
                <c:pt idx="40">
                  <c:v>62</c:v>
                </c:pt>
                <c:pt idx="41">
                  <c:v>63</c:v>
                </c:pt>
                <c:pt idx="42">
                  <c:v>64</c:v>
                </c:pt>
                <c:pt idx="43">
                  <c:v>65</c:v>
                </c:pt>
                <c:pt idx="44">
                  <c:v>66</c:v>
                </c:pt>
                <c:pt idx="45">
                  <c:v>67</c:v>
                </c:pt>
                <c:pt idx="46">
                  <c:v>69</c:v>
                </c:pt>
                <c:pt idx="47">
                  <c:v>70</c:v>
                </c:pt>
                <c:pt idx="48">
                  <c:v>73</c:v>
                </c:pt>
                <c:pt idx="49">
                  <c:v>82</c:v>
                </c:pt>
              </c:strCache>
            </c:strRef>
          </c:cat>
          <c:val>
            <c:numRef>
              <c:f>grafico!$D$3:$D$53</c:f>
              <c:numCache>
                <c:formatCode>General</c:formatCode>
                <c:ptCount val="50"/>
                <c:pt idx="16">
                  <c:v>35</c:v>
                </c:pt>
                <c:pt idx="30">
                  <c:v>49</c:v>
                </c:pt>
                <c:pt idx="44">
                  <c:v>66</c:v>
                </c:pt>
              </c:numCache>
            </c:numRef>
          </c:val>
        </c:ser>
        <c:ser>
          <c:idx val="3"/>
          <c:order val="3"/>
          <c:tx>
            <c:strRef>
              <c:f>grafico!$E$1:$E$2</c:f>
              <c:strCache>
                <c:ptCount val="1"/>
                <c:pt idx="0">
                  <c:v>Golpes, Aplastamiento y Contactos Traumáticos</c:v>
                </c:pt>
              </c:strCache>
            </c:strRef>
          </c:tx>
          <c:spPr>
            <a:solidFill>
              <a:schemeClr val="accent4"/>
            </a:solidFill>
            <a:ln w="25400">
              <a:noFill/>
            </a:ln>
            <a:effectLst/>
          </c:spPr>
          <c:cat>
            <c:strRef>
              <c:f>grafico!$A$3:$A$53</c:f>
              <c:strCache>
                <c:ptCount val="50"/>
                <c:pt idx="0">
                  <c:v>18</c:v>
                </c:pt>
                <c:pt idx="1">
                  <c:v>19</c:v>
                </c:pt>
                <c:pt idx="2">
                  <c:v>20</c:v>
                </c:pt>
                <c:pt idx="3">
                  <c:v>21</c:v>
                </c:pt>
                <c:pt idx="4">
                  <c:v>22</c:v>
                </c:pt>
                <c:pt idx="5">
                  <c:v>23</c:v>
                </c:pt>
                <c:pt idx="6">
                  <c:v>25</c:v>
                </c:pt>
                <c:pt idx="7">
                  <c:v>26</c:v>
                </c:pt>
                <c:pt idx="8">
                  <c:v>27</c:v>
                </c:pt>
                <c:pt idx="9">
                  <c:v>28</c:v>
                </c:pt>
                <c:pt idx="10">
                  <c:v>29</c:v>
                </c:pt>
                <c:pt idx="11">
                  <c:v>30</c:v>
                </c:pt>
                <c:pt idx="12">
                  <c:v>31</c:v>
                </c:pt>
                <c:pt idx="13">
                  <c:v>32</c:v>
                </c:pt>
                <c:pt idx="14">
                  <c:v>33</c:v>
                </c:pt>
                <c:pt idx="15">
                  <c:v>34</c:v>
                </c:pt>
                <c:pt idx="16">
                  <c:v>35</c:v>
                </c:pt>
                <c:pt idx="17">
                  <c:v>36</c:v>
                </c:pt>
                <c:pt idx="18">
                  <c:v>37</c:v>
                </c:pt>
                <c:pt idx="19">
                  <c:v>38</c:v>
                </c:pt>
                <c:pt idx="20">
                  <c:v>39</c:v>
                </c:pt>
                <c:pt idx="21">
                  <c:v>40</c:v>
                </c:pt>
                <c:pt idx="22">
                  <c:v>41</c:v>
                </c:pt>
                <c:pt idx="23">
                  <c:v>42</c:v>
                </c:pt>
                <c:pt idx="24">
                  <c:v>43</c:v>
                </c:pt>
                <c:pt idx="25">
                  <c:v>44</c:v>
                </c:pt>
                <c:pt idx="26">
                  <c:v>45</c:v>
                </c:pt>
                <c:pt idx="27">
                  <c:v>46</c:v>
                </c:pt>
                <c:pt idx="28">
                  <c:v>47</c:v>
                </c:pt>
                <c:pt idx="29">
                  <c:v>48</c:v>
                </c:pt>
                <c:pt idx="30">
                  <c:v>49</c:v>
                </c:pt>
                <c:pt idx="31">
                  <c:v>50</c:v>
                </c:pt>
                <c:pt idx="32">
                  <c:v>51</c:v>
                </c:pt>
                <c:pt idx="33">
                  <c:v>52</c:v>
                </c:pt>
                <c:pt idx="34">
                  <c:v>53</c:v>
                </c:pt>
                <c:pt idx="35">
                  <c:v>54</c:v>
                </c:pt>
                <c:pt idx="36">
                  <c:v>55</c:v>
                </c:pt>
                <c:pt idx="37">
                  <c:v>56</c:v>
                </c:pt>
                <c:pt idx="38">
                  <c:v>60</c:v>
                </c:pt>
                <c:pt idx="39">
                  <c:v>61</c:v>
                </c:pt>
                <c:pt idx="40">
                  <c:v>62</c:v>
                </c:pt>
                <c:pt idx="41">
                  <c:v>63</c:v>
                </c:pt>
                <c:pt idx="42">
                  <c:v>64</c:v>
                </c:pt>
                <c:pt idx="43">
                  <c:v>65</c:v>
                </c:pt>
                <c:pt idx="44">
                  <c:v>66</c:v>
                </c:pt>
                <c:pt idx="45">
                  <c:v>67</c:v>
                </c:pt>
                <c:pt idx="46">
                  <c:v>69</c:v>
                </c:pt>
                <c:pt idx="47">
                  <c:v>70</c:v>
                </c:pt>
                <c:pt idx="48">
                  <c:v>73</c:v>
                </c:pt>
                <c:pt idx="49">
                  <c:v>82</c:v>
                </c:pt>
              </c:strCache>
            </c:strRef>
          </c:cat>
          <c:val>
            <c:numRef>
              <c:f>grafico!$E$3:$E$53</c:f>
              <c:numCache>
                <c:formatCode>General</c:formatCode>
                <c:ptCount val="50"/>
                <c:pt idx="0">
                  <c:v>18</c:v>
                </c:pt>
                <c:pt idx="19">
                  <c:v>38</c:v>
                </c:pt>
                <c:pt idx="34">
                  <c:v>53</c:v>
                </c:pt>
                <c:pt idx="40">
                  <c:v>62</c:v>
                </c:pt>
                <c:pt idx="42">
                  <c:v>64</c:v>
                </c:pt>
                <c:pt idx="45">
                  <c:v>201</c:v>
                </c:pt>
              </c:numCache>
            </c:numRef>
          </c:val>
        </c:ser>
        <c:ser>
          <c:idx val="4"/>
          <c:order val="4"/>
          <c:tx>
            <c:strRef>
              <c:f>grafico!$F$1:$F$2</c:f>
              <c:strCache>
                <c:ptCount val="1"/>
                <c:pt idx="0">
                  <c:v>Otros</c:v>
                </c:pt>
              </c:strCache>
            </c:strRef>
          </c:tx>
          <c:spPr>
            <a:solidFill>
              <a:schemeClr val="accent5"/>
            </a:solidFill>
            <a:ln w="25400">
              <a:noFill/>
            </a:ln>
            <a:effectLst/>
          </c:spPr>
          <c:cat>
            <c:strRef>
              <c:f>grafico!$A$3:$A$53</c:f>
              <c:strCache>
                <c:ptCount val="50"/>
                <c:pt idx="0">
                  <c:v>18</c:v>
                </c:pt>
                <c:pt idx="1">
                  <c:v>19</c:v>
                </c:pt>
                <c:pt idx="2">
                  <c:v>20</c:v>
                </c:pt>
                <c:pt idx="3">
                  <c:v>21</c:v>
                </c:pt>
                <c:pt idx="4">
                  <c:v>22</c:v>
                </c:pt>
                <c:pt idx="5">
                  <c:v>23</c:v>
                </c:pt>
                <c:pt idx="6">
                  <c:v>25</c:v>
                </c:pt>
                <c:pt idx="7">
                  <c:v>26</c:v>
                </c:pt>
                <c:pt idx="8">
                  <c:v>27</c:v>
                </c:pt>
                <c:pt idx="9">
                  <c:v>28</c:v>
                </c:pt>
                <c:pt idx="10">
                  <c:v>29</c:v>
                </c:pt>
                <c:pt idx="11">
                  <c:v>30</c:v>
                </c:pt>
                <c:pt idx="12">
                  <c:v>31</c:v>
                </c:pt>
                <c:pt idx="13">
                  <c:v>32</c:v>
                </c:pt>
                <c:pt idx="14">
                  <c:v>33</c:v>
                </c:pt>
                <c:pt idx="15">
                  <c:v>34</c:v>
                </c:pt>
                <c:pt idx="16">
                  <c:v>35</c:v>
                </c:pt>
                <c:pt idx="17">
                  <c:v>36</c:v>
                </c:pt>
                <c:pt idx="18">
                  <c:v>37</c:v>
                </c:pt>
                <c:pt idx="19">
                  <c:v>38</c:v>
                </c:pt>
                <c:pt idx="20">
                  <c:v>39</c:v>
                </c:pt>
                <c:pt idx="21">
                  <c:v>40</c:v>
                </c:pt>
                <c:pt idx="22">
                  <c:v>41</c:v>
                </c:pt>
                <c:pt idx="23">
                  <c:v>42</c:v>
                </c:pt>
                <c:pt idx="24">
                  <c:v>43</c:v>
                </c:pt>
                <c:pt idx="25">
                  <c:v>44</c:v>
                </c:pt>
                <c:pt idx="26">
                  <c:v>45</c:v>
                </c:pt>
                <c:pt idx="27">
                  <c:v>46</c:v>
                </c:pt>
                <c:pt idx="28">
                  <c:v>47</c:v>
                </c:pt>
                <c:pt idx="29">
                  <c:v>48</c:v>
                </c:pt>
                <c:pt idx="30">
                  <c:v>49</c:v>
                </c:pt>
                <c:pt idx="31">
                  <c:v>50</c:v>
                </c:pt>
                <c:pt idx="32">
                  <c:v>51</c:v>
                </c:pt>
                <c:pt idx="33">
                  <c:v>52</c:v>
                </c:pt>
                <c:pt idx="34">
                  <c:v>53</c:v>
                </c:pt>
                <c:pt idx="35">
                  <c:v>54</c:v>
                </c:pt>
                <c:pt idx="36">
                  <c:v>55</c:v>
                </c:pt>
                <c:pt idx="37">
                  <c:v>56</c:v>
                </c:pt>
                <c:pt idx="38">
                  <c:v>60</c:v>
                </c:pt>
                <c:pt idx="39">
                  <c:v>61</c:v>
                </c:pt>
                <c:pt idx="40">
                  <c:v>62</c:v>
                </c:pt>
                <c:pt idx="41">
                  <c:v>63</c:v>
                </c:pt>
                <c:pt idx="42">
                  <c:v>64</c:v>
                </c:pt>
                <c:pt idx="43">
                  <c:v>65</c:v>
                </c:pt>
                <c:pt idx="44">
                  <c:v>66</c:v>
                </c:pt>
                <c:pt idx="45">
                  <c:v>67</c:v>
                </c:pt>
                <c:pt idx="46">
                  <c:v>69</c:v>
                </c:pt>
                <c:pt idx="47">
                  <c:v>70</c:v>
                </c:pt>
                <c:pt idx="48">
                  <c:v>73</c:v>
                </c:pt>
                <c:pt idx="49">
                  <c:v>82</c:v>
                </c:pt>
              </c:strCache>
            </c:strRef>
          </c:cat>
          <c:val>
            <c:numRef>
              <c:f>grafico!$F$3:$F$53</c:f>
              <c:numCache>
                <c:formatCode>General</c:formatCode>
                <c:ptCount val="50"/>
                <c:pt idx="8">
                  <c:v>27</c:v>
                </c:pt>
                <c:pt idx="9">
                  <c:v>28</c:v>
                </c:pt>
                <c:pt idx="10">
                  <c:v>29</c:v>
                </c:pt>
                <c:pt idx="11">
                  <c:v>30</c:v>
                </c:pt>
                <c:pt idx="12">
                  <c:v>31</c:v>
                </c:pt>
                <c:pt idx="30">
                  <c:v>49</c:v>
                </c:pt>
                <c:pt idx="32">
                  <c:v>51</c:v>
                </c:pt>
                <c:pt idx="33">
                  <c:v>52</c:v>
                </c:pt>
                <c:pt idx="37">
                  <c:v>56</c:v>
                </c:pt>
                <c:pt idx="38">
                  <c:v>60</c:v>
                </c:pt>
              </c:numCache>
            </c:numRef>
          </c:val>
        </c:ser>
        <c:ser>
          <c:idx val="5"/>
          <c:order val="5"/>
          <c:tx>
            <c:strRef>
              <c:f>grafico!$G$1:$G$2</c:f>
              <c:strCache>
                <c:ptCount val="1"/>
                <c:pt idx="0">
                  <c:v>Tránsito</c:v>
                </c:pt>
              </c:strCache>
            </c:strRef>
          </c:tx>
          <c:spPr>
            <a:solidFill>
              <a:schemeClr val="accent6"/>
            </a:solidFill>
            <a:ln w="25400">
              <a:noFill/>
            </a:ln>
            <a:effectLst/>
          </c:spPr>
          <c:cat>
            <c:strRef>
              <c:f>grafico!$A$3:$A$53</c:f>
              <c:strCache>
                <c:ptCount val="50"/>
                <c:pt idx="0">
                  <c:v>18</c:v>
                </c:pt>
                <c:pt idx="1">
                  <c:v>19</c:v>
                </c:pt>
                <c:pt idx="2">
                  <c:v>20</c:v>
                </c:pt>
                <c:pt idx="3">
                  <c:v>21</c:v>
                </c:pt>
                <c:pt idx="4">
                  <c:v>22</c:v>
                </c:pt>
                <c:pt idx="5">
                  <c:v>23</c:v>
                </c:pt>
                <c:pt idx="6">
                  <c:v>25</c:v>
                </c:pt>
                <c:pt idx="7">
                  <c:v>26</c:v>
                </c:pt>
                <c:pt idx="8">
                  <c:v>27</c:v>
                </c:pt>
                <c:pt idx="9">
                  <c:v>28</c:v>
                </c:pt>
                <c:pt idx="10">
                  <c:v>29</c:v>
                </c:pt>
                <c:pt idx="11">
                  <c:v>30</c:v>
                </c:pt>
                <c:pt idx="12">
                  <c:v>31</c:v>
                </c:pt>
                <c:pt idx="13">
                  <c:v>32</c:v>
                </c:pt>
                <c:pt idx="14">
                  <c:v>33</c:v>
                </c:pt>
                <c:pt idx="15">
                  <c:v>34</c:v>
                </c:pt>
                <c:pt idx="16">
                  <c:v>35</c:v>
                </c:pt>
                <c:pt idx="17">
                  <c:v>36</c:v>
                </c:pt>
                <c:pt idx="18">
                  <c:v>37</c:v>
                </c:pt>
                <c:pt idx="19">
                  <c:v>38</c:v>
                </c:pt>
                <c:pt idx="20">
                  <c:v>39</c:v>
                </c:pt>
                <c:pt idx="21">
                  <c:v>40</c:v>
                </c:pt>
                <c:pt idx="22">
                  <c:v>41</c:v>
                </c:pt>
                <c:pt idx="23">
                  <c:v>42</c:v>
                </c:pt>
                <c:pt idx="24">
                  <c:v>43</c:v>
                </c:pt>
                <c:pt idx="25">
                  <c:v>44</c:v>
                </c:pt>
                <c:pt idx="26">
                  <c:v>45</c:v>
                </c:pt>
                <c:pt idx="27">
                  <c:v>46</c:v>
                </c:pt>
                <c:pt idx="28">
                  <c:v>47</c:v>
                </c:pt>
                <c:pt idx="29">
                  <c:v>48</c:v>
                </c:pt>
                <c:pt idx="30">
                  <c:v>49</c:v>
                </c:pt>
                <c:pt idx="31">
                  <c:v>50</c:v>
                </c:pt>
                <c:pt idx="32">
                  <c:v>51</c:v>
                </c:pt>
                <c:pt idx="33">
                  <c:v>52</c:v>
                </c:pt>
                <c:pt idx="34">
                  <c:v>53</c:v>
                </c:pt>
                <c:pt idx="35">
                  <c:v>54</c:v>
                </c:pt>
                <c:pt idx="36">
                  <c:v>55</c:v>
                </c:pt>
                <c:pt idx="37">
                  <c:v>56</c:v>
                </c:pt>
                <c:pt idx="38">
                  <c:v>60</c:v>
                </c:pt>
                <c:pt idx="39">
                  <c:v>61</c:v>
                </c:pt>
                <c:pt idx="40">
                  <c:v>62</c:v>
                </c:pt>
                <c:pt idx="41">
                  <c:v>63</c:v>
                </c:pt>
                <c:pt idx="42">
                  <c:v>64</c:v>
                </c:pt>
                <c:pt idx="43">
                  <c:v>65</c:v>
                </c:pt>
                <c:pt idx="44">
                  <c:v>66</c:v>
                </c:pt>
                <c:pt idx="45">
                  <c:v>67</c:v>
                </c:pt>
                <c:pt idx="46">
                  <c:v>69</c:v>
                </c:pt>
                <c:pt idx="47">
                  <c:v>70</c:v>
                </c:pt>
                <c:pt idx="48">
                  <c:v>73</c:v>
                </c:pt>
                <c:pt idx="49">
                  <c:v>82</c:v>
                </c:pt>
              </c:strCache>
            </c:strRef>
          </c:cat>
          <c:val>
            <c:numRef>
              <c:f>grafico!$G$3:$G$53</c:f>
              <c:numCache>
                <c:formatCode>General</c:formatCode>
                <c:ptCount val="50"/>
                <c:pt idx="2">
                  <c:v>20</c:v>
                </c:pt>
                <c:pt idx="3">
                  <c:v>84</c:v>
                </c:pt>
                <c:pt idx="4">
                  <c:v>22</c:v>
                </c:pt>
                <c:pt idx="5">
                  <c:v>23</c:v>
                </c:pt>
                <c:pt idx="6">
                  <c:v>50</c:v>
                </c:pt>
                <c:pt idx="7">
                  <c:v>52</c:v>
                </c:pt>
                <c:pt idx="8">
                  <c:v>54</c:v>
                </c:pt>
                <c:pt idx="9">
                  <c:v>56</c:v>
                </c:pt>
                <c:pt idx="10">
                  <c:v>87</c:v>
                </c:pt>
                <c:pt idx="11">
                  <c:v>30</c:v>
                </c:pt>
                <c:pt idx="12">
                  <c:v>93</c:v>
                </c:pt>
                <c:pt idx="13">
                  <c:v>64</c:v>
                </c:pt>
                <c:pt idx="14">
                  <c:v>33</c:v>
                </c:pt>
                <c:pt idx="15">
                  <c:v>102</c:v>
                </c:pt>
                <c:pt idx="16">
                  <c:v>70</c:v>
                </c:pt>
                <c:pt idx="17">
                  <c:v>72</c:v>
                </c:pt>
                <c:pt idx="18">
                  <c:v>37</c:v>
                </c:pt>
                <c:pt idx="20">
                  <c:v>78</c:v>
                </c:pt>
                <c:pt idx="21">
                  <c:v>40</c:v>
                </c:pt>
                <c:pt idx="22">
                  <c:v>41</c:v>
                </c:pt>
                <c:pt idx="23">
                  <c:v>42</c:v>
                </c:pt>
                <c:pt idx="24">
                  <c:v>86</c:v>
                </c:pt>
                <c:pt idx="25">
                  <c:v>88</c:v>
                </c:pt>
                <c:pt idx="26">
                  <c:v>45</c:v>
                </c:pt>
                <c:pt idx="27">
                  <c:v>46</c:v>
                </c:pt>
                <c:pt idx="28">
                  <c:v>94</c:v>
                </c:pt>
                <c:pt idx="29">
                  <c:v>96</c:v>
                </c:pt>
                <c:pt idx="30">
                  <c:v>98</c:v>
                </c:pt>
                <c:pt idx="31">
                  <c:v>50</c:v>
                </c:pt>
                <c:pt idx="33">
                  <c:v>52</c:v>
                </c:pt>
                <c:pt idx="34">
                  <c:v>159</c:v>
                </c:pt>
                <c:pt idx="35">
                  <c:v>162</c:v>
                </c:pt>
                <c:pt idx="36">
                  <c:v>110</c:v>
                </c:pt>
                <c:pt idx="37">
                  <c:v>56</c:v>
                </c:pt>
                <c:pt idx="39">
                  <c:v>183</c:v>
                </c:pt>
                <c:pt idx="40">
                  <c:v>186</c:v>
                </c:pt>
                <c:pt idx="43">
                  <c:v>65</c:v>
                </c:pt>
                <c:pt idx="44">
                  <c:v>132</c:v>
                </c:pt>
                <c:pt idx="45">
                  <c:v>134</c:v>
                </c:pt>
                <c:pt idx="46">
                  <c:v>69</c:v>
                </c:pt>
                <c:pt idx="47">
                  <c:v>140</c:v>
                </c:pt>
                <c:pt idx="48">
                  <c:v>73</c:v>
                </c:pt>
                <c:pt idx="49">
                  <c:v>82</c:v>
                </c:pt>
              </c:numCache>
            </c:numRef>
          </c:val>
        </c:ser>
        <c:dLbls>
          <c:showLegendKey val="0"/>
          <c:showVal val="0"/>
          <c:showCatName val="0"/>
          <c:showSerName val="0"/>
          <c:showPercent val="0"/>
          <c:showBubbleSize val="0"/>
        </c:dLbls>
        <c:axId val="120476800"/>
        <c:axId val="120478336"/>
      </c:areaChart>
      <c:catAx>
        <c:axId val="12047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20478336"/>
        <c:crosses val="autoZero"/>
        <c:auto val="1"/>
        <c:lblAlgn val="ctr"/>
        <c:lblOffset val="100"/>
        <c:noMultiLvlLbl val="0"/>
      </c:catAx>
      <c:valAx>
        <c:axId val="120478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2047680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2">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706AA9-6DE4-473E-A761-270A010C0105}"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CL"/>
        </a:p>
      </dgm:t>
    </dgm:pt>
    <dgm:pt modelId="{A843A882-10EF-4B41-8FE2-0960404AB35B}">
      <dgm:prSet phldrT="[Texto]" custT="1">
        <dgm:style>
          <a:lnRef idx="1">
            <a:schemeClr val="dk1"/>
          </a:lnRef>
          <a:fillRef idx="2">
            <a:schemeClr val="dk1"/>
          </a:fillRef>
          <a:effectRef idx="1">
            <a:schemeClr val="dk1"/>
          </a:effectRef>
          <a:fontRef idx="minor">
            <a:schemeClr val="dk1"/>
          </a:fontRef>
        </dgm:style>
      </dgm:prSet>
      <dgm:spPr/>
      <dgm:t>
        <a:bodyPr/>
        <a:lstStyle/>
        <a:p>
          <a:r>
            <a:rPr lang="es-CL" sz="1600" b="1" dirty="0"/>
            <a:t>COMITÉS NACIONALES</a:t>
          </a:r>
        </a:p>
      </dgm:t>
    </dgm:pt>
    <dgm:pt modelId="{8AADB73E-D316-4296-8B3D-A0799BAB973F}" type="parTrans" cxnId="{409FF503-3D3F-4389-8014-6E146E0C4B5D}">
      <dgm:prSet/>
      <dgm:spPr/>
      <dgm:t>
        <a:bodyPr/>
        <a:lstStyle/>
        <a:p>
          <a:endParaRPr lang="es-CL"/>
        </a:p>
      </dgm:t>
    </dgm:pt>
    <dgm:pt modelId="{7DF259D2-8B6E-4DC8-A503-9C32B20F6A74}" type="sibTrans" cxnId="{409FF503-3D3F-4389-8014-6E146E0C4B5D}">
      <dgm:prSet/>
      <dgm:spPr/>
      <dgm:t>
        <a:bodyPr/>
        <a:lstStyle/>
        <a:p>
          <a:endParaRPr lang="es-CL"/>
        </a:p>
      </dgm:t>
    </dgm:pt>
    <dgm:pt modelId="{DE897FC5-263D-440E-91C7-47BD181EC8AD}">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CL" sz="1800" b="1" dirty="0"/>
            <a:t>Músculo-esquelético</a:t>
          </a:r>
        </a:p>
      </dgm:t>
    </dgm:pt>
    <dgm:pt modelId="{9BCB7498-4698-4A37-A23F-0EBBD1235F17}" type="parTrans" cxnId="{85DCFDFC-4C3D-4513-95E3-7A9B7E105D62}">
      <dgm:prSet/>
      <dgm:spPr/>
      <dgm:t>
        <a:bodyPr/>
        <a:lstStyle/>
        <a:p>
          <a:endParaRPr lang="es-CL"/>
        </a:p>
      </dgm:t>
    </dgm:pt>
    <dgm:pt modelId="{F880F4F1-AEAC-4D1A-BA61-007D74ADD636}" type="sibTrans" cxnId="{85DCFDFC-4C3D-4513-95E3-7A9B7E105D62}">
      <dgm:prSet/>
      <dgm:spPr/>
      <dgm:t>
        <a:bodyPr/>
        <a:lstStyle/>
        <a:p>
          <a:endParaRPr lang="es-CL"/>
        </a:p>
      </dgm:t>
    </dgm:pt>
    <dgm:pt modelId="{1A884A52-289C-43E8-8723-A219DC5AA02A}">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CL" sz="1800" b="1" dirty="0"/>
            <a:t>Mental</a:t>
          </a:r>
        </a:p>
      </dgm:t>
    </dgm:pt>
    <dgm:pt modelId="{CD0AA965-57BF-43A9-890B-6184BAEE34F3}" type="parTrans" cxnId="{3324C8F4-4B74-4740-BD35-FC02090F4D31}">
      <dgm:prSet/>
      <dgm:spPr/>
      <dgm:t>
        <a:bodyPr/>
        <a:lstStyle/>
        <a:p>
          <a:endParaRPr lang="es-CL"/>
        </a:p>
      </dgm:t>
    </dgm:pt>
    <dgm:pt modelId="{FD0006B2-FAF6-4209-98E3-79620A3BCC03}" type="sibTrans" cxnId="{3324C8F4-4B74-4740-BD35-FC02090F4D31}">
      <dgm:prSet/>
      <dgm:spPr/>
      <dgm:t>
        <a:bodyPr/>
        <a:lstStyle/>
        <a:p>
          <a:endParaRPr lang="es-CL"/>
        </a:p>
      </dgm:t>
    </dgm:pt>
    <dgm:pt modelId="{453B542D-6B0B-43D1-AF5B-2080C05C3E89}">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CL" sz="1800" b="1" dirty="0"/>
            <a:t>Otras Patologías</a:t>
          </a:r>
        </a:p>
      </dgm:t>
    </dgm:pt>
    <dgm:pt modelId="{BA3C0A53-2228-4CC0-9CD8-04CC0B21FB3A}" type="parTrans" cxnId="{0A72D9FC-B700-4623-8CC3-0E81D8FA1A9C}">
      <dgm:prSet/>
      <dgm:spPr/>
      <dgm:t>
        <a:bodyPr/>
        <a:lstStyle/>
        <a:p>
          <a:endParaRPr lang="es-CL"/>
        </a:p>
      </dgm:t>
    </dgm:pt>
    <dgm:pt modelId="{939C28CF-87DD-4580-A9E7-156FACC21741}" type="sibTrans" cxnId="{0A72D9FC-B700-4623-8CC3-0E81D8FA1A9C}">
      <dgm:prSet/>
      <dgm:spPr/>
      <dgm:t>
        <a:bodyPr/>
        <a:lstStyle/>
        <a:p>
          <a:endParaRPr lang="es-CL"/>
        </a:p>
      </dgm:t>
    </dgm:pt>
    <dgm:pt modelId="{F680FEB0-4CD6-4063-AC11-53294B22BC00}" type="pres">
      <dgm:prSet presAssocID="{75706AA9-6DE4-473E-A761-270A010C0105}" presName="hierChild1" presStyleCnt="0">
        <dgm:presLayoutVars>
          <dgm:orgChart val="1"/>
          <dgm:chPref val="1"/>
          <dgm:dir/>
          <dgm:animOne val="branch"/>
          <dgm:animLvl val="lvl"/>
          <dgm:resizeHandles/>
        </dgm:presLayoutVars>
      </dgm:prSet>
      <dgm:spPr/>
      <dgm:t>
        <a:bodyPr/>
        <a:lstStyle/>
        <a:p>
          <a:endParaRPr lang="es-CL"/>
        </a:p>
      </dgm:t>
    </dgm:pt>
    <dgm:pt modelId="{4697FCC8-1039-40AA-BA0F-72F3290E70F6}" type="pres">
      <dgm:prSet presAssocID="{A843A882-10EF-4B41-8FE2-0960404AB35B}" presName="hierRoot1" presStyleCnt="0">
        <dgm:presLayoutVars>
          <dgm:hierBranch val="init"/>
        </dgm:presLayoutVars>
      </dgm:prSet>
      <dgm:spPr/>
      <dgm:t>
        <a:bodyPr/>
        <a:lstStyle/>
        <a:p>
          <a:endParaRPr lang="es-CL"/>
        </a:p>
      </dgm:t>
    </dgm:pt>
    <dgm:pt modelId="{B0B29123-B912-4AEE-A92A-E65083E37B36}" type="pres">
      <dgm:prSet presAssocID="{A843A882-10EF-4B41-8FE2-0960404AB35B}" presName="rootComposite1" presStyleCnt="0"/>
      <dgm:spPr/>
      <dgm:t>
        <a:bodyPr/>
        <a:lstStyle/>
        <a:p>
          <a:endParaRPr lang="es-CL"/>
        </a:p>
      </dgm:t>
    </dgm:pt>
    <dgm:pt modelId="{6ED88EA3-0C36-4B09-B1C0-E52B5A986351}" type="pres">
      <dgm:prSet presAssocID="{A843A882-10EF-4B41-8FE2-0960404AB35B}" presName="rootText1" presStyleLbl="node0" presStyleIdx="0" presStyleCnt="1">
        <dgm:presLayoutVars>
          <dgm:chPref val="3"/>
        </dgm:presLayoutVars>
      </dgm:prSet>
      <dgm:spPr/>
      <dgm:t>
        <a:bodyPr/>
        <a:lstStyle/>
        <a:p>
          <a:endParaRPr lang="es-CL"/>
        </a:p>
      </dgm:t>
    </dgm:pt>
    <dgm:pt modelId="{F96B6CB7-2C38-4236-81B8-C52E10DD313F}" type="pres">
      <dgm:prSet presAssocID="{A843A882-10EF-4B41-8FE2-0960404AB35B}" presName="rootConnector1" presStyleLbl="node1" presStyleIdx="0" presStyleCnt="0"/>
      <dgm:spPr/>
      <dgm:t>
        <a:bodyPr/>
        <a:lstStyle/>
        <a:p>
          <a:endParaRPr lang="es-CL"/>
        </a:p>
      </dgm:t>
    </dgm:pt>
    <dgm:pt modelId="{C3E87D1A-D080-4D65-949B-62E210ABF8A2}" type="pres">
      <dgm:prSet presAssocID="{A843A882-10EF-4B41-8FE2-0960404AB35B}" presName="hierChild2" presStyleCnt="0"/>
      <dgm:spPr/>
      <dgm:t>
        <a:bodyPr/>
        <a:lstStyle/>
        <a:p>
          <a:endParaRPr lang="es-CL"/>
        </a:p>
      </dgm:t>
    </dgm:pt>
    <dgm:pt modelId="{03AFFA0D-E4E7-421A-BC71-5A8AA8E8AC60}" type="pres">
      <dgm:prSet presAssocID="{9BCB7498-4698-4A37-A23F-0EBBD1235F17}" presName="Name37" presStyleLbl="parChTrans1D2" presStyleIdx="0" presStyleCnt="3"/>
      <dgm:spPr/>
      <dgm:t>
        <a:bodyPr/>
        <a:lstStyle/>
        <a:p>
          <a:endParaRPr lang="es-CL"/>
        </a:p>
      </dgm:t>
    </dgm:pt>
    <dgm:pt modelId="{5BD332FF-0259-48DE-867F-C67C9A6A86A5}" type="pres">
      <dgm:prSet presAssocID="{DE897FC5-263D-440E-91C7-47BD181EC8AD}" presName="hierRoot2" presStyleCnt="0">
        <dgm:presLayoutVars>
          <dgm:hierBranch val="init"/>
        </dgm:presLayoutVars>
      </dgm:prSet>
      <dgm:spPr/>
      <dgm:t>
        <a:bodyPr/>
        <a:lstStyle/>
        <a:p>
          <a:endParaRPr lang="es-CL"/>
        </a:p>
      </dgm:t>
    </dgm:pt>
    <dgm:pt modelId="{95C7DB18-C97B-4928-B1B0-1B4F459BA1C5}" type="pres">
      <dgm:prSet presAssocID="{DE897FC5-263D-440E-91C7-47BD181EC8AD}" presName="rootComposite" presStyleCnt="0"/>
      <dgm:spPr/>
      <dgm:t>
        <a:bodyPr/>
        <a:lstStyle/>
        <a:p>
          <a:endParaRPr lang="es-CL"/>
        </a:p>
      </dgm:t>
    </dgm:pt>
    <dgm:pt modelId="{7D2F47C3-B6EC-46E3-997E-0E5209583C32}" type="pres">
      <dgm:prSet presAssocID="{DE897FC5-263D-440E-91C7-47BD181EC8AD}" presName="rootText" presStyleLbl="node2" presStyleIdx="0" presStyleCnt="3">
        <dgm:presLayoutVars>
          <dgm:chPref val="3"/>
        </dgm:presLayoutVars>
      </dgm:prSet>
      <dgm:spPr/>
      <dgm:t>
        <a:bodyPr/>
        <a:lstStyle/>
        <a:p>
          <a:endParaRPr lang="es-CL"/>
        </a:p>
      </dgm:t>
    </dgm:pt>
    <dgm:pt modelId="{97BDBC1D-268C-4638-81F2-4F6453FB34B1}" type="pres">
      <dgm:prSet presAssocID="{DE897FC5-263D-440E-91C7-47BD181EC8AD}" presName="rootConnector" presStyleLbl="node2" presStyleIdx="0" presStyleCnt="3"/>
      <dgm:spPr/>
      <dgm:t>
        <a:bodyPr/>
        <a:lstStyle/>
        <a:p>
          <a:endParaRPr lang="es-CL"/>
        </a:p>
      </dgm:t>
    </dgm:pt>
    <dgm:pt modelId="{4129F9C2-3122-49F0-87DB-11DD4EF4C54C}" type="pres">
      <dgm:prSet presAssocID="{DE897FC5-263D-440E-91C7-47BD181EC8AD}" presName="hierChild4" presStyleCnt="0"/>
      <dgm:spPr/>
      <dgm:t>
        <a:bodyPr/>
        <a:lstStyle/>
        <a:p>
          <a:endParaRPr lang="es-CL"/>
        </a:p>
      </dgm:t>
    </dgm:pt>
    <dgm:pt modelId="{0ED907E2-BFCD-44A3-8F7F-09B462AA51B5}" type="pres">
      <dgm:prSet presAssocID="{DE897FC5-263D-440E-91C7-47BD181EC8AD}" presName="hierChild5" presStyleCnt="0"/>
      <dgm:spPr/>
      <dgm:t>
        <a:bodyPr/>
        <a:lstStyle/>
        <a:p>
          <a:endParaRPr lang="es-CL"/>
        </a:p>
      </dgm:t>
    </dgm:pt>
    <dgm:pt modelId="{8D7C0198-3FC1-4484-9BF2-E893EF6CB428}" type="pres">
      <dgm:prSet presAssocID="{CD0AA965-57BF-43A9-890B-6184BAEE34F3}" presName="Name37" presStyleLbl="parChTrans1D2" presStyleIdx="1" presStyleCnt="3"/>
      <dgm:spPr/>
      <dgm:t>
        <a:bodyPr/>
        <a:lstStyle/>
        <a:p>
          <a:endParaRPr lang="es-CL"/>
        </a:p>
      </dgm:t>
    </dgm:pt>
    <dgm:pt modelId="{14F4EBD7-9CE4-411E-983F-B90817EE8C7A}" type="pres">
      <dgm:prSet presAssocID="{1A884A52-289C-43E8-8723-A219DC5AA02A}" presName="hierRoot2" presStyleCnt="0">
        <dgm:presLayoutVars>
          <dgm:hierBranch val="init"/>
        </dgm:presLayoutVars>
      </dgm:prSet>
      <dgm:spPr/>
      <dgm:t>
        <a:bodyPr/>
        <a:lstStyle/>
        <a:p>
          <a:endParaRPr lang="es-CL"/>
        </a:p>
      </dgm:t>
    </dgm:pt>
    <dgm:pt modelId="{7E53C871-2C20-4FE0-A41A-0DB39AC6541F}" type="pres">
      <dgm:prSet presAssocID="{1A884A52-289C-43E8-8723-A219DC5AA02A}" presName="rootComposite" presStyleCnt="0"/>
      <dgm:spPr/>
      <dgm:t>
        <a:bodyPr/>
        <a:lstStyle/>
        <a:p>
          <a:endParaRPr lang="es-CL"/>
        </a:p>
      </dgm:t>
    </dgm:pt>
    <dgm:pt modelId="{5DB32E84-6ABF-4047-BAF3-2E0A2F42231B}" type="pres">
      <dgm:prSet presAssocID="{1A884A52-289C-43E8-8723-A219DC5AA02A}" presName="rootText" presStyleLbl="node2" presStyleIdx="1" presStyleCnt="3">
        <dgm:presLayoutVars>
          <dgm:chPref val="3"/>
        </dgm:presLayoutVars>
      </dgm:prSet>
      <dgm:spPr/>
      <dgm:t>
        <a:bodyPr/>
        <a:lstStyle/>
        <a:p>
          <a:endParaRPr lang="es-CL"/>
        </a:p>
      </dgm:t>
    </dgm:pt>
    <dgm:pt modelId="{3D413B61-7DCB-4E89-9FDE-6A3653872E95}" type="pres">
      <dgm:prSet presAssocID="{1A884A52-289C-43E8-8723-A219DC5AA02A}" presName="rootConnector" presStyleLbl="node2" presStyleIdx="1" presStyleCnt="3"/>
      <dgm:spPr/>
      <dgm:t>
        <a:bodyPr/>
        <a:lstStyle/>
        <a:p>
          <a:endParaRPr lang="es-CL"/>
        </a:p>
      </dgm:t>
    </dgm:pt>
    <dgm:pt modelId="{D0DFD4C5-F9B1-4ED3-8232-4BA8F0E123D1}" type="pres">
      <dgm:prSet presAssocID="{1A884A52-289C-43E8-8723-A219DC5AA02A}" presName="hierChild4" presStyleCnt="0"/>
      <dgm:spPr/>
      <dgm:t>
        <a:bodyPr/>
        <a:lstStyle/>
        <a:p>
          <a:endParaRPr lang="es-CL"/>
        </a:p>
      </dgm:t>
    </dgm:pt>
    <dgm:pt modelId="{3FE62439-8A68-4E02-B615-CA20836228CF}" type="pres">
      <dgm:prSet presAssocID="{1A884A52-289C-43E8-8723-A219DC5AA02A}" presName="hierChild5" presStyleCnt="0"/>
      <dgm:spPr/>
      <dgm:t>
        <a:bodyPr/>
        <a:lstStyle/>
        <a:p>
          <a:endParaRPr lang="es-CL"/>
        </a:p>
      </dgm:t>
    </dgm:pt>
    <dgm:pt modelId="{EC737AED-6BB6-44CF-AD39-B0DD4590937D}" type="pres">
      <dgm:prSet presAssocID="{BA3C0A53-2228-4CC0-9CD8-04CC0B21FB3A}" presName="Name37" presStyleLbl="parChTrans1D2" presStyleIdx="2" presStyleCnt="3"/>
      <dgm:spPr/>
      <dgm:t>
        <a:bodyPr/>
        <a:lstStyle/>
        <a:p>
          <a:endParaRPr lang="es-CL"/>
        </a:p>
      </dgm:t>
    </dgm:pt>
    <dgm:pt modelId="{75224536-227A-4D25-AD0B-62FBF5CCD70E}" type="pres">
      <dgm:prSet presAssocID="{453B542D-6B0B-43D1-AF5B-2080C05C3E89}" presName="hierRoot2" presStyleCnt="0">
        <dgm:presLayoutVars>
          <dgm:hierBranch val="init"/>
        </dgm:presLayoutVars>
      </dgm:prSet>
      <dgm:spPr/>
      <dgm:t>
        <a:bodyPr/>
        <a:lstStyle/>
        <a:p>
          <a:endParaRPr lang="es-CL"/>
        </a:p>
      </dgm:t>
    </dgm:pt>
    <dgm:pt modelId="{B3F1529C-C454-499D-B69C-4D8B6E75EDB6}" type="pres">
      <dgm:prSet presAssocID="{453B542D-6B0B-43D1-AF5B-2080C05C3E89}" presName="rootComposite" presStyleCnt="0"/>
      <dgm:spPr/>
      <dgm:t>
        <a:bodyPr/>
        <a:lstStyle/>
        <a:p>
          <a:endParaRPr lang="es-CL"/>
        </a:p>
      </dgm:t>
    </dgm:pt>
    <dgm:pt modelId="{D584380E-7906-4F76-860A-B092DF9A5EB6}" type="pres">
      <dgm:prSet presAssocID="{453B542D-6B0B-43D1-AF5B-2080C05C3E89}" presName="rootText" presStyleLbl="node2" presStyleIdx="2" presStyleCnt="3">
        <dgm:presLayoutVars>
          <dgm:chPref val="3"/>
        </dgm:presLayoutVars>
      </dgm:prSet>
      <dgm:spPr/>
      <dgm:t>
        <a:bodyPr/>
        <a:lstStyle/>
        <a:p>
          <a:endParaRPr lang="es-CL"/>
        </a:p>
      </dgm:t>
    </dgm:pt>
    <dgm:pt modelId="{DBD80012-BB5C-41E7-A9FC-65EAAFC8DCC8}" type="pres">
      <dgm:prSet presAssocID="{453B542D-6B0B-43D1-AF5B-2080C05C3E89}" presName="rootConnector" presStyleLbl="node2" presStyleIdx="2" presStyleCnt="3"/>
      <dgm:spPr/>
      <dgm:t>
        <a:bodyPr/>
        <a:lstStyle/>
        <a:p>
          <a:endParaRPr lang="es-CL"/>
        </a:p>
      </dgm:t>
    </dgm:pt>
    <dgm:pt modelId="{A536419B-3E7D-403D-B5EE-3338DFABA6F0}" type="pres">
      <dgm:prSet presAssocID="{453B542D-6B0B-43D1-AF5B-2080C05C3E89}" presName="hierChild4" presStyleCnt="0"/>
      <dgm:spPr/>
      <dgm:t>
        <a:bodyPr/>
        <a:lstStyle/>
        <a:p>
          <a:endParaRPr lang="es-CL"/>
        </a:p>
      </dgm:t>
    </dgm:pt>
    <dgm:pt modelId="{1BCE3C07-CA75-477D-8C00-A841B42EC62C}" type="pres">
      <dgm:prSet presAssocID="{453B542D-6B0B-43D1-AF5B-2080C05C3E89}" presName="hierChild5" presStyleCnt="0"/>
      <dgm:spPr/>
      <dgm:t>
        <a:bodyPr/>
        <a:lstStyle/>
        <a:p>
          <a:endParaRPr lang="es-CL"/>
        </a:p>
      </dgm:t>
    </dgm:pt>
    <dgm:pt modelId="{4DF5B235-5EC0-4C2D-A5F5-89C53DB1CA81}" type="pres">
      <dgm:prSet presAssocID="{A843A882-10EF-4B41-8FE2-0960404AB35B}" presName="hierChild3" presStyleCnt="0"/>
      <dgm:spPr/>
      <dgm:t>
        <a:bodyPr/>
        <a:lstStyle/>
        <a:p>
          <a:endParaRPr lang="es-CL"/>
        </a:p>
      </dgm:t>
    </dgm:pt>
  </dgm:ptLst>
  <dgm:cxnLst>
    <dgm:cxn modelId="{7EA6A096-BB0D-415A-9611-29BC756FF3D3}" type="presOf" srcId="{A843A882-10EF-4B41-8FE2-0960404AB35B}" destId="{6ED88EA3-0C36-4B09-B1C0-E52B5A986351}" srcOrd="0" destOrd="0" presId="urn:microsoft.com/office/officeart/2005/8/layout/orgChart1"/>
    <dgm:cxn modelId="{2E8387A4-22DE-4B8C-AC61-DC1EAE20FDA4}" type="presOf" srcId="{453B542D-6B0B-43D1-AF5B-2080C05C3E89}" destId="{DBD80012-BB5C-41E7-A9FC-65EAAFC8DCC8}" srcOrd="1" destOrd="0" presId="urn:microsoft.com/office/officeart/2005/8/layout/orgChart1"/>
    <dgm:cxn modelId="{F16F6DA3-7D9E-456E-B506-FC6719C06BC1}" type="presOf" srcId="{DE897FC5-263D-440E-91C7-47BD181EC8AD}" destId="{97BDBC1D-268C-4638-81F2-4F6453FB34B1}" srcOrd="1" destOrd="0" presId="urn:microsoft.com/office/officeart/2005/8/layout/orgChart1"/>
    <dgm:cxn modelId="{3324C8F4-4B74-4740-BD35-FC02090F4D31}" srcId="{A843A882-10EF-4B41-8FE2-0960404AB35B}" destId="{1A884A52-289C-43E8-8723-A219DC5AA02A}" srcOrd="1" destOrd="0" parTransId="{CD0AA965-57BF-43A9-890B-6184BAEE34F3}" sibTransId="{FD0006B2-FAF6-4209-98E3-79620A3BCC03}"/>
    <dgm:cxn modelId="{E4851002-09F2-441E-AA25-AAC6569C75A9}" type="presOf" srcId="{DE897FC5-263D-440E-91C7-47BD181EC8AD}" destId="{7D2F47C3-B6EC-46E3-997E-0E5209583C32}" srcOrd="0" destOrd="0" presId="urn:microsoft.com/office/officeart/2005/8/layout/orgChart1"/>
    <dgm:cxn modelId="{3AB6E420-1FF2-45E9-BB1E-514A72FE7AF0}" type="presOf" srcId="{A843A882-10EF-4B41-8FE2-0960404AB35B}" destId="{F96B6CB7-2C38-4236-81B8-C52E10DD313F}" srcOrd="1" destOrd="0" presId="urn:microsoft.com/office/officeart/2005/8/layout/orgChart1"/>
    <dgm:cxn modelId="{22B7184B-7433-4FE4-A80B-B0208465116A}" type="presOf" srcId="{1A884A52-289C-43E8-8723-A219DC5AA02A}" destId="{3D413B61-7DCB-4E89-9FDE-6A3653872E95}" srcOrd="1" destOrd="0" presId="urn:microsoft.com/office/officeart/2005/8/layout/orgChart1"/>
    <dgm:cxn modelId="{B2EFD3AE-2124-4D9C-B486-0A3AAEECF10F}" type="presOf" srcId="{75706AA9-6DE4-473E-A761-270A010C0105}" destId="{F680FEB0-4CD6-4063-AC11-53294B22BC00}" srcOrd="0" destOrd="0" presId="urn:microsoft.com/office/officeart/2005/8/layout/orgChart1"/>
    <dgm:cxn modelId="{E8F2AE09-F0C1-4FB0-A9F0-0842C01328D5}" type="presOf" srcId="{453B542D-6B0B-43D1-AF5B-2080C05C3E89}" destId="{D584380E-7906-4F76-860A-B092DF9A5EB6}" srcOrd="0" destOrd="0" presId="urn:microsoft.com/office/officeart/2005/8/layout/orgChart1"/>
    <dgm:cxn modelId="{0A72D9FC-B700-4623-8CC3-0E81D8FA1A9C}" srcId="{A843A882-10EF-4B41-8FE2-0960404AB35B}" destId="{453B542D-6B0B-43D1-AF5B-2080C05C3E89}" srcOrd="2" destOrd="0" parTransId="{BA3C0A53-2228-4CC0-9CD8-04CC0B21FB3A}" sibTransId="{939C28CF-87DD-4580-A9E7-156FACC21741}"/>
    <dgm:cxn modelId="{8CCFE830-D03F-4042-9030-1F612F816B78}" type="presOf" srcId="{9BCB7498-4698-4A37-A23F-0EBBD1235F17}" destId="{03AFFA0D-E4E7-421A-BC71-5A8AA8E8AC60}" srcOrd="0" destOrd="0" presId="urn:microsoft.com/office/officeart/2005/8/layout/orgChart1"/>
    <dgm:cxn modelId="{409FF503-3D3F-4389-8014-6E146E0C4B5D}" srcId="{75706AA9-6DE4-473E-A761-270A010C0105}" destId="{A843A882-10EF-4B41-8FE2-0960404AB35B}" srcOrd="0" destOrd="0" parTransId="{8AADB73E-D316-4296-8B3D-A0799BAB973F}" sibTransId="{7DF259D2-8B6E-4DC8-A503-9C32B20F6A74}"/>
    <dgm:cxn modelId="{C64A1875-9513-41DA-8FA0-92FFB4FA925A}" type="presOf" srcId="{BA3C0A53-2228-4CC0-9CD8-04CC0B21FB3A}" destId="{EC737AED-6BB6-44CF-AD39-B0DD4590937D}" srcOrd="0" destOrd="0" presId="urn:microsoft.com/office/officeart/2005/8/layout/orgChart1"/>
    <dgm:cxn modelId="{85DCFDFC-4C3D-4513-95E3-7A9B7E105D62}" srcId="{A843A882-10EF-4B41-8FE2-0960404AB35B}" destId="{DE897FC5-263D-440E-91C7-47BD181EC8AD}" srcOrd="0" destOrd="0" parTransId="{9BCB7498-4698-4A37-A23F-0EBBD1235F17}" sibTransId="{F880F4F1-AEAC-4D1A-BA61-007D74ADD636}"/>
    <dgm:cxn modelId="{64AFE6A7-AA04-44EF-A0D7-26558FAA8AAD}" type="presOf" srcId="{1A884A52-289C-43E8-8723-A219DC5AA02A}" destId="{5DB32E84-6ABF-4047-BAF3-2E0A2F42231B}" srcOrd="0" destOrd="0" presId="urn:microsoft.com/office/officeart/2005/8/layout/orgChart1"/>
    <dgm:cxn modelId="{B804F407-1DBA-40B9-8F53-D4ACA185F8DC}" type="presOf" srcId="{CD0AA965-57BF-43A9-890B-6184BAEE34F3}" destId="{8D7C0198-3FC1-4484-9BF2-E893EF6CB428}" srcOrd="0" destOrd="0" presId="urn:microsoft.com/office/officeart/2005/8/layout/orgChart1"/>
    <dgm:cxn modelId="{E220AEB7-C590-4B23-8EE8-DF3BF6D5A808}" type="presParOf" srcId="{F680FEB0-4CD6-4063-AC11-53294B22BC00}" destId="{4697FCC8-1039-40AA-BA0F-72F3290E70F6}" srcOrd="0" destOrd="0" presId="urn:microsoft.com/office/officeart/2005/8/layout/orgChart1"/>
    <dgm:cxn modelId="{BDB36249-A390-422C-911C-B4EC25B7E8A3}" type="presParOf" srcId="{4697FCC8-1039-40AA-BA0F-72F3290E70F6}" destId="{B0B29123-B912-4AEE-A92A-E65083E37B36}" srcOrd="0" destOrd="0" presId="urn:microsoft.com/office/officeart/2005/8/layout/orgChart1"/>
    <dgm:cxn modelId="{572CB1CA-FC79-4CFE-BACB-F21CD268C842}" type="presParOf" srcId="{B0B29123-B912-4AEE-A92A-E65083E37B36}" destId="{6ED88EA3-0C36-4B09-B1C0-E52B5A986351}" srcOrd="0" destOrd="0" presId="urn:microsoft.com/office/officeart/2005/8/layout/orgChart1"/>
    <dgm:cxn modelId="{5E959319-4FA0-498D-821B-0724225FCB7F}" type="presParOf" srcId="{B0B29123-B912-4AEE-A92A-E65083E37B36}" destId="{F96B6CB7-2C38-4236-81B8-C52E10DD313F}" srcOrd="1" destOrd="0" presId="urn:microsoft.com/office/officeart/2005/8/layout/orgChart1"/>
    <dgm:cxn modelId="{F00C9C43-9362-4A9D-B8E7-2B208F623CAA}" type="presParOf" srcId="{4697FCC8-1039-40AA-BA0F-72F3290E70F6}" destId="{C3E87D1A-D080-4D65-949B-62E210ABF8A2}" srcOrd="1" destOrd="0" presId="urn:microsoft.com/office/officeart/2005/8/layout/orgChart1"/>
    <dgm:cxn modelId="{1C96032A-0C97-4297-8B9A-F2AA33F66753}" type="presParOf" srcId="{C3E87D1A-D080-4D65-949B-62E210ABF8A2}" destId="{03AFFA0D-E4E7-421A-BC71-5A8AA8E8AC60}" srcOrd="0" destOrd="0" presId="urn:microsoft.com/office/officeart/2005/8/layout/orgChart1"/>
    <dgm:cxn modelId="{C3829526-8854-40F7-BF54-FD63A386B52E}" type="presParOf" srcId="{C3E87D1A-D080-4D65-949B-62E210ABF8A2}" destId="{5BD332FF-0259-48DE-867F-C67C9A6A86A5}" srcOrd="1" destOrd="0" presId="urn:microsoft.com/office/officeart/2005/8/layout/orgChart1"/>
    <dgm:cxn modelId="{D922FC67-4462-4788-835B-0C680E1AD498}" type="presParOf" srcId="{5BD332FF-0259-48DE-867F-C67C9A6A86A5}" destId="{95C7DB18-C97B-4928-B1B0-1B4F459BA1C5}" srcOrd="0" destOrd="0" presId="urn:microsoft.com/office/officeart/2005/8/layout/orgChart1"/>
    <dgm:cxn modelId="{2A7224E2-FED5-490E-9439-E130B383F13F}" type="presParOf" srcId="{95C7DB18-C97B-4928-B1B0-1B4F459BA1C5}" destId="{7D2F47C3-B6EC-46E3-997E-0E5209583C32}" srcOrd="0" destOrd="0" presId="urn:microsoft.com/office/officeart/2005/8/layout/orgChart1"/>
    <dgm:cxn modelId="{FB5452EA-07D0-4524-BD7C-C255BD7A82C5}" type="presParOf" srcId="{95C7DB18-C97B-4928-B1B0-1B4F459BA1C5}" destId="{97BDBC1D-268C-4638-81F2-4F6453FB34B1}" srcOrd="1" destOrd="0" presId="urn:microsoft.com/office/officeart/2005/8/layout/orgChart1"/>
    <dgm:cxn modelId="{CBCF17C1-D3C8-407E-99F6-EDAB8F6D6D53}" type="presParOf" srcId="{5BD332FF-0259-48DE-867F-C67C9A6A86A5}" destId="{4129F9C2-3122-49F0-87DB-11DD4EF4C54C}" srcOrd="1" destOrd="0" presId="urn:microsoft.com/office/officeart/2005/8/layout/orgChart1"/>
    <dgm:cxn modelId="{AEF69126-ADD8-47BA-8BE9-D6BDCC089D92}" type="presParOf" srcId="{5BD332FF-0259-48DE-867F-C67C9A6A86A5}" destId="{0ED907E2-BFCD-44A3-8F7F-09B462AA51B5}" srcOrd="2" destOrd="0" presId="urn:microsoft.com/office/officeart/2005/8/layout/orgChart1"/>
    <dgm:cxn modelId="{EDC9B05F-E3A7-45CE-A715-A3E1B13505AA}" type="presParOf" srcId="{C3E87D1A-D080-4D65-949B-62E210ABF8A2}" destId="{8D7C0198-3FC1-4484-9BF2-E893EF6CB428}" srcOrd="2" destOrd="0" presId="urn:microsoft.com/office/officeart/2005/8/layout/orgChart1"/>
    <dgm:cxn modelId="{13FAFFE3-CED0-4D91-AD10-9D0426E030CE}" type="presParOf" srcId="{C3E87D1A-D080-4D65-949B-62E210ABF8A2}" destId="{14F4EBD7-9CE4-411E-983F-B90817EE8C7A}" srcOrd="3" destOrd="0" presId="urn:microsoft.com/office/officeart/2005/8/layout/orgChart1"/>
    <dgm:cxn modelId="{1B223EF2-E431-4FB1-86A2-240100D261E0}" type="presParOf" srcId="{14F4EBD7-9CE4-411E-983F-B90817EE8C7A}" destId="{7E53C871-2C20-4FE0-A41A-0DB39AC6541F}" srcOrd="0" destOrd="0" presId="urn:microsoft.com/office/officeart/2005/8/layout/orgChart1"/>
    <dgm:cxn modelId="{1517B29F-0CFF-4489-87CF-60C109147C79}" type="presParOf" srcId="{7E53C871-2C20-4FE0-A41A-0DB39AC6541F}" destId="{5DB32E84-6ABF-4047-BAF3-2E0A2F42231B}" srcOrd="0" destOrd="0" presId="urn:microsoft.com/office/officeart/2005/8/layout/orgChart1"/>
    <dgm:cxn modelId="{B3F71883-E35B-4DCB-93BE-F4AC484D42DE}" type="presParOf" srcId="{7E53C871-2C20-4FE0-A41A-0DB39AC6541F}" destId="{3D413B61-7DCB-4E89-9FDE-6A3653872E95}" srcOrd="1" destOrd="0" presId="urn:microsoft.com/office/officeart/2005/8/layout/orgChart1"/>
    <dgm:cxn modelId="{D7A39007-1C85-4EC5-BE4F-E42BE348A178}" type="presParOf" srcId="{14F4EBD7-9CE4-411E-983F-B90817EE8C7A}" destId="{D0DFD4C5-F9B1-4ED3-8232-4BA8F0E123D1}" srcOrd="1" destOrd="0" presId="urn:microsoft.com/office/officeart/2005/8/layout/orgChart1"/>
    <dgm:cxn modelId="{B1A58700-705D-4A26-BAF7-0CB96234B03B}" type="presParOf" srcId="{14F4EBD7-9CE4-411E-983F-B90817EE8C7A}" destId="{3FE62439-8A68-4E02-B615-CA20836228CF}" srcOrd="2" destOrd="0" presId="urn:microsoft.com/office/officeart/2005/8/layout/orgChart1"/>
    <dgm:cxn modelId="{074C35B1-A965-4FCE-A774-93745AA6B707}" type="presParOf" srcId="{C3E87D1A-D080-4D65-949B-62E210ABF8A2}" destId="{EC737AED-6BB6-44CF-AD39-B0DD4590937D}" srcOrd="4" destOrd="0" presId="urn:microsoft.com/office/officeart/2005/8/layout/orgChart1"/>
    <dgm:cxn modelId="{AEA28EDB-5231-4019-B969-3A2530899D9A}" type="presParOf" srcId="{C3E87D1A-D080-4D65-949B-62E210ABF8A2}" destId="{75224536-227A-4D25-AD0B-62FBF5CCD70E}" srcOrd="5" destOrd="0" presId="urn:microsoft.com/office/officeart/2005/8/layout/orgChart1"/>
    <dgm:cxn modelId="{88CC743A-C64C-40F3-BED7-C97B4237FBFA}" type="presParOf" srcId="{75224536-227A-4D25-AD0B-62FBF5CCD70E}" destId="{B3F1529C-C454-499D-B69C-4D8B6E75EDB6}" srcOrd="0" destOrd="0" presId="urn:microsoft.com/office/officeart/2005/8/layout/orgChart1"/>
    <dgm:cxn modelId="{3EE770C3-D541-49C6-B017-4D7A10AC849B}" type="presParOf" srcId="{B3F1529C-C454-499D-B69C-4D8B6E75EDB6}" destId="{D584380E-7906-4F76-860A-B092DF9A5EB6}" srcOrd="0" destOrd="0" presId="urn:microsoft.com/office/officeart/2005/8/layout/orgChart1"/>
    <dgm:cxn modelId="{22BDE32A-B7D5-4B54-8169-2BC2BA5413DE}" type="presParOf" srcId="{B3F1529C-C454-499D-B69C-4D8B6E75EDB6}" destId="{DBD80012-BB5C-41E7-A9FC-65EAAFC8DCC8}" srcOrd="1" destOrd="0" presId="urn:microsoft.com/office/officeart/2005/8/layout/orgChart1"/>
    <dgm:cxn modelId="{72E39AE9-98ED-421E-92FA-85D8E9D97D15}" type="presParOf" srcId="{75224536-227A-4D25-AD0B-62FBF5CCD70E}" destId="{A536419B-3E7D-403D-B5EE-3338DFABA6F0}" srcOrd="1" destOrd="0" presId="urn:microsoft.com/office/officeart/2005/8/layout/orgChart1"/>
    <dgm:cxn modelId="{84C67528-C005-4334-8ECC-D42AE2EC9C5A}" type="presParOf" srcId="{75224536-227A-4D25-AD0B-62FBF5CCD70E}" destId="{1BCE3C07-CA75-477D-8C00-A841B42EC62C}" srcOrd="2" destOrd="0" presId="urn:microsoft.com/office/officeart/2005/8/layout/orgChart1"/>
    <dgm:cxn modelId="{E5CFD556-5D68-43EA-9CAA-EA328BF3DDF6}" type="presParOf" srcId="{4697FCC8-1039-40AA-BA0F-72F3290E70F6}" destId="{4DF5B235-5EC0-4C2D-A5F5-89C53DB1CA8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EEAF19-B3D0-4AAF-BD75-BA8CE1916D5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CL"/>
        </a:p>
      </dgm:t>
    </dgm:pt>
    <dgm:pt modelId="{8F453ECD-C5AD-44C7-9BC4-CE185FE18542}">
      <dgm:prSet phldrT="[Texto]" custT="1"/>
      <dgm:spPr>
        <a:solidFill>
          <a:srgbClr val="92D050"/>
        </a:solidFill>
      </dgm:spPr>
      <dgm:t>
        <a:bodyPr/>
        <a:lstStyle/>
        <a:p>
          <a:r>
            <a:rPr lang="es-CL" sz="1600" dirty="0" smtClean="0">
              <a:solidFill>
                <a:schemeClr val="tx1">
                  <a:lumMod val="85000"/>
                  <a:lumOff val="15000"/>
                </a:schemeClr>
              </a:solidFill>
              <a:latin typeface="Tahoma" pitchFamily="34" charset="0"/>
              <a:cs typeface="Tahoma" pitchFamily="34" charset="0"/>
            </a:rPr>
            <a:t>Medidas Administrativas</a:t>
          </a:r>
          <a:endParaRPr lang="es-CL" sz="1600" dirty="0">
            <a:solidFill>
              <a:schemeClr val="tx1">
                <a:lumMod val="85000"/>
                <a:lumOff val="15000"/>
              </a:schemeClr>
            </a:solidFill>
            <a:latin typeface="Tahoma" pitchFamily="34" charset="0"/>
            <a:cs typeface="Tahoma" pitchFamily="34" charset="0"/>
          </a:endParaRPr>
        </a:p>
      </dgm:t>
    </dgm:pt>
    <dgm:pt modelId="{C134B45A-5F90-4C80-B5B8-9436A70B5BC2}" type="parTrans" cxnId="{5AC47EDD-6730-4AC4-95E1-194DEFE83E46}">
      <dgm:prSet/>
      <dgm:spPr/>
      <dgm:t>
        <a:bodyPr/>
        <a:lstStyle/>
        <a:p>
          <a:endParaRPr lang="es-CL"/>
        </a:p>
      </dgm:t>
    </dgm:pt>
    <dgm:pt modelId="{5105E719-9D88-4D89-AABA-54C2263FED65}" type="sibTrans" cxnId="{5AC47EDD-6730-4AC4-95E1-194DEFE83E46}">
      <dgm:prSet/>
      <dgm:spPr/>
      <dgm:t>
        <a:bodyPr/>
        <a:lstStyle/>
        <a:p>
          <a:endParaRPr lang="es-CL"/>
        </a:p>
      </dgm:t>
    </dgm:pt>
    <dgm:pt modelId="{AD57E39C-5FF5-43A2-910C-02C17D46A775}">
      <dgm:prSet phldrT="[Texto]" custT="1"/>
      <dgm:spPr>
        <a:solidFill>
          <a:srgbClr val="92D050"/>
        </a:solidFill>
      </dgm:spPr>
      <dgm:t>
        <a:bodyPr/>
        <a:lstStyle/>
        <a:p>
          <a:r>
            <a:rPr lang="es-CL" sz="1600" dirty="0" smtClean="0">
              <a:solidFill>
                <a:schemeClr val="tx1">
                  <a:lumMod val="85000"/>
                  <a:lumOff val="15000"/>
                </a:schemeClr>
              </a:solidFill>
              <a:latin typeface="Tahoma" pitchFamily="34" charset="0"/>
              <a:cs typeface="Tahoma" pitchFamily="34" charset="0"/>
            </a:rPr>
            <a:t>Comunicar</a:t>
          </a:r>
        </a:p>
        <a:p>
          <a:r>
            <a:rPr lang="es-CL" sz="1600" u="sng" dirty="0" smtClean="0">
              <a:solidFill>
                <a:schemeClr val="tx1">
                  <a:lumMod val="85000"/>
                  <a:lumOff val="15000"/>
                </a:schemeClr>
              </a:solidFill>
              <a:latin typeface="Tahoma" pitchFamily="34" charset="0"/>
              <a:cs typeface="Tahoma" pitchFamily="34" charset="0"/>
            </a:rPr>
            <a:t>Notificación Provisoria</a:t>
          </a:r>
          <a:endParaRPr lang="es-CL" sz="1600" u="sng" dirty="0">
            <a:solidFill>
              <a:schemeClr val="tx1">
                <a:lumMod val="85000"/>
                <a:lumOff val="15000"/>
              </a:schemeClr>
            </a:solidFill>
            <a:latin typeface="Tahoma" pitchFamily="34" charset="0"/>
            <a:cs typeface="Tahoma" pitchFamily="34" charset="0"/>
          </a:endParaRPr>
        </a:p>
      </dgm:t>
    </dgm:pt>
    <dgm:pt modelId="{D87D2134-9D7A-48BA-A341-200D942597C1}" type="parTrans" cxnId="{8BB4484E-A2C1-4B2A-8EBC-73B24FD049C3}">
      <dgm:prSet/>
      <dgm:spPr>
        <a:ln>
          <a:solidFill>
            <a:schemeClr val="tx1">
              <a:lumMod val="85000"/>
              <a:lumOff val="15000"/>
            </a:schemeClr>
          </a:solidFill>
        </a:ln>
      </dgm:spPr>
      <dgm:t>
        <a:bodyPr/>
        <a:lstStyle/>
        <a:p>
          <a:endParaRPr lang="es-CL"/>
        </a:p>
      </dgm:t>
    </dgm:pt>
    <dgm:pt modelId="{10E802EB-F524-476A-9FBB-88D7337D732C}" type="sibTrans" cxnId="{8BB4484E-A2C1-4B2A-8EBC-73B24FD049C3}">
      <dgm:prSet/>
      <dgm:spPr/>
      <dgm:t>
        <a:bodyPr/>
        <a:lstStyle/>
        <a:p>
          <a:endParaRPr lang="es-CL"/>
        </a:p>
      </dgm:t>
    </dgm:pt>
    <dgm:pt modelId="{34E687C7-C158-4774-81D8-57135C70A015}">
      <dgm:prSet phldrT="[Texto]" custT="1"/>
      <dgm:spPr>
        <a:solidFill>
          <a:srgbClr val="92D050"/>
        </a:solidFill>
      </dgm:spPr>
      <dgm:t>
        <a:bodyPr/>
        <a:lstStyle/>
        <a:p>
          <a:r>
            <a:rPr lang="es-CL" sz="1600" dirty="0" smtClean="0">
              <a:solidFill>
                <a:schemeClr val="tx1">
                  <a:lumMod val="85000"/>
                  <a:lumOff val="15000"/>
                </a:schemeClr>
              </a:solidFill>
              <a:latin typeface="Tahoma" pitchFamily="34" charset="0"/>
              <a:cs typeface="Tahoma" pitchFamily="34" charset="0"/>
            </a:rPr>
            <a:t>SEREMI DE SALUD</a:t>
          </a:r>
          <a:endParaRPr lang="es-CL" sz="1600" dirty="0">
            <a:solidFill>
              <a:schemeClr val="tx1">
                <a:lumMod val="85000"/>
                <a:lumOff val="15000"/>
              </a:schemeClr>
            </a:solidFill>
            <a:latin typeface="Tahoma" pitchFamily="34" charset="0"/>
            <a:cs typeface="Tahoma" pitchFamily="34" charset="0"/>
          </a:endParaRPr>
        </a:p>
      </dgm:t>
    </dgm:pt>
    <dgm:pt modelId="{F7892341-C0D8-47B2-B070-E8954D1B1B52}" type="parTrans" cxnId="{161C12DD-FB0F-4985-AA32-4AE77B53CF62}">
      <dgm:prSet/>
      <dgm:spPr>
        <a:ln>
          <a:solidFill>
            <a:schemeClr val="tx1">
              <a:lumMod val="85000"/>
              <a:lumOff val="15000"/>
            </a:schemeClr>
          </a:solidFill>
        </a:ln>
      </dgm:spPr>
      <dgm:t>
        <a:bodyPr/>
        <a:lstStyle/>
        <a:p>
          <a:endParaRPr lang="es-CL"/>
        </a:p>
      </dgm:t>
    </dgm:pt>
    <dgm:pt modelId="{5286EFF7-E82C-4230-8FA7-BD9CE99850D9}" type="sibTrans" cxnId="{161C12DD-FB0F-4985-AA32-4AE77B53CF62}">
      <dgm:prSet/>
      <dgm:spPr/>
      <dgm:t>
        <a:bodyPr/>
        <a:lstStyle/>
        <a:p>
          <a:endParaRPr lang="es-CL"/>
        </a:p>
      </dgm:t>
    </dgm:pt>
    <dgm:pt modelId="{C2707BDC-992F-4556-B992-5652A38401E1}">
      <dgm:prSet phldrT="[Texto]" custT="1"/>
      <dgm:spPr>
        <a:solidFill>
          <a:srgbClr val="92D050"/>
        </a:solidFill>
      </dgm:spPr>
      <dgm:t>
        <a:bodyPr/>
        <a:lstStyle/>
        <a:p>
          <a:r>
            <a:rPr lang="es-CL" sz="1600" dirty="0" smtClean="0">
              <a:solidFill>
                <a:schemeClr val="tx1">
                  <a:lumMod val="85000"/>
                  <a:lumOff val="15000"/>
                </a:schemeClr>
              </a:solidFill>
              <a:latin typeface="Tahoma" pitchFamily="34" charset="0"/>
              <a:cs typeface="Tahoma" pitchFamily="34" charset="0"/>
            </a:rPr>
            <a:t>INSPECCION DEL TRABAJO</a:t>
          </a:r>
          <a:endParaRPr lang="es-CL" sz="1600" dirty="0">
            <a:solidFill>
              <a:schemeClr val="tx1">
                <a:lumMod val="85000"/>
                <a:lumOff val="15000"/>
              </a:schemeClr>
            </a:solidFill>
            <a:latin typeface="Tahoma" pitchFamily="34" charset="0"/>
            <a:cs typeface="Tahoma" pitchFamily="34" charset="0"/>
          </a:endParaRPr>
        </a:p>
      </dgm:t>
    </dgm:pt>
    <dgm:pt modelId="{1B055E2A-E9AA-4216-9FAF-62949784634D}" type="parTrans" cxnId="{05B4B4AE-9CD8-4370-875F-76620971C182}">
      <dgm:prSet/>
      <dgm:spPr>
        <a:ln>
          <a:solidFill>
            <a:schemeClr val="tx1">
              <a:lumMod val="85000"/>
              <a:lumOff val="15000"/>
            </a:schemeClr>
          </a:solidFill>
        </a:ln>
      </dgm:spPr>
      <dgm:t>
        <a:bodyPr/>
        <a:lstStyle/>
        <a:p>
          <a:endParaRPr lang="es-CL"/>
        </a:p>
      </dgm:t>
    </dgm:pt>
    <dgm:pt modelId="{A92FCDA2-7658-4AD9-BBE7-40F270D5209A}" type="sibTrans" cxnId="{05B4B4AE-9CD8-4370-875F-76620971C182}">
      <dgm:prSet/>
      <dgm:spPr/>
      <dgm:t>
        <a:bodyPr/>
        <a:lstStyle/>
        <a:p>
          <a:endParaRPr lang="es-CL"/>
        </a:p>
      </dgm:t>
    </dgm:pt>
    <dgm:pt modelId="{D26EA7DB-CC90-4449-8BB2-7EF861C174B1}">
      <dgm:prSet phldrT="[Texto]" custT="1"/>
      <dgm:spPr>
        <a:solidFill>
          <a:srgbClr val="92D050"/>
        </a:solidFill>
      </dgm:spPr>
      <dgm:t>
        <a:bodyPr/>
        <a:lstStyle/>
        <a:p>
          <a:r>
            <a:rPr lang="es-CL" sz="1600" dirty="0" smtClean="0">
              <a:solidFill>
                <a:schemeClr val="tx1">
                  <a:lumMod val="85000"/>
                  <a:lumOff val="15000"/>
                </a:schemeClr>
              </a:solidFill>
              <a:latin typeface="Tahoma" pitchFamily="34" charset="0"/>
              <a:cs typeface="Tahoma" pitchFamily="34" charset="0"/>
            </a:rPr>
            <a:t>Suspensión de Faena</a:t>
          </a:r>
          <a:endParaRPr lang="es-CL" sz="1600" dirty="0">
            <a:solidFill>
              <a:schemeClr val="tx1">
                <a:lumMod val="85000"/>
                <a:lumOff val="15000"/>
              </a:schemeClr>
            </a:solidFill>
            <a:latin typeface="Tahoma" pitchFamily="34" charset="0"/>
            <a:cs typeface="Tahoma" pitchFamily="34" charset="0"/>
          </a:endParaRPr>
        </a:p>
      </dgm:t>
    </dgm:pt>
    <dgm:pt modelId="{46AFB496-2EFF-43AC-8809-285D5282F740}" type="parTrans" cxnId="{3E23AD08-A4CA-4985-ABFC-C6B064C4D1D1}">
      <dgm:prSet/>
      <dgm:spPr>
        <a:ln>
          <a:solidFill>
            <a:schemeClr val="tx1">
              <a:lumMod val="85000"/>
              <a:lumOff val="15000"/>
            </a:schemeClr>
          </a:solidFill>
        </a:ln>
      </dgm:spPr>
      <dgm:t>
        <a:bodyPr/>
        <a:lstStyle/>
        <a:p>
          <a:endParaRPr lang="es-CL"/>
        </a:p>
      </dgm:t>
    </dgm:pt>
    <dgm:pt modelId="{7A83DFE6-962A-44E3-9131-EB4A476971BE}" type="sibTrans" cxnId="{3E23AD08-A4CA-4985-ABFC-C6B064C4D1D1}">
      <dgm:prSet/>
      <dgm:spPr/>
      <dgm:t>
        <a:bodyPr/>
        <a:lstStyle/>
        <a:p>
          <a:endParaRPr lang="es-CL"/>
        </a:p>
      </dgm:t>
    </dgm:pt>
    <dgm:pt modelId="{66931D82-6F19-41D8-A35A-2B4DFB808A0C}">
      <dgm:prSet phldrT="[Texto]" custT="1"/>
      <dgm:spPr>
        <a:solidFill>
          <a:srgbClr val="92D050"/>
        </a:solidFill>
      </dgm:spPr>
      <dgm:t>
        <a:bodyPr/>
        <a:lstStyle/>
        <a:p>
          <a:r>
            <a:rPr lang="es-ES" sz="1200" dirty="0" smtClean="0">
              <a:solidFill>
                <a:schemeClr val="tx1">
                  <a:lumMod val="85000"/>
                  <a:lumOff val="15000"/>
                </a:schemeClr>
              </a:solidFill>
              <a:latin typeface="Tahoma" pitchFamily="34" charset="0"/>
              <a:cs typeface="Tahoma" pitchFamily="34" charset="0"/>
            </a:rPr>
            <a:t>“</a:t>
          </a:r>
          <a:r>
            <a:rPr lang="es-ES" sz="1200" i="1" dirty="0" smtClean="0">
              <a:solidFill>
                <a:schemeClr val="tx1">
                  <a:lumMod val="85000"/>
                  <a:lumOff val="15000"/>
                </a:schemeClr>
              </a:solidFill>
              <a:latin typeface="Tahoma" pitchFamily="34" charset="0"/>
              <a:cs typeface="Tahoma" pitchFamily="34" charset="0"/>
            </a:rPr>
            <a:t>aquella </a:t>
          </a:r>
          <a:r>
            <a:rPr lang="es-ES" sz="1200" b="1" i="1" dirty="0" smtClean="0">
              <a:solidFill>
                <a:schemeClr val="tx1">
                  <a:lumMod val="85000"/>
                  <a:lumOff val="15000"/>
                </a:schemeClr>
              </a:solidFill>
              <a:latin typeface="Tahoma" pitchFamily="34" charset="0"/>
              <a:cs typeface="Tahoma" pitchFamily="34" charset="0"/>
            </a:rPr>
            <a:t>área o puesto de trabajo en que ocurrió el accidente</a:t>
          </a:r>
          <a:r>
            <a:rPr lang="es-ES" sz="1200" i="1" dirty="0" smtClean="0">
              <a:solidFill>
                <a:schemeClr val="tx1">
                  <a:lumMod val="85000"/>
                  <a:lumOff val="15000"/>
                </a:schemeClr>
              </a:solidFill>
              <a:latin typeface="Tahoma" pitchFamily="34" charset="0"/>
              <a:cs typeface="Tahoma" pitchFamily="34" charset="0"/>
            </a:rPr>
            <a:t>, pudiendo incluso abarcar la </a:t>
          </a:r>
          <a:r>
            <a:rPr lang="es-ES" sz="1200" b="1" i="1" dirty="0" smtClean="0">
              <a:solidFill>
                <a:schemeClr val="tx1">
                  <a:lumMod val="85000"/>
                  <a:lumOff val="15000"/>
                </a:schemeClr>
              </a:solidFill>
              <a:latin typeface="Tahoma" pitchFamily="34" charset="0"/>
              <a:cs typeface="Tahoma" pitchFamily="34" charset="0"/>
            </a:rPr>
            <a:t>faena en su conjunto</a:t>
          </a:r>
          <a:r>
            <a:rPr lang="es-ES" sz="1200" i="1" dirty="0" smtClean="0">
              <a:solidFill>
                <a:schemeClr val="tx1">
                  <a:lumMod val="85000"/>
                  <a:lumOff val="15000"/>
                </a:schemeClr>
              </a:solidFill>
              <a:latin typeface="Tahoma" pitchFamily="34" charset="0"/>
              <a:cs typeface="Tahoma" pitchFamily="34" charset="0"/>
            </a:rPr>
            <a:t>, dependiendo de las características y origen del siniestro, y en el cual, de no adoptar la empresa medidas correctivas inmediatas, se pone en peligro la vida o salud de los trabajadores”. (SUSESO)</a:t>
          </a:r>
          <a:endParaRPr lang="es-CL" sz="1200" dirty="0">
            <a:solidFill>
              <a:schemeClr val="tx1">
                <a:lumMod val="85000"/>
                <a:lumOff val="15000"/>
              </a:schemeClr>
            </a:solidFill>
            <a:latin typeface="Tahoma" pitchFamily="34" charset="0"/>
            <a:cs typeface="Tahoma" pitchFamily="34" charset="0"/>
          </a:endParaRPr>
        </a:p>
      </dgm:t>
    </dgm:pt>
    <dgm:pt modelId="{155ACFFF-9F23-400C-8CE6-7367DD7167EE}" type="parTrans" cxnId="{2504DA2D-2D43-4355-96F8-F2478EBE49E5}">
      <dgm:prSet/>
      <dgm:spPr>
        <a:ln>
          <a:solidFill>
            <a:schemeClr val="tx1">
              <a:lumMod val="85000"/>
              <a:lumOff val="15000"/>
            </a:schemeClr>
          </a:solidFill>
        </a:ln>
      </dgm:spPr>
      <dgm:t>
        <a:bodyPr/>
        <a:lstStyle/>
        <a:p>
          <a:endParaRPr lang="es-CL"/>
        </a:p>
      </dgm:t>
    </dgm:pt>
    <dgm:pt modelId="{3E678DE9-F7AF-4323-8E69-2C498D0387BE}" type="sibTrans" cxnId="{2504DA2D-2D43-4355-96F8-F2478EBE49E5}">
      <dgm:prSet/>
      <dgm:spPr/>
      <dgm:t>
        <a:bodyPr/>
        <a:lstStyle/>
        <a:p>
          <a:endParaRPr lang="es-CL"/>
        </a:p>
      </dgm:t>
    </dgm:pt>
    <dgm:pt modelId="{840B3A8F-7BCA-4CBB-A383-0B58A71EECFA}">
      <dgm:prSet custT="1"/>
      <dgm:spPr>
        <a:solidFill>
          <a:srgbClr val="92D050"/>
        </a:solidFill>
      </dgm:spPr>
      <dgm:t>
        <a:bodyPr/>
        <a:lstStyle/>
        <a:p>
          <a:r>
            <a:rPr lang="es-CL" sz="1600" dirty="0" smtClean="0">
              <a:solidFill>
                <a:schemeClr val="tx1">
                  <a:lumMod val="85000"/>
                  <a:lumOff val="15000"/>
                </a:schemeClr>
              </a:solidFill>
              <a:latin typeface="Tahoma" pitchFamily="34" charset="0"/>
              <a:cs typeface="Tahoma" pitchFamily="34" charset="0"/>
            </a:rPr>
            <a:t>MUTUALIDAD</a:t>
          </a:r>
          <a:endParaRPr lang="es-CL" sz="1600" dirty="0">
            <a:solidFill>
              <a:schemeClr val="tx1">
                <a:lumMod val="85000"/>
                <a:lumOff val="15000"/>
              </a:schemeClr>
            </a:solidFill>
            <a:latin typeface="Tahoma" pitchFamily="34" charset="0"/>
            <a:cs typeface="Tahoma" pitchFamily="34" charset="0"/>
          </a:endParaRPr>
        </a:p>
      </dgm:t>
    </dgm:pt>
    <dgm:pt modelId="{FBBFC1B1-0A01-4F25-819A-BEA9556C3465}" type="parTrans" cxnId="{B4171AE4-8421-4FBA-B071-0D8663895166}">
      <dgm:prSet/>
      <dgm:spPr>
        <a:ln>
          <a:solidFill>
            <a:schemeClr val="tx1">
              <a:lumMod val="85000"/>
              <a:lumOff val="15000"/>
            </a:schemeClr>
          </a:solidFill>
        </a:ln>
      </dgm:spPr>
      <dgm:t>
        <a:bodyPr/>
        <a:lstStyle/>
        <a:p>
          <a:endParaRPr lang="es-CL"/>
        </a:p>
      </dgm:t>
    </dgm:pt>
    <dgm:pt modelId="{996AE5CC-BB7F-414E-B312-F46784C11863}" type="sibTrans" cxnId="{B4171AE4-8421-4FBA-B071-0D8663895166}">
      <dgm:prSet/>
      <dgm:spPr/>
      <dgm:t>
        <a:bodyPr/>
        <a:lstStyle/>
        <a:p>
          <a:endParaRPr lang="es-CL"/>
        </a:p>
      </dgm:t>
    </dgm:pt>
    <dgm:pt modelId="{26B61DCC-630C-4072-8AFC-F032C3AC0D89}">
      <dgm:prSet custT="1"/>
      <dgm:spPr>
        <a:solidFill>
          <a:srgbClr val="92D050"/>
        </a:solidFill>
      </dgm:spPr>
      <dgm:t>
        <a:bodyPr/>
        <a:lstStyle/>
        <a:p>
          <a:r>
            <a:rPr lang="es-CL" sz="1600" dirty="0" smtClean="0">
              <a:solidFill>
                <a:schemeClr val="tx1">
                  <a:lumMod val="85000"/>
                  <a:lumOff val="15000"/>
                </a:schemeClr>
              </a:solidFill>
              <a:latin typeface="Tahoma" pitchFamily="34" charset="0"/>
              <a:cs typeface="Tahoma" pitchFamily="34" charset="0"/>
            </a:rPr>
            <a:t>Informe del </a:t>
          </a:r>
          <a:r>
            <a:rPr lang="es-CL" sz="1600" dirty="0" err="1" smtClean="0">
              <a:solidFill>
                <a:schemeClr val="tx1">
                  <a:lumMod val="85000"/>
                  <a:lumOff val="15000"/>
                </a:schemeClr>
              </a:solidFill>
              <a:latin typeface="Tahoma" pitchFamily="34" charset="0"/>
              <a:cs typeface="Tahoma" pitchFamily="34" charset="0"/>
            </a:rPr>
            <a:t>Prevencionista</a:t>
          </a:r>
          <a:endParaRPr lang="es-CL" sz="1600" dirty="0" smtClean="0">
            <a:solidFill>
              <a:schemeClr val="tx1">
                <a:lumMod val="85000"/>
                <a:lumOff val="15000"/>
              </a:schemeClr>
            </a:solidFill>
            <a:latin typeface="Tahoma" pitchFamily="34" charset="0"/>
            <a:cs typeface="Tahoma" pitchFamily="34" charset="0"/>
          </a:endParaRPr>
        </a:p>
        <a:p>
          <a:r>
            <a:rPr lang="es-CL" sz="1600" dirty="0" smtClean="0">
              <a:solidFill>
                <a:schemeClr val="tx1">
                  <a:lumMod val="85000"/>
                  <a:lumOff val="15000"/>
                </a:schemeClr>
              </a:solidFill>
              <a:latin typeface="Tahoma" pitchFamily="34" charset="0"/>
              <a:cs typeface="Tahoma" pitchFamily="34" charset="0"/>
            </a:rPr>
            <a:t>para Reanudación –Autorización del organismo respectivo</a:t>
          </a:r>
          <a:endParaRPr lang="es-CL" sz="1600" dirty="0">
            <a:solidFill>
              <a:schemeClr val="tx1">
                <a:lumMod val="85000"/>
                <a:lumOff val="15000"/>
              </a:schemeClr>
            </a:solidFill>
            <a:latin typeface="Tahoma" pitchFamily="34" charset="0"/>
            <a:cs typeface="Tahoma" pitchFamily="34" charset="0"/>
          </a:endParaRPr>
        </a:p>
      </dgm:t>
    </dgm:pt>
    <dgm:pt modelId="{9ED12E9F-89D8-4B32-ABF2-B1A1ADD9944A}" type="parTrans" cxnId="{F823F46A-5679-48B6-A52D-2A72095F1DD6}">
      <dgm:prSet/>
      <dgm:spPr>
        <a:ln>
          <a:solidFill>
            <a:schemeClr val="tx1">
              <a:lumMod val="85000"/>
              <a:lumOff val="15000"/>
            </a:schemeClr>
          </a:solidFill>
        </a:ln>
      </dgm:spPr>
      <dgm:t>
        <a:bodyPr/>
        <a:lstStyle/>
        <a:p>
          <a:endParaRPr lang="es-CL"/>
        </a:p>
      </dgm:t>
    </dgm:pt>
    <dgm:pt modelId="{E6C03364-2CCB-4F96-9D3B-0B17320295AD}" type="sibTrans" cxnId="{F823F46A-5679-48B6-A52D-2A72095F1DD6}">
      <dgm:prSet/>
      <dgm:spPr/>
      <dgm:t>
        <a:bodyPr/>
        <a:lstStyle/>
        <a:p>
          <a:endParaRPr lang="es-CL"/>
        </a:p>
      </dgm:t>
    </dgm:pt>
    <dgm:pt modelId="{9A7AC9D1-B99D-40AE-ADDA-9865377A3EE4}" type="pres">
      <dgm:prSet presAssocID="{F5EEAF19-B3D0-4AAF-BD75-BA8CE1916D5E}" presName="diagram" presStyleCnt="0">
        <dgm:presLayoutVars>
          <dgm:chPref val="1"/>
          <dgm:dir/>
          <dgm:animOne val="branch"/>
          <dgm:animLvl val="lvl"/>
          <dgm:resizeHandles val="exact"/>
        </dgm:presLayoutVars>
      </dgm:prSet>
      <dgm:spPr/>
      <dgm:t>
        <a:bodyPr/>
        <a:lstStyle/>
        <a:p>
          <a:endParaRPr lang="es-CL"/>
        </a:p>
      </dgm:t>
    </dgm:pt>
    <dgm:pt modelId="{D9523803-C695-49A2-846E-64C0F6B6AAE4}" type="pres">
      <dgm:prSet presAssocID="{8F453ECD-C5AD-44C7-9BC4-CE185FE18542}" presName="root1" presStyleCnt="0"/>
      <dgm:spPr/>
    </dgm:pt>
    <dgm:pt modelId="{CE5B2FBB-DC98-41D1-98AF-8126C8634DA1}" type="pres">
      <dgm:prSet presAssocID="{8F453ECD-C5AD-44C7-9BC4-CE185FE18542}" presName="LevelOneTextNode" presStyleLbl="node0" presStyleIdx="0" presStyleCnt="1" custLinFactNeighborX="-64695">
        <dgm:presLayoutVars>
          <dgm:chPref val="3"/>
        </dgm:presLayoutVars>
      </dgm:prSet>
      <dgm:spPr/>
      <dgm:t>
        <a:bodyPr/>
        <a:lstStyle/>
        <a:p>
          <a:endParaRPr lang="es-CL"/>
        </a:p>
      </dgm:t>
    </dgm:pt>
    <dgm:pt modelId="{905EFEC4-9FB1-45C1-8B6F-BC7D855FA670}" type="pres">
      <dgm:prSet presAssocID="{8F453ECD-C5AD-44C7-9BC4-CE185FE18542}" presName="level2hierChild" presStyleCnt="0"/>
      <dgm:spPr/>
    </dgm:pt>
    <dgm:pt modelId="{0815D85C-32D6-4B6D-B24D-C93001791F8D}" type="pres">
      <dgm:prSet presAssocID="{D87D2134-9D7A-48BA-A341-200D942597C1}" presName="conn2-1" presStyleLbl="parChTrans1D2" presStyleIdx="0" presStyleCnt="2"/>
      <dgm:spPr/>
      <dgm:t>
        <a:bodyPr/>
        <a:lstStyle/>
        <a:p>
          <a:endParaRPr lang="es-CL"/>
        </a:p>
      </dgm:t>
    </dgm:pt>
    <dgm:pt modelId="{93F61766-5C1D-485D-A679-7D282273608E}" type="pres">
      <dgm:prSet presAssocID="{D87D2134-9D7A-48BA-A341-200D942597C1}" presName="connTx" presStyleLbl="parChTrans1D2" presStyleIdx="0" presStyleCnt="2"/>
      <dgm:spPr/>
      <dgm:t>
        <a:bodyPr/>
        <a:lstStyle/>
        <a:p>
          <a:endParaRPr lang="es-CL"/>
        </a:p>
      </dgm:t>
    </dgm:pt>
    <dgm:pt modelId="{9F86401B-6570-410B-A6FF-CEC549812E08}" type="pres">
      <dgm:prSet presAssocID="{AD57E39C-5FF5-43A2-910C-02C17D46A775}" presName="root2" presStyleCnt="0"/>
      <dgm:spPr/>
    </dgm:pt>
    <dgm:pt modelId="{FB3E57CA-4EC4-4936-95BA-3677F2A6ECC6}" type="pres">
      <dgm:prSet presAssocID="{AD57E39C-5FF5-43A2-910C-02C17D46A775}" presName="LevelTwoTextNode" presStyleLbl="node2" presStyleIdx="0" presStyleCnt="2" custLinFactNeighborX="-16871">
        <dgm:presLayoutVars>
          <dgm:chPref val="3"/>
        </dgm:presLayoutVars>
      </dgm:prSet>
      <dgm:spPr/>
      <dgm:t>
        <a:bodyPr/>
        <a:lstStyle/>
        <a:p>
          <a:endParaRPr lang="es-CL"/>
        </a:p>
      </dgm:t>
    </dgm:pt>
    <dgm:pt modelId="{03DD0694-DC16-42E1-8314-FA09594DE7D8}" type="pres">
      <dgm:prSet presAssocID="{AD57E39C-5FF5-43A2-910C-02C17D46A775}" presName="level3hierChild" presStyleCnt="0"/>
      <dgm:spPr/>
    </dgm:pt>
    <dgm:pt modelId="{BC094E16-57A6-4843-8D73-735468E82936}" type="pres">
      <dgm:prSet presAssocID="{F7892341-C0D8-47B2-B070-E8954D1B1B52}" presName="conn2-1" presStyleLbl="parChTrans1D3" presStyleIdx="0" presStyleCnt="5"/>
      <dgm:spPr/>
      <dgm:t>
        <a:bodyPr/>
        <a:lstStyle/>
        <a:p>
          <a:endParaRPr lang="es-CL"/>
        </a:p>
      </dgm:t>
    </dgm:pt>
    <dgm:pt modelId="{237C01F5-0C3B-4589-9202-D6C4595A9AD3}" type="pres">
      <dgm:prSet presAssocID="{F7892341-C0D8-47B2-B070-E8954D1B1B52}" presName="connTx" presStyleLbl="parChTrans1D3" presStyleIdx="0" presStyleCnt="5"/>
      <dgm:spPr/>
      <dgm:t>
        <a:bodyPr/>
        <a:lstStyle/>
        <a:p>
          <a:endParaRPr lang="es-CL"/>
        </a:p>
      </dgm:t>
    </dgm:pt>
    <dgm:pt modelId="{09270B48-0C6F-43C8-A9C0-449A6515AE77}" type="pres">
      <dgm:prSet presAssocID="{34E687C7-C158-4774-81D8-57135C70A015}" presName="root2" presStyleCnt="0"/>
      <dgm:spPr/>
    </dgm:pt>
    <dgm:pt modelId="{AF1BE5AA-8978-4715-BEBB-33249B587167}" type="pres">
      <dgm:prSet presAssocID="{34E687C7-C158-4774-81D8-57135C70A015}" presName="LevelTwoTextNode" presStyleLbl="node3" presStyleIdx="0" presStyleCnt="5" custScaleY="81216" custLinFactNeighborX="857" custLinFactNeighborY="-530">
        <dgm:presLayoutVars>
          <dgm:chPref val="3"/>
        </dgm:presLayoutVars>
      </dgm:prSet>
      <dgm:spPr/>
      <dgm:t>
        <a:bodyPr/>
        <a:lstStyle/>
        <a:p>
          <a:endParaRPr lang="es-CL"/>
        </a:p>
      </dgm:t>
    </dgm:pt>
    <dgm:pt modelId="{A042A2BB-B204-4C38-8CDB-AB8E170EB6AF}" type="pres">
      <dgm:prSet presAssocID="{34E687C7-C158-4774-81D8-57135C70A015}" presName="level3hierChild" presStyleCnt="0"/>
      <dgm:spPr/>
    </dgm:pt>
    <dgm:pt modelId="{54BA1B24-F3C7-4E06-8857-3569713DFF59}" type="pres">
      <dgm:prSet presAssocID="{1B055E2A-E9AA-4216-9FAF-62949784634D}" presName="conn2-1" presStyleLbl="parChTrans1D3" presStyleIdx="1" presStyleCnt="5"/>
      <dgm:spPr/>
      <dgm:t>
        <a:bodyPr/>
        <a:lstStyle/>
        <a:p>
          <a:endParaRPr lang="es-CL"/>
        </a:p>
      </dgm:t>
    </dgm:pt>
    <dgm:pt modelId="{A0779D1F-117D-4454-A91F-7EA4483D80B3}" type="pres">
      <dgm:prSet presAssocID="{1B055E2A-E9AA-4216-9FAF-62949784634D}" presName="connTx" presStyleLbl="parChTrans1D3" presStyleIdx="1" presStyleCnt="5"/>
      <dgm:spPr/>
      <dgm:t>
        <a:bodyPr/>
        <a:lstStyle/>
        <a:p>
          <a:endParaRPr lang="es-CL"/>
        </a:p>
      </dgm:t>
    </dgm:pt>
    <dgm:pt modelId="{9244476E-9075-46B2-A66D-A9A1EFE3EA77}" type="pres">
      <dgm:prSet presAssocID="{C2707BDC-992F-4556-B992-5652A38401E1}" presName="root2" presStyleCnt="0"/>
      <dgm:spPr/>
    </dgm:pt>
    <dgm:pt modelId="{B584DA85-7664-4030-8FA0-AE031CAA3E28}" type="pres">
      <dgm:prSet presAssocID="{C2707BDC-992F-4556-B992-5652A38401E1}" presName="LevelTwoTextNode" presStyleLbl="node3" presStyleIdx="1" presStyleCnt="5" custScaleY="81245">
        <dgm:presLayoutVars>
          <dgm:chPref val="3"/>
        </dgm:presLayoutVars>
      </dgm:prSet>
      <dgm:spPr/>
      <dgm:t>
        <a:bodyPr/>
        <a:lstStyle/>
        <a:p>
          <a:endParaRPr lang="es-CL"/>
        </a:p>
      </dgm:t>
    </dgm:pt>
    <dgm:pt modelId="{3569033C-C0CE-4D8A-A96C-8E040CC53D54}" type="pres">
      <dgm:prSet presAssocID="{C2707BDC-992F-4556-B992-5652A38401E1}" presName="level3hierChild" presStyleCnt="0"/>
      <dgm:spPr/>
    </dgm:pt>
    <dgm:pt modelId="{F670C56B-A204-43EC-A73B-944129D68C43}" type="pres">
      <dgm:prSet presAssocID="{FBBFC1B1-0A01-4F25-819A-BEA9556C3465}" presName="conn2-1" presStyleLbl="parChTrans1D3" presStyleIdx="2" presStyleCnt="5"/>
      <dgm:spPr/>
      <dgm:t>
        <a:bodyPr/>
        <a:lstStyle/>
        <a:p>
          <a:endParaRPr lang="es-CL"/>
        </a:p>
      </dgm:t>
    </dgm:pt>
    <dgm:pt modelId="{7E4334B6-11A0-459D-88D1-1837E04C56D9}" type="pres">
      <dgm:prSet presAssocID="{FBBFC1B1-0A01-4F25-819A-BEA9556C3465}" presName="connTx" presStyleLbl="parChTrans1D3" presStyleIdx="2" presStyleCnt="5"/>
      <dgm:spPr/>
      <dgm:t>
        <a:bodyPr/>
        <a:lstStyle/>
        <a:p>
          <a:endParaRPr lang="es-CL"/>
        </a:p>
      </dgm:t>
    </dgm:pt>
    <dgm:pt modelId="{831B8D0E-7C94-41D0-9B5C-BE53E00625FB}" type="pres">
      <dgm:prSet presAssocID="{840B3A8F-7BCA-4CBB-A383-0B58A71EECFA}" presName="root2" presStyleCnt="0"/>
      <dgm:spPr/>
    </dgm:pt>
    <dgm:pt modelId="{85850C65-C784-4ACD-88B9-E08747A858BC}" type="pres">
      <dgm:prSet presAssocID="{840B3A8F-7BCA-4CBB-A383-0B58A71EECFA}" presName="LevelTwoTextNode" presStyleLbl="node3" presStyleIdx="2" presStyleCnt="5" custScaleY="65007">
        <dgm:presLayoutVars>
          <dgm:chPref val="3"/>
        </dgm:presLayoutVars>
      </dgm:prSet>
      <dgm:spPr/>
      <dgm:t>
        <a:bodyPr/>
        <a:lstStyle/>
        <a:p>
          <a:endParaRPr lang="es-CL"/>
        </a:p>
      </dgm:t>
    </dgm:pt>
    <dgm:pt modelId="{4DF82313-E14C-4B03-8641-42E0994CE216}" type="pres">
      <dgm:prSet presAssocID="{840B3A8F-7BCA-4CBB-A383-0B58A71EECFA}" presName="level3hierChild" presStyleCnt="0"/>
      <dgm:spPr/>
    </dgm:pt>
    <dgm:pt modelId="{D7A872B3-0AF8-4FD1-AA1A-9108AAB8BB9F}" type="pres">
      <dgm:prSet presAssocID="{46AFB496-2EFF-43AC-8809-285D5282F740}" presName="conn2-1" presStyleLbl="parChTrans1D2" presStyleIdx="1" presStyleCnt="2"/>
      <dgm:spPr/>
      <dgm:t>
        <a:bodyPr/>
        <a:lstStyle/>
        <a:p>
          <a:endParaRPr lang="es-CL"/>
        </a:p>
      </dgm:t>
    </dgm:pt>
    <dgm:pt modelId="{3772F283-0663-461B-B0BA-13B020997A7F}" type="pres">
      <dgm:prSet presAssocID="{46AFB496-2EFF-43AC-8809-285D5282F740}" presName="connTx" presStyleLbl="parChTrans1D2" presStyleIdx="1" presStyleCnt="2"/>
      <dgm:spPr/>
      <dgm:t>
        <a:bodyPr/>
        <a:lstStyle/>
        <a:p>
          <a:endParaRPr lang="es-CL"/>
        </a:p>
      </dgm:t>
    </dgm:pt>
    <dgm:pt modelId="{DA942876-4103-4127-BB92-76E48B0AC18E}" type="pres">
      <dgm:prSet presAssocID="{D26EA7DB-CC90-4449-8BB2-7EF861C174B1}" presName="root2" presStyleCnt="0"/>
      <dgm:spPr/>
    </dgm:pt>
    <dgm:pt modelId="{C225D7E4-63D8-402D-ACF2-1955B4FE1DC6}" type="pres">
      <dgm:prSet presAssocID="{D26EA7DB-CC90-4449-8BB2-7EF861C174B1}" presName="LevelTwoTextNode" presStyleLbl="node2" presStyleIdx="1" presStyleCnt="2" custLinFactNeighborX="-12808">
        <dgm:presLayoutVars>
          <dgm:chPref val="3"/>
        </dgm:presLayoutVars>
      </dgm:prSet>
      <dgm:spPr/>
      <dgm:t>
        <a:bodyPr/>
        <a:lstStyle/>
        <a:p>
          <a:endParaRPr lang="es-CL"/>
        </a:p>
      </dgm:t>
    </dgm:pt>
    <dgm:pt modelId="{9F804A6F-03F7-4B55-A318-D015E92E6B02}" type="pres">
      <dgm:prSet presAssocID="{D26EA7DB-CC90-4449-8BB2-7EF861C174B1}" presName="level3hierChild" presStyleCnt="0"/>
      <dgm:spPr/>
    </dgm:pt>
    <dgm:pt modelId="{F59C185B-B6E0-4CBE-86E3-8AF8A23A3C9A}" type="pres">
      <dgm:prSet presAssocID="{155ACFFF-9F23-400C-8CE6-7367DD7167EE}" presName="conn2-1" presStyleLbl="parChTrans1D3" presStyleIdx="3" presStyleCnt="5"/>
      <dgm:spPr/>
      <dgm:t>
        <a:bodyPr/>
        <a:lstStyle/>
        <a:p>
          <a:endParaRPr lang="es-CL"/>
        </a:p>
      </dgm:t>
    </dgm:pt>
    <dgm:pt modelId="{EBBEEE77-2179-4E6B-BA4A-9BC19A9D553B}" type="pres">
      <dgm:prSet presAssocID="{155ACFFF-9F23-400C-8CE6-7367DD7167EE}" presName="connTx" presStyleLbl="parChTrans1D3" presStyleIdx="3" presStyleCnt="5"/>
      <dgm:spPr/>
      <dgm:t>
        <a:bodyPr/>
        <a:lstStyle/>
        <a:p>
          <a:endParaRPr lang="es-CL"/>
        </a:p>
      </dgm:t>
    </dgm:pt>
    <dgm:pt modelId="{28C736EB-4FC2-4236-879C-3C42C6BB95E6}" type="pres">
      <dgm:prSet presAssocID="{66931D82-6F19-41D8-A35A-2B4DFB808A0C}" presName="root2" presStyleCnt="0"/>
      <dgm:spPr/>
    </dgm:pt>
    <dgm:pt modelId="{875143C0-468A-43E1-9351-D06591748030}" type="pres">
      <dgm:prSet presAssocID="{66931D82-6F19-41D8-A35A-2B4DFB808A0C}" presName="LevelTwoTextNode" presStyleLbl="node3" presStyleIdx="3" presStyleCnt="5" custScaleX="223139" custScaleY="162504">
        <dgm:presLayoutVars>
          <dgm:chPref val="3"/>
        </dgm:presLayoutVars>
      </dgm:prSet>
      <dgm:spPr/>
      <dgm:t>
        <a:bodyPr/>
        <a:lstStyle/>
        <a:p>
          <a:endParaRPr lang="es-CL"/>
        </a:p>
      </dgm:t>
    </dgm:pt>
    <dgm:pt modelId="{2AE4C8F4-8786-4211-8143-80D84CDF2D51}" type="pres">
      <dgm:prSet presAssocID="{66931D82-6F19-41D8-A35A-2B4DFB808A0C}" presName="level3hierChild" presStyleCnt="0"/>
      <dgm:spPr/>
    </dgm:pt>
    <dgm:pt modelId="{6B227414-B95A-4B40-B7A8-1096C36ED3A0}" type="pres">
      <dgm:prSet presAssocID="{9ED12E9F-89D8-4B32-ABF2-B1A1ADD9944A}" presName="conn2-1" presStyleLbl="parChTrans1D3" presStyleIdx="4" presStyleCnt="5"/>
      <dgm:spPr/>
      <dgm:t>
        <a:bodyPr/>
        <a:lstStyle/>
        <a:p>
          <a:endParaRPr lang="es-CL"/>
        </a:p>
      </dgm:t>
    </dgm:pt>
    <dgm:pt modelId="{378EEFBA-9BA5-4E8A-8EA0-0E1DD23AD02B}" type="pres">
      <dgm:prSet presAssocID="{9ED12E9F-89D8-4B32-ABF2-B1A1ADD9944A}" presName="connTx" presStyleLbl="parChTrans1D3" presStyleIdx="4" presStyleCnt="5"/>
      <dgm:spPr/>
      <dgm:t>
        <a:bodyPr/>
        <a:lstStyle/>
        <a:p>
          <a:endParaRPr lang="es-CL"/>
        </a:p>
      </dgm:t>
    </dgm:pt>
    <dgm:pt modelId="{A94729AD-8F19-4970-84A1-B39269EE153A}" type="pres">
      <dgm:prSet presAssocID="{26B61DCC-630C-4072-8AFC-F032C3AC0D89}" presName="root2" presStyleCnt="0"/>
      <dgm:spPr/>
    </dgm:pt>
    <dgm:pt modelId="{34CD2A93-2A7A-4660-9830-681479726523}" type="pres">
      <dgm:prSet presAssocID="{26B61DCC-630C-4072-8AFC-F032C3AC0D89}" presName="LevelTwoTextNode" presStyleLbl="node3" presStyleIdx="4" presStyleCnt="5" custScaleX="182482" custScaleY="104259">
        <dgm:presLayoutVars>
          <dgm:chPref val="3"/>
        </dgm:presLayoutVars>
      </dgm:prSet>
      <dgm:spPr/>
      <dgm:t>
        <a:bodyPr/>
        <a:lstStyle/>
        <a:p>
          <a:endParaRPr lang="es-CL"/>
        </a:p>
      </dgm:t>
    </dgm:pt>
    <dgm:pt modelId="{18CBEFDB-6892-4A3B-976B-508D426C33DE}" type="pres">
      <dgm:prSet presAssocID="{26B61DCC-630C-4072-8AFC-F032C3AC0D89}" presName="level3hierChild" presStyleCnt="0"/>
      <dgm:spPr/>
    </dgm:pt>
  </dgm:ptLst>
  <dgm:cxnLst>
    <dgm:cxn modelId="{7C88A0EA-7E80-4CCB-ABC6-FC84D8FB5E2C}" type="presOf" srcId="{D87D2134-9D7A-48BA-A341-200D942597C1}" destId="{93F61766-5C1D-485D-A679-7D282273608E}" srcOrd="1" destOrd="0" presId="urn:microsoft.com/office/officeart/2005/8/layout/hierarchy2"/>
    <dgm:cxn modelId="{C5ADB7E7-4D73-48E2-B7BC-1EA9AFD33E63}" type="presOf" srcId="{46AFB496-2EFF-43AC-8809-285D5282F740}" destId="{D7A872B3-0AF8-4FD1-AA1A-9108AAB8BB9F}" srcOrd="0" destOrd="0" presId="urn:microsoft.com/office/officeart/2005/8/layout/hierarchy2"/>
    <dgm:cxn modelId="{417E31CA-AB77-4D09-AD0C-3A8BC3BCC878}" type="presOf" srcId="{F7892341-C0D8-47B2-B070-E8954D1B1B52}" destId="{BC094E16-57A6-4843-8D73-735468E82936}" srcOrd="0" destOrd="0" presId="urn:microsoft.com/office/officeart/2005/8/layout/hierarchy2"/>
    <dgm:cxn modelId="{39D8018F-DB51-47B3-B635-15CAC2354745}" type="presOf" srcId="{1B055E2A-E9AA-4216-9FAF-62949784634D}" destId="{54BA1B24-F3C7-4E06-8857-3569713DFF59}" srcOrd="0" destOrd="0" presId="urn:microsoft.com/office/officeart/2005/8/layout/hierarchy2"/>
    <dgm:cxn modelId="{B2FB5681-3AD6-48F6-963A-86115A9AA91E}" type="presOf" srcId="{D87D2134-9D7A-48BA-A341-200D942597C1}" destId="{0815D85C-32D6-4B6D-B24D-C93001791F8D}" srcOrd="0" destOrd="0" presId="urn:microsoft.com/office/officeart/2005/8/layout/hierarchy2"/>
    <dgm:cxn modelId="{61507FA3-725E-42FC-9D8E-67C28CD0AA65}" type="presOf" srcId="{FBBFC1B1-0A01-4F25-819A-BEA9556C3465}" destId="{7E4334B6-11A0-459D-88D1-1837E04C56D9}" srcOrd="1" destOrd="0" presId="urn:microsoft.com/office/officeart/2005/8/layout/hierarchy2"/>
    <dgm:cxn modelId="{A09D7074-21EB-4752-B195-B63FF3FE334B}" type="presOf" srcId="{1B055E2A-E9AA-4216-9FAF-62949784634D}" destId="{A0779D1F-117D-4454-A91F-7EA4483D80B3}" srcOrd="1" destOrd="0" presId="urn:microsoft.com/office/officeart/2005/8/layout/hierarchy2"/>
    <dgm:cxn modelId="{2504DA2D-2D43-4355-96F8-F2478EBE49E5}" srcId="{D26EA7DB-CC90-4449-8BB2-7EF861C174B1}" destId="{66931D82-6F19-41D8-A35A-2B4DFB808A0C}" srcOrd="0" destOrd="0" parTransId="{155ACFFF-9F23-400C-8CE6-7367DD7167EE}" sibTransId="{3E678DE9-F7AF-4323-8E69-2C498D0387BE}"/>
    <dgm:cxn modelId="{7FA152A2-1A4D-441E-9BBE-97BEB96CA217}" type="presOf" srcId="{C2707BDC-992F-4556-B992-5652A38401E1}" destId="{B584DA85-7664-4030-8FA0-AE031CAA3E28}" srcOrd="0" destOrd="0" presId="urn:microsoft.com/office/officeart/2005/8/layout/hierarchy2"/>
    <dgm:cxn modelId="{338EB86A-83FB-4CCC-B406-27CF6FB48760}" type="presOf" srcId="{AD57E39C-5FF5-43A2-910C-02C17D46A775}" destId="{FB3E57CA-4EC4-4936-95BA-3677F2A6ECC6}" srcOrd="0" destOrd="0" presId="urn:microsoft.com/office/officeart/2005/8/layout/hierarchy2"/>
    <dgm:cxn modelId="{B203CAF7-280A-4679-8595-36A03E67D77D}" type="presOf" srcId="{46AFB496-2EFF-43AC-8809-285D5282F740}" destId="{3772F283-0663-461B-B0BA-13B020997A7F}" srcOrd="1" destOrd="0" presId="urn:microsoft.com/office/officeart/2005/8/layout/hierarchy2"/>
    <dgm:cxn modelId="{E0AA05AA-A9EB-457B-A984-9730A3A7D0A5}" type="presOf" srcId="{F7892341-C0D8-47B2-B070-E8954D1B1B52}" destId="{237C01F5-0C3B-4589-9202-D6C4595A9AD3}" srcOrd="1" destOrd="0" presId="urn:microsoft.com/office/officeart/2005/8/layout/hierarchy2"/>
    <dgm:cxn modelId="{4C1B7BB4-E72C-4C1E-9E19-4EB56EB3E601}" type="presOf" srcId="{9ED12E9F-89D8-4B32-ABF2-B1A1ADD9944A}" destId="{378EEFBA-9BA5-4E8A-8EA0-0E1DD23AD02B}" srcOrd="1" destOrd="0" presId="urn:microsoft.com/office/officeart/2005/8/layout/hierarchy2"/>
    <dgm:cxn modelId="{9B53F21F-F171-4C5B-861F-A854DEEEFE4E}" type="presOf" srcId="{8F453ECD-C5AD-44C7-9BC4-CE185FE18542}" destId="{CE5B2FBB-DC98-41D1-98AF-8126C8634DA1}" srcOrd="0" destOrd="0" presId="urn:microsoft.com/office/officeart/2005/8/layout/hierarchy2"/>
    <dgm:cxn modelId="{AA222B74-BF1E-4A0E-A6EF-05C110046CB0}" type="presOf" srcId="{F5EEAF19-B3D0-4AAF-BD75-BA8CE1916D5E}" destId="{9A7AC9D1-B99D-40AE-ADDA-9865377A3EE4}" srcOrd="0" destOrd="0" presId="urn:microsoft.com/office/officeart/2005/8/layout/hierarchy2"/>
    <dgm:cxn modelId="{3E23AD08-A4CA-4985-ABFC-C6B064C4D1D1}" srcId="{8F453ECD-C5AD-44C7-9BC4-CE185FE18542}" destId="{D26EA7DB-CC90-4449-8BB2-7EF861C174B1}" srcOrd="1" destOrd="0" parTransId="{46AFB496-2EFF-43AC-8809-285D5282F740}" sibTransId="{7A83DFE6-962A-44E3-9131-EB4A476971BE}"/>
    <dgm:cxn modelId="{B4171AE4-8421-4FBA-B071-0D8663895166}" srcId="{AD57E39C-5FF5-43A2-910C-02C17D46A775}" destId="{840B3A8F-7BCA-4CBB-A383-0B58A71EECFA}" srcOrd="2" destOrd="0" parTransId="{FBBFC1B1-0A01-4F25-819A-BEA9556C3465}" sibTransId="{996AE5CC-BB7F-414E-B312-F46784C11863}"/>
    <dgm:cxn modelId="{52BBE49C-7171-4143-ABF3-15F4CD3CA2C1}" type="presOf" srcId="{155ACFFF-9F23-400C-8CE6-7367DD7167EE}" destId="{F59C185B-B6E0-4CBE-86E3-8AF8A23A3C9A}" srcOrd="0" destOrd="0" presId="urn:microsoft.com/office/officeart/2005/8/layout/hierarchy2"/>
    <dgm:cxn modelId="{F1CD7427-E7D3-4B18-AAB3-786B73194A1E}" type="presOf" srcId="{9ED12E9F-89D8-4B32-ABF2-B1A1ADD9944A}" destId="{6B227414-B95A-4B40-B7A8-1096C36ED3A0}" srcOrd="0" destOrd="0" presId="urn:microsoft.com/office/officeart/2005/8/layout/hierarchy2"/>
    <dgm:cxn modelId="{8BB4484E-A2C1-4B2A-8EBC-73B24FD049C3}" srcId="{8F453ECD-C5AD-44C7-9BC4-CE185FE18542}" destId="{AD57E39C-5FF5-43A2-910C-02C17D46A775}" srcOrd="0" destOrd="0" parTransId="{D87D2134-9D7A-48BA-A341-200D942597C1}" sibTransId="{10E802EB-F524-476A-9FBB-88D7337D732C}"/>
    <dgm:cxn modelId="{3F469C34-86C8-4692-8D82-777FF5F25AF8}" type="presOf" srcId="{26B61DCC-630C-4072-8AFC-F032C3AC0D89}" destId="{34CD2A93-2A7A-4660-9830-681479726523}" srcOrd="0" destOrd="0" presId="urn:microsoft.com/office/officeart/2005/8/layout/hierarchy2"/>
    <dgm:cxn modelId="{2E77C758-D11C-4552-8108-67E8D9A4FA18}" type="presOf" srcId="{D26EA7DB-CC90-4449-8BB2-7EF861C174B1}" destId="{C225D7E4-63D8-402D-ACF2-1955B4FE1DC6}" srcOrd="0" destOrd="0" presId="urn:microsoft.com/office/officeart/2005/8/layout/hierarchy2"/>
    <dgm:cxn modelId="{50675023-DAEF-44FA-B508-4B14AD11A390}" type="presOf" srcId="{840B3A8F-7BCA-4CBB-A383-0B58A71EECFA}" destId="{85850C65-C784-4ACD-88B9-E08747A858BC}" srcOrd="0" destOrd="0" presId="urn:microsoft.com/office/officeart/2005/8/layout/hierarchy2"/>
    <dgm:cxn modelId="{E0C18116-035C-46F3-A74D-02397BDA753E}" type="presOf" srcId="{FBBFC1B1-0A01-4F25-819A-BEA9556C3465}" destId="{F670C56B-A204-43EC-A73B-944129D68C43}" srcOrd="0" destOrd="0" presId="urn:microsoft.com/office/officeart/2005/8/layout/hierarchy2"/>
    <dgm:cxn modelId="{F823F46A-5679-48B6-A52D-2A72095F1DD6}" srcId="{D26EA7DB-CC90-4449-8BB2-7EF861C174B1}" destId="{26B61DCC-630C-4072-8AFC-F032C3AC0D89}" srcOrd="1" destOrd="0" parTransId="{9ED12E9F-89D8-4B32-ABF2-B1A1ADD9944A}" sibTransId="{E6C03364-2CCB-4F96-9D3B-0B17320295AD}"/>
    <dgm:cxn modelId="{161C12DD-FB0F-4985-AA32-4AE77B53CF62}" srcId="{AD57E39C-5FF5-43A2-910C-02C17D46A775}" destId="{34E687C7-C158-4774-81D8-57135C70A015}" srcOrd="0" destOrd="0" parTransId="{F7892341-C0D8-47B2-B070-E8954D1B1B52}" sibTransId="{5286EFF7-E82C-4230-8FA7-BD9CE99850D9}"/>
    <dgm:cxn modelId="{5AC47EDD-6730-4AC4-95E1-194DEFE83E46}" srcId="{F5EEAF19-B3D0-4AAF-BD75-BA8CE1916D5E}" destId="{8F453ECD-C5AD-44C7-9BC4-CE185FE18542}" srcOrd="0" destOrd="0" parTransId="{C134B45A-5F90-4C80-B5B8-9436A70B5BC2}" sibTransId="{5105E719-9D88-4D89-AABA-54C2263FED65}"/>
    <dgm:cxn modelId="{05B4B4AE-9CD8-4370-875F-76620971C182}" srcId="{AD57E39C-5FF5-43A2-910C-02C17D46A775}" destId="{C2707BDC-992F-4556-B992-5652A38401E1}" srcOrd="1" destOrd="0" parTransId="{1B055E2A-E9AA-4216-9FAF-62949784634D}" sibTransId="{A92FCDA2-7658-4AD9-BBE7-40F270D5209A}"/>
    <dgm:cxn modelId="{DF46EDE0-C62F-4A71-BE78-92594CE3DBA9}" type="presOf" srcId="{155ACFFF-9F23-400C-8CE6-7367DD7167EE}" destId="{EBBEEE77-2179-4E6B-BA4A-9BC19A9D553B}" srcOrd="1" destOrd="0" presId="urn:microsoft.com/office/officeart/2005/8/layout/hierarchy2"/>
    <dgm:cxn modelId="{5A1CCE9A-0180-4E4F-ABD3-A7314EAFE7D9}" type="presOf" srcId="{66931D82-6F19-41D8-A35A-2B4DFB808A0C}" destId="{875143C0-468A-43E1-9351-D06591748030}" srcOrd="0" destOrd="0" presId="urn:microsoft.com/office/officeart/2005/8/layout/hierarchy2"/>
    <dgm:cxn modelId="{4C0539CD-7040-4272-A20B-31676FAC753D}" type="presOf" srcId="{34E687C7-C158-4774-81D8-57135C70A015}" destId="{AF1BE5AA-8978-4715-BEBB-33249B587167}" srcOrd="0" destOrd="0" presId="urn:microsoft.com/office/officeart/2005/8/layout/hierarchy2"/>
    <dgm:cxn modelId="{29405418-F329-4D7A-A5F0-784F28A9BCA9}" type="presParOf" srcId="{9A7AC9D1-B99D-40AE-ADDA-9865377A3EE4}" destId="{D9523803-C695-49A2-846E-64C0F6B6AAE4}" srcOrd="0" destOrd="0" presId="urn:microsoft.com/office/officeart/2005/8/layout/hierarchy2"/>
    <dgm:cxn modelId="{D11D6B34-0764-44B6-A538-F45892165F9F}" type="presParOf" srcId="{D9523803-C695-49A2-846E-64C0F6B6AAE4}" destId="{CE5B2FBB-DC98-41D1-98AF-8126C8634DA1}" srcOrd="0" destOrd="0" presId="urn:microsoft.com/office/officeart/2005/8/layout/hierarchy2"/>
    <dgm:cxn modelId="{22EB3686-BAF5-4508-AD2B-89423680B0E3}" type="presParOf" srcId="{D9523803-C695-49A2-846E-64C0F6B6AAE4}" destId="{905EFEC4-9FB1-45C1-8B6F-BC7D855FA670}" srcOrd="1" destOrd="0" presId="urn:microsoft.com/office/officeart/2005/8/layout/hierarchy2"/>
    <dgm:cxn modelId="{BF572F21-6028-4CEC-8638-A7500C35330C}" type="presParOf" srcId="{905EFEC4-9FB1-45C1-8B6F-BC7D855FA670}" destId="{0815D85C-32D6-4B6D-B24D-C93001791F8D}" srcOrd="0" destOrd="0" presId="urn:microsoft.com/office/officeart/2005/8/layout/hierarchy2"/>
    <dgm:cxn modelId="{8533FD6E-BD93-4B6A-904A-FA89002B5491}" type="presParOf" srcId="{0815D85C-32D6-4B6D-B24D-C93001791F8D}" destId="{93F61766-5C1D-485D-A679-7D282273608E}" srcOrd="0" destOrd="0" presId="urn:microsoft.com/office/officeart/2005/8/layout/hierarchy2"/>
    <dgm:cxn modelId="{43BADDF0-E3A9-4CDC-B500-53D22B1D6FF3}" type="presParOf" srcId="{905EFEC4-9FB1-45C1-8B6F-BC7D855FA670}" destId="{9F86401B-6570-410B-A6FF-CEC549812E08}" srcOrd="1" destOrd="0" presId="urn:microsoft.com/office/officeart/2005/8/layout/hierarchy2"/>
    <dgm:cxn modelId="{140B3F01-4DF0-4F18-9C85-0D59811C2FB6}" type="presParOf" srcId="{9F86401B-6570-410B-A6FF-CEC549812E08}" destId="{FB3E57CA-4EC4-4936-95BA-3677F2A6ECC6}" srcOrd="0" destOrd="0" presId="urn:microsoft.com/office/officeart/2005/8/layout/hierarchy2"/>
    <dgm:cxn modelId="{9495B21F-A7F1-4B16-829B-7FA6EBD5F263}" type="presParOf" srcId="{9F86401B-6570-410B-A6FF-CEC549812E08}" destId="{03DD0694-DC16-42E1-8314-FA09594DE7D8}" srcOrd="1" destOrd="0" presId="urn:microsoft.com/office/officeart/2005/8/layout/hierarchy2"/>
    <dgm:cxn modelId="{DF412A0D-397A-42DF-9240-222AB5639671}" type="presParOf" srcId="{03DD0694-DC16-42E1-8314-FA09594DE7D8}" destId="{BC094E16-57A6-4843-8D73-735468E82936}" srcOrd="0" destOrd="0" presId="urn:microsoft.com/office/officeart/2005/8/layout/hierarchy2"/>
    <dgm:cxn modelId="{3557E19B-9814-4939-828B-304699CDC6F5}" type="presParOf" srcId="{BC094E16-57A6-4843-8D73-735468E82936}" destId="{237C01F5-0C3B-4589-9202-D6C4595A9AD3}" srcOrd="0" destOrd="0" presId="urn:microsoft.com/office/officeart/2005/8/layout/hierarchy2"/>
    <dgm:cxn modelId="{EC0E1D2D-939B-442A-A0D2-919FE832A593}" type="presParOf" srcId="{03DD0694-DC16-42E1-8314-FA09594DE7D8}" destId="{09270B48-0C6F-43C8-A9C0-449A6515AE77}" srcOrd="1" destOrd="0" presId="urn:microsoft.com/office/officeart/2005/8/layout/hierarchy2"/>
    <dgm:cxn modelId="{8FCA1B7E-598F-4646-A037-72C10973D47D}" type="presParOf" srcId="{09270B48-0C6F-43C8-A9C0-449A6515AE77}" destId="{AF1BE5AA-8978-4715-BEBB-33249B587167}" srcOrd="0" destOrd="0" presId="urn:microsoft.com/office/officeart/2005/8/layout/hierarchy2"/>
    <dgm:cxn modelId="{8A887F23-465A-4607-B679-76966FAB6507}" type="presParOf" srcId="{09270B48-0C6F-43C8-A9C0-449A6515AE77}" destId="{A042A2BB-B204-4C38-8CDB-AB8E170EB6AF}" srcOrd="1" destOrd="0" presId="urn:microsoft.com/office/officeart/2005/8/layout/hierarchy2"/>
    <dgm:cxn modelId="{909FA65E-6A16-49B9-B819-25DFDFB37E12}" type="presParOf" srcId="{03DD0694-DC16-42E1-8314-FA09594DE7D8}" destId="{54BA1B24-F3C7-4E06-8857-3569713DFF59}" srcOrd="2" destOrd="0" presId="urn:microsoft.com/office/officeart/2005/8/layout/hierarchy2"/>
    <dgm:cxn modelId="{2781BF98-99BA-4FE3-B3CA-A04A83F357CD}" type="presParOf" srcId="{54BA1B24-F3C7-4E06-8857-3569713DFF59}" destId="{A0779D1F-117D-4454-A91F-7EA4483D80B3}" srcOrd="0" destOrd="0" presId="urn:microsoft.com/office/officeart/2005/8/layout/hierarchy2"/>
    <dgm:cxn modelId="{FE982BE2-93D7-4683-A004-EFD85BB65C20}" type="presParOf" srcId="{03DD0694-DC16-42E1-8314-FA09594DE7D8}" destId="{9244476E-9075-46B2-A66D-A9A1EFE3EA77}" srcOrd="3" destOrd="0" presId="urn:microsoft.com/office/officeart/2005/8/layout/hierarchy2"/>
    <dgm:cxn modelId="{0C4724A4-6DF9-4FE1-B51F-7435A4057D4D}" type="presParOf" srcId="{9244476E-9075-46B2-A66D-A9A1EFE3EA77}" destId="{B584DA85-7664-4030-8FA0-AE031CAA3E28}" srcOrd="0" destOrd="0" presId="urn:microsoft.com/office/officeart/2005/8/layout/hierarchy2"/>
    <dgm:cxn modelId="{0B58CDF5-3109-4913-B2A4-20A23C6A6909}" type="presParOf" srcId="{9244476E-9075-46B2-A66D-A9A1EFE3EA77}" destId="{3569033C-C0CE-4D8A-A96C-8E040CC53D54}" srcOrd="1" destOrd="0" presId="urn:microsoft.com/office/officeart/2005/8/layout/hierarchy2"/>
    <dgm:cxn modelId="{BE123E6D-4DAE-42E8-9ECD-B8CC9E5BFE0B}" type="presParOf" srcId="{03DD0694-DC16-42E1-8314-FA09594DE7D8}" destId="{F670C56B-A204-43EC-A73B-944129D68C43}" srcOrd="4" destOrd="0" presId="urn:microsoft.com/office/officeart/2005/8/layout/hierarchy2"/>
    <dgm:cxn modelId="{0616A423-DC89-40E8-9502-1FDCF56F3B10}" type="presParOf" srcId="{F670C56B-A204-43EC-A73B-944129D68C43}" destId="{7E4334B6-11A0-459D-88D1-1837E04C56D9}" srcOrd="0" destOrd="0" presId="urn:microsoft.com/office/officeart/2005/8/layout/hierarchy2"/>
    <dgm:cxn modelId="{74AC1C3D-537E-4DC0-B11A-ACE89025F3C9}" type="presParOf" srcId="{03DD0694-DC16-42E1-8314-FA09594DE7D8}" destId="{831B8D0E-7C94-41D0-9B5C-BE53E00625FB}" srcOrd="5" destOrd="0" presId="urn:microsoft.com/office/officeart/2005/8/layout/hierarchy2"/>
    <dgm:cxn modelId="{4021EE59-6708-4B29-A3E2-869ECE7724B6}" type="presParOf" srcId="{831B8D0E-7C94-41D0-9B5C-BE53E00625FB}" destId="{85850C65-C784-4ACD-88B9-E08747A858BC}" srcOrd="0" destOrd="0" presId="urn:microsoft.com/office/officeart/2005/8/layout/hierarchy2"/>
    <dgm:cxn modelId="{7C3B591B-B404-4FB3-B021-FCA5AAADB318}" type="presParOf" srcId="{831B8D0E-7C94-41D0-9B5C-BE53E00625FB}" destId="{4DF82313-E14C-4B03-8641-42E0994CE216}" srcOrd="1" destOrd="0" presId="urn:microsoft.com/office/officeart/2005/8/layout/hierarchy2"/>
    <dgm:cxn modelId="{7AE3F9F1-869F-4E8F-B98F-4BFD65C0CE4B}" type="presParOf" srcId="{905EFEC4-9FB1-45C1-8B6F-BC7D855FA670}" destId="{D7A872B3-0AF8-4FD1-AA1A-9108AAB8BB9F}" srcOrd="2" destOrd="0" presId="urn:microsoft.com/office/officeart/2005/8/layout/hierarchy2"/>
    <dgm:cxn modelId="{EA9A1A1C-44E8-490F-8C63-F67BEFE2BA6E}" type="presParOf" srcId="{D7A872B3-0AF8-4FD1-AA1A-9108AAB8BB9F}" destId="{3772F283-0663-461B-B0BA-13B020997A7F}" srcOrd="0" destOrd="0" presId="urn:microsoft.com/office/officeart/2005/8/layout/hierarchy2"/>
    <dgm:cxn modelId="{7336B6FA-7E88-4F07-ABF0-048AFF39874B}" type="presParOf" srcId="{905EFEC4-9FB1-45C1-8B6F-BC7D855FA670}" destId="{DA942876-4103-4127-BB92-76E48B0AC18E}" srcOrd="3" destOrd="0" presId="urn:microsoft.com/office/officeart/2005/8/layout/hierarchy2"/>
    <dgm:cxn modelId="{BCC26509-E193-4393-AB50-66F916DBE22F}" type="presParOf" srcId="{DA942876-4103-4127-BB92-76E48B0AC18E}" destId="{C225D7E4-63D8-402D-ACF2-1955B4FE1DC6}" srcOrd="0" destOrd="0" presId="urn:microsoft.com/office/officeart/2005/8/layout/hierarchy2"/>
    <dgm:cxn modelId="{CEDD873D-D992-4FC1-AD8B-5376A38778D1}" type="presParOf" srcId="{DA942876-4103-4127-BB92-76E48B0AC18E}" destId="{9F804A6F-03F7-4B55-A318-D015E92E6B02}" srcOrd="1" destOrd="0" presId="urn:microsoft.com/office/officeart/2005/8/layout/hierarchy2"/>
    <dgm:cxn modelId="{2157E425-FC23-4A9D-9F12-E1328B6D8080}" type="presParOf" srcId="{9F804A6F-03F7-4B55-A318-D015E92E6B02}" destId="{F59C185B-B6E0-4CBE-86E3-8AF8A23A3C9A}" srcOrd="0" destOrd="0" presId="urn:microsoft.com/office/officeart/2005/8/layout/hierarchy2"/>
    <dgm:cxn modelId="{445311E4-45FC-42D6-AC92-1A449FE16677}" type="presParOf" srcId="{F59C185B-B6E0-4CBE-86E3-8AF8A23A3C9A}" destId="{EBBEEE77-2179-4E6B-BA4A-9BC19A9D553B}" srcOrd="0" destOrd="0" presId="urn:microsoft.com/office/officeart/2005/8/layout/hierarchy2"/>
    <dgm:cxn modelId="{EAF8CCEE-D562-4C5C-8CEB-5C9281261D79}" type="presParOf" srcId="{9F804A6F-03F7-4B55-A318-D015E92E6B02}" destId="{28C736EB-4FC2-4236-879C-3C42C6BB95E6}" srcOrd="1" destOrd="0" presId="urn:microsoft.com/office/officeart/2005/8/layout/hierarchy2"/>
    <dgm:cxn modelId="{B6D34D65-D9B7-4F6D-A889-AEDC24AC30E2}" type="presParOf" srcId="{28C736EB-4FC2-4236-879C-3C42C6BB95E6}" destId="{875143C0-468A-43E1-9351-D06591748030}" srcOrd="0" destOrd="0" presId="urn:microsoft.com/office/officeart/2005/8/layout/hierarchy2"/>
    <dgm:cxn modelId="{09BD5E7D-EADB-4335-950D-42A330145BCF}" type="presParOf" srcId="{28C736EB-4FC2-4236-879C-3C42C6BB95E6}" destId="{2AE4C8F4-8786-4211-8143-80D84CDF2D51}" srcOrd="1" destOrd="0" presId="urn:microsoft.com/office/officeart/2005/8/layout/hierarchy2"/>
    <dgm:cxn modelId="{6B7D4002-DB24-4370-8B8B-F5F28AB96C76}" type="presParOf" srcId="{9F804A6F-03F7-4B55-A318-D015E92E6B02}" destId="{6B227414-B95A-4B40-B7A8-1096C36ED3A0}" srcOrd="2" destOrd="0" presId="urn:microsoft.com/office/officeart/2005/8/layout/hierarchy2"/>
    <dgm:cxn modelId="{DCF7E357-AA99-4A8F-9BE1-BF6FA0BF5C89}" type="presParOf" srcId="{6B227414-B95A-4B40-B7A8-1096C36ED3A0}" destId="{378EEFBA-9BA5-4E8A-8EA0-0E1DD23AD02B}" srcOrd="0" destOrd="0" presId="urn:microsoft.com/office/officeart/2005/8/layout/hierarchy2"/>
    <dgm:cxn modelId="{58FB00D6-8B33-4C47-AFCA-9D82DF2515A0}" type="presParOf" srcId="{9F804A6F-03F7-4B55-A318-D015E92E6B02}" destId="{A94729AD-8F19-4970-84A1-B39269EE153A}" srcOrd="3" destOrd="0" presId="urn:microsoft.com/office/officeart/2005/8/layout/hierarchy2"/>
    <dgm:cxn modelId="{7E642C0D-20C1-462D-9D6B-C142CA7D7687}" type="presParOf" srcId="{A94729AD-8F19-4970-84A1-B39269EE153A}" destId="{34CD2A93-2A7A-4660-9830-681479726523}" srcOrd="0" destOrd="0" presId="urn:microsoft.com/office/officeart/2005/8/layout/hierarchy2"/>
    <dgm:cxn modelId="{D923DCC2-2D7B-4AA1-BA2C-6B26D6D7CAE6}" type="presParOf" srcId="{A94729AD-8F19-4970-84A1-B39269EE153A}" destId="{18CBEFDB-6892-4A3B-976B-508D426C33D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66" tIns="46582" rIns="93166" bIns="46582" numCol="1" anchor="t" anchorCtr="0" compatLnSpc="1">
            <a:prstTxWarp prst="textNoShape">
              <a:avLst/>
            </a:prstTxWarp>
          </a:bodyPr>
          <a:lstStyle>
            <a:lvl1pPr algn="l" defTabSz="931863" eaLnBrk="0" hangingPunct="0">
              <a:spcBef>
                <a:spcPct val="0"/>
              </a:spcBef>
              <a:buClrTx/>
              <a:defRPr sz="1200" b="0">
                <a:solidFill>
                  <a:schemeClr val="tx1"/>
                </a:solidFill>
                <a:latin typeface="Times" pitchFamily="18" charset="0"/>
              </a:defRPr>
            </a:lvl1pPr>
          </a:lstStyle>
          <a:p>
            <a:endParaRPr lang="es-ES"/>
          </a:p>
        </p:txBody>
      </p:sp>
      <p:sp>
        <p:nvSpPr>
          <p:cNvPr id="614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66" tIns="46582" rIns="93166" bIns="46582" numCol="1" anchor="t" anchorCtr="0" compatLnSpc="1">
            <a:prstTxWarp prst="textNoShape">
              <a:avLst/>
            </a:prstTxWarp>
          </a:bodyPr>
          <a:lstStyle>
            <a:lvl1pPr algn="r" defTabSz="931863" eaLnBrk="0" hangingPunct="0">
              <a:spcBef>
                <a:spcPct val="0"/>
              </a:spcBef>
              <a:buClrTx/>
              <a:defRPr sz="1200" b="0">
                <a:solidFill>
                  <a:schemeClr val="tx1"/>
                </a:solidFill>
                <a:latin typeface="Times" pitchFamily="18" charset="0"/>
              </a:defRPr>
            </a:lvl1pPr>
          </a:lstStyle>
          <a:p>
            <a:endParaRPr lang="es-ES"/>
          </a:p>
        </p:txBody>
      </p:sp>
      <p:sp>
        <p:nvSpPr>
          <p:cNvPr id="614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66" tIns="46582" rIns="93166" bIns="46582" numCol="1" anchor="b" anchorCtr="0" compatLnSpc="1">
            <a:prstTxWarp prst="textNoShape">
              <a:avLst/>
            </a:prstTxWarp>
          </a:bodyPr>
          <a:lstStyle>
            <a:lvl1pPr algn="l" defTabSz="931863" eaLnBrk="0" hangingPunct="0">
              <a:spcBef>
                <a:spcPct val="0"/>
              </a:spcBef>
              <a:buClrTx/>
              <a:defRPr sz="1200" b="0">
                <a:solidFill>
                  <a:schemeClr val="tx1"/>
                </a:solidFill>
                <a:latin typeface="Times" pitchFamily="18" charset="0"/>
              </a:defRPr>
            </a:lvl1pPr>
          </a:lstStyle>
          <a:p>
            <a:endParaRPr lang="es-ES"/>
          </a:p>
        </p:txBody>
      </p:sp>
      <p:sp>
        <p:nvSpPr>
          <p:cNvPr id="614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66" tIns="46582" rIns="93166" bIns="46582" numCol="1" anchor="b" anchorCtr="0" compatLnSpc="1">
            <a:prstTxWarp prst="textNoShape">
              <a:avLst/>
            </a:prstTxWarp>
          </a:bodyPr>
          <a:lstStyle>
            <a:lvl1pPr algn="r" defTabSz="931863" eaLnBrk="0" hangingPunct="0">
              <a:spcBef>
                <a:spcPct val="0"/>
              </a:spcBef>
              <a:buClrTx/>
              <a:defRPr sz="1200" b="0">
                <a:solidFill>
                  <a:schemeClr val="tx1"/>
                </a:solidFill>
                <a:latin typeface="Times" pitchFamily="18" charset="0"/>
              </a:defRPr>
            </a:lvl1pPr>
          </a:lstStyle>
          <a:p>
            <a:fld id="{862B1B1C-2A40-46D7-8FF3-9CCE4F0F13B7}" type="slidenum">
              <a:rPr lang="es-ES"/>
              <a:pPr/>
              <a:t>‹Nº›</a:t>
            </a:fld>
            <a:endParaRPr lang="es-ES"/>
          </a:p>
        </p:txBody>
      </p:sp>
    </p:spTree>
    <p:extLst>
      <p:ext uri="{BB962C8B-B14F-4D97-AF65-F5344CB8AC3E}">
        <p14:creationId xmlns:p14="http://schemas.microsoft.com/office/powerpoint/2010/main" val="2769193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66" tIns="46582" rIns="93166" bIns="46582" numCol="1" anchor="t" anchorCtr="0" compatLnSpc="1">
            <a:prstTxWarp prst="textNoShape">
              <a:avLst/>
            </a:prstTxWarp>
          </a:bodyPr>
          <a:lstStyle>
            <a:lvl1pPr algn="l" defTabSz="931863" eaLnBrk="0" hangingPunct="0">
              <a:spcBef>
                <a:spcPct val="0"/>
              </a:spcBef>
              <a:buClrTx/>
              <a:defRPr sz="1200" b="0">
                <a:solidFill>
                  <a:schemeClr val="tx1"/>
                </a:solidFill>
                <a:latin typeface="Times" pitchFamily="18" charset="0"/>
              </a:defRPr>
            </a:lvl1pPr>
          </a:lstStyle>
          <a:p>
            <a:endParaRPr lang="es-ES"/>
          </a:p>
        </p:txBody>
      </p:sp>
      <p:sp>
        <p:nvSpPr>
          <p:cNvPr id="5123"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66" tIns="46582" rIns="93166" bIns="46582" numCol="1" anchor="t" anchorCtr="0" compatLnSpc="1">
            <a:prstTxWarp prst="textNoShape">
              <a:avLst/>
            </a:prstTxWarp>
          </a:bodyPr>
          <a:lstStyle>
            <a:lvl1pPr algn="r" defTabSz="931863" eaLnBrk="0" hangingPunct="0">
              <a:spcBef>
                <a:spcPct val="0"/>
              </a:spcBef>
              <a:buClrTx/>
              <a:defRPr sz="1200" b="0">
                <a:solidFill>
                  <a:schemeClr val="tx1"/>
                </a:solidFill>
                <a:latin typeface="Times" pitchFamily="18" charset="0"/>
              </a:defRPr>
            </a:lvl1pPr>
          </a:lstStyle>
          <a:p>
            <a:endParaRPr lang="es-ES"/>
          </a:p>
        </p:txBody>
      </p:sp>
      <p:sp>
        <p:nvSpPr>
          <p:cNvPr id="5124" name="Rectangle 4"/>
          <p:cNvSpPr>
            <a:spLocks noGrp="1" noRot="1" noChangeAspect="1" noChangeArrowheads="1" noTextEdit="1"/>
          </p:cNvSpPr>
          <p:nvPr>
            <p:ph type="sldImg" idx="2"/>
          </p:nvPr>
        </p:nvSpPr>
        <p:spPr bwMode="auto">
          <a:xfrm>
            <a:off x="1179513" y="696913"/>
            <a:ext cx="4651375" cy="3487737"/>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66" tIns="46582" rIns="93166" bIns="46582"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126"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66" tIns="46582" rIns="93166" bIns="46582" numCol="1" anchor="b" anchorCtr="0" compatLnSpc="1">
            <a:prstTxWarp prst="textNoShape">
              <a:avLst/>
            </a:prstTxWarp>
          </a:bodyPr>
          <a:lstStyle>
            <a:lvl1pPr algn="l" defTabSz="931863" eaLnBrk="0" hangingPunct="0">
              <a:spcBef>
                <a:spcPct val="0"/>
              </a:spcBef>
              <a:buClrTx/>
              <a:defRPr sz="1200" b="0">
                <a:solidFill>
                  <a:schemeClr val="tx1"/>
                </a:solidFill>
                <a:latin typeface="Times" pitchFamily="18" charset="0"/>
              </a:defRPr>
            </a:lvl1pPr>
          </a:lstStyle>
          <a:p>
            <a:endParaRPr lang="es-ES"/>
          </a:p>
        </p:txBody>
      </p:sp>
      <p:sp>
        <p:nvSpPr>
          <p:cNvPr id="5127"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66" tIns="46582" rIns="93166" bIns="46582" numCol="1" anchor="b" anchorCtr="0" compatLnSpc="1">
            <a:prstTxWarp prst="textNoShape">
              <a:avLst/>
            </a:prstTxWarp>
          </a:bodyPr>
          <a:lstStyle>
            <a:lvl1pPr algn="r" defTabSz="931863" eaLnBrk="0" hangingPunct="0">
              <a:spcBef>
                <a:spcPct val="0"/>
              </a:spcBef>
              <a:buClrTx/>
              <a:defRPr sz="1200" b="0">
                <a:solidFill>
                  <a:schemeClr val="tx1"/>
                </a:solidFill>
                <a:latin typeface="Times" pitchFamily="18" charset="0"/>
              </a:defRPr>
            </a:lvl1pPr>
          </a:lstStyle>
          <a:p>
            <a:fld id="{3DDD4435-C7F0-4EC5-92D4-D73CF862E690}" type="slidenum">
              <a:rPr lang="es-ES"/>
              <a:pPr/>
              <a:t>‹Nº›</a:t>
            </a:fld>
            <a:endParaRPr lang="es-ES"/>
          </a:p>
        </p:txBody>
      </p:sp>
    </p:spTree>
    <p:extLst>
      <p:ext uri="{BB962C8B-B14F-4D97-AF65-F5344CB8AC3E}">
        <p14:creationId xmlns:p14="http://schemas.microsoft.com/office/powerpoint/2010/main" val="386568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76A526-5F0B-4C8F-A602-CECBB34184EF}" type="slidenum">
              <a:rPr lang="es-ES" smtClean="0">
                <a:solidFill>
                  <a:prstClr val="black"/>
                </a:solidFill>
              </a:rPr>
              <a:pPr eaLnBrk="1" hangingPunct="1"/>
              <a:t>1</a:t>
            </a:fld>
            <a:endParaRPr lang="es-ES" smtClean="0">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smtClean="0"/>
          </a:p>
        </p:txBody>
      </p:sp>
    </p:spTree>
    <p:extLst>
      <p:ext uri="{BB962C8B-B14F-4D97-AF65-F5344CB8AC3E}">
        <p14:creationId xmlns:p14="http://schemas.microsoft.com/office/powerpoint/2010/main" val="2461985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3 Marcador de notas"/>
          <p:cNvSpPr>
            <a:spLocks noGrp="1"/>
          </p:cNvSpPr>
          <p:nvPr/>
        </p:nvSpPr>
        <p:spPr bwMode="auto">
          <a:xfrm>
            <a:off x="914712" y="4416058"/>
            <a:ext cx="5028579" cy="4182583"/>
          </a:xfrm>
          <a:prstGeom prst="rect">
            <a:avLst/>
          </a:prstGeom>
          <a:noFill/>
          <a:ln w="9525">
            <a:noFill/>
            <a:miter lim="800000"/>
            <a:headEnd/>
            <a:tailEnd/>
          </a:ln>
        </p:spPr>
        <p:txBody>
          <a:bodyPr lIns="92842" tIns="46421" rIns="92842" bIns="46421"/>
          <a:lstStyle/>
          <a:p>
            <a:pPr eaLnBrk="0" hangingPunct="0">
              <a:spcBef>
                <a:spcPct val="30000"/>
              </a:spcBef>
            </a:pPr>
            <a:endParaRPr lang="es-ES" sz="1300" dirty="0"/>
          </a:p>
        </p:txBody>
      </p:sp>
    </p:spTree>
    <p:extLst>
      <p:ext uri="{BB962C8B-B14F-4D97-AF65-F5344CB8AC3E}">
        <p14:creationId xmlns:p14="http://schemas.microsoft.com/office/powerpoint/2010/main" val="3429484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txBox="1">
            <a:spLocks noGrp="1" noChangeArrowheads="1"/>
          </p:cNvSpPr>
          <p:nvPr/>
        </p:nvSpPr>
        <p:spPr bwMode="auto">
          <a:xfrm>
            <a:off x="3971925" y="8832850"/>
            <a:ext cx="3038475" cy="463550"/>
          </a:xfrm>
          <a:prstGeom prst="rect">
            <a:avLst/>
          </a:prstGeom>
          <a:noFill/>
          <a:ln w="9525">
            <a:noFill/>
            <a:miter lim="800000"/>
            <a:headEnd/>
            <a:tailEnd/>
          </a:ln>
        </p:spPr>
        <p:txBody>
          <a:bodyPr lIns="93177" tIns="46588" rIns="93177" bIns="46588" anchor="b"/>
          <a:lstStyle/>
          <a:p>
            <a:pPr algn="r" defTabSz="930275">
              <a:spcBef>
                <a:spcPct val="20000"/>
              </a:spcBef>
              <a:buClr>
                <a:schemeClr val="folHlink"/>
              </a:buClr>
            </a:pPr>
            <a:fld id="{3672E225-26B8-42E1-9E23-1065FD17612E}" type="slidenum">
              <a:rPr lang="es-ES" sz="1200">
                <a:latin typeface="Times"/>
              </a:rPr>
              <a:pPr algn="r" defTabSz="930275">
                <a:spcBef>
                  <a:spcPct val="20000"/>
                </a:spcBef>
                <a:buClr>
                  <a:schemeClr val="folHlink"/>
                </a:buClr>
              </a:pPr>
              <a:t>85</a:t>
            </a:fld>
            <a:endParaRPr lang="es-ES" sz="1200">
              <a:latin typeface="Times"/>
            </a:endParaRPr>
          </a:p>
        </p:txBody>
      </p:sp>
      <p:sp>
        <p:nvSpPr>
          <p:cNvPr id="40962" name="Rectangle 2"/>
          <p:cNvSpPr>
            <a:spLocks noGrp="1" noRot="1" noChangeAspect="1" noChangeArrowheads="1" noTextEdit="1"/>
          </p:cNvSpPr>
          <p:nvPr>
            <p:ph type="sldImg"/>
          </p:nvPr>
        </p:nvSpPr>
        <p:spPr>
          <a:xfrm>
            <a:off x="1181100" y="696913"/>
            <a:ext cx="4649788" cy="3487737"/>
          </a:xfrm>
          <a:ln/>
        </p:spPr>
      </p:sp>
      <p:sp>
        <p:nvSpPr>
          <p:cNvPr id="40963" name="Rectangle 3"/>
          <p:cNvSpPr>
            <a:spLocks noGrp="1" noChangeArrowheads="1"/>
          </p:cNvSpPr>
          <p:nvPr>
            <p:ph type="body" idx="1"/>
          </p:nvPr>
        </p:nvSpPr>
        <p:spPr>
          <a:noFill/>
          <a:ln/>
        </p:spPr>
        <p:txBody>
          <a:bodyPr/>
          <a:lstStyle/>
          <a:p>
            <a:pPr eaLnBrk="1" hangingPunct="1"/>
            <a:endParaRPr lang="es-ES" smtClean="0">
              <a:latin typeface="Times"/>
            </a:endParaRPr>
          </a:p>
        </p:txBody>
      </p:sp>
    </p:spTree>
    <p:extLst>
      <p:ext uri="{BB962C8B-B14F-4D97-AF65-F5344CB8AC3E}">
        <p14:creationId xmlns:p14="http://schemas.microsoft.com/office/powerpoint/2010/main" val="291417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DDD4435-C7F0-4EC5-92D4-D73CF862E690}" type="slidenum">
              <a:rPr lang="es-ES" smtClean="0"/>
              <a:pPr/>
              <a:t>10</a:t>
            </a:fld>
            <a:endParaRPr lang="es-ES"/>
          </a:p>
        </p:txBody>
      </p:sp>
    </p:spTree>
    <p:extLst>
      <p:ext uri="{BB962C8B-B14F-4D97-AF65-F5344CB8AC3E}">
        <p14:creationId xmlns:p14="http://schemas.microsoft.com/office/powerpoint/2010/main" val="130777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DDD4435-C7F0-4EC5-92D4-D73CF862E690}" type="slidenum">
              <a:rPr lang="es-ES" smtClean="0"/>
              <a:pPr/>
              <a:t>42</a:t>
            </a:fld>
            <a:endParaRPr lang="es-ES"/>
          </a:p>
        </p:txBody>
      </p:sp>
    </p:spTree>
    <p:extLst>
      <p:ext uri="{BB962C8B-B14F-4D97-AF65-F5344CB8AC3E}">
        <p14:creationId xmlns:p14="http://schemas.microsoft.com/office/powerpoint/2010/main" val="142117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9C7445A-5B5C-2B42-885B-81B47E46B95E}" type="slidenum">
              <a:rPr lang="es-ES" smtClean="0"/>
              <a:t>48</a:t>
            </a:fld>
            <a:endParaRPr lang="es-ES"/>
          </a:p>
        </p:txBody>
      </p:sp>
    </p:spTree>
    <p:extLst>
      <p:ext uri="{BB962C8B-B14F-4D97-AF65-F5344CB8AC3E}">
        <p14:creationId xmlns:p14="http://schemas.microsoft.com/office/powerpoint/2010/main" val="3747300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DDD4435-C7F0-4EC5-92D4-D73CF862E690}" type="slidenum">
              <a:rPr lang="es-ES" smtClean="0"/>
              <a:pPr/>
              <a:t>59</a:t>
            </a:fld>
            <a:endParaRPr lang="es-ES"/>
          </a:p>
        </p:txBody>
      </p:sp>
    </p:spTree>
    <p:extLst>
      <p:ext uri="{BB962C8B-B14F-4D97-AF65-F5344CB8AC3E}">
        <p14:creationId xmlns:p14="http://schemas.microsoft.com/office/powerpoint/2010/main" val="3072733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05FEA1-8A2A-43A3-BB7A-4C12D12131FD}" type="slidenum">
              <a:rPr lang="es-ES"/>
              <a:pPr/>
              <a:t>67</a:t>
            </a:fld>
            <a:endParaRPr lang="es-ES"/>
          </a:p>
        </p:txBody>
      </p:sp>
      <p:sp>
        <p:nvSpPr>
          <p:cNvPr id="301058" name="Rectangle 2"/>
          <p:cNvSpPr>
            <a:spLocks noGrp="1" noRot="1" noChangeAspect="1" noChangeArrowheads="1" noTextEdit="1"/>
          </p:cNvSpPr>
          <p:nvPr>
            <p:ph type="sldImg"/>
          </p:nvPr>
        </p:nvSpPr>
        <p:spPr bwMode="auto">
          <a:xfrm>
            <a:off x="1163638" y="722313"/>
            <a:ext cx="4681537" cy="3511550"/>
          </a:xfrm>
          <a:prstGeom prst="rect">
            <a:avLst/>
          </a:prstGeom>
          <a:noFill/>
          <a:ln w="12700" cap="flat">
            <a:solidFill>
              <a:schemeClr val="tx1"/>
            </a:solidFill>
            <a:miter lim="800000"/>
            <a:headEnd/>
            <a:tailEnd/>
          </a:ln>
        </p:spPr>
      </p:sp>
      <p:sp>
        <p:nvSpPr>
          <p:cNvPr id="301059" name="Rectangle 3"/>
          <p:cNvSpPr>
            <a:spLocks noGrp="1" noChangeArrowheads="1"/>
          </p:cNvSpPr>
          <p:nvPr>
            <p:ph type="body" idx="1"/>
          </p:nvPr>
        </p:nvSpPr>
        <p:spPr bwMode="auto">
          <a:xfrm>
            <a:off x="935040" y="4443416"/>
            <a:ext cx="5140325" cy="4130675"/>
          </a:xfrm>
          <a:prstGeom prst="rect">
            <a:avLst/>
          </a:prstGeom>
          <a:noFill/>
          <a:ln>
            <a:miter lim="800000"/>
            <a:headEnd/>
            <a:tailEnd/>
          </a:ln>
        </p:spPr>
        <p:txBody>
          <a:bodyPr lIns="93789" tIns="46895" rIns="93789" bIns="46895"/>
          <a:lstStyle/>
          <a:p>
            <a:endParaRPr lang="es-CL"/>
          </a:p>
        </p:txBody>
      </p:sp>
    </p:spTree>
    <p:extLst>
      <p:ext uri="{BB962C8B-B14F-4D97-AF65-F5344CB8AC3E}">
        <p14:creationId xmlns:p14="http://schemas.microsoft.com/office/powerpoint/2010/main" val="2785314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05FEA1-8A2A-43A3-BB7A-4C12D12131FD}" type="slidenum">
              <a:rPr lang="es-ES"/>
              <a:pPr/>
              <a:t>68</a:t>
            </a:fld>
            <a:endParaRPr lang="es-ES"/>
          </a:p>
        </p:txBody>
      </p:sp>
      <p:sp>
        <p:nvSpPr>
          <p:cNvPr id="301058" name="Rectangle 2"/>
          <p:cNvSpPr>
            <a:spLocks noGrp="1" noRot="1" noChangeAspect="1" noChangeArrowheads="1" noTextEdit="1"/>
          </p:cNvSpPr>
          <p:nvPr>
            <p:ph type="sldImg"/>
          </p:nvPr>
        </p:nvSpPr>
        <p:spPr bwMode="auto">
          <a:xfrm>
            <a:off x="1087438" y="722313"/>
            <a:ext cx="4681537" cy="3511550"/>
          </a:xfrm>
          <a:prstGeom prst="rect">
            <a:avLst/>
          </a:prstGeom>
          <a:noFill/>
          <a:ln w="12700" cap="flat">
            <a:solidFill>
              <a:schemeClr val="tx1"/>
            </a:solidFill>
            <a:miter lim="800000"/>
            <a:headEnd/>
            <a:tailEnd/>
          </a:ln>
        </p:spPr>
      </p:sp>
      <p:sp>
        <p:nvSpPr>
          <p:cNvPr id="301059" name="Rectangle 3"/>
          <p:cNvSpPr>
            <a:spLocks noGrp="1" noChangeArrowheads="1"/>
          </p:cNvSpPr>
          <p:nvPr>
            <p:ph type="body" idx="1"/>
          </p:nvPr>
        </p:nvSpPr>
        <p:spPr bwMode="auto">
          <a:xfrm>
            <a:off x="914712" y="4443415"/>
            <a:ext cx="5028579" cy="4130675"/>
          </a:xfrm>
          <a:prstGeom prst="rect">
            <a:avLst/>
          </a:prstGeom>
          <a:noFill/>
          <a:ln>
            <a:miter lim="800000"/>
            <a:headEnd/>
            <a:tailEnd/>
          </a:ln>
        </p:spPr>
        <p:txBody>
          <a:bodyPr lIns="93789" tIns="46895" rIns="93789" bIns="46895"/>
          <a:lstStyle/>
          <a:p>
            <a:endParaRPr lang="es-CL"/>
          </a:p>
        </p:txBody>
      </p:sp>
    </p:spTree>
    <p:extLst>
      <p:ext uri="{BB962C8B-B14F-4D97-AF65-F5344CB8AC3E}">
        <p14:creationId xmlns:p14="http://schemas.microsoft.com/office/powerpoint/2010/main" val="306736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78CFA-0F24-4794-BD18-54090313CE61}" type="slidenum">
              <a:rPr lang="es-ES"/>
              <a:pPr/>
              <a:t>69</a:t>
            </a:fld>
            <a:endParaRPr lang="es-ES"/>
          </a:p>
        </p:txBody>
      </p:sp>
      <p:sp>
        <p:nvSpPr>
          <p:cNvPr id="303106" name="Rectangle 2"/>
          <p:cNvSpPr>
            <a:spLocks noGrp="1" noRot="1" noChangeAspect="1" noChangeArrowheads="1" noTextEdit="1"/>
          </p:cNvSpPr>
          <p:nvPr>
            <p:ph type="sldImg"/>
          </p:nvPr>
        </p:nvSpPr>
        <p:spPr bwMode="auto">
          <a:xfrm>
            <a:off x="1087438" y="722313"/>
            <a:ext cx="4681537" cy="3511550"/>
          </a:xfrm>
          <a:prstGeom prst="rect">
            <a:avLst/>
          </a:prstGeom>
          <a:noFill/>
          <a:ln w="12700" cap="flat">
            <a:solidFill>
              <a:schemeClr val="tx1"/>
            </a:solidFill>
            <a:miter lim="800000"/>
            <a:headEnd/>
            <a:tailEnd/>
          </a:ln>
        </p:spPr>
      </p:sp>
      <p:sp>
        <p:nvSpPr>
          <p:cNvPr id="303107" name="Rectangle 3"/>
          <p:cNvSpPr>
            <a:spLocks noGrp="1" noChangeArrowheads="1"/>
          </p:cNvSpPr>
          <p:nvPr>
            <p:ph type="body" idx="1"/>
          </p:nvPr>
        </p:nvSpPr>
        <p:spPr bwMode="auto">
          <a:xfrm>
            <a:off x="914712" y="4443415"/>
            <a:ext cx="5028579" cy="4130675"/>
          </a:xfrm>
          <a:prstGeom prst="rect">
            <a:avLst/>
          </a:prstGeom>
          <a:noFill/>
          <a:ln>
            <a:miter lim="800000"/>
            <a:headEnd/>
            <a:tailEnd/>
          </a:ln>
        </p:spPr>
        <p:txBody>
          <a:bodyPr lIns="93789" tIns="46895" rIns="93789" bIns="46895"/>
          <a:lstStyle/>
          <a:p>
            <a:endParaRPr lang="es-CL"/>
          </a:p>
        </p:txBody>
      </p:sp>
    </p:spTree>
    <p:extLst>
      <p:ext uri="{BB962C8B-B14F-4D97-AF65-F5344CB8AC3E}">
        <p14:creationId xmlns:p14="http://schemas.microsoft.com/office/powerpoint/2010/main" val="1298823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3E336-0C0E-43B0-B928-0993EAA9F70D}" type="slidenum">
              <a:rPr lang="es-ES"/>
              <a:pPr/>
              <a:t>79</a:t>
            </a:fld>
            <a:endParaRPr lang="es-E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lIns="92271" tIns="46136" rIns="92271" bIns="46136"/>
          <a:lstStyle/>
          <a:p>
            <a:endParaRPr lang="es-ES"/>
          </a:p>
        </p:txBody>
      </p:sp>
    </p:spTree>
    <p:extLst>
      <p:ext uri="{BB962C8B-B14F-4D97-AF65-F5344CB8AC3E}">
        <p14:creationId xmlns:p14="http://schemas.microsoft.com/office/powerpoint/2010/main" val="1899564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algn="l" fontAlgn="auto">
              <a:spcBef>
                <a:spcPts val="0"/>
              </a:spcBef>
              <a:spcAft>
                <a:spcPts val="0"/>
              </a:spcAft>
              <a:buClrTx/>
            </a:pPr>
            <a:fld id="{27EF25D2-79C4-4B17-AFF0-44EBD59FD51C}" type="datetimeFigureOut">
              <a:rPr lang="es-CL" sz="1800" b="0" smtClean="0">
                <a:solidFill>
                  <a:prstClr val="black"/>
                </a:solidFill>
                <a:latin typeface="Calibri"/>
              </a:rPr>
              <a:pPr algn="l" fontAlgn="auto">
                <a:spcBef>
                  <a:spcPts val="0"/>
                </a:spcBef>
                <a:spcAft>
                  <a:spcPts val="0"/>
                </a:spcAft>
                <a:buClrTx/>
              </a:pPr>
              <a:t>14-02-2017</a:t>
            </a:fld>
            <a:endParaRPr lang="es-CL" sz="1800" b="0">
              <a:solidFill>
                <a:prstClr val="black"/>
              </a:solidFill>
              <a:latin typeface="Calibri"/>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buClrTx/>
            </a:pPr>
            <a:endParaRPr lang="es-CL" sz="1800" b="0">
              <a:solidFill>
                <a:prstClr val="black"/>
              </a:solidFill>
              <a:latin typeface="Calibri"/>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buClrTx/>
            </a:pPr>
            <a:fld id="{F523CF52-02F7-4CD1-BB4C-B10AAB5B5134}" type="slidenum">
              <a:rPr lang="es-CL" sz="1800" b="0" smtClean="0">
                <a:solidFill>
                  <a:prstClr val="black"/>
                </a:solidFill>
                <a:latin typeface="Calibri"/>
              </a:rPr>
              <a:pPr algn="l" fontAlgn="auto">
                <a:spcBef>
                  <a:spcPts val="0"/>
                </a:spcBef>
                <a:spcAft>
                  <a:spcPts val="0"/>
                </a:spcAft>
                <a:buClrTx/>
              </a:pPr>
              <a:t>‹Nº›</a:t>
            </a:fld>
            <a:endParaRPr lang="es-CL" sz="1800" b="0">
              <a:solidFill>
                <a:prstClr val="black"/>
              </a:solidFill>
              <a:latin typeface="Calibri"/>
            </a:endParaRPr>
          </a:p>
        </p:txBody>
      </p:sp>
    </p:spTree>
    <p:extLst>
      <p:ext uri="{BB962C8B-B14F-4D97-AF65-F5344CB8AC3E}">
        <p14:creationId xmlns:p14="http://schemas.microsoft.com/office/powerpoint/2010/main" val="42083782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algn="l" fontAlgn="auto">
              <a:spcBef>
                <a:spcPts val="0"/>
              </a:spcBef>
              <a:spcAft>
                <a:spcPts val="0"/>
              </a:spcAft>
              <a:buClrTx/>
            </a:pPr>
            <a:fld id="{27EF25D2-79C4-4B17-AFF0-44EBD59FD51C}" type="datetimeFigureOut">
              <a:rPr lang="es-CL" sz="1800" b="0" smtClean="0">
                <a:solidFill>
                  <a:prstClr val="black"/>
                </a:solidFill>
                <a:latin typeface="Calibri"/>
              </a:rPr>
              <a:pPr algn="l" fontAlgn="auto">
                <a:spcBef>
                  <a:spcPts val="0"/>
                </a:spcBef>
                <a:spcAft>
                  <a:spcPts val="0"/>
                </a:spcAft>
                <a:buClrTx/>
              </a:pPr>
              <a:t>14-02-2017</a:t>
            </a:fld>
            <a:endParaRPr lang="es-CL" sz="1800" b="0">
              <a:solidFill>
                <a:prstClr val="black"/>
              </a:solidFill>
              <a:latin typeface="Calibri"/>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buClrTx/>
            </a:pPr>
            <a:endParaRPr lang="es-CL" sz="1800" b="0">
              <a:solidFill>
                <a:prstClr val="black"/>
              </a:solidFill>
              <a:latin typeface="Calibri"/>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buClrTx/>
            </a:pPr>
            <a:fld id="{F523CF52-02F7-4CD1-BB4C-B10AAB5B5134}" type="slidenum">
              <a:rPr lang="es-CL" sz="1800" b="0" smtClean="0">
                <a:solidFill>
                  <a:prstClr val="black"/>
                </a:solidFill>
                <a:latin typeface="Calibri"/>
              </a:rPr>
              <a:pPr algn="l" fontAlgn="auto">
                <a:spcBef>
                  <a:spcPts val="0"/>
                </a:spcBef>
                <a:spcAft>
                  <a:spcPts val="0"/>
                </a:spcAft>
                <a:buClrTx/>
              </a:pPr>
              <a:t>‹Nº›</a:t>
            </a:fld>
            <a:endParaRPr lang="es-CL" sz="1800" b="0">
              <a:solidFill>
                <a:prstClr val="black"/>
              </a:solidFill>
              <a:latin typeface="Calibri"/>
            </a:endParaRPr>
          </a:p>
        </p:txBody>
      </p:sp>
    </p:spTree>
    <p:extLst>
      <p:ext uri="{BB962C8B-B14F-4D97-AF65-F5344CB8AC3E}">
        <p14:creationId xmlns:p14="http://schemas.microsoft.com/office/powerpoint/2010/main" val="211836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algn="l" fontAlgn="auto">
              <a:spcBef>
                <a:spcPts val="0"/>
              </a:spcBef>
              <a:spcAft>
                <a:spcPts val="0"/>
              </a:spcAft>
              <a:buClrTx/>
            </a:pPr>
            <a:fld id="{27EF25D2-79C4-4B17-AFF0-44EBD59FD51C}" type="datetimeFigureOut">
              <a:rPr lang="es-CL" sz="1800" b="0" smtClean="0">
                <a:solidFill>
                  <a:prstClr val="black"/>
                </a:solidFill>
                <a:latin typeface="Calibri"/>
              </a:rPr>
              <a:pPr algn="l" fontAlgn="auto">
                <a:spcBef>
                  <a:spcPts val="0"/>
                </a:spcBef>
                <a:spcAft>
                  <a:spcPts val="0"/>
                </a:spcAft>
                <a:buClrTx/>
              </a:pPr>
              <a:t>14-02-2017</a:t>
            </a:fld>
            <a:endParaRPr lang="es-CL" sz="1800" b="0">
              <a:solidFill>
                <a:prstClr val="black"/>
              </a:solidFill>
              <a:latin typeface="Calibri"/>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buClrTx/>
            </a:pPr>
            <a:endParaRPr lang="es-CL" sz="1800" b="0">
              <a:solidFill>
                <a:prstClr val="black"/>
              </a:solidFill>
              <a:latin typeface="Calibri"/>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buClrTx/>
            </a:pPr>
            <a:fld id="{F523CF52-02F7-4CD1-BB4C-B10AAB5B5134}" type="slidenum">
              <a:rPr lang="es-CL" sz="1800" b="0" smtClean="0">
                <a:solidFill>
                  <a:prstClr val="black"/>
                </a:solidFill>
                <a:latin typeface="Calibri"/>
              </a:rPr>
              <a:pPr algn="l" fontAlgn="auto">
                <a:spcBef>
                  <a:spcPts val="0"/>
                </a:spcBef>
                <a:spcAft>
                  <a:spcPts val="0"/>
                </a:spcAft>
                <a:buClrTx/>
              </a:pPr>
              <a:t>‹Nº›</a:t>
            </a:fld>
            <a:endParaRPr lang="es-CL" sz="1800" b="0">
              <a:solidFill>
                <a:prstClr val="black"/>
              </a:solidFill>
              <a:latin typeface="Calibri"/>
            </a:endParaRPr>
          </a:p>
        </p:txBody>
      </p:sp>
    </p:spTree>
    <p:extLst>
      <p:ext uri="{BB962C8B-B14F-4D97-AF65-F5344CB8AC3E}">
        <p14:creationId xmlns:p14="http://schemas.microsoft.com/office/powerpoint/2010/main" val="324693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os objetos">
    <p:spTree>
      <p:nvGrpSpPr>
        <p:cNvPr id="1" name=""/>
        <p:cNvGrpSpPr/>
        <p:nvPr/>
      </p:nvGrpSpPr>
      <p:grpSpPr>
        <a:xfrm>
          <a:off x="0" y="0"/>
          <a:ext cx="0" cy="0"/>
          <a:chOff x="0" y="0"/>
          <a:chExt cx="0" cy="0"/>
        </a:xfrm>
      </p:grpSpPr>
      <p:sp>
        <p:nvSpPr>
          <p:cNvPr id="3" name="2 Rectángulo"/>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eaLnBrk="0" hangingPunct="0">
              <a:spcBef>
                <a:spcPct val="0"/>
              </a:spcBef>
              <a:buClrTx/>
            </a:pPr>
            <a:endParaRPr lang="es-CL" sz="1800" b="0" smtClean="0">
              <a:solidFill>
                <a:prstClr val="black"/>
              </a:solidFill>
              <a:latin typeface="Arial" charset="0"/>
            </a:endParaRPr>
          </a:p>
        </p:txBody>
      </p:sp>
      <p:pic>
        <p:nvPicPr>
          <p:cNvPr id="2" name="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4794178"/>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número de diapositiva"/>
          <p:cNvSpPr>
            <a:spLocks noGrp="1"/>
          </p:cNvSpPr>
          <p:nvPr>
            <p:ph type="sldNum" sz="quarter" idx="10"/>
          </p:nvPr>
        </p:nvSpPr>
        <p:spPr>
          <a:xfrm>
            <a:off x="8316913" y="6381750"/>
            <a:ext cx="1066800" cy="304800"/>
          </a:xfrm>
          <a:prstGeom prst="rect">
            <a:avLst/>
          </a:prstGeom>
        </p:spPr>
        <p:txBody>
          <a:bodyPr/>
          <a:lstStyle>
            <a:lvl1pPr>
              <a:defRPr/>
            </a:lvl1pPr>
          </a:lstStyle>
          <a:p>
            <a:fld id="{A233914F-397E-499A-A455-E7C1086B928D}" type="slidenum">
              <a:rPr lang="es-ES_tradnl">
                <a:solidFill>
                  <a:srgbClr val="FFFFFF"/>
                </a:solidFill>
              </a:rPr>
              <a:pPr/>
              <a:t>‹Nº›</a:t>
            </a:fld>
            <a:endParaRPr lang="es-ES_tradnl">
              <a:solidFill>
                <a:srgbClr val="FFFFFF"/>
              </a:solidFill>
            </a:endParaRPr>
          </a:p>
        </p:txBody>
      </p:sp>
    </p:spTree>
    <p:extLst>
      <p:ext uri="{BB962C8B-B14F-4D97-AF65-F5344CB8AC3E}">
        <p14:creationId xmlns:p14="http://schemas.microsoft.com/office/powerpoint/2010/main" val="277599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940966"/>
          </a:xfrm>
        </p:spPr>
        <p:txBody>
          <a:bodyPr>
            <a:noAutofit/>
          </a:bodyPr>
          <a:lstStyle>
            <a:lvl1pPr algn="l">
              <a:defRPr sz="3600" b="0">
                <a:solidFill>
                  <a:schemeClr val="tx1">
                    <a:lumMod val="65000"/>
                    <a:lumOff val="35000"/>
                  </a:schemeClr>
                </a:solidFill>
              </a:defRPr>
            </a:lvl1pPr>
          </a:lstStyle>
          <a:p>
            <a:r>
              <a:rPr lang="es-ES" dirty="0" smtClean="0"/>
              <a:t>Haga clic para modificar el estilo de título del patrón</a:t>
            </a:r>
            <a:endParaRPr lang="es-CL" dirty="0"/>
          </a:p>
        </p:txBody>
      </p:sp>
      <p:sp>
        <p:nvSpPr>
          <p:cNvPr id="3" name="2 Marcador de contenido"/>
          <p:cNvSpPr>
            <a:spLocks noGrp="1"/>
          </p:cNvSpPr>
          <p:nvPr>
            <p:ph idx="1"/>
          </p:nvPr>
        </p:nvSpPr>
        <p:spPr>
          <a:xfrm>
            <a:off x="457200" y="1700807"/>
            <a:ext cx="8229600" cy="3960441"/>
          </a:xfrm>
        </p:spPr>
        <p:txBody>
          <a:bodyPr>
            <a:normAutofit/>
          </a:bodyPr>
          <a:lstStyle>
            <a:lvl1pPr>
              <a:defRPr sz="2400" b="0">
                <a:solidFill>
                  <a:schemeClr val="tx1">
                    <a:lumMod val="65000"/>
                    <a:lumOff val="35000"/>
                  </a:schemeClr>
                </a:solidFill>
              </a:defRPr>
            </a:lvl1pPr>
            <a:lvl2pPr>
              <a:defRPr sz="2000" b="0">
                <a:solidFill>
                  <a:schemeClr val="tx1">
                    <a:lumMod val="65000"/>
                    <a:lumOff val="35000"/>
                  </a:schemeClr>
                </a:solidFill>
              </a:defRPr>
            </a:lvl2pPr>
            <a:lvl3pPr>
              <a:defRPr sz="1800" b="0">
                <a:solidFill>
                  <a:schemeClr val="tx1">
                    <a:lumMod val="65000"/>
                    <a:lumOff val="35000"/>
                  </a:schemeClr>
                </a:solidFill>
              </a:defRPr>
            </a:lvl3pPr>
            <a:lvl4pPr>
              <a:defRPr sz="1600" b="0">
                <a:solidFill>
                  <a:schemeClr val="tx1">
                    <a:lumMod val="65000"/>
                    <a:lumOff val="35000"/>
                  </a:schemeClr>
                </a:solidFill>
              </a:defRPr>
            </a:lvl4pPr>
            <a:lvl5pPr>
              <a:defRPr sz="1600" b="0">
                <a:solidFill>
                  <a:schemeClr val="tx1">
                    <a:lumMod val="65000"/>
                    <a:lumOff val="35000"/>
                  </a:schemeClr>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algn="l" fontAlgn="auto">
              <a:spcBef>
                <a:spcPts val="0"/>
              </a:spcBef>
              <a:spcAft>
                <a:spcPts val="0"/>
              </a:spcAft>
              <a:buClrTx/>
            </a:pPr>
            <a:fld id="{27EF25D2-79C4-4B17-AFF0-44EBD59FD51C}" type="datetimeFigureOut">
              <a:rPr lang="es-CL" sz="1800" b="0" smtClean="0">
                <a:solidFill>
                  <a:prstClr val="black"/>
                </a:solidFill>
                <a:latin typeface="Calibri"/>
              </a:rPr>
              <a:pPr algn="l" fontAlgn="auto">
                <a:spcBef>
                  <a:spcPts val="0"/>
                </a:spcBef>
                <a:spcAft>
                  <a:spcPts val="0"/>
                </a:spcAft>
                <a:buClrTx/>
              </a:pPr>
              <a:t>14-02-2017</a:t>
            </a:fld>
            <a:endParaRPr lang="es-CL" sz="1800" b="0">
              <a:solidFill>
                <a:prstClr val="black"/>
              </a:solidFill>
              <a:latin typeface="Calibri"/>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buClrTx/>
            </a:pPr>
            <a:endParaRPr lang="es-CL" sz="1800" b="0">
              <a:solidFill>
                <a:prstClr val="black"/>
              </a:solidFill>
              <a:latin typeface="Calibri"/>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buClrTx/>
            </a:pPr>
            <a:fld id="{F523CF52-02F7-4CD1-BB4C-B10AAB5B5134}" type="slidenum">
              <a:rPr lang="es-CL" sz="1800" b="0" smtClean="0">
                <a:solidFill>
                  <a:prstClr val="black"/>
                </a:solidFill>
                <a:latin typeface="Calibri"/>
              </a:rPr>
              <a:pPr algn="l" fontAlgn="auto">
                <a:spcBef>
                  <a:spcPts val="0"/>
                </a:spcBef>
                <a:spcAft>
                  <a:spcPts val="0"/>
                </a:spcAft>
                <a:buClrTx/>
              </a:pPr>
              <a:t>‹Nº›</a:t>
            </a:fld>
            <a:endParaRPr lang="es-CL" sz="1800" b="0">
              <a:solidFill>
                <a:prstClr val="black"/>
              </a:solidFill>
              <a:latin typeface="Calibri"/>
            </a:endParaRPr>
          </a:p>
        </p:txBody>
      </p:sp>
    </p:spTree>
    <p:extLst>
      <p:ext uri="{BB962C8B-B14F-4D97-AF65-F5344CB8AC3E}">
        <p14:creationId xmlns:p14="http://schemas.microsoft.com/office/powerpoint/2010/main" val="11728437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algn="l" fontAlgn="auto">
              <a:spcBef>
                <a:spcPts val="0"/>
              </a:spcBef>
              <a:spcAft>
                <a:spcPts val="0"/>
              </a:spcAft>
              <a:buClrTx/>
            </a:pPr>
            <a:fld id="{27EF25D2-79C4-4B17-AFF0-44EBD59FD51C}" type="datetimeFigureOut">
              <a:rPr lang="es-CL" sz="1800" b="0" smtClean="0">
                <a:solidFill>
                  <a:prstClr val="black"/>
                </a:solidFill>
                <a:latin typeface="Calibri"/>
              </a:rPr>
              <a:pPr algn="l" fontAlgn="auto">
                <a:spcBef>
                  <a:spcPts val="0"/>
                </a:spcBef>
                <a:spcAft>
                  <a:spcPts val="0"/>
                </a:spcAft>
                <a:buClrTx/>
              </a:pPr>
              <a:t>14-02-2017</a:t>
            </a:fld>
            <a:endParaRPr lang="es-CL" sz="1800" b="0">
              <a:solidFill>
                <a:prstClr val="black"/>
              </a:solidFill>
              <a:latin typeface="Calibri"/>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buClrTx/>
            </a:pPr>
            <a:endParaRPr lang="es-CL" sz="1800" b="0">
              <a:solidFill>
                <a:prstClr val="black"/>
              </a:solidFill>
              <a:latin typeface="Calibri"/>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buClrTx/>
            </a:pPr>
            <a:fld id="{F523CF52-02F7-4CD1-BB4C-B10AAB5B5134}" type="slidenum">
              <a:rPr lang="es-CL" sz="1800" b="0" smtClean="0">
                <a:solidFill>
                  <a:prstClr val="black"/>
                </a:solidFill>
                <a:latin typeface="Calibri"/>
              </a:rPr>
              <a:pPr algn="l" fontAlgn="auto">
                <a:spcBef>
                  <a:spcPts val="0"/>
                </a:spcBef>
                <a:spcAft>
                  <a:spcPts val="0"/>
                </a:spcAft>
                <a:buClrTx/>
              </a:pPr>
              <a:t>‹Nº›</a:t>
            </a:fld>
            <a:endParaRPr lang="es-CL" sz="1800" b="0">
              <a:solidFill>
                <a:prstClr val="black"/>
              </a:solidFill>
              <a:latin typeface="Calibri"/>
            </a:endParaRPr>
          </a:p>
        </p:txBody>
      </p:sp>
    </p:spTree>
    <p:extLst>
      <p:ext uri="{BB962C8B-B14F-4D97-AF65-F5344CB8AC3E}">
        <p14:creationId xmlns:p14="http://schemas.microsoft.com/office/powerpoint/2010/main" val="369216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a:xfrm>
            <a:off x="457200" y="6356350"/>
            <a:ext cx="2133600" cy="365125"/>
          </a:xfrm>
          <a:prstGeom prst="rect">
            <a:avLst/>
          </a:prstGeom>
        </p:spPr>
        <p:txBody>
          <a:bodyPr/>
          <a:lstStyle/>
          <a:p>
            <a:pPr algn="l" fontAlgn="auto">
              <a:spcBef>
                <a:spcPts val="0"/>
              </a:spcBef>
              <a:spcAft>
                <a:spcPts val="0"/>
              </a:spcAft>
              <a:buClrTx/>
            </a:pPr>
            <a:fld id="{27EF25D2-79C4-4B17-AFF0-44EBD59FD51C}" type="datetimeFigureOut">
              <a:rPr lang="es-CL" sz="1800" b="0" smtClean="0">
                <a:solidFill>
                  <a:prstClr val="black"/>
                </a:solidFill>
                <a:latin typeface="Calibri"/>
              </a:rPr>
              <a:pPr algn="l" fontAlgn="auto">
                <a:spcBef>
                  <a:spcPts val="0"/>
                </a:spcBef>
                <a:spcAft>
                  <a:spcPts val="0"/>
                </a:spcAft>
                <a:buClrTx/>
              </a:pPr>
              <a:t>14-02-2017</a:t>
            </a:fld>
            <a:endParaRPr lang="es-CL" sz="1800" b="0">
              <a:solidFill>
                <a:prstClr val="black"/>
              </a:solidFill>
              <a:latin typeface="Calibri"/>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buClrTx/>
            </a:pPr>
            <a:endParaRPr lang="es-CL" sz="1800" b="0">
              <a:solidFill>
                <a:prstClr val="black"/>
              </a:solidFill>
              <a:latin typeface="Calibri"/>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buClrTx/>
            </a:pPr>
            <a:fld id="{F523CF52-02F7-4CD1-BB4C-B10AAB5B5134}" type="slidenum">
              <a:rPr lang="es-CL" sz="1800" b="0" smtClean="0">
                <a:solidFill>
                  <a:prstClr val="black"/>
                </a:solidFill>
                <a:latin typeface="Calibri"/>
              </a:rPr>
              <a:pPr algn="l" fontAlgn="auto">
                <a:spcBef>
                  <a:spcPts val="0"/>
                </a:spcBef>
                <a:spcAft>
                  <a:spcPts val="0"/>
                </a:spcAft>
                <a:buClrTx/>
              </a:pPr>
              <a:t>‹Nº›</a:t>
            </a:fld>
            <a:endParaRPr lang="es-CL" sz="1800" b="0">
              <a:solidFill>
                <a:prstClr val="black"/>
              </a:solidFill>
              <a:latin typeface="Calibri"/>
            </a:endParaRPr>
          </a:p>
        </p:txBody>
      </p:sp>
    </p:spTree>
    <p:extLst>
      <p:ext uri="{BB962C8B-B14F-4D97-AF65-F5344CB8AC3E}">
        <p14:creationId xmlns:p14="http://schemas.microsoft.com/office/powerpoint/2010/main" val="1166704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a:xfrm>
            <a:off x="457200" y="6356350"/>
            <a:ext cx="2133600" cy="365125"/>
          </a:xfrm>
          <a:prstGeom prst="rect">
            <a:avLst/>
          </a:prstGeom>
        </p:spPr>
        <p:txBody>
          <a:bodyPr/>
          <a:lstStyle/>
          <a:p>
            <a:pPr algn="l" fontAlgn="auto">
              <a:spcBef>
                <a:spcPts val="0"/>
              </a:spcBef>
              <a:spcAft>
                <a:spcPts val="0"/>
              </a:spcAft>
              <a:buClrTx/>
            </a:pPr>
            <a:fld id="{27EF25D2-79C4-4B17-AFF0-44EBD59FD51C}" type="datetimeFigureOut">
              <a:rPr lang="es-CL" sz="1800" b="0" smtClean="0">
                <a:solidFill>
                  <a:prstClr val="black"/>
                </a:solidFill>
                <a:latin typeface="Calibri"/>
              </a:rPr>
              <a:pPr algn="l" fontAlgn="auto">
                <a:spcBef>
                  <a:spcPts val="0"/>
                </a:spcBef>
                <a:spcAft>
                  <a:spcPts val="0"/>
                </a:spcAft>
                <a:buClrTx/>
              </a:pPr>
              <a:t>14-02-2017</a:t>
            </a:fld>
            <a:endParaRPr lang="es-CL" sz="1800" b="0">
              <a:solidFill>
                <a:prstClr val="black"/>
              </a:solidFill>
              <a:latin typeface="Calibri"/>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buClrTx/>
            </a:pPr>
            <a:endParaRPr lang="es-CL" sz="1800" b="0">
              <a:solidFill>
                <a:prstClr val="black"/>
              </a:solidFill>
              <a:latin typeface="Calibri"/>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buClrTx/>
            </a:pPr>
            <a:fld id="{F523CF52-02F7-4CD1-BB4C-B10AAB5B5134}" type="slidenum">
              <a:rPr lang="es-CL" sz="1800" b="0" smtClean="0">
                <a:solidFill>
                  <a:prstClr val="black"/>
                </a:solidFill>
                <a:latin typeface="Calibri"/>
              </a:rPr>
              <a:pPr algn="l" fontAlgn="auto">
                <a:spcBef>
                  <a:spcPts val="0"/>
                </a:spcBef>
                <a:spcAft>
                  <a:spcPts val="0"/>
                </a:spcAft>
                <a:buClrTx/>
              </a:pPr>
              <a:t>‹Nº›</a:t>
            </a:fld>
            <a:endParaRPr lang="es-CL" sz="1800" b="0">
              <a:solidFill>
                <a:prstClr val="black"/>
              </a:solidFill>
              <a:latin typeface="Calibri"/>
            </a:endParaRPr>
          </a:p>
        </p:txBody>
      </p:sp>
    </p:spTree>
    <p:extLst>
      <p:ext uri="{BB962C8B-B14F-4D97-AF65-F5344CB8AC3E}">
        <p14:creationId xmlns:p14="http://schemas.microsoft.com/office/powerpoint/2010/main" val="107990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9145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pPr algn="l" fontAlgn="auto">
              <a:spcBef>
                <a:spcPts val="0"/>
              </a:spcBef>
              <a:spcAft>
                <a:spcPts val="0"/>
              </a:spcAft>
              <a:buClrTx/>
            </a:pPr>
            <a:fld id="{27EF25D2-79C4-4B17-AFF0-44EBD59FD51C}" type="datetimeFigureOut">
              <a:rPr lang="es-CL" sz="1800" b="0" smtClean="0">
                <a:solidFill>
                  <a:prstClr val="black"/>
                </a:solidFill>
                <a:latin typeface="Calibri"/>
              </a:rPr>
              <a:pPr algn="l" fontAlgn="auto">
                <a:spcBef>
                  <a:spcPts val="0"/>
                </a:spcBef>
                <a:spcAft>
                  <a:spcPts val="0"/>
                </a:spcAft>
                <a:buClrTx/>
              </a:pPr>
              <a:t>14-02-2017</a:t>
            </a:fld>
            <a:endParaRPr lang="es-CL" sz="1800" b="0">
              <a:solidFill>
                <a:prstClr val="black"/>
              </a:solidFill>
              <a:latin typeface="Calibri"/>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buClrTx/>
            </a:pPr>
            <a:endParaRPr lang="es-CL" sz="1800" b="0">
              <a:solidFill>
                <a:prstClr val="black"/>
              </a:solidFill>
              <a:latin typeface="Calibri"/>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buClrTx/>
            </a:pPr>
            <a:fld id="{F523CF52-02F7-4CD1-BB4C-B10AAB5B5134}" type="slidenum">
              <a:rPr lang="es-CL" sz="1800" b="0" smtClean="0">
                <a:solidFill>
                  <a:prstClr val="black"/>
                </a:solidFill>
                <a:latin typeface="Calibri"/>
              </a:rPr>
              <a:pPr algn="l" fontAlgn="auto">
                <a:spcBef>
                  <a:spcPts val="0"/>
                </a:spcBef>
                <a:spcAft>
                  <a:spcPts val="0"/>
                </a:spcAft>
                <a:buClrTx/>
              </a:pPr>
              <a:t>‹Nº›</a:t>
            </a:fld>
            <a:endParaRPr lang="es-CL" sz="1800" b="0">
              <a:solidFill>
                <a:prstClr val="black"/>
              </a:solidFill>
              <a:latin typeface="Calibri"/>
            </a:endParaRPr>
          </a:p>
        </p:txBody>
      </p:sp>
    </p:spTree>
    <p:extLst>
      <p:ext uri="{BB962C8B-B14F-4D97-AF65-F5344CB8AC3E}">
        <p14:creationId xmlns:p14="http://schemas.microsoft.com/office/powerpoint/2010/main" val="183603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pPr algn="l" fontAlgn="auto">
              <a:spcBef>
                <a:spcPts val="0"/>
              </a:spcBef>
              <a:spcAft>
                <a:spcPts val="0"/>
              </a:spcAft>
              <a:buClrTx/>
            </a:pPr>
            <a:fld id="{27EF25D2-79C4-4B17-AFF0-44EBD59FD51C}" type="datetimeFigureOut">
              <a:rPr lang="es-CL" sz="1800" b="0" smtClean="0">
                <a:solidFill>
                  <a:prstClr val="black"/>
                </a:solidFill>
                <a:latin typeface="Calibri"/>
              </a:rPr>
              <a:pPr algn="l" fontAlgn="auto">
                <a:spcBef>
                  <a:spcPts val="0"/>
                </a:spcBef>
                <a:spcAft>
                  <a:spcPts val="0"/>
                </a:spcAft>
                <a:buClrTx/>
              </a:pPr>
              <a:t>14-02-2017</a:t>
            </a:fld>
            <a:endParaRPr lang="es-CL" sz="1800" b="0">
              <a:solidFill>
                <a:prstClr val="black"/>
              </a:solidFill>
              <a:latin typeface="Calibri"/>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buClrTx/>
            </a:pPr>
            <a:endParaRPr lang="es-CL" sz="1800" b="0">
              <a:solidFill>
                <a:prstClr val="black"/>
              </a:solidFill>
              <a:latin typeface="Calibri"/>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buClrTx/>
            </a:pPr>
            <a:fld id="{F523CF52-02F7-4CD1-BB4C-B10AAB5B5134}" type="slidenum">
              <a:rPr lang="es-CL" sz="1800" b="0" smtClean="0">
                <a:solidFill>
                  <a:prstClr val="black"/>
                </a:solidFill>
                <a:latin typeface="Calibri"/>
              </a:rPr>
              <a:pPr algn="l" fontAlgn="auto">
                <a:spcBef>
                  <a:spcPts val="0"/>
                </a:spcBef>
                <a:spcAft>
                  <a:spcPts val="0"/>
                </a:spcAft>
                <a:buClrTx/>
              </a:pPr>
              <a:t>‹Nº›</a:t>
            </a:fld>
            <a:endParaRPr lang="es-CL" sz="1800" b="0">
              <a:solidFill>
                <a:prstClr val="black"/>
              </a:solidFill>
              <a:latin typeface="Calibri"/>
            </a:endParaRPr>
          </a:p>
        </p:txBody>
      </p:sp>
    </p:spTree>
    <p:extLst>
      <p:ext uri="{BB962C8B-B14F-4D97-AF65-F5344CB8AC3E}">
        <p14:creationId xmlns:p14="http://schemas.microsoft.com/office/powerpoint/2010/main" val="3251443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pPr algn="l" fontAlgn="auto">
              <a:spcBef>
                <a:spcPts val="0"/>
              </a:spcBef>
              <a:spcAft>
                <a:spcPts val="0"/>
              </a:spcAft>
              <a:buClrTx/>
            </a:pPr>
            <a:fld id="{27EF25D2-79C4-4B17-AFF0-44EBD59FD51C}" type="datetimeFigureOut">
              <a:rPr lang="es-CL" sz="1800" b="0" smtClean="0">
                <a:solidFill>
                  <a:prstClr val="black"/>
                </a:solidFill>
                <a:latin typeface="Calibri"/>
              </a:rPr>
              <a:pPr algn="l" fontAlgn="auto">
                <a:spcBef>
                  <a:spcPts val="0"/>
                </a:spcBef>
                <a:spcAft>
                  <a:spcPts val="0"/>
                </a:spcAft>
                <a:buClrTx/>
              </a:pPr>
              <a:t>14-02-2017</a:t>
            </a:fld>
            <a:endParaRPr lang="es-CL" sz="1800" b="0">
              <a:solidFill>
                <a:prstClr val="black"/>
              </a:solidFill>
              <a:latin typeface="Calibri"/>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buClrTx/>
            </a:pPr>
            <a:endParaRPr lang="es-CL" sz="1800" b="0">
              <a:solidFill>
                <a:prstClr val="black"/>
              </a:solidFill>
              <a:latin typeface="Calibri"/>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buClrTx/>
            </a:pPr>
            <a:fld id="{F523CF52-02F7-4CD1-BB4C-B10AAB5B5134}" type="slidenum">
              <a:rPr lang="es-CL" sz="1800" b="0" smtClean="0">
                <a:solidFill>
                  <a:prstClr val="black"/>
                </a:solidFill>
                <a:latin typeface="Calibri"/>
              </a:rPr>
              <a:pPr algn="l" fontAlgn="auto">
                <a:spcBef>
                  <a:spcPts val="0"/>
                </a:spcBef>
                <a:spcAft>
                  <a:spcPts val="0"/>
                </a:spcAft>
                <a:buClrTx/>
              </a:pPr>
              <a:t>‹Nº›</a:t>
            </a:fld>
            <a:endParaRPr lang="es-CL" sz="1800" b="0">
              <a:solidFill>
                <a:prstClr val="black"/>
              </a:solidFill>
              <a:latin typeface="Calibri"/>
            </a:endParaRPr>
          </a:p>
        </p:txBody>
      </p:sp>
    </p:spTree>
    <p:extLst>
      <p:ext uri="{BB962C8B-B14F-4D97-AF65-F5344CB8AC3E}">
        <p14:creationId xmlns:p14="http://schemas.microsoft.com/office/powerpoint/2010/main" val="2427153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7 Imagen"/>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CL" dirty="0"/>
          </a:p>
        </p:txBody>
      </p:sp>
      <p:sp>
        <p:nvSpPr>
          <p:cNvPr id="3" name="2 Marcador de texto"/>
          <p:cNvSpPr>
            <a:spLocks noGrp="1"/>
          </p:cNvSpPr>
          <p:nvPr>
            <p:ph type="body" idx="1"/>
          </p:nvPr>
        </p:nvSpPr>
        <p:spPr>
          <a:xfrm>
            <a:off x="457200" y="1600201"/>
            <a:ext cx="8229600" cy="406104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167114985"/>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Lst>
  <p:timing>
    <p:tnLst>
      <p:par>
        <p:cTn id="1" dur="indefinite" restart="never" nodeType="tmRoot"/>
      </p:par>
    </p:tnLst>
  </p:timing>
  <p:txStyles>
    <p:titleStyle>
      <a:lvl1pPr algn="ctr" defTabSz="914400" rtl="0" eaLnBrk="1" latinLnBrk="0"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google.com.ar/imgres?imgurl=http://xoomer.virgilio.it/ctyfr/gif/documento.gif&amp;imgrefurl=http://xoomer.virgilio.it/ctyfr/moduli/moduli.htm&amp;h=234&amp;w=307&amp;sz=6&amp;tbnid=CuBBjnrW6IwJ:&amp;tbnh=85&amp;tbnw=111&amp;start=8&amp;prev=/images?q=documento&amp;hl=es&amp;l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images.google.com.ar/imgres?imgurl=http://www.jornada.unam.mx/1998/jun98/980601/cien-sismo.jpg&amp;imgrefurl=http://www.jornada.unam.mx/1998/jun98/980601/cien-ureka.html&amp;h=163&amp;w=192&amp;sz=7&amp;tbnid=8XjKuqKsumIJ:&amp;tbnh=83&amp;tbnw=97&amp;start=3&amp;prev=/images?q=sismo&amp;hl=es&amp;lr=" TargetMode="External"/><Relationship Id="rId3" Type="http://schemas.openxmlformats.org/officeDocument/2006/relationships/hyperlink" Target="http://images.google.com.ar/imgres?imgurl=http://proex.reitoria.unesp.br/informativo/WebHelp/2003/imagens/guerra.gif&amp;imgrefurl=http://proex.reitoria.unesp.br/informativo/WebHelp/2003/edi__o31/artigoguerra.htm&amp;h=177&amp;w=270&amp;sz=8&amp;tbnid=tyX7NoEdcrUJ:&amp;tbnh=70&amp;tbnw=106&amp;start=24&amp;prev=/images?q=guerra&amp;start=20&amp;hl=es&amp;lr=&amp;sa=N" TargetMode="External"/><Relationship Id="rId7" Type="http://schemas.openxmlformats.org/officeDocument/2006/relationships/image" Target="../media/image20.jpeg"/><Relationship Id="rId2" Type="http://schemas.openxmlformats.org/officeDocument/2006/relationships/hyperlink" Target="http://images.google.com.ar/imgres?imgurl=http://news.bbc.co.uk/media/images/38190000/jpg/_38190319_020811nino300b.jpg&amp;imgrefurl=http://news.bbc.co.uk/hi/spanish/science/newsid_2186000/2186641.stm&amp;h=180&amp;w=315&amp;sz=13&amp;tbnid=GpuWwyJ9oOAJ:&amp;tbnh=63&amp;tbnw=112&amp;start=13&amp;prev=/images?q=inundaci%C3%B3n&amp;hl=es&amp;lr=" TargetMode="External"/><Relationship Id="rId1" Type="http://schemas.openxmlformats.org/officeDocument/2006/relationships/slideLayout" Target="../slideLayouts/slideLayout2.xml"/><Relationship Id="rId6" Type="http://schemas.openxmlformats.org/officeDocument/2006/relationships/hyperlink" Target="http://images.google.com.ar/imgres?imgurl=http://www.jmarcano.com/fotos/inundacion2.jpg&amp;imgrefurl=http://www.jmarcano.com/varios/desastre/huracan3.html&amp;h=321&amp;w=500&amp;sz=28&amp;tbnid=WXzYHndASIsJ:&amp;tbnh=80&amp;tbnw=126&amp;start=14&amp;prev=/images?q=inundaci%C3%B3n&amp;hl=es&amp;lr=" TargetMode="External"/><Relationship Id="rId11" Type="http://schemas.openxmlformats.org/officeDocument/2006/relationships/image" Target="../media/image22.jpeg"/><Relationship Id="rId5" Type="http://schemas.openxmlformats.org/officeDocument/2006/relationships/image" Target="../media/image19.jpeg"/><Relationship Id="rId10" Type="http://schemas.openxmlformats.org/officeDocument/2006/relationships/hyperlink" Target="http://images.google.com.ar/imgres?imgurl=http://www.acabtu.com.mx/natura/imagen/sismo-casa2.jpg&amp;imgrefurl=http://www.acabtu.com.mx/natura/despues_sismo.html&amp;h=150&amp;w=200&amp;sz=14&amp;tbnid=JdAHS44BhhIJ:&amp;tbnh=74&amp;tbnw=98&amp;start=12&amp;prev=/images?q=sismo&amp;hl=es&amp;lr=" TargetMode="External"/><Relationship Id="rId4" Type="http://schemas.openxmlformats.org/officeDocument/2006/relationships/hyperlink" Target="http://images.google.com.ar/imgres?imgurl=http://www.bbc.co.uk/spanish/images/irak/gulfwar.jpg&amp;imgrefurl=http://www.bbc.co.uk/spanish/specials/1447_irak_perfil/page2.shtml&amp;h=280&amp;w=305&amp;sz=15&amp;tbnid=PCDD2tuFYe8J:&amp;tbnh=102&amp;tbnw=111&amp;start=235&amp;prev=/images?q=guerra&amp;start=220&amp;hl=es&amp;lr=&amp;sa=N" TargetMode="External"/><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3.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oleObject" Target="../embeddings/oleObject2.bin"/><Relationship Id="rId9"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cid:image005.png@01D1E817.A5E25360" TargetMode="External"/><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5.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6.jpeg"/><Relationship Id="rId5" Type="http://schemas.openxmlformats.org/officeDocument/2006/relationships/hyperlink" Target="http://images.google.com.ar/imgres?imgurl=http://www.ciberganancias.com/billstack.jpg&amp;imgrefurl=http://www.ciberganancias.com/&amp;h=197&amp;w=179&amp;sz=8&amp;tbnid=7yoHnxm2KYUJ:&amp;tbnh=97&amp;tbnw=89&amp;start=2&amp;prev=/images?q=dinero&amp;hl=es&amp;lr=" TargetMode="External"/><Relationship Id="rId4" Type="http://schemas.openxmlformats.org/officeDocument/2006/relationships/image" Target="../media/image45.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mages.google.com.ar/imgres?imgurl=http://www.mujeresdeltercermilenio.hpg.ig.com.br/washin25.jpg&amp;imgrefurl=http://www.mujeresdeltercermilenio.hpg.ig.com.br/washingtonvariedad.htm&amp;h=256&amp;w=172&amp;sz=14&amp;tbnid=aVYsx657-s8J:&amp;tbnh=105&amp;tbnw=71&amp;start=11&amp;prev=/images?q=cementerio+arlington&amp;hl=es&amp;lr="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images.google.cl/imgres?imgurl=http://www.cajpe.org.pe/imacid/cid56.jpg&amp;imgrefurl=http://www.cajpe.org.pe/ale5-19.htm&amp;h=297&amp;w=200&amp;sz=17&amp;tbnid=Qzd1iqyYyZYJ:&amp;tbnh=109&amp;tbnw=74&amp;start=1&amp;prev=/images?q=%22codigo+del+trabajo%22+Chile&amp;hl=es&amp;lr="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images.google.com.ar/imgres?imgurl=http://www.ecochim.it/IMAGES/reclamo.gif&amp;imgrefurl=http://www.ecochim.it/comecont.htm&amp;h=186&amp;w=169&amp;sz=5&amp;tbnid=5RZu6rA78d0J:&amp;tbnh=96&amp;tbnw=88&amp;start=22&amp;prev=/images?q=reclamo&amp;start=20&amp;hl=es&amp;lr=&amp;sa=N"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5.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92.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504" y="476672"/>
            <a:ext cx="8280920" cy="4514121"/>
          </a:xfrm>
          <a:prstGeom prst="rect">
            <a:avLst/>
          </a:prstGeom>
        </p:spPr>
        <p:txBody>
          <a:bodyPr wrap="square">
            <a:spAutoFit/>
          </a:bodyPr>
          <a:lstStyle/>
          <a:p>
            <a:pPr lvl="0" algn="ctr" eaLnBrk="0" hangingPunct="0">
              <a:spcBef>
                <a:spcPts val="0"/>
              </a:spcBef>
              <a:buClrTx/>
            </a:pPr>
            <a:endParaRPr lang="es-ES_tradnl" sz="1800" b="0" dirty="0">
              <a:solidFill>
                <a:srgbClr val="000000"/>
              </a:solidFill>
              <a:latin typeface="Arial" charset="0"/>
            </a:endParaRPr>
          </a:p>
          <a:p>
            <a:pPr algn="ctr">
              <a:lnSpc>
                <a:spcPct val="107000"/>
              </a:lnSpc>
              <a:spcAft>
                <a:spcPts val="800"/>
              </a:spcAft>
            </a:pPr>
            <a:r>
              <a:rPr lang="es-CL" sz="1400" dirty="0" smtClean="0">
                <a:solidFill>
                  <a:schemeClr val="tx1"/>
                </a:solidFill>
              </a:rPr>
              <a:t>Confederación </a:t>
            </a:r>
            <a:r>
              <a:rPr lang="es-CL" sz="1400" dirty="0">
                <a:solidFill>
                  <a:schemeClr val="tx1"/>
                </a:solidFill>
              </a:rPr>
              <a:t>Nacional de funcionarios Municipales de Chile </a:t>
            </a:r>
            <a:r>
              <a:rPr lang="es-CL" sz="1400" dirty="0" smtClean="0">
                <a:solidFill>
                  <a:schemeClr val="tx1"/>
                </a:solidFill>
                <a:ea typeface="Verdana" panose="020B0604030504040204" pitchFamily="34" charset="0"/>
                <a:cs typeface="Verdana" panose="020B0604030504040204" pitchFamily="34" charset="0"/>
              </a:rPr>
              <a:t> </a:t>
            </a:r>
          </a:p>
          <a:p>
            <a:pPr algn="ctr">
              <a:lnSpc>
                <a:spcPct val="107000"/>
              </a:lnSpc>
              <a:spcAft>
                <a:spcPts val="800"/>
              </a:spcAft>
            </a:pPr>
            <a:r>
              <a:rPr lang="es-CL" sz="1400" dirty="0" smtClean="0">
                <a:solidFill>
                  <a:schemeClr val="tx1"/>
                </a:solidFill>
                <a:ea typeface="Verdana" panose="020B0604030504040204" pitchFamily="34" charset="0"/>
                <a:cs typeface="Verdana" panose="020B0604030504040204" pitchFamily="34" charset="0"/>
              </a:rPr>
              <a:t>ASEMUCH </a:t>
            </a:r>
          </a:p>
          <a:p>
            <a:pPr algn="ctr">
              <a:lnSpc>
                <a:spcPct val="107000"/>
              </a:lnSpc>
              <a:spcAft>
                <a:spcPts val="800"/>
              </a:spcAft>
            </a:pPr>
            <a:r>
              <a:rPr lang="es-CL" sz="1400" dirty="0" smtClean="0">
                <a:solidFill>
                  <a:schemeClr val="tx1"/>
                </a:solidFill>
                <a:ea typeface="Verdana" panose="020B0604030504040204" pitchFamily="34" charset="0"/>
                <a:cs typeface="Verdana" panose="020B0604030504040204" pitchFamily="34" charset="0"/>
              </a:rPr>
              <a:t>SALUD </a:t>
            </a:r>
            <a:r>
              <a:rPr lang="es-CL" sz="1400" dirty="0">
                <a:solidFill>
                  <a:schemeClr val="tx1"/>
                </a:solidFill>
                <a:ea typeface="Verdana" panose="020B0604030504040204" pitchFamily="34" charset="0"/>
                <a:cs typeface="Verdana" panose="020B0604030504040204" pitchFamily="34" charset="0"/>
              </a:rPr>
              <a:t>Y SEGURIDAD DE LOS FUNCIONARIOS Y FUNCIONARIAS MUNICIPALES</a:t>
            </a:r>
            <a:endParaRPr lang="es-ES" sz="1400" dirty="0">
              <a:solidFill>
                <a:schemeClr val="tx1"/>
              </a:solidFill>
              <a:ea typeface="Verdana" panose="020B0604030504040204" pitchFamily="34" charset="0"/>
              <a:cs typeface="Verdana" panose="020B0604030504040204" pitchFamily="34" charset="0"/>
            </a:endParaRPr>
          </a:p>
          <a:p>
            <a:pPr lvl="0" algn="ctr" eaLnBrk="0" hangingPunct="0">
              <a:spcBef>
                <a:spcPts val="0"/>
              </a:spcBef>
              <a:buClrTx/>
            </a:pPr>
            <a:endParaRPr lang="es-ES_tradnl" sz="3200" dirty="0" smtClean="0">
              <a:solidFill>
                <a:srgbClr val="000000"/>
              </a:solidFill>
              <a:effectLst>
                <a:outerShdw blurRad="38100" dist="38100" dir="2700000" algn="tl">
                  <a:srgbClr val="000000">
                    <a:alpha val="43137"/>
                  </a:srgbClr>
                </a:outerShdw>
              </a:effectLst>
              <a:latin typeface="Verdana"/>
            </a:endParaRPr>
          </a:p>
          <a:p>
            <a:pPr lvl="0" algn="ctr" eaLnBrk="0" hangingPunct="0">
              <a:spcBef>
                <a:spcPts val="0"/>
              </a:spcBef>
              <a:buClrTx/>
            </a:pPr>
            <a:r>
              <a:rPr lang="es-ES_tradnl" sz="3200" dirty="0" smtClean="0">
                <a:solidFill>
                  <a:srgbClr val="000000"/>
                </a:solidFill>
                <a:effectLst>
                  <a:outerShdw blurRad="38100" dist="38100" dir="2700000" algn="tl">
                    <a:srgbClr val="000000">
                      <a:alpha val="43137"/>
                    </a:srgbClr>
                  </a:outerShdw>
                </a:effectLst>
                <a:latin typeface="Verdana"/>
              </a:rPr>
              <a:t>Seguro </a:t>
            </a:r>
            <a:r>
              <a:rPr lang="es-ES_tradnl" sz="3200" dirty="0">
                <a:solidFill>
                  <a:srgbClr val="000000"/>
                </a:solidFill>
                <a:effectLst>
                  <a:outerShdw blurRad="38100" dist="38100" dir="2700000" algn="tl">
                    <a:srgbClr val="000000">
                      <a:alpha val="43137"/>
                    </a:srgbClr>
                  </a:outerShdw>
                </a:effectLst>
                <a:latin typeface="Verdana"/>
              </a:rPr>
              <a:t>Social</a:t>
            </a:r>
          </a:p>
          <a:p>
            <a:pPr lvl="0" algn="ctr" eaLnBrk="0" hangingPunct="0">
              <a:spcBef>
                <a:spcPts val="0"/>
              </a:spcBef>
              <a:buClrTx/>
            </a:pPr>
            <a:r>
              <a:rPr lang="es-ES_tradnl" sz="3200" dirty="0">
                <a:solidFill>
                  <a:srgbClr val="000000"/>
                </a:solidFill>
                <a:effectLst>
                  <a:outerShdw blurRad="38100" dist="38100" dir="2700000" algn="tl">
                    <a:srgbClr val="000000">
                      <a:alpha val="43137"/>
                    </a:srgbClr>
                  </a:outerShdw>
                </a:effectLst>
                <a:latin typeface="Verdana"/>
              </a:rPr>
              <a:t>de Accidentes del Trabajo</a:t>
            </a:r>
          </a:p>
          <a:p>
            <a:pPr lvl="0" algn="ctr" eaLnBrk="0" hangingPunct="0">
              <a:spcBef>
                <a:spcPts val="0"/>
              </a:spcBef>
              <a:buClrTx/>
            </a:pPr>
            <a:r>
              <a:rPr lang="es-ES_tradnl" sz="3200" dirty="0">
                <a:solidFill>
                  <a:srgbClr val="000000"/>
                </a:solidFill>
                <a:effectLst>
                  <a:outerShdw blurRad="38100" dist="38100" dir="2700000" algn="tl">
                    <a:srgbClr val="000000">
                      <a:alpha val="43137"/>
                    </a:srgbClr>
                  </a:outerShdw>
                </a:effectLst>
                <a:latin typeface="Verdana"/>
              </a:rPr>
              <a:t>y Enfermedades Profesionales</a:t>
            </a:r>
          </a:p>
          <a:p>
            <a:pPr lvl="0" algn="ctr" eaLnBrk="0" hangingPunct="0">
              <a:spcBef>
                <a:spcPts val="0"/>
              </a:spcBef>
              <a:buClrTx/>
            </a:pPr>
            <a:r>
              <a:rPr lang="es-ES_tradnl" sz="3200" dirty="0">
                <a:solidFill>
                  <a:srgbClr val="000000"/>
                </a:solidFill>
                <a:effectLst>
                  <a:outerShdw blurRad="38100" dist="38100" dir="2700000" algn="tl">
                    <a:srgbClr val="000000">
                      <a:alpha val="43137"/>
                    </a:srgbClr>
                  </a:outerShdw>
                </a:effectLst>
                <a:latin typeface="Verdana"/>
              </a:rPr>
              <a:t>Ley N° 16.744</a:t>
            </a:r>
          </a:p>
          <a:p>
            <a:pPr lvl="0" algn="ctr" eaLnBrk="0" hangingPunct="0">
              <a:spcBef>
                <a:spcPts val="0"/>
              </a:spcBef>
              <a:buClrTx/>
            </a:pPr>
            <a:endParaRPr lang="es-ES_tradnl" sz="3600" b="0" dirty="0">
              <a:solidFill>
                <a:srgbClr val="000000"/>
              </a:solidFill>
              <a:latin typeface="Verdana"/>
            </a:endParaRPr>
          </a:p>
        </p:txBody>
      </p:sp>
      <p:sp>
        <p:nvSpPr>
          <p:cNvPr id="3" name="Rectángulo 2"/>
          <p:cNvSpPr/>
          <p:nvPr/>
        </p:nvSpPr>
        <p:spPr>
          <a:xfrm>
            <a:off x="0" y="5445224"/>
            <a:ext cx="5940152" cy="784830"/>
          </a:xfrm>
          <a:prstGeom prst="rect">
            <a:avLst/>
          </a:prstGeom>
        </p:spPr>
        <p:txBody>
          <a:bodyPr wrap="square">
            <a:spAutoFit/>
          </a:bodyPr>
          <a:lstStyle/>
          <a:p>
            <a:pPr lvl="0" algn="ctr" eaLnBrk="0" hangingPunct="0">
              <a:spcBef>
                <a:spcPct val="50000"/>
              </a:spcBef>
              <a:buClrTx/>
            </a:pPr>
            <a:r>
              <a:rPr lang="es-ES" sz="1800" dirty="0">
                <a:solidFill>
                  <a:schemeClr val="tx1"/>
                </a:solidFill>
                <a:effectLst>
                  <a:outerShdw blurRad="38100" dist="38100" dir="2700000" algn="tl">
                    <a:srgbClr val="000000">
                      <a:alpha val="43137"/>
                    </a:srgbClr>
                  </a:outerShdw>
                </a:effectLst>
                <a:latin typeface="Verdana"/>
              </a:rPr>
              <a:t>Gerencia Corporativa de Asuntos Legales</a:t>
            </a:r>
          </a:p>
          <a:p>
            <a:pPr lvl="0" algn="ctr" eaLnBrk="0" hangingPunct="0">
              <a:spcBef>
                <a:spcPct val="50000"/>
              </a:spcBef>
              <a:buClrTx/>
            </a:pPr>
            <a:r>
              <a:rPr lang="es-ES" sz="1800" dirty="0" smtClean="0">
                <a:solidFill>
                  <a:schemeClr val="tx1"/>
                </a:solidFill>
                <a:effectLst>
                  <a:outerShdw blurRad="38100" dist="38100" dir="2700000" algn="tl">
                    <a:srgbClr val="000000">
                      <a:alpha val="43137"/>
                    </a:srgbClr>
                  </a:outerShdw>
                </a:effectLst>
                <a:latin typeface="Verdana"/>
              </a:rPr>
              <a:t>15.02.2017</a:t>
            </a:r>
            <a:endParaRPr lang="en-US" sz="1800" dirty="0">
              <a:solidFill>
                <a:schemeClr val="tx1"/>
              </a:solidFill>
              <a:effectLst>
                <a:outerShdw blurRad="38100" dist="38100" dir="2700000" algn="tl">
                  <a:srgbClr val="000000">
                    <a:alpha val="43137"/>
                  </a:srgbClr>
                </a:outerShdw>
              </a:effectLst>
              <a:latin typeface="Verdana"/>
            </a:endParaRPr>
          </a:p>
        </p:txBody>
      </p:sp>
    </p:spTree>
    <p:extLst>
      <p:ext uri="{BB962C8B-B14F-4D97-AF65-F5344CB8AC3E}">
        <p14:creationId xmlns:p14="http://schemas.microsoft.com/office/powerpoint/2010/main" val="293989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04664"/>
            <a:ext cx="8435280" cy="504056"/>
          </a:xfrm>
        </p:spPr>
        <p:txBody>
          <a:bodyPr/>
          <a:lstStyle/>
          <a:p>
            <a:r>
              <a:rPr lang="es-CL" sz="2800" dirty="0" smtClean="0">
                <a:solidFill>
                  <a:schemeClr val="tx1"/>
                </a:solidFill>
              </a:rPr>
              <a:t/>
            </a:r>
            <a:br>
              <a:rPr lang="es-CL" sz="2800" dirty="0" smtClean="0">
                <a:solidFill>
                  <a:schemeClr val="tx1"/>
                </a:solidFill>
              </a:rPr>
            </a:br>
            <a:r>
              <a:rPr lang="es-CL" sz="2800" dirty="0" smtClean="0">
                <a:solidFill>
                  <a:schemeClr val="tx1"/>
                </a:solidFill>
              </a:rPr>
              <a:t>Independientes: </a:t>
            </a:r>
            <a:r>
              <a:rPr lang="es-CL"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20.894 </a:t>
            </a:r>
            <a:r>
              <a:rPr lang="es-CL" sz="2800" dirty="0">
                <a:solidFill>
                  <a:schemeClr val="tx1"/>
                </a:solidFill>
                <a:latin typeface="Verdana" panose="020B0604030504040204" pitchFamily="34" charset="0"/>
                <a:ea typeface="Verdana" panose="020B0604030504040204" pitchFamily="34" charset="0"/>
                <a:cs typeface="Verdana" panose="020B0604030504040204" pitchFamily="34" charset="0"/>
              </a:rPr>
              <a:t>y </a:t>
            </a:r>
            <a:r>
              <a:rPr lang="es-CL" sz="2800" dirty="0" smtClean="0">
                <a:solidFill>
                  <a:schemeClr val="tx1"/>
                </a:solidFill>
              </a:rPr>
              <a:t>Circular 3226 de 2016</a:t>
            </a:r>
            <a:r>
              <a:rPr lang="es-CL" dirty="0" smtClean="0"/>
              <a:t/>
            </a:r>
            <a:br>
              <a:rPr lang="es-CL" dirty="0" smtClean="0"/>
            </a:br>
            <a:endParaRPr lang="es-CL" dirty="0"/>
          </a:p>
        </p:txBody>
      </p:sp>
      <p:sp>
        <p:nvSpPr>
          <p:cNvPr id="3" name="Marcador de contenido 2"/>
          <p:cNvSpPr>
            <a:spLocks noGrp="1"/>
          </p:cNvSpPr>
          <p:nvPr>
            <p:ph idx="1"/>
          </p:nvPr>
        </p:nvSpPr>
        <p:spPr>
          <a:xfrm>
            <a:off x="323528" y="908720"/>
            <a:ext cx="8712968" cy="5328591"/>
          </a:xfrm>
        </p:spPr>
        <p:txBody>
          <a:bodyPr>
            <a:normAutofit/>
          </a:bodyPr>
          <a:lstStyle/>
          <a:p>
            <a:pPr>
              <a:buFont typeface="Wingdings" panose="05000000000000000000" pitchFamily="2" charset="2"/>
              <a:buChar char="§"/>
            </a:pPr>
            <a:r>
              <a:rPr lang="es-CL" sz="2000" dirty="0" smtClean="0">
                <a:solidFill>
                  <a:schemeClr val="tx1"/>
                </a:solidFill>
              </a:rPr>
              <a:t>Independiente Obligado (art. 88 Ley 20.255)</a:t>
            </a:r>
          </a:p>
          <a:p>
            <a:pPr marL="0" indent="0">
              <a:buNone/>
            </a:pPr>
            <a:r>
              <a:rPr lang="es-CL" sz="1800" dirty="0" smtClean="0">
                <a:solidFill>
                  <a:schemeClr val="tx1"/>
                </a:solidFill>
              </a:rPr>
              <a:t>Persona natural que, sin estar subordinado a un empleador, ejerce individualmente una actividad mediante la que obtiene rentas del trabajo del art. 42 N°2 Ley Impuesto a la Renta (Profesionales u oficios que emiten boletas de honorarios).</a:t>
            </a:r>
          </a:p>
          <a:p>
            <a:pPr marL="0" indent="0">
              <a:buNone/>
            </a:pPr>
            <a:r>
              <a:rPr lang="es-CL" sz="1400" dirty="0" smtClean="0">
                <a:solidFill>
                  <a:schemeClr val="tx1"/>
                </a:solidFill>
              </a:rPr>
              <a:t>2012/2014: voluntario</a:t>
            </a:r>
          </a:p>
          <a:p>
            <a:pPr marL="0" indent="0">
              <a:buNone/>
            </a:pPr>
            <a:r>
              <a:rPr lang="es-CL" sz="1400" dirty="0" smtClean="0">
                <a:solidFill>
                  <a:schemeClr val="tx1"/>
                </a:solidFill>
              </a:rPr>
              <a:t>2015: obligatorio</a:t>
            </a:r>
          </a:p>
          <a:p>
            <a:pPr marL="0" indent="0">
              <a:buNone/>
            </a:pPr>
            <a:r>
              <a:rPr lang="es-CL" sz="1400" dirty="0" smtClean="0">
                <a:solidFill>
                  <a:schemeClr val="tx1"/>
                </a:solidFill>
              </a:rPr>
              <a:t>2016/2017: voluntario, con cotizaciones voluntarias en base a rentas declaradas mensuales (sin reliquidaciones de rentas imponibles y sin exigencia de cotización para salud y pensiones).</a:t>
            </a:r>
          </a:p>
          <a:p>
            <a:pPr marL="0" indent="0">
              <a:buNone/>
            </a:pPr>
            <a:r>
              <a:rPr lang="es-CL" sz="1400" dirty="0" smtClean="0">
                <a:solidFill>
                  <a:schemeClr val="tx1"/>
                </a:solidFill>
              </a:rPr>
              <a:t>2018: Obligatorio</a:t>
            </a:r>
          </a:p>
          <a:p>
            <a:pPr>
              <a:buFont typeface="Wingdings" panose="05000000000000000000" pitchFamily="2" charset="2"/>
              <a:buChar char="§"/>
            </a:pPr>
            <a:r>
              <a:rPr lang="es-CL" sz="2000" dirty="0" smtClean="0">
                <a:solidFill>
                  <a:schemeClr val="tx1"/>
                </a:solidFill>
              </a:rPr>
              <a:t>Independiente Voluntario (art. 89 Ley 20.255)</a:t>
            </a:r>
          </a:p>
          <a:p>
            <a:pPr marL="0" indent="0" algn="just">
              <a:buNone/>
            </a:pPr>
            <a:r>
              <a:rPr lang="es-CL" sz="1800" dirty="0" smtClean="0">
                <a:solidFill>
                  <a:schemeClr val="tx1"/>
                </a:solidFill>
              </a:rPr>
              <a:t>A contar del 01.10.08 pueden cotizar voluntariamente trabajadores independientes afiliados al sistema de pensiones, del art. 89 citado:</a:t>
            </a:r>
          </a:p>
          <a:p>
            <a:pPr marL="0" indent="0" algn="just">
              <a:buNone/>
            </a:pPr>
            <a:r>
              <a:rPr lang="es-CL" sz="1800" dirty="0" smtClean="0">
                <a:solidFill>
                  <a:schemeClr val="tx1"/>
                </a:solidFill>
              </a:rPr>
              <a:t>- Quienes desarrollan una actividad por la que perciben rentas del trabajo que </a:t>
            </a:r>
            <a:r>
              <a:rPr lang="es-CL" sz="1800" b="1" dirty="0" smtClean="0">
                <a:solidFill>
                  <a:schemeClr val="tx1"/>
                </a:solidFill>
                <a:effectLst>
                  <a:outerShdw blurRad="38100" dist="38100" dir="2700000" algn="tl">
                    <a:srgbClr val="000000">
                      <a:alpha val="43137"/>
                    </a:srgbClr>
                  </a:outerShdw>
                </a:effectLst>
              </a:rPr>
              <a:t>no</a:t>
            </a:r>
            <a:r>
              <a:rPr lang="es-CL" sz="1800" dirty="0" smtClean="0">
                <a:solidFill>
                  <a:schemeClr val="tx1"/>
                </a:solidFill>
              </a:rPr>
              <a:t> están contemplados en el art. 42 N° 2 Ley Impuesto a la Renta (Pequeños Contribuyentes).</a:t>
            </a:r>
          </a:p>
          <a:p>
            <a:pPr marL="0" indent="0">
              <a:buNone/>
            </a:pPr>
            <a:r>
              <a:rPr lang="es-CL" sz="1800" dirty="0" smtClean="0">
                <a:solidFill>
                  <a:schemeClr val="tx1"/>
                </a:solidFill>
              </a:rPr>
              <a:t>- Socios que se desempeñen como trabajadores independientes de la respectiva sociedad.</a:t>
            </a:r>
          </a:p>
        </p:txBody>
      </p:sp>
    </p:spTree>
    <p:extLst>
      <p:ext uri="{BB962C8B-B14F-4D97-AF65-F5344CB8AC3E}">
        <p14:creationId xmlns:p14="http://schemas.microsoft.com/office/powerpoint/2010/main" val="3739581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39159"/>
            <a:ext cx="8229600" cy="940966"/>
          </a:xfrm>
        </p:spPr>
        <p:txBody>
          <a:bodyPr/>
          <a:lstStyle/>
          <a:p>
            <a:r>
              <a:rPr lang="es-CL" sz="3200" dirty="0" smtClean="0">
                <a:solidFill>
                  <a:schemeClr val="tx1"/>
                </a:solidFill>
              </a:rPr>
              <a:t>Independientes Circular 3226 de 2016</a:t>
            </a:r>
            <a:endParaRPr lang="es-CL" dirty="0">
              <a:solidFill>
                <a:schemeClr val="tx1"/>
              </a:solidFill>
            </a:endParaRPr>
          </a:p>
        </p:txBody>
      </p:sp>
      <p:sp>
        <p:nvSpPr>
          <p:cNvPr id="3" name="Marcador de contenido 2"/>
          <p:cNvSpPr>
            <a:spLocks noGrp="1"/>
          </p:cNvSpPr>
          <p:nvPr>
            <p:ph idx="1"/>
          </p:nvPr>
        </p:nvSpPr>
        <p:spPr>
          <a:xfrm>
            <a:off x="395536" y="1196752"/>
            <a:ext cx="8208912" cy="4630945"/>
          </a:xfrm>
        </p:spPr>
        <p:txBody>
          <a:bodyPr>
            <a:normAutofit fontScale="92500" lnSpcReduction="20000"/>
          </a:bodyPr>
          <a:lstStyle/>
          <a:p>
            <a:pPr marL="0" indent="0">
              <a:buNone/>
            </a:pPr>
            <a:r>
              <a:rPr lang="es-CL" sz="1700" b="1" dirty="0" smtClean="0">
                <a:solidFill>
                  <a:schemeClr val="tx1"/>
                </a:solidFill>
              </a:rPr>
              <a:t>Acreditación de ocurrencia de un ACC TB/ ACC TY</a:t>
            </a:r>
          </a:p>
          <a:p>
            <a:pPr algn="just">
              <a:buFontTx/>
              <a:buChar char="-"/>
            </a:pPr>
            <a:r>
              <a:rPr lang="es-CL" sz="1700" dirty="0" smtClean="0">
                <a:solidFill>
                  <a:schemeClr val="tx1"/>
                </a:solidFill>
              </a:rPr>
              <a:t>El Independiente afiliado a OA deberá presentar la DIAT en el plazo máximo de 24 horas de ocurrido el accidente.</a:t>
            </a:r>
          </a:p>
          <a:p>
            <a:pPr algn="just">
              <a:buFontTx/>
              <a:buChar char="-"/>
            </a:pPr>
            <a:r>
              <a:rPr lang="es-CL" sz="1700" dirty="0" smtClean="0">
                <a:solidFill>
                  <a:schemeClr val="tx1"/>
                </a:solidFill>
              </a:rPr>
              <a:t>El afiliado a un OA deberá acreditar la ocurrencia de un accidente a causa o con ocasión del trabajo o de un siniestro de trayecto.</a:t>
            </a:r>
          </a:p>
          <a:p>
            <a:pPr algn="just">
              <a:buFontTx/>
              <a:buChar char="-"/>
            </a:pPr>
            <a:r>
              <a:rPr lang="es-CL" sz="1700" dirty="0" smtClean="0">
                <a:solidFill>
                  <a:schemeClr val="tx1"/>
                </a:solidFill>
              </a:rPr>
              <a:t>Acompañar declaración circunstanciada y todos los demás medios de prueba que sean pertinentes y otorgar facilidades al OA para realizar la verificación del origen y circunstancias del siniestro.</a:t>
            </a:r>
          </a:p>
          <a:p>
            <a:pPr algn="just">
              <a:buFontTx/>
              <a:buChar char="-"/>
            </a:pPr>
            <a:r>
              <a:rPr lang="es-CL" sz="1700" dirty="0" smtClean="0">
                <a:solidFill>
                  <a:schemeClr val="tx1"/>
                </a:solidFill>
              </a:rPr>
              <a:t>ACC TY se aplica Circular 3221 de 2016.</a:t>
            </a:r>
          </a:p>
          <a:p>
            <a:pPr marL="0" lvl="0" indent="0">
              <a:buNone/>
            </a:pPr>
            <a:endParaRPr lang="es-CL" sz="1700" b="1" dirty="0" smtClean="0">
              <a:solidFill>
                <a:schemeClr val="tx1"/>
              </a:solidFill>
            </a:endParaRPr>
          </a:p>
          <a:p>
            <a:pPr marL="0" lvl="0" indent="0">
              <a:buNone/>
            </a:pPr>
            <a:r>
              <a:rPr lang="es-CL" sz="1700" b="1" dirty="0" smtClean="0">
                <a:solidFill>
                  <a:schemeClr val="tx1"/>
                </a:solidFill>
              </a:rPr>
              <a:t>Procedimiento en caso de EP</a:t>
            </a:r>
          </a:p>
          <a:p>
            <a:pPr lvl="0" algn="just">
              <a:buFontTx/>
              <a:buChar char="-"/>
            </a:pPr>
            <a:r>
              <a:rPr lang="es-CL" sz="1700" dirty="0" smtClean="0">
                <a:solidFill>
                  <a:schemeClr val="tx1"/>
                </a:solidFill>
              </a:rPr>
              <a:t>El </a:t>
            </a:r>
            <a:r>
              <a:rPr lang="es-CL" sz="1700" dirty="0">
                <a:solidFill>
                  <a:schemeClr val="tx1"/>
                </a:solidFill>
              </a:rPr>
              <a:t>Independiente afiliado a un OA </a:t>
            </a:r>
            <a:r>
              <a:rPr lang="es-CL" sz="1700" dirty="0" smtClean="0">
                <a:solidFill>
                  <a:schemeClr val="tx1"/>
                </a:solidFill>
              </a:rPr>
              <a:t>deberá presentar la DIEP y el OA debe realizar exámenes y procedimientos necesarios para establecer el origen de la enfermedad.</a:t>
            </a:r>
          </a:p>
          <a:p>
            <a:pPr lvl="0" algn="just">
              <a:buFontTx/>
              <a:buChar char="-"/>
            </a:pPr>
            <a:r>
              <a:rPr lang="es-CL" sz="1700" dirty="0" smtClean="0">
                <a:solidFill>
                  <a:schemeClr val="tx1"/>
                </a:solidFill>
              </a:rPr>
              <a:t>El Independiente podrá acreditar ante el OA haber contraído una EP no enumerada en la lista del DS 109. La resolución del OA debe ser enviada en consulta a SUSESO.</a:t>
            </a:r>
            <a:endParaRPr lang="es-CL" sz="1700" dirty="0">
              <a:solidFill>
                <a:schemeClr val="tx1"/>
              </a:solidFill>
            </a:endParaRPr>
          </a:p>
          <a:p>
            <a:pPr lvl="0" algn="just">
              <a:buFontTx/>
              <a:buChar char="-"/>
            </a:pPr>
            <a:r>
              <a:rPr lang="es-CL" sz="1700" dirty="0" smtClean="0">
                <a:solidFill>
                  <a:schemeClr val="tx1"/>
                </a:solidFill>
              </a:rPr>
              <a:t>La enfermedad debe haberse contraído producto de las labores desempeñadas como trabajador independiente o dependiente, durante el período de afiliación al seguro de la Ley N° 16.744.</a:t>
            </a:r>
            <a:endParaRPr lang="es-CL" sz="1700" b="1" dirty="0">
              <a:solidFill>
                <a:schemeClr val="tx1"/>
              </a:solidFill>
            </a:endParaRPr>
          </a:p>
          <a:p>
            <a:pPr marL="0" indent="0">
              <a:buNone/>
            </a:pPr>
            <a:endParaRPr lang="es-CL" sz="1600" dirty="0" smtClean="0">
              <a:solidFill>
                <a:prstClr val="black">
                  <a:lumMod val="65000"/>
                  <a:lumOff val="35000"/>
                </a:prstClr>
              </a:solidFill>
            </a:endParaRPr>
          </a:p>
          <a:p>
            <a:pPr marL="0" indent="0" algn="just">
              <a:buNone/>
            </a:pPr>
            <a:endParaRPr lang="es-CL" sz="2000" dirty="0"/>
          </a:p>
        </p:txBody>
      </p:sp>
    </p:spTree>
    <p:extLst>
      <p:ext uri="{BB962C8B-B14F-4D97-AF65-F5344CB8AC3E}">
        <p14:creationId xmlns:p14="http://schemas.microsoft.com/office/powerpoint/2010/main" val="1281273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7211144" cy="940966"/>
          </a:xfrm>
        </p:spPr>
        <p:txBody>
          <a:bodyPr/>
          <a:lstStyle/>
          <a:p>
            <a:r>
              <a:rPr lang="es-C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SITUACIONES ESPECIALES</a:t>
            </a:r>
            <a:endParaRPr lang="es-CL"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a:xfrm>
            <a:off x="395536" y="1340768"/>
            <a:ext cx="8496944" cy="4680520"/>
          </a:xfrm>
        </p:spPr>
        <p:txBody>
          <a:bodyPr>
            <a:normAutofit/>
          </a:bodyPr>
          <a:lstStyle/>
          <a:p>
            <a:pPr>
              <a:buNone/>
            </a:pPr>
            <a:r>
              <a:rPr lang="es-CL" sz="28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CONCEJALES</a:t>
            </a:r>
          </a:p>
          <a:p>
            <a:pPr marL="0">
              <a:spcBef>
                <a:spcPts val="0"/>
              </a:spcBef>
              <a:buNone/>
            </a:pPr>
            <a:r>
              <a:rPr lang="es-CL" sz="28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Ley 18.695, quedan afectos a la Ley N° 16.744, RESPECTO DE LAS ACTIVIDADES QUE REALICEN EN TAL CONDICIÓN.</a:t>
            </a:r>
          </a:p>
          <a:p>
            <a:pPr marL="0">
              <a:spcBef>
                <a:spcPts val="0"/>
              </a:spcBef>
              <a:buNone/>
            </a:pPr>
            <a:endParaRPr lang="es-CL" sz="28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marL="0">
              <a:spcBef>
                <a:spcPts val="0"/>
              </a:spcBef>
              <a:buNone/>
            </a:pPr>
            <a:endParaRPr lang="es-CL" sz="28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marL="0">
              <a:spcBef>
                <a:spcPts val="0"/>
              </a:spcBef>
              <a:buNone/>
            </a:pPr>
            <a:r>
              <a:rPr lang="es-CL" sz="28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CORES</a:t>
            </a:r>
          </a:p>
          <a:p>
            <a:pPr marL="0">
              <a:spcBef>
                <a:spcPts val="0"/>
              </a:spcBef>
              <a:buNone/>
            </a:pPr>
            <a:r>
              <a:rPr lang="es-CL" sz="28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Ley 20.817</a:t>
            </a:r>
            <a:endParaRPr lang="es-CL" sz="19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marL="0">
              <a:spcBef>
                <a:spcPts val="0"/>
              </a:spcBef>
              <a:buNone/>
            </a:pPr>
            <a:endParaRPr lang="es-CL" sz="19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None/>
            </a:pPr>
            <a:endParaRPr lang="es-CL" dirty="0" smtClean="0"/>
          </a:p>
          <a:p>
            <a:pPr>
              <a:buNone/>
            </a:pPr>
            <a:endParaRPr lang="es-CL" dirty="0"/>
          </a:p>
        </p:txBody>
      </p:sp>
    </p:spTree>
    <p:extLst>
      <p:ext uri="{BB962C8B-B14F-4D97-AF65-F5344CB8AC3E}">
        <p14:creationId xmlns:p14="http://schemas.microsoft.com/office/powerpoint/2010/main" val="229096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228600"/>
            <a:ext cx="7543800" cy="1447800"/>
          </a:xfrm>
          <a:noFill/>
          <a:ln/>
        </p:spPr>
        <p:txBody>
          <a:bodyPr lIns="90488" tIns="44450" rIns="90488" bIns="44450"/>
          <a:lstStyle/>
          <a:p>
            <a:pPr algn="ctr"/>
            <a:r>
              <a:rPr lang="es-ES_tradnl" dirty="0">
                <a:solidFill>
                  <a:schemeClr val="tx1">
                    <a:lumMod val="85000"/>
                    <a:lumOff val="1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 QUE PROTEGE  ESTE SEGURO  SOCIAL?</a:t>
            </a:r>
            <a:r>
              <a:rPr lang="es-ES_tradnl" dirty="0">
                <a:solidFill>
                  <a:schemeClr val="tx1">
                    <a:lumMod val="85000"/>
                    <a:lumOff val="15000"/>
                  </a:schemeClr>
                </a:solidFill>
              </a:rPr>
              <a:t/>
            </a:r>
            <a:br>
              <a:rPr lang="es-ES_tradnl" dirty="0">
                <a:solidFill>
                  <a:schemeClr val="tx1">
                    <a:lumMod val="85000"/>
                    <a:lumOff val="15000"/>
                  </a:schemeClr>
                </a:solidFill>
              </a:rPr>
            </a:br>
            <a:endParaRPr lang="es-ES_tradnl" dirty="0">
              <a:solidFill>
                <a:schemeClr val="tx1">
                  <a:lumMod val="85000"/>
                  <a:lumOff val="15000"/>
                </a:schemeClr>
              </a:solidFill>
            </a:endParaRPr>
          </a:p>
        </p:txBody>
      </p:sp>
      <p:sp>
        <p:nvSpPr>
          <p:cNvPr id="48131" name="Rectangle 3"/>
          <p:cNvSpPr>
            <a:spLocks noGrp="1" noChangeArrowheads="1"/>
          </p:cNvSpPr>
          <p:nvPr>
            <p:ph idx="1"/>
          </p:nvPr>
        </p:nvSpPr>
        <p:spPr>
          <a:xfrm>
            <a:off x="228600" y="1447800"/>
            <a:ext cx="8686800" cy="2235100"/>
          </a:xfrm>
          <a:noFill/>
          <a:ln/>
        </p:spPr>
        <p:txBody>
          <a:bodyPr lIns="76200" tIns="46038" rIns="76200" bIns="46038">
            <a:spAutoFit/>
          </a:bodyPr>
          <a:lstStyle/>
          <a:p>
            <a:pPr algn="ctr">
              <a:buFontTx/>
              <a:buNone/>
            </a:pPr>
            <a:endParaRPr lang="es-ES_tradnl" sz="2400" b="1" dirty="0">
              <a:solidFill>
                <a:srgbClr val="00279F"/>
              </a:solidFill>
            </a:endParaRPr>
          </a:p>
          <a:p>
            <a:pPr>
              <a:buClr>
                <a:schemeClr val="folHlink"/>
              </a:buClr>
              <a:buFontTx/>
              <a:buNone/>
            </a:pPr>
            <a:r>
              <a:rPr lang="es-ES_tradnl" sz="2400" b="1" dirty="0">
                <a:solidFill>
                  <a:schemeClr val="tx1">
                    <a:lumMod val="85000"/>
                    <a:lumOff val="15000"/>
                  </a:schemeClr>
                </a:solidFill>
                <a:latin typeface="Verdana" pitchFamily="34" charset="0"/>
              </a:rPr>
              <a:t>ACCIDENTES DEL TRABAJO </a:t>
            </a:r>
          </a:p>
          <a:p>
            <a:pPr>
              <a:buClr>
                <a:schemeClr val="folHlink"/>
              </a:buClr>
            </a:pPr>
            <a:endParaRPr lang="es-ES_tradnl" b="1" dirty="0" smtClean="0">
              <a:solidFill>
                <a:schemeClr val="tx1">
                  <a:lumMod val="85000"/>
                  <a:lumOff val="15000"/>
                </a:schemeClr>
              </a:solidFill>
              <a:latin typeface="Verdana" pitchFamily="34" charset="0"/>
            </a:endParaRPr>
          </a:p>
          <a:p>
            <a:pPr>
              <a:buClr>
                <a:schemeClr val="folHlink"/>
              </a:buClr>
            </a:pPr>
            <a:endParaRPr lang="es-ES_tradnl" b="1" dirty="0">
              <a:solidFill>
                <a:schemeClr val="tx1">
                  <a:lumMod val="85000"/>
                  <a:lumOff val="15000"/>
                </a:schemeClr>
              </a:solidFill>
              <a:latin typeface="Verdana" pitchFamily="34" charset="0"/>
            </a:endParaRPr>
          </a:p>
          <a:p>
            <a:pPr>
              <a:buClr>
                <a:schemeClr val="folHlink"/>
              </a:buClr>
              <a:buFontTx/>
              <a:buNone/>
            </a:pPr>
            <a:r>
              <a:rPr lang="es-ES_tradnl" sz="2400" b="1" dirty="0">
                <a:solidFill>
                  <a:schemeClr val="tx1">
                    <a:lumMod val="85000"/>
                    <a:lumOff val="15000"/>
                  </a:schemeClr>
                </a:solidFill>
                <a:latin typeface="Verdana" pitchFamily="34" charset="0"/>
              </a:rPr>
              <a:t>ENFERMEDADES PROFESIONALES</a:t>
            </a:r>
          </a:p>
        </p:txBody>
      </p:sp>
      <p:sp>
        <p:nvSpPr>
          <p:cNvPr id="6" name="3 Marcador de número de diapositiva"/>
          <p:cNvSpPr>
            <a:spLocks noGrp="1"/>
          </p:cNvSpPr>
          <p:nvPr>
            <p:ph type="sldNum" sz="quarter" idx="12"/>
          </p:nvPr>
        </p:nvSpPr>
        <p:spPr/>
        <p:txBody>
          <a:bodyPr/>
          <a:lstStyle/>
          <a:p>
            <a:fld id="{CFC7CE71-24AC-4A3E-98D1-793B992CF461}" type="slidenum">
              <a:rPr lang="es-ES_tradnl">
                <a:solidFill>
                  <a:srgbClr val="FFFFFF"/>
                </a:solidFill>
              </a:rPr>
              <a:pPr/>
              <a:t>13</a:t>
            </a:fld>
            <a:endParaRPr lang="es-ES_tradnl">
              <a:solidFill>
                <a:srgbClr val="FFFFFF"/>
              </a:solidFill>
            </a:endParaRPr>
          </a:p>
        </p:txBody>
      </p:sp>
      <p:pic>
        <p:nvPicPr>
          <p:cNvPr id="48133" name="Picture 5" descr="D:\IMAGENES\radiografía.jpg"/>
          <p:cNvPicPr>
            <a:picLocks noChangeAspect="1" noChangeArrowheads="1"/>
          </p:cNvPicPr>
          <p:nvPr/>
        </p:nvPicPr>
        <p:blipFill>
          <a:blip r:embed="rId2" cstate="print"/>
          <a:srcRect/>
          <a:stretch>
            <a:fillRect/>
          </a:stretch>
        </p:blipFill>
        <p:spPr bwMode="auto">
          <a:xfrm>
            <a:off x="474316" y="3653674"/>
            <a:ext cx="2209800" cy="2209800"/>
          </a:xfrm>
          <a:prstGeom prst="rect">
            <a:avLst/>
          </a:prstGeom>
          <a:noFill/>
        </p:spPr>
      </p:pic>
      <p:pic>
        <p:nvPicPr>
          <p:cNvPr id="169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496803"/>
            <a:ext cx="2667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4"/>
          <a:stretch>
            <a:fillRect/>
          </a:stretch>
        </p:blipFill>
        <p:spPr>
          <a:xfrm>
            <a:off x="6648835" y="3211303"/>
            <a:ext cx="2323330" cy="2770679"/>
          </a:xfrm>
          <a:prstGeom prst="rect">
            <a:avLst/>
          </a:prstGeom>
        </p:spPr>
      </p:pic>
      <p:pic>
        <p:nvPicPr>
          <p:cNvPr id="5" name="Imagen 4"/>
          <p:cNvPicPr>
            <a:picLocks noChangeAspect="1"/>
          </p:cNvPicPr>
          <p:nvPr/>
        </p:nvPicPr>
        <p:blipFill>
          <a:blip r:embed="rId5"/>
          <a:stretch>
            <a:fillRect/>
          </a:stretch>
        </p:blipFill>
        <p:spPr>
          <a:xfrm>
            <a:off x="3125681" y="3657027"/>
            <a:ext cx="3103935" cy="2324955"/>
          </a:xfrm>
          <a:prstGeom prst="rect">
            <a:avLst/>
          </a:prstGeom>
        </p:spPr>
      </p:pic>
    </p:spTree>
    <p:extLst>
      <p:ext uri="{BB962C8B-B14F-4D97-AF65-F5344CB8AC3E}">
        <p14:creationId xmlns:p14="http://schemas.microsoft.com/office/powerpoint/2010/main" val="3110406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anim calcmode="lin" valueType="num">
                                      <p:cBhvr additive="base">
                                        <p:cTn id="19" dur="500" fill="hold"/>
                                        <p:tgtEl>
                                          <p:spTgt spid="4813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8133"/>
                                        </p:tgtEl>
                                        <p:attrNameLst>
                                          <p:attrName>style.visibility</p:attrName>
                                        </p:attrNameLst>
                                      </p:cBhvr>
                                      <p:to>
                                        <p:strVal val="visible"/>
                                      </p:to>
                                    </p:set>
                                    <p:anim calcmode="lin" valueType="num">
                                      <p:cBhvr additive="base">
                                        <p:cTn id="25" dur="500" fill="hold"/>
                                        <p:tgtEl>
                                          <p:spTgt spid="48133"/>
                                        </p:tgtEl>
                                        <p:attrNameLst>
                                          <p:attrName>ppt_x</p:attrName>
                                        </p:attrNameLst>
                                      </p:cBhvr>
                                      <p:tavLst>
                                        <p:tav tm="0">
                                          <p:val>
                                            <p:strVal val="0-#ppt_w/2"/>
                                          </p:val>
                                        </p:tav>
                                        <p:tav tm="100000">
                                          <p:val>
                                            <p:strVal val="#ppt_x"/>
                                          </p:val>
                                        </p:tav>
                                      </p:tavLst>
                                    </p:anim>
                                    <p:anim calcmode="lin" valueType="num">
                                      <p:cBhvr additive="base">
                                        <p:cTn id="26" dur="500" fill="hold"/>
                                        <p:tgtEl>
                                          <p:spTgt spid="48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autoUpdateAnimBg="0"/>
      <p:bldP spid="4813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535126" y="260648"/>
            <a:ext cx="7548586" cy="500066"/>
          </a:xfrm>
        </p:spPr>
        <p:txBody>
          <a:bodyPr/>
          <a:lstStyle/>
          <a:p>
            <a:pPr algn="ctr"/>
            <a:r>
              <a:rPr lang="es-CL"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DIAT/DIEP</a:t>
            </a:r>
            <a:endParaRPr lang="es-ES"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59075" name="Rectangle 3"/>
          <p:cNvSpPr>
            <a:spLocks noGrp="1" noChangeArrowheads="1"/>
          </p:cNvSpPr>
          <p:nvPr>
            <p:ph idx="1"/>
          </p:nvPr>
        </p:nvSpPr>
        <p:spPr>
          <a:xfrm>
            <a:off x="611560" y="980728"/>
            <a:ext cx="8175226" cy="5058104"/>
          </a:xfrm>
        </p:spPr>
        <p:txBody>
          <a:bodyPr>
            <a:normAutofit lnSpcReduction="10000"/>
          </a:bodyPr>
          <a:lstStyle/>
          <a:p>
            <a:pPr marL="0" indent="0" algn="just">
              <a:lnSpc>
                <a:spcPct val="90000"/>
              </a:lnSpc>
              <a:buClr>
                <a:schemeClr val="folHlink"/>
              </a:buClr>
              <a:buFontTx/>
              <a:buNone/>
            </a:pPr>
            <a:r>
              <a:rPr lang="es-CL" sz="2000" dirty="0" smtClean="0">
                <a:solidFill>
                  <a:schemeClr val="tx1"/>
                </a:solidFill>
                <a:latin typeface="Verdana" pitchFamily="34" charset="0"/>
              </a:rPr>
              <a:t>La </a:t>
            </a:r>
            <a:r>
              <a:rPr lang="es-CL" sz="2000" dirty="0">
                <a:solidFill>
                  <a:schemeClr val="tx1"/>
                </a:solidFill>
                <a:latin typeface="Verdana" pitchFamily="34" charset="0"/>
              </a:rPr>
              <a:t>Entidad Empleadora está </a:t>
            </a:r>
            <a:r>
              <a:rPr lang="es-CL" sz="2000" b="1" dirty="0">
                <a:solidFill>
                  <a:srgbClr val="92D050"/>
                </a:solidFill>
                <a:effectLst>
                  <a:outerShdw blurRad="38100" dist="38100" dir="2700000" algn="tl">
                    <a:srgbClr val="000000">
                      <a:alpha val="43137"/>
                    </a:srgbClr>
                  </a:outerShdw>
                </a:effectLst>
                <a:latin typeface="Verdana" pitchFamily="34" charset="0"/>
              </a:rPr>
              <a:t>obligada</a:t>
            </a:r>
            <a:r>
              <a:rPr lang="es-CL" sz="2000" dirty="0">
                <a:solidFill>
                  <a:srgbClr val="92D050"/>
                </a:solidFill>
                <a:effectLst>
                  <a:outerShdw blurRad="38100" dist="38100" dir="2700000" algn="tl">
                    <a:srgbClr val="000000">
                      <a:alpha val="43137"/>
                    </a:srgbClr>
                  </a:outerShdw>
                </a:effectLst>
                <a:latin typeface="Verdana" pitchFamily="34" charset="0"/>
              </a:rPr>
              <a:t> </a:t>
            </a:r>
            <a:r>
              <a:rPr lang="es-CL" sz="2000" b="1" dirty="0">
                <a:solidFill>
                  <a:srgbClr val="92D050"/>
                </a:solidFill>
                <a:effectLst>
                  <a:outerShdw blurRad="38100" dist="38100" dir="2700000" algn="tl">
                    <a:srgbClr val="000000">
                      <a:alpha val="43137"/>
                    </a:srgbClr>
                  </a:outerShdw>
                </a:effectLst>
                <a:latin typeface="Verdana" pitchFamily="34" charset="0"/>
              </a:rPr>
              <a:t>a</a:t>
            </a:r>
            <a:r>
              <a:rPr lang="es-CL" sz="2000" dirty="0">
                <a:solidFill>
                  <a:srgbClr val="92D050"/>
                </a:solidFill>
                <a:effectLst>
                  <a:outerShdw blurRad="38100" dist="38100" dir="2700000" algn="tl">
                    <a:srgbClr val="000000">
                      <a:alpha val="43137"/>
                    </a:srgbClr>
                  </a:outerShdw>
                </a:effectLst>
                <a:latin typeface="Verdana" pitchFamily="34" charset="0"/>
              </a:rPr>
              <a:t> </a:t>
            </a:r>
            <a:r>
              <a:rPr lang="es-CL" sz="2000" b="1" dirty="0">
                <a:solidFill>
                  <a:srgbClr val="92D050"/>
                </a:solidFill>
                <a:effectLst>
                  <a:outerShdw blurRad="38100" dist="38100" dir="2700000" algn="tl">
                    <a:srgbClr val="000000">
                      <a:alpha val="43137"/>
                    </a:srgbClr>
                  </a:outerShdw>
                </a:effectLst>
                <a:latin typeface="Verdana" pitchFamily="34" charset="0"/>
              </a:rPr>
              <a:t>denunciar</a:t>
            </a:r>
            <a:r>
              <a:rPr lang="es-CL" sz="2000" dirty="0">
                <a:solidFill>
                  <a:srgbClr val="92D050"/>
                </a:solidFill>
                <a:effectLst>
                  <a:outerShdw blurRad="38100" dist="38100" dir="2700000" algn="tl">
                    <a:srgbClr val="000000">
                      <a:alpha val="43137"/>
                    </a:srgbClr>
                  </a:outerShdw>
                </a:effectLst>
                <a:latin typeface="Verdana" pitchFamily="34" charset="0"/>
              </a:rPr>
              <a:t> </a:t>
            </a:r>
            <a:r>
              <a:rPr lang="es-CL" sz="2000" dirty="0">
                <a:solidFill>
                  <a:schemeClr val="tx1"/>
                </a:solidFill>
                <a:latin typeface="Verdana" pitchFamily="34" charset="0"/>
              </a:rPr>
              <a:t>al Organismo Administrador todo accidente o enfermedad que pueda ocasionar la incapacidad para el trabajo o la muerte de la víctima</a:t>
            </a:r>
            <a:r>
              <a:rPr lang="es-CL" sz="2000" dirty="0" smtClean="0">
                <a:solidFill>
                  <a:schemeClr val="tx1"/>
                </a:solidFill>
                <a:latin typeface="Verdana" pitchFamily="34" charset="0"/>
              </a:rPr>
              <a:t>.</a:t>
            </a:r>
          </a:p>
          <a:p>
            <a:pPr marL="0" indent="0">
              <a:lnSpc>
                <a:spcPct val="90000"/>
              </a:lnSpc>
              <a:buClr>
                <a:schemeClr val="folHlink"/>
              </a:buClr>
              <a:buNone/>
            </a:pPr>
            <a:r>
              <a:rPr lang="es-CL" dirty="0" smtClean="0">
                <a:solidFill>
                  <a:schemeClr val="tx1"/>
                </a:solidFill>
                <a:latin typeface="Verdana" pitchFamily="34" charset="0"/>
              </a:rPr>
              <a:t>En un </a:t>
            </a:r>
            <a:r>
              <a:rPr lang="es-CL" b="1" dirty="0" smtClean="0">
                <a:solidFill>
                  <a:srgbClr val="92D050"/>
                </a:solidFill>
                <a:effectLst>
                  <a:outerShdw blurRad="38100" dist="38100" dir="2700000" algn="tl">
                    <a:srgbClr val="000000">
                      <a:alpha val="43137"/>
                    </a:srgbClr>
                  </a:outerShdw>
                </a:effectLst>
                <a:latin typeface="Verdana" pitchFamily="34" charset="0"/>
              </a:rPr>
              <a:t>plazo no superior a las 24 horas </a:t>
            </a:r>
            <a:r>
              <a:rPr lang="es-CL" dirty="0" smtClean="0">
                <a:solidFill>
                  <a:schemeClr val="tx1"/>
                </a:solidFill>
                <a:latin typeface="Verdana" pitchFamily="34" charset="0"/>
              </a:rPr>
              <a:t>de conocido el </a:t>
            </a:r>
            <a:r>
              <a:rPr lang="es-CL" dirty="0">
                <a:solidFill>
                  <a:schemeClr val="tx1"/>
                </a:solidFill>
                <a:latin typeface="Verdana" pitchFamily="34" charset="0"/>
              </a:rPr>
              <a:t>accidente. </a:t>
            </a:r>
            <a:r>
              <a:rPr lang="es-CL" dirty="0" smtClean="0">
                <a:solidFill>
                  <a:schemeClr val="tx1"/>
                </a:solidFill>
                <a:latin typeface="Verdana" pitchFamily="34" charset="0"/>
              </a:rPr>
              <a:t>(Art</a:t>
            </a:r>
            <a:r>
              <a:rPr lang="es-CL" dirty="0">
                <a:solidFill>
                  <a:schemeClr val="tx1"/>
                </a:solidFill>
                <a:latin typeface="Verdana" pitchFamily="34" charset="0"/>
              </a:rPr>
              <a:t>. 71, </a:t>
            </a:r>
            <a:r>
              <a:rPr lang="es-CL" dirty="0" smtClean="0">
                <a:solidFill>
                  <a:schemeClr val="tx1"/>
                </a:solidFill>
                <a:latin typeface="Verdana" pitchFamily="34" charset="0"/>
              </a:rPr>
              <a:t>b), </a:t>
            </a:r>
            <a:r>
              <a:rPr lang="es-CL" dirty="0">
                <a:solidFill>
                  <a:schemeClr val="tx1"/>
                </a:solidFill>
                <a:latin typeface="Verdana" pitchFamily="34" charset="0"/>
              </a:rPr>
              <a:t>D. S. 101, de 1968, del M. T. y P. </a:t>
            </a:r>
            <a:r>
              <a:rPr lang="es-CL" dirty="0" smtClean="0">
                <a:solidFill>
                  <a:schemeClr val="tx1"/>
                </a:solidFill>
                <a:latin typeface="Verdana" pitchFamily="34" charset="0"/>
              </a:rPr>
              <a:t>S)</a:t>
            </a:r>
            <a:endParaRPr lang="es-CL" sz="2000" dirty="0">
              <a:solidFill>
                <a:schemeClr val="tx1"/>
              </a:solidFill>
              <a:latin typeface="Verdana" pitchFamily="34" charset="0"/>
            </a:endParaRPr>
          </a:p>
          <a:p>
            <a:pPr marL="0" indent="0" algn="just">
              <a:lnSpc>
                <a:spcPct val="90000"/>
              </a:lnSpc>
              <a:buClr>
                <a:schemeClr val="folHlink"/>
              </a:buClr>
              <a:buFontTx/>
              <a:buNone/>
            </a:pPr>
            <a:r>
              <a:rPr lang="es-CL" sz="2000" dirty="0" smtClean="0">
                <a:solidFill>
                  <a:schemeClr val="tx1"/>
                </a:solidFill>
                <a:latin typeface="Verdana" pitchFamily="34" charset="0"/>
              </a:rPr>
              <a:t>Si </a:t>
            </a:r>
            <a:r>
              <a:rPr lang="es-CL" sz="2000" dirty="0">
                <a:solidFill>
                  <a:schemeClr val="tx1"/>
                </a:solidFill>
                <a:latin typeface="Verdana" pitchFamily="34" charset="0"/>
              </a:rPr>
              <a:t>la empresa no realiza la denuncia, </a:t>
            </a:r>
            <a:r>
              <a:rPr lang="es-CL" sz="2000" b="1" dirty="0">
                <a:solidFill>
                  <a:srgbClr val="92D050"/>
                </a:solidFill>
                <a:effectLst>
                  <a:outerShdw blurRad="38100" dist="38100" dir="2700000" algn="tl">
                    <a:srgbClr val="000000">
                      <a:alpha val="43137"/>
                    </a:srgbClr>
                  </a:outerShdw>
                </a:effectLst>
                <a:latin typeface="Verdana" pitchFamily="34" charset="0"/>
              </a:rPr>
              <a:t>deben</a:t>
            </a:r>
            <a:r>
              <a:rPr lang="es-CL" sz="2000" dirty="0">
                <a:solidFill>
                  <a:srgbClr val="92D050"/>
                </a:solidFill>
                <a:effectLst>
                  <a:outerShdw blurRad="38100" dist="38100" dir="2700000" algn="tl">
                    <a:srgbClr val="000000">
                      <a:alpha val="43137"/>
                    </a:srgbClr>
                  </a:outerShdw>
                </a:effectLst>
                <a:latin typeface="Verdana" pitchFamily="34" charset="0"/>
              </a:rPr>
              <a:t> </a:t>
            </a:r>
            <a:r>
              <a:rPr lang="es-CL" sz="2000" b="1" dirty="0">
                <a:solidFill>
                  <a:srgbClr val="92D050"/>
                </a:solidFill>
                <a:effectLst>
                  <a:outerShdw blurRad="38100" dist="38100" dir="2700000" algn="tl">
                    <a:srgbClr val="000000">
                      <a:alpha val="43137"/>
                    </a:srgbClr>
                  </a:outerShdw>
                </a:effectLst>
                <a:latin typeface="Verdana" pitchFamily="34" charset="0"/>
              </a:rPr>
              <a:t>denunciar</a:t>
            </a:r>
            <a:r>
              <a:rPr lang="es-CL" sz="2000" dirty="0">
                <a:solidFill>
                  <a:schemeClr val="tx1"/>
                </a:solidFill>
                <a:latin typeface="Verdana" pitchFamily="34" charset="0"/>
              </a:rPr>
              <a:t>:</a:t>
            </a:r>
          </a:p>
          <a:p>
            <a:pPr marL="0" indent="0">
              <a:lnSpc>
                <a:spcPct val="90000"/>
              </a:lnSpc>
              <a:buClr>
                <a:srgbClr val="92D050"/>
              </a:buClr>
            </a:pPr>
            <a:r>
              <a:rPr lang="es-CL" sz="2000" dirty="0">
                <a:solidFill>
                  <a:schemeClr val="tx1"/>
                </a:solidFill>
                <a:latin typeface="Verdana" pitchFamily="34" charset="0"/>
              </a:rPr>
              <a:t>El accidentado, o enfermo, o sus derecho habientes</a:t>
            </a:r>
          </a:p>
          <a:p>
            <a:pPr marL="0" indent="0">
              <a:lnSpc>
                <a:spcPct val="90000"/>
              </a:lnSpc>
              <a:buClr>
                <a:srgbClr val="92D050"/>
              </a:buClr>
            </a:pPr>
            <a:r>
              <a:rPr lang="es-CL" sz="2000" dirty="0">
                <a:solidFill>
                  <a:schemeClr val="tx1"/>
                </a:solidFill>
                <a:latin typeface="Verdana" pitchFamily="34" charset="0"/>
              </a:rPr>
              <a:t>El médico tratante</a:t>
            </a:r>
          </a:p>
          <a:p>
            <a:pPr marL="0" indent="0">
              <a:lnSpc>
                <a:spcPct val="90000"/>
              </a:lnSpc>
              <a:buClr>
                <a:srgbClr val="92D050"/>
              </a:buClr>
            </a:pPr>
            <a:r>
              <a:rPr lang="es-CL" sz="2000" dirty="0">
                <a:solidFill>
                  <a:schemeClr val="tx1"/>
                </a:solidFill>
                <a:latin typeface="Verdana" pitchFamily="34" charset="0"/>
              </a:rPr>
              <a:t>El Comité Paritario de Higiene y Seguridad</a:t>
            </a:r>
          </a:p>
          <a:p>
            <a:pPr marL="0" indent="0">
              <a:lnSpc>
                <a:spcPct val="90000"/>
              </a:lnSpc>
              <a:buClr>
                <a:srgbClr val="92D050"/>
              </a:buClr>
              <a:buFontTx/>
              <a:buNone/>
            </a:pPr>
            <a:r>
              <a:rPr lang="es-CL" sz="2000" dirty="0">
                <a:solidFill>
                  <a:schemeClr val="tx1"/>
                </a:solidFill>
                <a:latin typeface="Verdana" pitchFamily="34" charset="0"/>
              </a:rPr>
              <a:t>(Art. 76 Ley 16.744)</a:t>
            </a:r>
          </a:p>
          <a:p>
            <a:pPr marL="0" indent="0">
              <a:lnSpc>
                <a:spcPct val="90000"/>
              </a:lnSpc>
              <a:buClr>
                <a:schemeClr val="folHlink"/>
              </a:buClr>
              <a:buFontTx/>
              <a:buNone/>
            </a:pPr>
            <a:endParaRPr lang="es-CL" sz="2000" b="1" dirty="0" smtClean="0">
              <a:solidFill>
                <a:srgbClr val="92D050"/>
              </a:solidFill>
              <a:effectLst>
                <a:outerShdw blurRad="38100" dist="38100" dir="2700000" algn="tl">
                  <a:srgbClr val="000000">
                    <a:alpha val="43137"/>
                  </a:srgbClr>
                </a:outerShdw>
              </a:effectLst>
              <a:latin typeface="Verdana" pitchFamily="34" charset="0"/>
            </a:endParaRPr>
          </a:p>
          <a:p>
            <a:pPr marL="0" indent="0">
              <a:lnSpc>
                <a:spcPct val="90000"/>
              </a:lnSpc>
              <a:buClr>
                <a:schemeClr val="folHlink"/>
              </a:buClr>
              <a:buFontTx/>
              <a:buNone/>
            </a:pPr>
            <a:r>
              <a:rPr lang="es-CL" sz="2000" b="1" dirty="0" smtClean="0">
                <a:solidFill>
                  <a:srgbClr val="92D050"/>
                </a:solidFill>
                <a:effectLst>
                  <a:outerShdw blurRad="38100" dist="38100" dir="2700000" algn="tl">
                    <a:srgbClr val="000000">
                      <a:alpha val="43137"/>
                    </a:srgbClr>
                  </a:outerShdw>
                </a:effectLst>
                <a:latin typeface="Verdana" pitchFamily="34" charset="0"/>
              </a:rPr>
              <a:t>Puede </a:t>
            </a:r>
            <a:r>
              <a:rPr lang="es-CL" sz="2000" b="1" dirty="0">
                <a:solidFill>
                  <a:srgbClr val="92D050"/>
                </a:solidFill>
                <a:effectLst>
                  <a:outerShdw blurRad="38100" dist="38100" dir="2700000" algn="tl">
                    <a:srgbClr val="000000">
                      <a:alpha val="43137"/>
                    </a:srgbClr>
                  </a:outerShdw>
                </a:effectLst>
                <a:latin typeface="Verdana" pitchFamily="34" charset="0"/>
              </a:rPr>
              <a:t>denunciar</a:t>
            </a:r>
            <a:r>
              <a:rPr lang="es-CL" sz="2000" dirty="0">
                <a:solidFill>
                  <a:schemeClr val="tx1"/>
                </a:solidFill>
                <a:latin typeface="Verdana" pitchFamily="34" charset="0"/>
              </a:rPr>
              <a:t>:</a:t>
            </a:r>
          </a:p>
          <a:p>
            <a:pPr marL="0" indent="0">
              <a:lnSpc>
                <a:spcPct val="90000"/>
              </a:lnSpc>
              <a:buClr>
                <a:schemeClr val="folHlink"/>
              </a:buClr>
              <a:buNone/>
            </a:pPr>
            <a:r>
              <a:rPr lang="es-CL" sz="2000" dirty="0">
                <a:solidFill>
                  <a:schemeClr val="tx1"/>
                </a:solidFill>
                <a:latin typeface="Verdana" pitchFamily="34" charset="0"/>
              </a:rPr>
              <a:t>Cualquier persona que haya tenido conocimiento de los hechos.</a:t>
            </a:r>
          </a:p>
          <a:p>
            <a:pPr marL="0" indent="0">
              <a:lnSpc>
                <a:spcPct val="90000"/>
              </a:lnSpc>
              <a:buClr>
                <a:schemeClr val="folHlink"/>
              </a:buClr>
              <a:buFontTx/>
              <a:buNone/>
            </a:pPr>
            <a:r>
              <a:rPr lang="es-CL" sz="2000" dirty="0">
                <a:solidFill>
                  <a:schemeClr val="tx1"/>
                </a:solidFill>
                <a:latin typeface="Verdana" pitchFamily="34" charset="0"/>
              </a:rPr>
              <a:t>(Art. </a:t>
            </a:r>
            <a:r>
              <a:rPr lang="es-CL" sz="2000" dirty="0" smtClean="0">
                <a:solidFill>
                  <a:schemeClr val="tx1"/>
                </a:solidFill>
                <a:latin typeface="Verdana" pitchFamily="34" charset="0"/>
              </a:rPr>
              <a:t>71, c), </a:t>
            </a:r>
            <a:r>
              <a:rPr lang="es-CL" sz="2000" dirty="0">
                <a:solidFill>
                  <a:schemeClr val="tx1"/>
                </a:solidFill>
                <a:latin typeface="Verdana" pitchFamily="34" charset="0"/>
              </a:rPr>
              <a:t>D. S. 101, de 1968, del M. T. y P. S.)</a:t>
            </a:r>
            <a:endParaRPr lang="es-ES" sz="2000" dirty="0">
              <a:solidFill>
                <a:schemeClr val="tx1"/>
              </a:solidFill>
              <a:latin typeface="Verdana" pitchFamily="34" charset="0"/>
            </a:endParaRPr>
          </a:p>
        </p:txBody>
      </p:sp>
      <p:sp>
        <p:nvSpPr>
          <p:cNvPr id="5" name="3 Marcador de número de diapositiva"/>
          <p:cNvSpPr>
            <a:spLocks noGrp="1"/>
          </p:cNvSpPr>
          <p:nvPr>
            <p:ph type="sldNum" sz="quarter" idx="12"/>
          </p:nvPr>
        </p:nvSpPr>
        <p:spPr/>
        <p:txBody>
          <a:bodyPr/>
          <a:lstStyle/>
          <a:p>
            <a:fld id="{C97DC6DC-1F50-4747-A43E-AA6CB73CD830}" type="slidenum">
              <a:rPr lang="es-ES_tradnl">
                <a:solidFill>
                  <a:srgbClr val="FFFFFF"/>
                </a:solidFill>
              </a:rPr>
              <a:pPr/>
              <a:t>14</a:t>
            </a:fld>
            <a:endParaRPr lang="es-ES_tradnl">
              <a:solidFill>
                <a:srgbClr val="FFFFFF"/>
              </a:solidFill>
            </a:endParaRPr>
          </a:p>
        </p:txBody>
      </p:sp>
      <p:pic>
        <p:nvPicPr>
          <p:cNvPr id="259076" name="Picture 4" descr="http://images.google.com.ar/images?q=tbn:CuBBjnrW6IwJ:xoomer.virgilio.it/ctyfr/gif/documento.gif">
            <a:hlinkClick r:id="rId2"/>
          </p:cNvPr>
          <p:cNvPicPr>
            <a:picLocks noChangeAspect="1" noChangeArrowheads="1"/>
          </p:cNvPicPr>
          <p:nvPr/>
        </p:nvPicPr>
        <p:blipFill>
          <a:blip r:embed="rId3" cstate="print"/>
          <a:srcRect/>
          <a:stretch>
            <a:fillRect/>
          </a:stretch>
        </p:blipFill>
        <p:spPr bwMode="auto">
          <a:xfrm>
            <a:off x="7429520" y="3357562"/>
            <a:ext cx="1371600" cy="1352550"/>
          </a:xfrm>
          <a:prstGeom prst="rect">
            <a:avLst/>
          </a:prstGeom>
          <a:noFill/>
        </p:spPr>
      </p:pic>
    </p:spTree>
    <p:extLst>
      <p:ext uri="{BB962C8B-B14F-4D97-AF65-F5344CB8AC3E}">
        <p14:creationId xmlns:p14="http://schemas.microsoft.com/office/powerpoint/2010/main" val="399114599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339752" y="260648"/>
            <a:ext cx="3816424" cy="981476"/>
          </a:xfrm>
        </p:spPr>
        <p:txBody>
          <a:bodyPr/>
          <a:lstStyle/>
          <a:p>
            <a:pPr algn="ctr"/>
            <a:r>
              <a:rPr lang="es-CL"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DIAT/DIEP</a:t>
            </a:r>
            <a:endParaRPr lang="es-ES"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74755" name="Rectangle 3"/>
          <p:cNvSpPr>
            <a:spLocks noGrp="1" noChangeArrowheads="1"/>
          </p:cNvSpPr>
          <p:nvPr>
            <p:ph idx="1"/>
          </p:nvPr>
        </p:nvSpPr>
        <p:spPr>
          <a:xfrm>
            <a:off x="342750" y="1700808"/>
            <a:ext cx="8565397" cy="1008112"/>
          </a:xfrm>
        </p:spPr>
        <p:txBody>
          <a:bodyPr>
            <a:normAutofit fontScale="92500" lnSpcReduction="10000"/>
          </a:bodyPr>
          <a:lstStyle/>
          <a:p>
            <a:pPr marL="0" indent="0">
              <a:lnSpc>
                <a:spcPct val="90000"/>
              </a:lnSpc>
              <a:buClr>
                <a:schemeClr val="folHlink"/>
              </a:buClr>
              <a:buNone/>
            </a:pPr>
            <a:r>
              <a:rPr lang="es-CL" b="1" dirty="0" smtClean="0">
                <a:solidFill>
                  <a:schemeClr val="tx1"/>
                </a:solidFill>
                <a:latin typeface="Verdana" pitchFamily="34" charset="0"/>
              </a:rPr>
              <a:t>Todo ingreso de pacientes Ley N° 16.744 debe</a:t>
            </a:r>
          </a:p>
          <a:p>
            <a:pPr marL="0" indent="0">
              <a:lnSpc>
                <a:spcPct val="90000"/>
              </a:lnSpc>
              <a:buClr>
                <a:schemeClr val="folHlink"/>
              </a:buClr>
              <a:buNone/>
            </a:pPr>
            <a:r>
              <a:rPr lang="es-CL" b="1" dirty="0" smtClean="0">
                <a:solidFill>
                  <a:schemeClr val="tx1"/>
                </a:solidFill>
                <a:latin typeface="Verdana" pitchFamily="34" charset="0"/>
              </a:rPr>
              <a:t>ser respaldado por la correspondiente DIAT o DIEP.  </a:t>
            </a:r>
          </a:p>
          <a:p>
            <a:pPr marL="0" indent="0">
              <a:lnSpc>
                <a:spcPct val="90000"/>
              </a:lnSpc>
              <a:buClr>
                <a:schemeClr val="folHlink"/>
              </a:buClr>
              <a:buNone/>
            </a:pPr>
            <a:r>
              <a:rPr lang="es-CL" sz="1600" dirty="0" smtClean="0">
                <a:solidFill>
                  <a:schemeClr val="tx1"/>
                </a:solidFill>
                <a:latin typeface="Verdana" pitchFamily="34" charset="0"/>
              </a:rPr>
              <a:t>(Circular N° 2377 de 2007 y Of. Ord. N°14.411, de 2005, SUSESO).</a:t>
            </a:r>
          </a:p>
          <a:p>
            <a:pPr marL="0" indent="0" algn="just">
              <a:lnSpc>
                <a:spcPct val="90000"/>
              </a:lnSpc>
              <a:buClr>
                <a:schemeClr val="folHlink"/>
              </a:buClr>
              <a:buFontTx/>
              <a:buNone/>
            </a:pPr>
            <a:endParaRPr lang="es-CL" sz="2000" b="1" dirty="0">
              <a:solidFill>
                <a:srgbClr val="595959"/>
              </a:solidFill>
              <a:latin typeface="Verdana" pitchFamily="34" charset="0"/>
            </a:endParaRPr>
          </a:p>
          <a:p>
            <a:pPr marL="0" indent="0" algn="just">
              <a:lnSpc>
                <a:spcPct val="90000"/>
              </a:lnSpc>
              <a:buClr>
                <a:schemeClr val="folHlink"/>
              </a:buClr>
              <a:buFontTx/>
              <a:buNone/>
            </a:pPr>
            <a:endParaRPr lang="es-CL" sz="1800" b="1" dirty="0">
              <a:solidFill>
                <a:srgbClr val="595959"/>
              </a:solidFill>
              <a:latin typeface="Verdana" pitchFamily="34" charset="0"/>
            </a:endParaRPr>
          </a:p>
          <a:p>
            <a:pPr marL="0" indent="0" algn="just">
              <a:lnSpc>
                <a:spcPct val="90000"/>
              </a:lnSpc>
              <a:buClr>
                <a:schemeClr val="folHlink"/>
              </a:buClr>
              <a:buFontTx/>
              <a:buNone/>
            </a:pPr>
            <a:endParaRPr lang="es-CL" sz="2000" b="1" dirty="0">
              <a:solidFill>
                <a:srgbClr val="595959"/>
              </a:solidFill>
              <a:latin typeface="Verdana" pitchFamily="34" charset="0"/>
            </a:endParaRPr>
          </a:p>
          <a:p>
            <a:pPr marL="0" indent="0" algn="just">
              <a:lnSpc>
                <a:spcPct val="90000"/>
              </a:lnSpc>
              <a:buClr>
                <a:schemeClr val="folHlink"/>
              </a:buClr>
              <a:buFontTx/>
              <a:buNone/>
            </a:pPr>
            <a:endParaRPr lang="es-CL" sz="2000" b="1" dirty="0">
              <a:solidFill>
                <a:srgbClr val="595959"/>
              </a:solidFill>
              <a:latin typeface="Verdana" pitchFamily="34" charset="0"/>
            </a:endParaRPr>
          </a:p>
        </p:txBody>
      </p:sp>
      <p:sp>
        <p:nvSpPr>
          <p:cNvPr id="74759" name="Rectangle 7"/>
          <p:cNvSpPr>
            <a:spLocks noChangeArrowheads="1"/>
          </p:cNvSpPr>
          <p:nvPr/>
        </p:nvSpPr>
        <p:spPr bwMode="auto">
          <a:xfrm>
            <a:off x="212487" y="3167604"/>
            <a:ext cx="8828116" cy="1269508"/>
          </a:xfrm>
          <a:prstGeom prst="rect">
            <a:avLst/>
          </a:prstGeom>
          <a:noFill/>
          <a:ln w="9525">
            <a:noFill/>
            <a:miter lim="800000"/>
            <a:headEnd/>
            <a:tailEnd/>
          </a:ln>
          <a:effectLst/>
        </p:spPr>
        <p:txBody>
          <a:bodyPr/>
          <a:lstStyle/>
          <a:p>
            <a:pPr algn="just"/>
            <a:r>
              <a:rPr lang="es-CL" sz="2000" dirty="0" smtClean="0">
                <a:solidFill>
                  <a:schemeClr val="tx1">
                    <a:lumMod val="85000"/>
                    <a:lumOff val="15000"/>
                  </a:schemeClr>
                </a:solidFill>
                <a:latin typeface="+mj-lt"/>
              </a:rPr>
              <a:t>En </a:t>
            </a:r>
            <a:r>
              <a:rPr lang="es-CL" sz="2000" dirty="0">
                <a:solidFill>
                  <a:schemeClr val="tx1">
                    <a:lumMod val="85000"/>
                    <a:lumOff val="15000"/>
                  </a:schemeClr>
                </a:solidFill>
                <a:latin typeface="+mj-lt"/>
              </a:rPr>
              <a:t>el evento que no se cuente con la denuncia del empleador, deberá formularla, en forma escrita el trabajador, o sus derecho-habientes o el Comité </a:t>
            </a:r>
            <a:r>
              <a:rPr lang="es-CL" sz="2000" dirty="0" smtClean="0">
                <a:solidFill>
                  <a:schemeClr val="tx1">
                    <a:lumMod val="85000"/>
                    <a:lumOff val="15000"/>
                  </a:schemeClr>
                </a:solidFill>
                <a:latin typeface="+mj-lt"/>
              </a:rPr>
              <a:t>Paritario </a:t>
            </a:r>
            <a:r>
              <a:rPr lang="es-CL" sz="2000" dirty="0">
                <a:solidFill>
                  <a:schemeClr val="tx1">
                    <a:lumMod val="85000"/>
                    <a:lumOff val="15000"/>
                  </a:schemeClr>
                </a:solidFill>
                <a:latin typeface="+mj-lt"/>
              </a:rPr>
              <a:t>de Higiene y Seguridad.</a:t>
            </a:r>
          </a:p>
          <a:p>
            <a:endParaRPr lang="es-CL" sz="2000" dirty="0"/>
          </a:p>
          <a:p>
            <a:endParaRPr lang="es-CL" dirty="0"/>
          </a:p>
        </p:txBody>
      </p:sp>
      <p:sp>
        <p:nvSpPr>
          <p:cNvPr id="74760" name="Rectangle 8"/>
          <p:cNvSpPr>
            <a:spLocks noChangeArrowheads="1"/>
          </p:cNvSpPr>
          <p:nvPr/>
        </p:nvSpPr>
        <p:spPr bwMode="auto">
          <a:xfrm>
            <a:off x="192712" y="4437112"/>
            <a:ext cx="8715436" cy="1357322"/>
          </a:xfrm>
          <a:prstGeom prst="rect">
            <a:avLst/>
          </a:prstGeom>
          <a:noFill/>
          <a:ln w="9525">
            <a:noFill/>
            <a:miter lim="800000"/>
            <a:headEnd/>
            <a:tailEnd/>
          </a:ln>
          <a:effectLst/>
        </p:spPr>
        <p:txBody>
          <a:bodyPr/>
          <a:lstStyle/>
          <a:p>
            <a:pPr algn="just"/>
            <a:r>
              <a:rPr lang="es-CL" sz="2000" dirty="0">
                <a:solidFill>
                  <a:schemeClr val="tx1">
                    <a:lumMod val="85000"/>
                    <a:lumOff val="15000"/>
                  </a:schemeClr>
                </a:solidFill>
                <a:latin typeface="+mj-lt"/>
              </a:rPr>
              <a:t>Si el trabajador requiere ser atendido de urgencia y no se cuenta con la denuncia del empleador, del trabajador, los derecho-habientes, o el Comité Paritario, el médico que trató o diagnosticó la lesión o enfermedad, deberá efectuarla.</a:t>
            </a:r>
          </a:p>
          <a:p>
            <a:endParaRPr lang="es-CL" sz="2000" dirty="0"/>
          </a:p>
          <a:p>
            <a:endParaRPr lang="es-CL" dirty="0"/>
          </a:p>
        </p:txBody>
      </p:sp>
    </p:spTree>
    <p:extLst>
      <p:ext uri="{BB962C8B-B14F-4D97-AF65-F5344CB8AC3E}">
        <p14:creationId xmlns:p14="http://schemas.microsoft.com/office/powerpoint/2010/main" val="2929798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Marcador de número de diapositiva"/>
          <p:cNvSpPr>
            <a:spLocks noGrp="1"/>
          </p:cNvSpPr>
          <p:nvPr>
            <p:ph type="sldNum" sz="quarter" idx="12"/>
          </p:nvPr>
        </p:nvSpPr>
        <p:spPr/>
        <p:txBody>
          <a:bodyPr/>
          <a:lstStyle/>
          <a:p>
            <a:fld id="{AA9B2AB9-C7CC-44F2-B4D2-493EB18DBEAF}" type="slidenum">
              <a:rPr lang="es-ES_tradnl">
                <a:solidFill>
                  <a:srgbClr val="FFFFFF"/>
                </a:solidFill>
              </a:rPr>
              <a:pPr/>
              <a:t>16</a:t>
            </a:fld>
            <a:endParaRPr lang="es-ES_tradnl">
              <a:solidFill>
                <a:srgbClr val="FFFFFF"/>
              </a:solidFill>
            </a:endParaRPr>
          </a:p>
        </p:txBody>
      </p:sp>
      <p:sp>
        <p:nvSpPr>
          <p:cNvPr id="74758" name="Rectangle 6"/>
          <p:cNvSpPr>
            <a:spLocks noChangeArrowheads="1"/>
          </p:cNvSpPr>
          <p:nvPr/>
        </p:nvSpPr>
        <p:spPr bwMode="auto">
          <a:xfrm>
            <a:off x="457200" y="3429000"/>
            <a:ext cx="6629400" cy="609600"/>
          </a:xfrm>
          <a:prstGeom prst="rect">
            <a:avLst/>
          </a:prstGeom>
          <a:noFill/>
          <a:ln w="9525">
            <a:noFill/>
            <a:miter lim="800000"/>
            <a:headEnd/>
            <a:tailEnd/>
          </a:ln>
          <a:effectLst/>
        </p:spPr>
        <p:txBody>
          <a:bodyPr anchor="ctr"/>
          <a:lstStyle/>
          <a:p>
            <a:pPr algn="ctr" eaLnBrk="0" hangingPunct="0">
              <a:spcBef>
                <a:spcPct val="0"/>
              </a:spcBef>
              <a:buClrTx/>
            </a:pPr>
            <a:endParaRPr lang="es-ES" sz="3200" b="0">
              <a:solidFill>
                <a:srgbClr val="99CC00"/>
              </a:solidFill>
              <a:latin typeface="Arial" charset="0"/>
            </a:endParaRPr>
          </a:p>
        </p:txBody>
      </p:sp>
      <p:pic>
        <p:nvPicPr>
          <p:cNvPr id="171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97298"/>
            <a:ext cx="4896544" cy="633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88015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09937" y="231770"/>
            <a:ext cx="7776863" cy="985044"/>
          </a:xfrm>
          <a:noFill/>
          <a:ln/>
        </p:spPr>
        <p:txBody>
          <a:bodyPr lIns="90488" tIns="44450" rIns="90488" bIns="44450"/>
          <a:lstStyle/>
          <a:p>
            <a:r>
              <a:rPr lang="es-ES_tradnl"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ACCIDENTE DEL TRABAJO</a:t>
            </a:r>
          </a:p>
        </p:txBody>
      </p:sp>
      <p:sp>
        <p:nvSpPr>
          <p:cNvPr id="50179" name="Rectangle 3"/>
          <p:cNvSpPr>
            <a:spLocks noGrp="1" noChangeArrowheads="1"/>
          </p:cNvSpPr>
          <p:nvPr>
            <p:ph idx="1"/>
          </p:nvPr>
        </p:nvSpPr>
        <p:spPr>
          <a:xfrm>
            <a:off x="348221" y="1292817"/>
            <a:ext cx="8686800" cy="1447800"/>
          </a:xfrm>
          <a:noFill/>
          <a:ln/>
        </p:spPr>
        <p:txBody>
          <a:bodyPr lIns="90488" tIns="44450" rIns="90488" bIns="44450"/>
          <a:lstStyle/>
          <a:p>
            <a:pPr>
              <a:buFontTx/>
              <a:buNone/>
            </a:pPr>
            <a:r>
              <a:rPr lang="es-ES_tradnl" b="1" dirty="0"/>
              <a:t>   	</a:t>
            </a:r>
            <a:r>
              <a:rPr lang="es-ES_tradnl" sz="2800" b="1" dirty="0">
                <a:solidFill>
                  <a:schemeClr val="tx1"/>
                </a:solidFill>
                <a:latin typeface="Verdana" pitchFamily="34" charset="0"/>
              </a:rPr>
              <a:t>Toda</a:t>
            </a:r>
            <a:r>
              <a:rPr lang="es-ES_tradnl" sz="2800" b="1" dirty="0">
                <a:solidFill>
                  <a:schemeClr val="bg2"/>
                </a:solidFill>
                <a:latin typeface="Verdana" pitchFamily="34" charset="0"/>
              </a:rPr>
              <a:t> </a:t>
            </a:r>
            <a:r>
              <a:rPr lang="es-ES_tradnl" sz="2800" b="1" dirty="0">
                <a:solidFill>
                  <a:srgbClr val="92D050"/>
                </a:solidFill>
                <a:effectLst>
                  <a:outerShdw blurRad="38100" dist="38100" dir="2700000" algn="tl">
                    <a:srgbClr val="000000">
                      <a:alpha val="43137"/>
                    </a:srgbClr>
                  </a:outerShdw>
                </a:effectLst>
                <a:latin typeface="Verdana" pitchFamily="34" charset="0"/>
              </a:rPr>
              <a:t>lesión</a:t>
            </a:r>
            <a:r>
              <a:rPr lang="es-ES_tradnl" sz="2800" b="1" dirty="0">
                <a:solidFill>
                  <a:schemeClr val="bg2"/>
                </a:solidFill>
                <a:latin typeface="Verdana" pitchFamily="34" charset="0"/>
              </a:rPr>
              <a:t> </a:t>
            </a:r>
            <a:r>
              <a:rPr lang="es-ES_tradnl" sz="2800" b="1" dirty="0">
                <a:solidFill>
                  <a:schemeClr val="tx1"/>
                </a:solidFill>
                <a:latin typeface="Verdana" pitchFamily="34" charset="0"/>
              </a:rPr>
              <a:t>sufrida </a:t>
            </a:r>
            <a:r>
              <a:rPr lang="es-ES_tradnl" sz="2800" b="1" dirty="0">
                <a:solidFill>
                  <a:srgbClr val="92D050"/>
                </a:solidFill>
                <a:effectLst>
                  <a:outerShdw blurRad="38100" dist="38100" dir="2700000" algn="tl">
                    <a:srgbClr val="000000">
                      <a:alpha val="43137"/>
                    </a:srgbClr>
                  </a:outerShdw>
                </a:effectLst>
                <a:latin typeface="Verdana" pitchFamily="34" charset="0"/>
              </a:rPr>
              <a:t>a causa</a:t>
            </a:r>
            <a:r>
              <a:rPr lang="es-ES_tradnl" sz="2800" b="1" dirty="0">
                <a:solidFill>
                  <a:srgbClr val="92D050"/>
                </a:solidFill>
                <a:latin typeface="Verdana" pitchFamily="34" charset="0"/>
              </a:rPr>
              <a:t> </a:t>
            </a:r>
            <a:r>
              <a:rPr lang="es-ES_tradnl" sz="2800" b="1" dirty="0">
                <a:solidFill>
                  <a:schemeClr val="tx1"/>
                </a:solidFill>
                <a:latin typeface="Verdana" pitchFamily="34" charset="0"/>
              </a:rPr>
              <a:t>o</a:t>
            </a:r>
            <a:r>
              <a:rPr lang="es-ES_tradnl" sz="2800" b="1" dirty="0">
                <a:solidFill>
                  <a:schemeClr val="folHlink"/>
                </a:solidFill>
                <a:latin typeface="Verdana" pitchFamily="34" charset="0"/>
              </a:rPr>
              <a:t> </a:t>
            </a:r>
            <a:r>
              <a:rPr lang="es-ES_tradnl" sz="2800" b="1" dirty="0">
                <a:solidFill>
                  <a:srgbClr val="92D050"/>
                </a:solidFill>
                <a:latin typeface="Verdana" pitchFamily="34" charset="0"/>
              </a:rPr>
              <a:t>con ocasión</a:t>
            </a:r>
            <a:r>
              <a:rPr lang="es-ES_tradnl" sz="2800" b="1" dirty="0">
                <a:solidFill>
                  <a:schemeClr val="bg2"/>
                </a:solidFill>
                <a:latin typeface="Verdana" pitchFamily="34" charset="0"/>
              </a:rPr>
              <a:t> </a:t>
            </a:r>
            <a:r>
              <a:rPr lang="es-ES_tradnl" sz="2800" b="1" dirty="0">
                <a:solidFill>
                  <a:schemeClr val="tx1"/>
                </a:solidFill>
                <a:latin typeface="Verdana" pitchFamily="34" charset="0"/>
              </a:rPr>
              <a:t>del trabajo y que produce </a:t>
            </a:r>
            <a:r>
              <a:rPr lang="es-ES_tradnl" sz="2800" b="1" dirty="0">
                <a:solidFill>
                  <a:srgbClr val="92D050"/>
                </a:solidFill>
                <a:effectLst>
                  <a:outerShdw blurRad="38100" dist="38100" dir="2700000" algn="tl">
                    <a:srgbClr val="000000">
                      <a:alpha val="43137"/>
                    </a:srgbClr>
                  </a:outerShdw>
                </a:effectLst>
                <a:latin typeface="Verdana" pitchFamily="34" charset="0"/>
              </a:rPr>
              <a:t>incapacidad</a:t>
            </a:r>
            <a:r>
              <a:rPr lang="es-ES_tradnl" sz="2800" b="1" dirty="0">
                <a:solidFill>
                  <a:schemeClr val="folHlink"/>
                </a:solidFill>
                <a:latin typeface="Verdana" pitchFamily="34" charset="0"/>
              </a:rPr>
              <a:t> </a:t>
            </a:r>
            <a:r>
              <a:rPr lang="es-ES_tradnl" sz="2800" b="1" dirty="0">
                <a:solidFill>
                  <a:schemeClr val="tx1"/>
                </a:solidFill>
                <a:latin typeface="Verdana" pitchFamily="34" charset="0"/>
              </a:rPr>
              <a:t>o</a:t>
            </a:r>
            <a:r>
              <a:rPr lang="es-ES_tradnl" sz="2800" b="1" dirty="0">
                <a:solidFill>
                  <a:schemeClr val="folHlink"/>
                </a:solidFill>
                <a:latin typeface="Verdana" pitchFamily="34" charset="0"/>
              </a:rPr>
              <a:t> </a:t>
            </a:r>
            <a:r>
              <a:rPr lang="es-ES_tradnl" sz="2800" b="1" dirty="0">
                <a:solidFill>
                  <a:srgbClr val="92D050"/>
                </a:solidFill>
                <a:effectLst>
                  <a:outerShdw blurRad="38100" dist="38100" dir="2700000" algn="tl">
                    <a:srgbClr val="000000">
                      <a:alpha val="43137"/>
                    </a:srgbClr>
                  </a:outerShdw>
                </a:effectLst>
                <a:latin typeface="Verdana" pitchFamily="34" charset="0"/>
              </a:rPr>
              <a:t>muerte</a:t>
            </a:r>
            <a:r>
              <a:rPr lang="es-ES_tradnl" sz="2800" b="1" dirty="0">
                <a:solidFill>
                  <a:schemeClr val="tx1"/>
                </a:solidFill>
                <a:latin typeface="Verdana" pitchFamily="34" charset="0"/>
              </a:rPr>
              <a:t>.</a:t>
            </a:r>
          </a:p>
        </p:txBody>
      </p:sp>
      <p:sp>
        <p:nvSpPr>
          <p:cNvPr id="7" name="3 Marcador de número de diapositiva"/>
          <p:cNvSpPr>
            <a:spLocks noGrp="1"/>
          </p:cNvSpPr>
          <p:nvPr>
            <p:ph type="sldNum" sz="quarter" idx="12"/>
          </p:nvPr>
        </p:nvSpPr>
        <p:spPr/>
        <p:txBody>
          <a:bodyPr/>
          <a:lstStyle/>
          <a:p>
            <a:fld id="{FFC212CD-2378-4DBD-B34A-4DFAF56A8C0A}" type="slidenum">
              <a:rPr lang="es-ES_tradnl">
                <a:solidFill>
                  <a:srgbClr val="FFFFFF"/>
                </a:solidFill>
              </a:rPr>
              <a:pPr/>
              <a:t>17</a:t>
            </a:fld>
            <a:endParaRPr lang="es-ES_tradnl">
              <a:solidFill>
                <a:srgbClr val="FFFFFF"/>
              </a:solidFill>
            </a:endParaRPr>
          </a:p>
        </p:txBody>
      </p:sp>
      <p:pic>
        <p:nvPicPr>
          <p:cNvPr id="50182" name="Picture 6"/>
          <p:cNvPicPr>
            <a:picLocks noChangeAspect="1" noChangeArrowheads="1"/>
          </p:cNvPicPr>
          <p:nvPr/>
        </p:nvPicPr>
        <p:blipFill>
          <a:blip r:embed="rId2" cstate="print"/>
          <a:srcRect/>
          <a:stretch>
            <a:fillRect/>
          </a:stretch>
        </p:blipFill>
        <p:spPr bwMode="auto">
          <a:xfrm>
            <a:off x="6320741" y="4182767"/>
            <a:ext cx="2714625" cy="1900084"/>
          </a:xfrm>
          <a:prstGeom prst="rect">
            <a:avLst/>
          </a:prstGeom>
          <a:noFill/>
          <a:ln w="12700">
            <a:noFill/>
            <a:miter lim="800000"/>
            <a:headEnd type="none" w="sm" len="sm"/>
            <a:tailEnd type="none" w="sm" len="sm"/>
          </a:ln>
          <a:effectLst/>
        </p:spPr>
      </p:pic>
      <p:pic>
        <p:nvPicPr>
          <p:cNvPr id="2" name="Imagen 1"/>
          <p:cNvPicPr>
            <a:picLocks noChangeAspect="1"/>
          </p:cNvPicPr>
          <p:nvPr/>
        </p:nvPicPr>
        <p:blipFill>
          <a:blip r:embed="rId3"/>
          <a:stretch>
            <a:fillRect/>
          </a:stretch>
        </p:blipFill>
        <p:spPr>
          <a:xfrm>
            <a:off x="4307925" y="2803600"/>
            <a:ext cx="2017299" cy="1492359"/>
          </a:xfrm>
          <a:prstGeom prst="rect">
            <a:avLst/>
          </a:prstGeom>
        </p:spPr>
      </p:pic>
      <p:pic>
        <p:nvPicPr>
          <p:cNvPr id="4" name="Imagen 3"/>
          <p:cNvPicPr>
            <a:picLocks noChangeAspect="1"/>
          </p:cNvPicPr>
          <p:nvPr/>
        </p:nvPicPr>
        <p:blipFill>
          <a:blip r:embed="rId4"/>
          <a:stretch>
            <a:fillRect/>
          </a:stretch>
        </p:blipFill>
        <p:spPr>
          <a:xfrm>
            <a:off x="160158" y="2817974"/>
            <a:ext cx="2105025" cy="1590675"/>
          </a:xfrm>
          <a:prstGeom prst="rect">
            <a:avLst/>
          </a:prstGeom>
        </p:spPr>
      </p:pic>
      <p:pic>
        <p:nvPicPr>
          <p:cNvPr id="5" name="Imagen 4"/>
          <p:cNvPicPr>
            <a:picLocks noChangeAspect="1"/>
          </p:cNvPicPr>
          <p:nvPr/>
        </p:nvPicPr>
        <p:blipFill>
          <a:blip r:embed="rId5"/>
          <a:stretch>
            <a:fillRect/>
          </a:stretch>
        </p:blipFill>
        <p:spPr>
          <a:xfrm>
            <a:off x="180136" y="4408649"/>
            <a:ext cx="1676400" cy="1524000"/>
          </a:xfrm>
          <a:prstGeom prst="rect">
            <a:avLst/>
          </a:prstGeom>
        </p:spPr>
      </p:pic>
      <p:pic>
        <p:nvPicPr>
          <p:cNvPr id="9" name="Imagen 8"/>
          <p:cNvPicPr>
            <a:picLocks noChangeAspect="1"/>
          </p:cNvPicPr>
          <p:nvPr/>
        </p:nvPicPr>
        <p:blipFill>
          <a:blip r:embed="rId6"/>
          <a:stretch>
            <a:fillRect/>
          </a:stretch>
        </p:blipFill>
        <p:spPr>
          <a:xfrm>
            <a:off x="1876514" y="4432552"/>
            <a:ext cx="2405872" cy="1524330"/>
          </a:xfrm>
          <a:prstGeom prst="rect">
            <a:avLst/>
          </a:prstGeom>
        </p:spPr>
      </p:pic>
      <p:pic>
        <p:nvPicPr>
          <p:cNvPr id="10" name="Imagen 9"/>
          <p:cNvPicPr>
            <a:picLocks noChangeAspect="1"/>
          </p:cNvPicPr>
          <p:nvPr/>
        </p:nvPicPr>
        <p:blipFill>
          <a:blip r:embed="rId7"/>
          <a:stretch>
            <a:fillRect/>
          </a:stretch>
        </p:blipFill>
        <p:spPr>
          <a:xfrm>
            <a:off x="2193646" y="2845879"/>
            <a:ext cx="2151521" cy="1775842"/>
          </a:xfrm>
          <a:prstGeom prst="rect">
            <a:avLst/>
          </a:prstGeom>
        </p:spPr>
      </p:pic>
      <p:pic>
        <p:nvPicPr>
          <p:cNvPr id="12" name="Imagen 11"/>
          <p:cNvPicPr>
            <a:picLocks noChangeAspect="1"/>
          </p:cNvPicPr>
          <p:nvPr/>
        </p:nvPicPr>
        <p:blipFill>
          <a:blip r:embed="rId8"/>
          <a:stretch>
            <a:fillRect/>
          </a:stretch>
        </p:blipFill>
        <p:spPr>
          <a:xfrm>
            <a:off x="6320741" y="2512984"/>
            <a:ext cx="2714625" cy="1781175"/>
          </a:xfrm>
          <a:prstGeom prst="rect">
            <a:avLst/>
          </a:prstGeom>
        </p:spPr>
      </p:pic>
      <p:pic>
        <p:nvPicPr>
          <p:cNvPr id="13" name="Imagen 12"/>
          <p:cNvPicPr>
            <a:picLocks noChangeAspect="1"/>
          </p:cNvPicPr>
          <p:nvPr/>
        </p:nvPicPr>
        <p:blipFill>
          <a:blip r:embed="rId9"/>
          <a:stretch>
            <a:fillRect/>
          </a:stretch>
        </p:blipFill>
        <p:spPr>
          <a:xfrm>
            <a:off x="4277999" y="4293679"/>
            <a:ext cx="2042742" cy="1885950"/>
          </a:xfrm>
          <a:prstGeom prst="rect">
            <a:avLst/>
          </a:prstGeom>
        </p:spPr>
      </p:pic>
    </p:spTree>
    <p:extLst>
      <p:ext uri="{BB962C8B-B14F-4D97-AF65-F5344CB8AC3E}">
        <p14:creationId xmlns:p14="http://schemas.microsoft.com/office/powerpoint/2010/main" val="2419197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additive="base">
                                        <p:cTn id="7" dur="500" fill="hold"/>
                                        <p:tgtEl>
                                          <p:spTgt spid="50179"/>
                                        </p:tgtEl>
                                        <p:attrNameLst>
                                          <p:attrName>ppt_x</p:attrName>
                                        </p:attrNameLst>
                                      </p:cBhvr>
                                      <p:tavLst>
                                        <p:tav tm="0">
                                          <p:val>
                                            <p:strVal val="0-#ppt_w/2"/>
                                          </p:val>
                                        </p:tav>
                                        <p:tav tm="100000">
                                          <p:val>
                                            <p:strVal val="#ppt_x"/>
                                          </p:val>
                                        </p:tav>
                                      </p:tavLst>
                                    </p:anim>
                                    <p:anim calcmode="lin" valueType="num">
                                      <p:cBhvr additive="base">
                                        <p:cTn id="8" dur="500" fill="hold"/>
                                        <p:tgtEl>
                                          <p:spTgt spid="50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0" y="285728"/>
            <a:ext cx="8786842" cy="928694"/>
          </a:xfrm>
          <a:noFill/>
          <a:ln/>
        </p:spPr>
        <p:txBody>
          <a:bodyPr lIns="90488" tIns="44450" rIns="90488" bIns="44450"/>
          <a:lstStyle/>
          <a:p>
            <a:pPr algn="ctr"/>
            <a:r>
              <a:rPr lang="es-ES_tradn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ELEMENTOS CONCEPTO </a:t>
            </a:r>
            <a:br>
              <a:rPr lang="es-ES_tradn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s-ES_tradn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ACCIDENTE </a:t>
            </a:r>
            <a:r>
              <a:rPr lang="es-ES_tradnl"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DEL TRABAJO</a:t>
            </a:r>
          </a:p>
        </p:txBody>
      </p:sp>
      <p:sp>
        <p:nvSpPr>
          <p:cNvPr id="229379" name="Rectangle 3"/>
          <p:cNvSpPr>
            <a:spLocks noGrp="1" noChangeArrowheads="1"/>
          </p:cNvSpPr>
          <p:nvPr>
            <p:ph idx="1"/>
          </p:nvPr>
        </p:nvSpPr>
        <p:spPr>
          <a:xfrm>
            <a:off x="251520" y="1677965"/>
            <a:ext cx="8705880" cy="4214842"/>
          </a:xfrm>
          <a:noFill/>
          <a:ln/>
        </p:spPr>
        <p:txBody>
          <a:bodyPr lIns="90488" tIns="44450" rIns="90488" bIns="44450">
            <a:normAutofit/>
          </a:bodyPr>
          <a:lstStyle/>
          <a:p>
            <a:pPr marL="457200" indent="-457200">
              <a:lnSpc>
                <a:spcPct val="90000"/>
              </a:lnSpc>
              <a:buClr>
                <a:srgbClr val="92D050"/>
              </a:buClr>
              <a:buFont typeface="+mj-lt"/>
              <a:buAutoNum type="alphaUcPeriod"/>
            </a:pPr>
            <a:r>
              <a:rPr lang="es-ES_tradnl" sz="2400" b="1" dirty="0" smtClean="0">
                <a:solidFill>
                  <a:schemeClr val="tx1"/>
                </a:solidFill>
                <a:latin typeface="Verdana" pitchFamily="34" charset="0"/>
              </a:rPr>
              <a:t>LESION INCAPACITANTE </a:t>
            </a:r>
            <a:r>
              <a:rPr lang="es-ES_tradnl" b="1" dirty="0" smtClean="0">
                <a:solidFill>
                  <a:schemeClr val="tx1"/>
                </a:solidFill>
                <a:latin typeface="Verdana" pitchFamily="34" charset="0"/>
              </a:rPr>
              <a:t>TEMPORAL</a:t>
            </a:r>
            <a:endParaRPr lang="es-ES_tradnl" sz="2000" b="1" dirty="0">
              <a:solidFill>
                <a:schemeClr val="tx1"/>
              </a:solidFill>
              <a:latin typeface="Verdana" pitchFamily="34" charset="0"/>
            </a:endParaRPr>
          </a:p>
          <a:p>
            <a:pPr marL="0" indent="0">
              <a:lnSpc>
                <a:spcPct val="90000"/>
              </a:lnSpc>
              <a:buClr>
                <a:srgbClr val="92D050"/>
              </a:buClr>
              <a:buNone/>
            </a:pPr>
            <a:r>
              <a:rPr lang="es-ES_tradnl" sz="2000" b="1" dirty="0" smtClean="0">
                <a:solidFill>
                  <a:schemeClr val="tx1"/>
                </a:solidFill>
                <a:latin typeface="Verdana" pitchFamily="34" charset="0"/>
              </a:rPr>
              <a:t>(</a:t>
            </a:r>
            <a:r>
              <a:rPr lang="es-ES_tradnl" sz="2000" b="1" dirty="0">
                <a:solidFill>
                  <a:schemeClr val="tx1"/>
                </a:solidFill>
                <a:latin typeface="Verdana" pitchFamily="34" charset="0"/>
              </a:rPr>
              <a:t>Debe </a:t>
            </a:r>
            <a:r>
              <a:rPr lang="es-ES_tradnl" sz="2000" b="1" dirty="0" smtClean="0">
                <a:solidFill>
                  <a:schemeClr val="tx1"/>
                </a:solidFill>
                <a:latin typeface="Verdana" pitchFamily="34" charset="0"/>
              </a:rPr>
              <a:t>existir al menos </a:t>
            </a:r>
            <a:r>
              <a:rPr lang="es-ES_tradnl" sz="2000" b="1" dirty="0">
                <a:solidFill>
                  <a:schemeClr val="tx1"/>
                </a:solidFill>
                <a:latin typeface="Verdana" pitchFamily="34" charset="0"/>
              </a:rPr>
              <a:t>un lapso de tiempo en que se produzca incapacidad temporal</a:t>
            </a:r>
            <a:r>
              <a:rPr lang="es-ES_tradnl" sz="2000" b="1" dirty="0" smtClean="0">
                <a:solidFill>
                  <a:schemeClr val="tx1"/>
                </a:solidFill>
                <a:latin typeface="Verdana" pitchFamily="34" charset="0"/>
              </a:rPr>
              <a:t>)</a:t>
            </a:r>
          </a:p>
          <a:p>
            <a:pPr marL="294300" indent="-457200">
              <a:lnSpc>
                <a:spcPct val="90000"/>
              </a:lnSpc>
              <a:buClr>
                <a:srgbClr val="92D050"/>
              </a:buClr>
              <a:buFont typeface="+mj-lt"/>
              <a:buAutoNum type="alphaUcPeriod"/>
            </a:pPr>
            <a:endParaRPr lang="es-ES_tradnl" sz="2000" b="1" dirty="0">
              <a:solidFill>
                <a:schemeClr val="tx1"/>
              </a:solidFill>
              <a:latin typeface="Verdana" pitchFamily="34" charset="0"/>
            </a:endParaRPr>
          </a:p>
          <a:p>
            <a:pPr marL="0" indent="0">
              <a:lnSpc>
                <a:spcPct val="90000"/>
              </a:lnSpc>
              <a:buClr>
                <a:srgbClr val="92D050"/>
              </a:buClr>
              <a:buNone/>
            </a:pPr>
            <a:r>
              <a:rPr lang="es-ES_tradnl" sz="2400" b="1" dirty="0" smtClean="0">
                <a:solidFill>
                  <a:srgbClr val="92D050"/>
                </a:solidFill>
                <a:latin typeface="Verdana" pitchFamily="34" charset="0"/>
              </a:rPr>
              <a:t>B. </a:t>
            </a:r>
            <a:r>
              <a:rPr lang="es-ES_tradnl" sz="2400" b="1" dirty="0" smtClean="0">
                <a:solidFill>
                  <a:schemeClr val="tx1"/>
                </a:solidFill>
                <a:latin typeface="Verdana" pitchFamily="34" charset="0"/>
              </a:rPr>
              <a:t>TRABAJO DE LA VÍCTIMA</a:t>
            </a:r>
          </a:p>
          <a:p>
            <a:pPr marL="457200" indent="-457200">
              <a:lnSpc>
                <a:spcPct val="90000"/>
              </a:lnSpc>
              <a:buClr>
                <a:srgbClr val="92D050"/>
              </a:buClr>
              <a:buFont typeface="+mj-lt"/>
              <a:buAutoNum type="alphaUcPeriod"/>
            </a:pPr>
            <a:endParaRPr lang="es-ES_tradnl" sz="2400" b="1" dirty="0" smtClean="0">
              <a:solidFill>
                <a:schemeClr val="folHlink"/>
              </a:solidFill>
              <a:latin typeface="Verdana" pitchFamily="34" charset="0"/>
            </a:endParaRPr>
          </a:p>
          <a:p>
            <a:pPr marL="0" indent="0">
              <a:lnSpc>
                <a:spcPct val="90000"/>
              </a:lnSpc>
              <a:buClr>
                <a:srgbClr val="92D050"/>
              </a:buClr>
              <a:buNone/>
            </a:pPr>
            <a:r>
              <a:rPr lang="es-ES_tradnl" sz="2400" b="1" dirty="0" smtClean="0">
                <a:solidFill>
                  <a:srgbClr val="92D050"/>
                </a:solidFill>
                <a:latin typeface="Verdana" pitchFamily="34" charset="0"/>
              </a:rPr>
              <a:t>C. </a:t>
            </a:r>
            <a:r>
              <a:rPr lang="es-ES_tradnl" sz="2400" b="1" dirty="0" smtClean="0">
                <a:solidFill>
                  <a:schemeClr val="tx1"/>
                </a:solidFill>
                <a:latin typeface="Verdana" pitchFamily="34" charset="0"/>
              </a:rPr>
              <a:t>RELACIÓN DE CAUSALIDAD ENTRE A </a:t>
            </a:r>
            <a:r>
              <a:rPr lang="es-ES_tradnl" sz="2400" b="1" dirty="0">
                <a:solidFill>
                  <a:schemeClr val="tx1"/>
                </a:solidFill>
                <a:latin typeface="Verdana" pitchFamily="34" charset="0"/>
              </a:rPr>
              <a:t>y B,</a:t>
            </a:r>
          </a:p>
          <a:p>
            <a:pPr marL="0" indent="0">
              <a:lnSpc>
                <a:spcPct val="90000"/>
              </a:lnSpc>
              <a:buClr>
                <a:srgbClr val="92D050"/>
              </a:buClr>
              <a:buNone/>
            </a:pPr>
            <a:r>
              <a:rPr lang="es-ES_tradnl" sz="2000" b="1" dirty="0" smtClean="0">
                <a:solidFill>
                  <a:schemeClr val="tx1"/>
                </a:solidFill>
                <a:latin typeface="Verdana" pitchFamily="34" charset="0"/>
              </a:rPr>
              <a:t>Directa</a:t>
            </a:r>
            <a:r>
              <a:rPr lang="es-ES_tradnl" sz="2000" b="1" dirty="0">
                <a:solidFill>
                  <a:schemeClr val="tx1"/>
                </a:solidFill>
                <a:latin typeface="Verdana" pitchFamily="34" charset="0"/>
              </a:rPr>
              <a:t>: A causa del trabajo.</a:t>
            </a:r>
          </a:p>
          <a:p>
            <a:pPr marL="0" indent="0">
              <a:lnSpc>
                <a:spcPct val="90000"/>
              </a:lnSpc>
              <a:buClr>
                <a:srgbClr val="92D050"/>
              </a:buClr>
              <a:buNone/>
            </a:pPr>
            <a:r>
              <a:rPr lang="es-ES_tradnl" sz="2000" b="1" dirty="0" smtClean="0">
                <a:solidFill>
                  <a:schemeClr val="tx1"/>
                </a:solidFill>
                <a:latin typeface="Verdana" pitchFamily="34" charset="0"/>
              </a:rPr>
              <a:t>Indirecta (indubitable</a:t>
            </a:r>
            <a:r>
              <a:rPr lang="es-ES_tradnl" sz="2000" b="1" dirty="0">
                <a:solidFill>
                  <a:schemeClr val="tx1"/>
                </a:solidFill>
                <a:latin typeface="Verdana" pitchFamily="34" charset="0"/>
              </a:rPr>
              <a:t>): Con ocasión </a:t>
            </a:r>
            <a:r>
              <a:rPr lang="es-ES_tradnl" sz="2000" b="1" dirty="0" smtClean="0">
                <a:solidFill>
                  <a:schemeClr val="tx1"/>
                </a:solidFill>
                <a:latin typeface="Verdana" pitchFamily="34" charset="0"/>
              </a:rPr>
              <a:t>del trabajo</a:t>
            </a:r>
            <a:r>
              <a:rPr lang="es-ES_tradnl" sz="2000" b="1" dirty="0">
                <a:solidFill>
                  <a:schemeClr val="tx1"/>
                </a:solidFill>
                <a:latin typeface="Verdana" pitchFamily="34" charset="0"/>
              </a:rPr>
              <a:t>.</a:t>
            </a:r>
          </a:p>
        </p:txBody>
      </p:sp>
      <p:sp>
        <p:nvSpPr>
          <p:cNvPr id="4" name="3 Marcador de número de diapositiva"/>
          <p:cNvSpPr>
            <a:spLocks noGrp="1"/>
          </p:cNvSpPr>
          <p:nvPr>
            <p:ph type="sldNum" sz="quarter" idx="12"/>
          </p:nvPr>
        </p:nvSpPr>
        <p:spPr/>
        <p:txBody>
          <a:bodyPr/>
          <a:lstStyle/>
          <a:p>
            <a:fld id="{E9CC140E-6FD6-4E50-B58B-41174BF1F40B}" type="slidenum">
              <a:rPr lang="es-ES_tradnl">
                <a:solidFill>
                  <a:srgbClr val="FFFFFF"/>
                </a:solidFill>
              </a:rPr>
              <a:pPr/>
              <a:t>18</a:t>
            </a:fld>
            <a:endParaRPr lang="es-ES_tradnl">
              <a:solidFill>
                <a:srgbClr val="FFFFFF"/>
              </a:solidFill>
            </a:endParaRPr>
          </a:p>
        </p:txBody>
      </p:sp>
    </p:spTree>
    <p:extLst>
      <p:ext uri="{BB962C8B-B14F-4D97-AF65-F5344CB8AC3E}">
        <p14:creationId xmlns:p14="http://schemas.microsoft.com/office/powerpoint/2010/main" val="22198484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9379"/>
                                        </p:tgtEl>
                                        <p:attrNameLst>
                                          <p:attrName>style.visibility</p:attrName>
                                        </p:attrNameLst>
                                      </p:cBhvr>
                                      <p:to>
                                        <p:strVal val="visible"/>
                                      </p:to>
                                    </p:set>
                                    <p:anim calcmode="lin" valueType="num">
                                      <p:cBhvr additive="base">
                                        <p:cTn id="7" dur="500" fill="hold"/>
                                        <p:tgtEl>
                                          <p:spTgt spid="229379"/>
                                        </p:tgtEl>
                                        <p:attrNameLst>
                                          <p:attrName>ppt_x</p:attrName>
                                        </p:attrNameLst>
                                      </p:cBhvr>
                                      <p:tavLst>
                                        <p:tav tm="0">
                                          <p:val>
                                            <p:strVal val="0-#ppt_w/2"/>
                                          </p:val>
                                        </p:tav>
                                        <p:tav tm="100000">
                                          <p:val>
                                            <p:strVal val="#ppt_x"/>
                                          </p:val>
                                        </p:tav>
                                      </p:tavLst>
                                    </p:anim>
                                    <p:anim calcmode="lin" valueType="num">
                                      <p:cBhvr additive="base">
                                        <p:cTn id="8" dur="500" fill="hold"/>
                                        <p:tgtEl>
                                          <p:spTgt spid="2293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683568" y="275783"/>
            <a:ext cx="7243792" cy="633394"/>
          </a:xfrm>
          <a:noFill/>
          <a:ln/>
        </p:spPr>
        <p:txBody>
          <a:bodyPr lIns="90488" tIns="44450" rIns="90488" bIns="44450"/>
          <a:lstStyle/>
          <a:p>
            <a:pPr algn="ctr"/>
            <a:r>
              <a:rPr lang="es-ES_tradnl"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EXCEPCIONES</a:t>
            </a:r>
            <a:r>
              <a:rPr lang="es-ES_tradnl" sz="2800" b="0" dirty="0">
                <a:solidFill>
                  <a:schemeClr val="tx1"/>
                </a:solidFill>
                <a:latin typeface="Futuri Black" charset="0"/>
              </a:rPr>
              <a:t/>
            </a:r>
            <a:br>
              <a:rPr lang="es-ES_tradnl" sz="2800" b="0" dirty="0">
                <a:solidFill>
                  <a:schemeClr val="tx1"/>
                </a:solidFill>
                <a:latin typeface="Futuri Black" charset="0"/>
              </a:rPr>
            </a:br>
            <a:endParaRPr lang="es-ES_tradnl" sz="1400" dirty="0">
              <a:solidFill>
                <a:schemeClr val="tx1"/>
              </a:solidFill>
            </a:endParaRPr>
          </a:p>
        </p:txBody>
      </p:sp>
      <p:sp>
        <p:nvSpPr>
          <p:cNvPr id="266243" name="Rectangle 3"/>
          <p:cNvSpPr>
            <a:spLocks noGrp="1" noChangeArrowheads="1"/>
          </p:cNvSpPr>
          <p:nvPr>
            <p:ph idx="1"/>
          </p:nvPr>
        </p:nvSpPr>
        <p:spPr>
          <a:xfrm>
            <a:off x="228600" y="928670"/>
            <a:ext cx="8701118" cy="5214974"/>
          </a:xfrm>
          <a:noFill/>
          <a:ln/>
        </p:spPr>
        <p:txBody>
          <a:bodyPr lIns="90488" tIns="44450" rIns="90488" bIns="44450"/>
          <a:lstStyle/>
          <a:p>
            <a:pPr marL="0" indent="0">
              <a:lnSpc>
                <a:spcPct val="90000"/>
              </a:lnSpc>
              <a:buClr>
                <a:schemeClr val="folHlink"/>
              </a:buClr>
              <a:buNone/>
            </a:pPr>
            <a:r>
              <a:rPr lang="es-ES_tradnl" b="1" dirty="0" smtClean="0">
                <a:solidFill>
                  <a:schemeClr val="tx1"/>
                </a:solidFill>
                <a:latin typeface="Verdana" pitchFamily="34" charset="0"/>
              </a:rPr>
              <a:t>a)   Por </a:t>
            </a:r>
            <a:r>
              <a:rPr lang="es-ES_tradnl" b="1" dirty="0">
                <a:solidFill>
                  <a:schemeClr val="tx1"/>
                </a:solidFill>
                <a:latin typeface="Verdana" pitchFamily="34" charset="0"/>
              </a:rPr>
              <a:t>fuerza mayor </a:t>
            </a:r>
            <a:r>
              <a:rPr lang="es-ES_tradnl" b="1" u="sng" dirty="0">
                <a:solidFill>
                  <a:schemeClr val="tx1"/>
                </a:solidFill>
                <a:latin typeface="Verdana" pitchFamily="34" charset="0"/>
              </a:rPr>
              <a:t>extraña al trabajo</a:t>
            </a:r>
            <a:r>
              <a:rPr lang="es-ES_tradnl" sz="2400" b="1" dirty="0">
                <a:solidFill>
                  <a:schemeClr val="tx1"/>
                </a:solidFill>
                <a:latin typeface="Verdana" pitchFamily="34" charset="0"/>
              </a:rPr>
              <a:t>.</a:t>
            </a:r>
          </a:p>
          <a:p>
            <a:pPr>
              <a:lnSpc>
                <a:spcPct val="90000"/>
              </a:lnSpc>
              <a:buFontTx/>
              <a:buNone/>
            </a:pPr>
            <a:r>
              <a:rPr lang="es-ES_tradnl" sz="2800" b="1" dirty="0">
                <a:solidFill>
                  <a:srgbClr val="595959"/>
                </a:solidFill>
                <a:latin typeface="Verdana" pitchFamily="34" charset="0"/>
              </a:rPr>
              <a:t>	</a:t>
            </a:r>
            <a:r>
              <a:rPr lang="es-ES_tradnl" sz="1800" b="1" dirty="0">
                <a:solidFill>
                  <a:schemeClr val="tx1"/>
                </a:solidFill>
              </a:rPr>
              <a:t>. Hechos de la Naturaleza:</a:t>
            </a:r>
          </a:p>
          <a:p>
            <a:pPr>
              <a:lnSpc>
                <a:spcPct val="90000"/>
              </a:lnSpc>
              <a:buFontTx/>
              <a:buNone/>
            </a:pPr>
            <a:r>
              <a:rPr lang="es-ES_tradnl" sz="1800" b="1" dirty="0">
                <a:solidFill>
                  <a:schemeClr val="folHlink"/>
                </a:solidFill>
              </a:rPr>
              <a:t>	</a:t>
            </a:r>
            <a:r>
              <a:rPr lang="es-ES_tradnl" sz="1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Sismos</a:t>
            </a:r>
            <a:r>
              <a:rPr lang="es-ES" sz="1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hlinkClick r:id="rId2"/>
              </a:rPr>
              <a:t> </a:t>
            </a:r>
            <a:endParaRPr lang="es-ES_tradnl" sz="1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nSpc>
                <a:spcPct val="90000"/>
              </a:lnSpc>
              <a:buFontTx/>
              <a:buNone/>
            </a:pPr>
            <a:r>
              <a:rPr lang="es-ES_tradnl" sz="1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 Tempestades</a:t>
            </a:r>
          </a:p>
          <a:p>
            <a:pPr>
              <a:lnSpc>
                <a:spcPct val="90000"/>
              </a:lnSpc>
              <a:buFontTx/>
              <a:buNone/>
            </a:pPr>
            <a:r>
              <a:rPr lang="es-ES_tradnl" sz="1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 Epidemias</a:t>
            </a:r>
          </a:p>
          <a:p>
            <a:pPr>
              <a:lnSpc>
                <a:spcPct val="90000"/>
              </a:lnSpc>
              <a:buFontTx/>
              <a:buNone/>
            </a:pPr>
            <a:r>
              <a:rPr lang="es-ES_tradnl" sz="1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 Incendios</a:t>
            </a:r>
          </a:p>
          <a:p>
            <a:pPr>
              <a:lnSpc>
                <a:spcPct val="90000"/>
              </a:lnSpc>
              <a:buFontTx/>
              <a:buNone/>
            </a:pPr>
            <a:r>
              <a:rPr lang="es-ES_tradnl" sz="1800" b="1" dirty="0">
                <a:solidFill>
                  <a:schemeClr val="folHlink"/>
                </a:solidFill>
              </a:rPr>
              <a:t>	</a:t>
            </a:r>
            <a:r>
              <a:rPr lang="es-ES_tradnl" sz="1800" b="1" dirty="0">
                <a:solidFill>
                  <a:srgbClr val="595959"/>
                </a:solidFill>
              </a:rPr>
              <a:t>.</a:t>
            </a:r>
            <a:r>
              <a:rPr lang="es-ES_tradnl" sz="1800" b="1" dirty="0">
                <a:solidFill>
                  <a:schemeClr val="folHlink"/>
                </a:solidFill>
              </a:rPr>
              <a:t> </a:t>
            </a:r>
            <a:r>
              <a:rPr lang="es-ES_tradnl" sz="1800" b="1" dirty="0">
                <a:solidFill>
                  <a:schemeClr val="tx1"/>
                </a:solidFill>
              </a:rPr>
              <a:t>Hechos del hombre:</a:t>
            </a:r>
          </a:p>
          <a:p>
            <a:pPr>
              <a:lnSpc>
                <a:spcPct val="90000"/>
              </a:lnSpc>
              <a:buFontTx/>
              <a:buNone/>
            </a:pPr>
            <a:r>
              <a:rPr lang="es-ES_tradnl" sz="1800" b="1" dirty="0">
                <a:solidFill>
                  <a:schemeClr val="folHlink"/>
                </a:solidFill>
              </a:rPr>
              <a:t>	</a:t>
            </a:r>
            <a:r>
              <a:rPr lang="es-ES_tradnl" sz="1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Guerras</a:t>
            </a:r>
          </a:p>
          <a:p>
            <a:pPr>
              <a:lnSpc>
                <a:spcPct val="90000"/>
              </a:lnSpc>
              <a:buFontTx/>
              <a:buNone/>
            </a:pPr>
            <a:r>
              <a:rPr lang="es-ES_tradnl" sz="1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 Revoluciones</a:t>
            </a:r>
          </a:p>
          <a:p>
            <a:pPr>
              <a:lnSpc>
                <a:spcPct val="90000"/>
              </a:lnSpc>
              <a:buFontTx/>
              <a:buNone/>
            </a:pPr>
            <a:r>
              <a:rPr lang="es-ES_tradnl" sz="1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 Orden de Autoridad</a:t>
            </a:r>
            <a:r>
              <a:rPr lang="es-ES" sz="1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hlinkClick r:id="rId3"/>
              </a:rPr>
              <a:t> </a:t>
            </a:r>
            <a:endParaRPr lang="es-ES_tradnl" sz="1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nSpc>
                <a:spcPct val="90000"/>
              </a:lnSpc>
              <a:buFontTx/>
              <a:buNone/>
            </a:pPr>
            <a:r>
              <a:rPr lang="es-ES_tradnl" sz="1800" b="1" dirty="0">
                <a:solidFill>
                  <a:schemeClr val="folHlink"/>
                </a:solidFill>
              </a:rPr>
              <a:t>	</a:t>
            </a:r>
          </a:p>
          <a:p>
            <a:pPr>
              <a:lnSpc>
                <a:spcPct val="90000"/>
              </a:lnSpc>
              <a:buFontTx/>
              <a:buNone/>
            </a:pPr>
            <a:endParaRPr lang="es-ES_tradnl" sz="2000" b="1" dirty="0" smtClean="0">
              <a:solidFill>
                <a:schemeClr val="folHlink"/>
              </a:solidFill>
              <a:latin typeface="Verdana" pitchFamily="34" charset="0"/>
            </a:endParaRPr>
          </a:p>
          <a:p>
            <a:pPr>
              <a:lnSpc>
                <a:spcPct val="90000"/>
              </a:lnSpc>
              <a:buFontTx/>
              <a:buNone/>
            </a:pPr>
            <a:endParaRPr lang="es-ES_tradnl" sz="2000" b="1" dirty="0" smtClean="0">
              <a:solidFill>
                <a:schemeClr val="folHlink"/>
              </a:solidFill>
              <a:latin typeface="Verdana" pitchFamily="34" charset="0"/>
            </a:endParaRPr>
          </a:p>
          <a:p>
            <a:pPr>
              <a:lnSpc>
                <a:spcPct val="90000"/>
              </a:lnSpc>
              <a:buFontTx/>
              <a:buAutoNum type="alphaLcParenR" startAt="2"/>
            </a:pPr>
            <a:r>
              <a:rPr lang="es-ES_tradnl" b="1" dirty="0" smtClean="0">
                <a:solidFill>
                  <a:schemeClr val="tx1"/>
                </a:solidFill>
                <a:latin typeface="Verdana" pitchFamily="34" charset="0"/>
              </a:rPr>
              <a:t>Producidos </a:t>
            </a:r>
            <a:r>
              <a:rPr lang="es-ES_tradnl" b="1" u="sng" dirty="0">
                <a:solidFill>
                  <a:schemeClr val="tx1"/>
                </a:solidFill>
                <a:latin typeface="Verdana" pitchFamily="34" charset="0"/>
              </a:rPr>
              <a:t>intencionalmente</a:t>
            </a:r>
            <a:r>
              <a:rPr lang="es-ES_tradnl" b="1" dirty="0">
                <a:solidFill>
                  <a:schemeClr val="tx1"/>
                </a:solidFill>
                <a:latin typeface="Verdana" pitchFamily="34" charset="0"/>
              </a:rPr>
              <a:t> por la víctima</a:t>
            </a:r>
            <a:r>
              <a:rPr lang="es-ES_tradnl" b="1" dirty="0" smtClean="0">
                <a:solidFill>
                  <a:schemeClr val="tx1"/>
                </a:solidFill>
                <a:latin typeface="Verdana" pitchFamily="34" charset="0"/>
              </a:rPr>
              <a:t>.</a:t>
            </a:r>
          </a:p>
          <a:p>
            <a:pPr>
              <a:lnSpc>
                <a:spcPct val="90000"/>
              </a:lnSpc>
              <a:buFontTx/>
              <a:buNone/>
            </a:pPr>
            <a:endParaRPr lang="es-ES_tradnl" sz="1600" b="1" dirty="0">
              <a:solidFill>
                <a:srgbClr val="595959"/>
              </a:solidFill>
              <a:latin typeface="Verdana" pitchFamily="34" charset="0"/>
            </a:endParaRPr>
          </a:p>
        </p:txBody>
      </p:sp>
      <p:sp>
        <p:nvSpPr>
          <p:cNvPr id="8" name="3 Marcador de número de diapositiva"/>
          <p:cNvSpPr>
            <a:spLocks noGrp="1"/>
          </p:cNvSpPr>
          <p:nvPr>
            <p:ph type="sldNum" sz="quarter" idx="12"/>
          </p:nvPr>
        </p:nvSpPr>
        <p:spPr/>
        <p:txBody>
          <a:bodyPr/>
          <a:lstStyle/>
          <a:p>
            <a:fld id="{F08B2CAB-B784-4A53-BBD1-EB4F537FFC82}" type="slidenum">
              <a:rPr lang="es-ES_tradnl">
                <a:solidFill>
                  <a:srgbClr val="FFFFFF"/>
                </a:solidFill>
              </a:rPr>
              <a:pPr/>
              <a:t>19</a:t>
            </a:fld>
            <a:endParaRPr lang="es-ES_tradnl">
              <a:solidFill>
                <a:srgbClr val="FFFFFF"/>
              </a:solidFill>
            </a:endParaRPr>
          </a:p>
        </p:txBody>
      </p:sp>
      <p:pic>
        <p:nvPicPr>
          <p:cNvPr id="266244" name="Picture 4" descr="http://images.google.com.ar/images?q=tbn:PCDD2tuFYe8J:www.bbc.co.uk/spanish/images/irak/gulfwar.jpg">
            <a:hlinkClick r:id="rId4"/>
          </p:cNvPr>
          <p:cNvPicPr>
            <a:picLocks noChangeAspect="1" noChangeArrowheads="1"/>
          </p:cNvPicPr>
          <p:nvPr/>
        </p:nvPicPr>
        <p:blipFill>
          <a:blip r:embed="rId5" cstate="print"/>
          <a:srcRect/>
          <a:stretch>
            <a:fillRect/>
          </a:stretch>
        </p:blipFill>
        <p:spPr bwMode="auto">
          <a:xfrm>
            <a:off x="6598459" y="3200835"/>
            <a:ext cx="1981200" cy="1905000"/>
          </a:xfrm>
          <a:prstGeom prst="rect">
            <a:avLst/>
          </a:prstGeom>
          <a:noFill/>
        </p:spPr>
      </p:pic>
      <p:pic>
        <p:nvPicPr>
          <p:cNvPr id="266245" name="Picture 5" descr="http://images.google.com.ar/images?q=tbn:WXzYHndASIsJ:www.jmarcano.com/fotos/inundacion2.jpg">
            <a:hlinkClick r:id="rId6"/>
          </p:cNvPr>
          <p:cNvPicPr>
            <a:picLocks noChangeAspect="1" noChangeArrowheads="1"/>
          </p:cNvPicPr>
          <p:nvPr/>
        </p:nvPicPr>
        <p:blipFill>
          <a:blip r:embed="rId7" cstate="print"/>
          <a:srcRect/>
          <a:stretch>
            <a:fillRect/>
          </a:stretch>
        </p:blipFill>
        <p:spPr bwMode="auto">
          <a:xfrm>
            <a:off x="4512616" y="3284984"/>
            <a:ext cx="1828800" cy="1447800"/>
          </a:xfrm>
          <a:prstGeom prst="rect">
            <a:avLst/>
          </a:prstGeom>
          <a:noFill/>
        </p:spPr>
      </p:pic>
      <p:pic>
        <p:nvPicPr>
          <p:cNvPr id="266246" name="Picture 6" descr="http://images.google.com.ar/images?q=tbn:8XjKuqKsumIJ:www.jornada.unam.mx/1998/jun98/980601/cien-sismo.jpg">
            <a:hlinkClick r:id="rId8"/>
          </p:cNvPr>
          <p:cNvPicPr>
            <a:picLocks noChangeAspect="1" noChangeArrowheads="1"/>
          </p:cNvPicPr>
          <p:nvPr/>
        </p:nvPicPr>
        <p:blipFill>
          <a:blip r:embed="rId9" cstate="print"/>
          <a:srcRect/>
          <a:stretch>
            <a:fillRect/>
          </a:stretch>
        </p:blipFill>
        <p:spPr bwMode="auto">
          <a:xfrm>
            <a:off x="4588816" y="1428742"/>
            <a:ext cx="1676400" cy="1558925"/>
          </a:xfrm>
          <a:prstGeom prst="rect">
            <a:avLst/>
          </a:prstGeom>
          <a:noFill/>
        </p:spPr>
      </p:pic>
      <p:pic>
        <p:nvPicPr>
          <p:cNvPr id="266247" name="Picture 7" descr="http://images.google.com.ar/images?q=tbn:JdAHS44BhhIJ:www.acabtu.com.mx/natura/imagen/sismo-casa2.jpg">
            <a:hlinkClick r:id="rId10"/>
          </p:cNvPr>
          <p:cNvPicPr>
            <a:picLocks noChangeAspect="1" noChangeArrowheads="1"/>
          </p:cNvPicPr>
          <p:nvPr/>
        </p:nvPicPr>
        <p:blipFill>
          <a:blip r:embed="rId11" cstate="print"/>
          <a:srcRect/>
          <a:stretch>
            <a:fillRect/>
          </a:stretch>
        </p:blipFill>
        <p:spPr bwMode="auto">
          <a:xfrm>
            <a:off x="6683067" y="1428742"/>
            <a:ext cx="1828800" cy="1752600"/>
          </a:xfrm>
          <a:prstGeom prst="rect">
            <a:avLst/>
          </a:prstGeom>
          <a:noFill/>
        </p:spPr>
      </p:pic>
    </p:spTree>
    <p:extLst>
      <p:ext uri="{BB962C8B-B14F-4D97-AF65-F5344CB8AC3E}">
        <p14:creationId xmlns:p14="http://schemas.microsoft.com/office/powerpoint/2010/main" val="11047700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6243"/>
                                        </p:tgtEl>
                                        <p:attrNameLst>
                                          <p:attrName>style.visibility</p:attrName>
                                        </p:attrNameLst>
                                      </p:cBhvr>
                                      <p:to>
                                        <p:strVal val="visible"/>
                                      </p:to>
                                    </p:set>
                                    <p:anim calcmode="lin" valueType="num">
                                      <p:cBhvr additive="base">
                                        <p:cTn id="7" dur="500" fill="hold"/>
                                        <p:tgtEl>
                                          <p:spTgt spid="266243"/>
                                        </p:tgtEl>
                                        <p:attrNameLst>
                                          <p:attrName>ppt_x</p:attrName>
                                        </p:attrNameLst>
                                      </p:cBhvr>
                                      <p:tavLst>
                                        <p:tav tm="0">
                                          <p:val>
                                            <p:strVal val="1+#ppt_w/2"/>
                                          </p:val>
                                        </p:tav>
                                        <p:tav tm="100000">
                                          <p:val>
                                            <p:strVal val="#ppt_x"/>
                                          </p:val>
                                        </p:tav>
                                      </p:tavLst>
                                    </p:anim>
                                    <p:anim calcmode="lin" valueType="num">
                                      <p:cBhvr additive="base">
                                        <p:cTn id="8" dur="500" fill="hold"/>
                                        <p:tgtEl>
                                          <p:spTgt spid="266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179512" y="116632"/>
            <a:ext cx="8357867" cy="523220"/>
          </a:xfrm>
          <a:prstGeom prst="rect">
            <a:avLst/>
          </a:prstGeom>
          <a:noFill/>
          <a:ln w="12700" cap="sq">
            <a:noFill/>
            <a:miter lim="800000"/>
            <a:headEnd type="none" w="sm" len="sm"/>
            <a:tailEnd type="none" w="sm" len="sm"/>
          </a:ln>
          <a:effectLst/>
        </p:spPr>
        <p:txBody>
          <a:bodyPr wrap="square">
            <a:spAutoFit/>
          </a:bodyPr>
          <a:lstStyle/>
          <a:p>
            <a:pPr algn="l" defTabSz="762000" eaLnBrk="0" hangingPunct="0">
              <a:spcBef>
                <a:spcPct val="0"/>
              </a:spcBef>
              <a:buClrTx/>
            </a:pPr>
            <a:r>
              <a:rPr lang="es-ES_tradnl"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SEGURO </a:t>
            </a:r>
            <a:r>
              <a:rPr lang="es-ES_tradnl" sz="2800" b="1" dirty="0">
                <a:solidFill>
                  <a:schemeClr val="tx1"/>
                </a:solidFill>
                <a:latin typeface="Verdana" panose="020B0604030504040204" pitchFamily="34" charset="0"/>
                <a:ea typeface="Verdana" panose="020B0604030504040204" pitchFamily="34" charset="0"/>
                <a:cs typeface="Verdana" panose="020B0604030504040204" pitchFamily="34" charset="0"/>
              </a:rPr>
              <a:t>SOCIAL </a:t>
            </a:r>
            <a:r>
              <a:rPr lang="es-ES_tradnl"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LEY </a:t>
            </a:r>
            <a:r>
              <a:rPr lang="es-ES_tradnl" sz="2800" b="1" dirty="0">
                <a:solidFill>
                  <a:schemeClr val="tx1"/>
                </a:solidFill>
                <a:latin typeface="Verdana" panose="020B0604030504040204" pitchFamily="34" charset="0"/>
                <a:ea typeface="Verdana" panose="020B0604030504040204" pitchFamily="34" charset="0"/>
                <a:cs typeface="Verdana" panose="020B0604030504040204" pitchFamily="34" charset="0"/>
              </a:rPr>
              <a:t>16.744</a:t>
            </a:r>
          </a:p>
        </p:txBody>
      </p:sp>
      <p:sp>
        <p:nvSpPr>
          <p:cNvPr id="38916" name="Text Box 4"/>
          <p:cNvSpPr txBox="1">
            <a:spLocks noChangeArrowheads="1"/>
          </p:cNvSpPr>
          <p:nvPr/>
        </p:nvSpPr>
        <p:spPr bwMode="auto">
          <a:xfrm>
            <a:off x="1676400" y="2057400"/>
            <a:ext cx="3657600" cy="457200"/>
          </a:xfrm>
          <a:prstGeom prst="rect">
            <a:avLst/>
          </a:prstGeom>
          <a:noFill/>
          <a:ln w="9525">
            <a:noFill/>
            <a:miter lim="800000"/>
            <a:headEnd/>
            <a:tailEnd/>
          </a:ln>
          <a:effectLst/>
        </p:spPr>
        <p:txBody>
          <a:bodyPr>
            <a:spAutoFit/>
          </a:bodyPr>
          <a:lstStyle/>
          <a:p>
            <a:pPr algn="l" eaLnBrk="0" hangingPunct="0">
              <a:spcBef>
                <a:spcPct val="50000"/>
              </a:spcBef>
              <a:buClrTx/>
            </a:pPr>
            <a:endParaRPr lang="es-ES" b="0">
              <a:solidFill>
                <a:schemeClr val="tx1"/>
              </a:solidFill>
              <a:latin typeface="Times" pitchFamily="18" charset="0"/>
            </a:endParaRPr>
          </a:p>
        </p:txBody>
      </p:sp>
      <p:sp>
        <p:nvSpPr>
          <p:cNvPr id="38917" name="Rectangle 5"/>
          <p:cNvSpPr>
            <a:spLocks noChangeArrowheads="1"/>
          </p:cNvSpPr>
          <p:nvPr/>
        </p:nvSpPr>
        <p:spPr bwMode="auto">
          <a:xfrm>
            <a:off x="323528" y="704836"/>
            <a:ext cx="8568952" cy="5539978"/>
          </a:xfrm>
          <a:prstGeom prst="rect">
            <a:avLst/>
          </a:prstGeom>
          <a:noFill/>
          <a:ln w="9525">
            <a:noFill/>
            <a:miter lim="800000"/>
            <a:headEnd/>
            <a:tailEnd/>
          </a:ln>
          <a:effectLst/>
        </p:spPr>
        <p:txBody>
          <a:bodyPr wrap="square">
            <a:spAutoFit/>
          </a:bodyPr>
          <a:lstStyle/>
          <a:p>
            <a:pPr algn="l" eaLnBrk="0" hangingPunct="0">
              <a:spcBef>
                <a:spcPts val="0"/>
              </a:spcBef>
            </a:pPr>
            <a:r>
              <a:rPr lang="es-ES_tradnl" sz="1400" b="1" dirty="0" smtClean="0">
                <a:solidFill>
                  <a:schemeClr val="tx1"/>
                </a:solidFill>
                <a:latin typeface="+mj-lt"/>
              </a:rPr>
              <a:t>¿</a:t>
            </a:r>
            <a:r>
              <a:rPr lang="es-ES_tradnl" sz="1400" b="1" dirty="0">
                <a:solidFill>
                  <a:schemeClr val="tx1"/>
                </a:solidFill>
                <a:ea typeface="Verdana" panose="020B0604030504040204" pitchFamily="34" charset="0"/>
                <a:cs typeface="Verdana" panose="020B0604030504040204" pitchFamily="34" charset="0"/>
              </a:rPr>
              <a:t>QUIENES PROTEGEN? </a:t>
            </a:r>
            <a:r>
              <a:rPr lang="es-ES_tradnl" sz="1400" dirty="0">
                <a:ea typeface="Verdana" panose="020B0604030504040204" pitchFamily="34" charset="0"/>
                <a:cs typeface="Verdana" panose="020B0604030504040204" pitchFamily="34" charset="0"/>
              </a:rPr>
              <a:t/>
            </a:r>
            <a:br>
              <a:rPr lang="es-ES_tradnl" sz="1400" dirty="0">
                <a:ea typeface="Verdana" panose="020B0604030504040204" pitchFamily="34" charset="0"/>
                <a:cs typeface="Verdana" panose="020B0604030504040204" pitchFamily="34" charset="0"/>
              </a:rPr>
            </a:br>
            <a:r>
              <a:rPr lang="es-ES_tradnl" sz="1400" b="1" dirty="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ORGANISMOS </a:t>
            </a:r>
            <a:r>
              <a:rPr lang="es-ES_tradnl" sz="1400" b="1"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ADMINISTRADORES</a:t>
            </a:r>
          </a:p>
          <a:p>
            <a:pPr algn="l" eaLnBrk="0" hangingPunct="0">
              <a:spcBef>
                <a:spcPts val="0"/>
              </a:spcBef>
            </a:pPr>
            <a:r>
              <a:rPr lang="es-ES_tradnl" sz="1600" dirty="0">
                <a:solidFill>
                  <a:schemeClr val="folHlink"/>
                </a:solidFill>
                <a:latin typeface="Verdana" panose="020B0604030504040204" pitchFamily="34" charset="0"/>
                <a:ea typeface="Verdana" panose="020B0604030504040204" pitchFamily="34" charset="0"/>
                <a:cs typeface="Verdana" panose="020B0604030504040204" pitchFamily="34" charset="0"/>
              </a:rPr>
              <a:t/>
            </a:r>
            <a:br>
              <a:rPr lang="es-ES_tradnl" sz="1600" dirty="0">
                <a:solidFill>
                  <a:schemeClr val="folHlink"/>
                </a:solidFill>
                <a:latin typeface="Verdana" panose="020B0604030504040204" pitchFamily="34" charset="0"/>
                <a:ea typeface="Verdana" panose="020B0604030504040204" pitchFamily="34" charset="0"/>
                <a:cs typeface="Verdana" panose="020B0604030504040204" pitchFamily="34" charset="0"/>
              </a:rPr>
            </a:br>
            <a:r>
              <a:rPr lang="es-ES_tradnl" sz="1400" b="1" dirty="0" smtClean="0">
                <a:solidFill>
                  <a:schemeClr val="tx1"/>
                </a:solidFill>
                <a:ea typeface="Verdana" panose="020B0604030504040204" pitchFamily="34" charset="0"/>
                <a:cs typeface="Verdana" panose="020B0604030504040204" pitchFamily="34" charset="0"/>
              </a:rPr>
              <a:t>¿</a:t>
            </a:r>
            <a:r>
              <a:rPr lang="es-ES_tradnl" sz="1400" b="1" dirty="0">
                <a:solidFill>
                  <a:schemeClr val="tx1"/>
                </a:solidFill>
                <a:ea typeface="Verdana" panose="020B0604030504040204" pitchFamily="34" charset="0"/>
                <a:cs typeface="Verdana" panose="020B0604030504040204" pitchFamily="34" charset="0"/>
              </a:rPr>
              <a:t>A QUIENES PROTEGE? </a:t>
            </a:r>
          </a:p>
          <a:p>
            <a:pPr algn="l" eaLnBrk="0" hangingPunct="0">
              <a:spcBef>
                <a:spcPts val="0"/>
              </a:spcBef>
            </a:pPr>
            <a:r>
              <a:rPr lang="es-ES_tradnl" sz="1400" b="1"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TRABAJADORES</a:t>
            </a:r>
            <a:r>
              <a:rPr lang="es-ES_tradnl" sz="1400" b="1" dirty="0" smtClean="0">
                <a:ea typeface="Verdana" panose="020B0604030504040204" pitchFamily="34" charset="0"/>
                <a:cs typeface="Verdana" panose="020B0604030504040204" pitchFamily="34" charset="0"/>
              </a:rPr>
              <a:t> </a:t>
            </a:r>
          </a:p>
          <a:p>
            <a:pPr algn="l" eaLnBrk="0" hangingPunct="0">
              <a:spcBef>
                <a:spcPts val="0"/>
              </a:spcBef>
            </a:pPr>
            <a:r>
              <a:rPr lang="es-ES_tradnl" sz="1400" dirty="0">
                <a:ea typeface="Verdana" panose="020B0604030504040204" pitchFamily="34" charset="0"/>
                <a:cs typeface="Verdana" panose="020B0604030504040204" pitchFamily="34" charset="0"/>
              </a:rPr>
              <a:t/>
            </a:r>
            <a:br>
              <a:rPr lang="es-ES_tradnl" sz="1400" dirty="0">
                <a:ea typeface="Verdana" panose="020B0604030504040204" pitchFamily="34" charset="0"/>
                <a:cs typeface="Verdana" panose="020B0604030504040204" pitchFamily="34" charset="0"/>
              </a:rPr>
            </a:br>
            <a:r>
              <a:rPr lang="es-ES_tradnl" sz="1400" b="1" dirty="0" smtClean="0">
                <a:solidFill>
                  <a:schemeClr val="tx1"/>
                </a:solidFill>
                <a:ea typeface="Verdana" panose="020B0604030504040204" pitchFamily="34" charset="0"/>
                <a:cs typeface="Verdana" panose="020B0604030504040204" pitchFamily="34" charset="0"/>
              </a:rPr>
              <a:t>¿DE QUÉ </a:t>
            </a:r>
            <a:r>
              <a:rPr lang="es-ES_tradnl" sz="1400" b="1" dirty="0">
                <a:solidFill>
                  <a:schemeClr val="tx1"/>
                </a:solidFill>
                <a:ea typeface="Verdana" panose="020B0604030504040204" pitchFamily="34" charset="0"/>
                <a:cs typeface="Verdana" panose="020B0604030504040204" pitchFamily="34" charset="0"/>
              </a:rPr>
              <a:t>PROTEGE? </a:t>
            </a:r>
          </a:p>
          <a:p>
            <a:pPr algn="l"/>
            <a:r>
              <a:rPr lang="es-ES_tradnl" sz="1400"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SINIESTROS LABORALES</a:t>
            </a:r>
          </a:p>
          <a:p>
            <a:pPr algn="l"/>
            <a:r>
              <a:rPr lang="es-ES_tradnl" sz="1400" dirty="0" smtClean="0">
                <a:solidFill>
                  <a:schemeClr val="folHlink"/>
                </a:solidFill>
                <a:ea typeface="Verdana" panose="020B0604030504040204" pitchFamily="34" charset="0"/>
                <a:cs typeface="Verdana" panose="020B0604030504040204" pitchFamily="34" charset="0"/>
              </a:rPr>
              <a:t/>
            </a:r>
            <a:br>
              <a:rPr lang="es-ES_tradnl" sz="1400" dirty="0" smtClean="0">
                <a:solidFill>
                  <a:schemeClr val="folHlink"/>
                </a:solidFill>
                <a:ea typeface="Verdana" panose="020B0604030504040204" pitchFamily="34" charset="0"/>
                <a:cs typeface="Verdana" panose="020B0604030504040204" pitchFamily="34" charset="0"/>
              </a:rPr>
            </a:br>
            <a:r>
              <a:rPr lang="es-ES_tradnl" sz="1400" b="1" dirty="0" smtClean="0">
                <a:solidFill>
                  <a:schemeClr val="tx1"/>
                </a:solidFill>
                <a:ea typeface="Verdana" panose="020B0604030504040204" pitchFamily="34" charset="0"/>
                <a:cs typeface="Verdana" panose="020B0604030504040204" pitchFamily="34" charset="0"/>
              </a:rPr>
              <a:t>¿CÓMO PROTEGE? </a:t>
            </a:r>
            <a:r>
              <a:rPr lang="es-ES_tradnl" sz="1400" dirty="0" smtClean="0">
                <a:solidFill>
                  <a:schemeClr val="tx1"/>
                </a:solidFill>
                <a:ea typeface="Verdana" panose="020B0604030504040204" pitchFamily="34" charset="0"/>
                <a:cs typeface="Verdana" panose="020B0604030504040204" pitchFamily="34" charset="0"/>
              </a:rPr>
              <a:t>                           </a:t>
            </a:r>
          </a:p>
          <a:p>
            <a:pPr algn="l"/>
            <a:r>
              <a:rPr lang="es-ES_tradnl" sz="1400" dirty="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PRESTACIONES</a:t>
            </a:r>
            <a:r>
              <a:rPr lang="es-ES_tradnl" sz="1400" b="1" dirty="0" smtClean="0">
                <a:solidFill>
                  <a:schemeClr val="tx1"/>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a:t>
            </a:r>
            <a:r>
              <a:rPr lang="es-ES_tradnl" sz="1400" b="1"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MÉDICAS</a:t>
            </a:r>
            <a:endParaRPr lang="es-ES_tradnl" sz="1400"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endParaRPr>
          </a:p>
          <a:p>
            <a:r>
              <a:rPr lang="es-ES_tradnl" sz="1400" b="1"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ECONÓMICAS</a:t>
            </a:r>
          </a:p>
          <a:p>
            <a:r>
              <a:rPr lang="es-ES_tradnl" sz="1400" b="1"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SSO</a:t>
            </a:r>
          </a:p>
          <a:p>
            <a:r>
              <a:rPr lang="es-ES_tradnl" sz="1400" b="1"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a:t>
            </a:r>
          </a:p>
          <a:p>
            <a:endParaRPr lang="es-ES_tradnl" sz="1400" dirty="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endParaRPr>
          </a:p>
          <a:p>
            <a:r>
              <a:rPr lang="es-ES_tradnl" sz="1400" b="1"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PROCEDIMIENTOS DE RECLAMACIÓN</a:t>
            </a:r>
            <a:endParaRPr lang="es-ES_tradnl" sz="1400"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endParaRPr>
          </a:p>
          <a:p>
            <a:endParaRPr lang="es-ES_tradnl" sz="1400" dirty="0">
              <a:solidFill>
                <a:schemeClr val="tx1"/>
              </a:solidFill>
              <a:ea typeface="Verdana" panose="020B0604030504040204" pitchFamily="34" charset="0"/>
              <a:cs typeface="Verdana" panose="020B0604030504040204" pitchFamily="34" charset="0"/>
            </a:endParaRPr>
          </a:p>
          <a:p>
            <a:r>
              <a:rPr lang="es-ES_tradnl" sz="1400" b="1" dirty="0" smtClean="0">
                <a:solidFill>
                  <a:schemeClr val="tx1"/>
                </a:solidFill>
                <a:ea typeface="Verdana" panose="020B0604030504040204" pitchFamily="34" charset="0"/>
                <a:cs typeface="Verdana" panose="020B0604030504040204" pitchFamily="34" charset="0"/>
              </a:rPr>
              <a:t>¿QUIENES VERIFICAN EL CUMPLIMIENTO?</a:t>
            </a:r>
          </a:p>
          <a:p>
            <a:r>
              <a:rPr lang="es-ES_tradnl" sz="1400" b="1"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FIZCALIZACIÓN</a:t>
            </a:r>
          </a:p>
          <a:p>
            <a:endParaRPr lang="es-ES_tradnl" sz="1400" dirty="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endParaRPr>
          </a:p>
          <a:p>
            <a:endParaRPr lang="es-ES_tradnl" sz="16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r>
              <a:rPr lang="es-CL" sz="1600"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ACCIDENTES GRAVES Y CON RESULTADO DE MUERTE</a:t>
            </a:r>
            <a:endParaRPr lang="es-ES" sz="16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7" name="6 Abrir llave"/>
          <p:cNvSpPr/>
          <p:nvPr/>
        </p:nvSpPr>
        <p:spPr bwMode="auto">
          <a:xfrm>
            <a:off x="3174504" y="2996952"/>
            <a:ext cx="661391" cy="663724"/>
          </a:xfrm>
          <a:prstGeom prst="leftBrace">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charset="0"/>
            </a:endParaRPr>
          </a:p>
        </p:txBody>
      </p:sp>
      <p:graphicFrame>
        <p:nvGraphicFramePr>
          <p:cNvPr id="90113" name="Object 1"/>
          <p:cNvGraphicFramePr>
            <a:graphicFrameLocks/>
          </p:cNvGraphicFramePr>
          <p:nvPr>
            <p:extLst>
              <p:ext uri="{D42A27DB-BD31-4B8C-83A1-F6EECF244321}">
                <p14:modId xmlns:p14="http://schemas.microsoft.com/office/powerpoint/2010/main" val="3003509790"/>
              </p:ext>
            </p:extLst>
          </p:nvPr>
        </p:nvGraphicFramePr>
        <p:xfrm>
          <a:off x="6444209" y="980728"/>
          <a:ext cx="1740768" cy="3563238"/>
        </p:xfrm>
        <a:graphic>
          <a:graphicData uri="http://schemas.openxmlformats.org/presentationml/2006/ole">
            <mc:AlternateContent xmlns:mc="http://schemas.openxmlformats.org/markup-compatibility/2006">
              <mc:Choice xmlns:v="urn:schemas-microsoft-com:vml" Requires="v">
                <p:oleObj spid="_x0000_s8231" name="Imagen" r:id="rId3" imgW="1352520" imgH="3659040" progId="">
                  <p:embed/>
                </p:oleObj>
              </mc:Choice>
              <mc:Fallback>
                <p:oleObj name="Imagen" r:id="rId3" imgW="1352520" imgH="365904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9" y="980728"/>
                        <a:ext cx="1740768" cy="356323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239307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304800"/>
            <a:ext cx="7924800" cy="1409688"/>
          </a:xfrm>
        </p:spPr>
        <p:txBody>
          <a:bodyPr/>
          <a:lstStyle/>
          <a:p>
            <a:r>
              <a:rPr lang="es-ES" dirty="0" smtClean="0">
                <a:solidFill>
                  <a:srgbClr val="00B050"/>
                </a:solidFill>
              </a:rPr>
              <a:t/>
            </a:r>
            <a:br>
              <a:rPr lang="es-ES" dirty="0" smtClean="0">
                <a:solidFill>
                  <a:srgbClr val="00B050"/>
                </a:solidFill>
              </a:rPr>
            </a:br>
            <a:r>
              <a:rPr lang="es-ES" sz="24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FUERZA MAYOR EXTRAÑA AL TRABAJO</a:t>
            </a:r>
            <a:r>
              <a:rPr lang="es-ES" sz="2400" dirty="0" smtClean="0">
                <a:solidFill>
                  <a:srgbClr val="92D050"/>
                </a:solidFill>
              </a:rPr>
              <a:t/>
            </a:r>
            <a:br>
              <a:rPr lang="es-ES" sz="2400" dirty="0" smtClean="0">
                <a:solidFill>
                  <a:srgbClr val="92D050"/>
                </a:solidFill>
              </a:rPr>
            </a:br>
            <a:r>
              <a:rPr lang="es-ES" sz="2400" dirty="0" smtClean="0">
                <a:solidFill>
                  <a:srgbClr val="92D050"/>
                </a:solidFill>
              </a:rPr>
              <a:t>ELEMENTOS:</a:t>
            </a:r>
            <a:r>
              <a:rPr lang="es-ES" dirty="0" smtClean="0">
                <a:solidFill>
                  <a:schemeClr val="tx1"/>
                </a:solidFill>
              </a:rPr>
              <a:t/>
            </a:r>
            <a:br>
              <a:rPr lang="es-ES" dirty="0" smtClean="0">
                <a:solidFill>
                  <a:schemeClr val="tx1"/>
                </a:solidFill>
              </a:rPr>
            </a:br>
            <a:endParaRPr lang="es-CL" dirty="0">
              <a:solidFill>
                <a:schemeClr val="tx1"/>
              </a:solidFill>
            </a:endParaRPr>
          </a:p>
        </p:txBody>
      </p:sp>
      <p:sp>
        <p:nvSpPr>
          <p:cNvPr id="3" name="2 Marcador de contenido"/>
          <p:cNvSpPr>
            <a:spLocks noGrp="1"/>
          </p:cNvSpPr>
          <p:nvPr>
            <p:ph idx="1"/>
          </p:nvPr>
        </p:nvSpPr>
        <p:spPr>
          <a:xfrm>
            <a:off x="395536" y="1484784"/>
            <a:ext cx="8291264" cy="2949271"/>
          </a:xfrm>
        </p:spPr>
        <p:txBody>
          <a:bodyPr/>
          <a:lstStyle/>
          <a:p>
            <a:pPr>
              <a:buFont typeface="Arial" charset="0"/>
              <a:buChar char="•"/>
            </a:pPr>
            <a:r>
              <a:rPr lang="es-ES" sz="1600" b="1" dirty="0" smtClean="0">
                <a:solidFill>
                  <a:schemeClr val="tx1"/>
                </a:solidFill>
              </a:rPr>
              <a:t>IMPREVISIBLE</a:t>
            </a:r>
          </a:p>
          <a:p>
            <a:pPr marL="0" indent="0">
              <a:buNone/>
            </a:pPr>
            <a:endParaRPr lang="es-ES" sz="1600" b="1" dirty="0" smtClean="0">
              <a:solidFill>
                <a:schemeClr val="tx1"/>
              </a:solidFill>
            </a:endParaRPr>
          </a:p>
          <a:p>
            <a:pPr marL="0" indent="0"/>
            <a:endParaRPr lang="es-ES" sz="1600" b="1" dirty="0" smtClean="0">
              <a:solidFill>
                <a:schemeClr val="tx1"/>
              </a:solidFill>
            </a:endParaRPr>
          </a:p>
          <a:p>
            <a:pPr>
              <a:buFont typeface="Arial" charset="0"/>
              <a:buChar char="•"/>
            </a:pPr>
            <a:r>
              <a:rPr lang="es-ES" sz="1600" b="1" dirty="0" smtClean="0">
                <a:solidFill>
                  <a:schemeClr val="tx1"/>
                </a:solidFill>
              </a:rPr>
              <a:t>IRRESISTIBLE</a:t>
            </a:r>
          </a:p>
          <a:p>
            <a:pPr>
              <a:buFont typeface="Arial" charset="0"/>
              <a:buChar char="•"/>
            </a:pPr>
            <a:endParaRPr lang="es-ES" sz="1600" b="1" dirty="0" smtClean="0">
              <a:solidFill>
                <a:schemeClr val="tx1"/>
              </a:solidFill>
            </a:endParaRPr>
          </a:p>
          <a:p>
            <a:pPr>
              <a:buFont typeface="Arial" charset="0"/>
              <a:buChar char="•"/>
            </a:pPr>
            <a:endParaRPr lang="es-ES" sz="1600" b="1" dirty="0" smtClean="0">
              <a:solidFill>
                <a:schemeClr val="tx1"/>
              </a:solidFill>
            </a:endParaRPr>
          </a:p>
          <a:p>
            <a:pPr>
              <a:buFont typeface="Arial" charset="0"/>
              <a:buChar char="•"/>
            </a:pPr>
            <a:r>
              <a:rPr lang="es-ES" sz="1600" b="1" dirty="0" smtClean="0">
                <a:solidFill>
                  <a:schemeClr val="tx1"/>
                </a:solidFill>
              </a:rPr>
              <a:t>EXTRAÑA AL TRABAJO:</a:t>
            </a:r>
          </a:p>
          <a:p>
            <a:pPr lvl="2">
              <a:buFont typeface="Arial" charset="0"/>
              <a:buChar char="•"/>
            </a:pPr>
            <a:r>
              <a:rPr lang="es-ES" sz="1400" b="1" dirty="0" smtClean="0">
                <a:solidFill>
                  <a:schemeClr val="tx1"/>
                </a:solidFill>
              </a:rPr>
              <a:t>NO INHERENTE AL TRABAJO</a:t>
            </a:r>
          </a:p>
          <a:p>
            <a:pPr lvl="2" algn="just">
              <a:buFont typeface="Arial" charset="0"/>
              <a:buChar char="•"/>
            </a:pPr>
            <a:r>
              <a:rPr lang="es-ES" sz="1400" b="1" dirty="0" smtClean="0">
                <a:solidFill>
                  <a:schemeClr val="tx1"/>
                </a:solidFill>
              </a:rPr>
              <a:t>ANÁLISIS DE LA FUNCIÓN DEL TRABAJADOR AL MOMENTO DEL ACCIDENTE PRODUCIDO POR FUERZA MAYOR</a:t>
            </a:r>
          </a:p>
          <a:p>
            <a:endParaRPr lang="es-CL" dirty="0"/>
          </a:p>
        </p:txBody>
      </p:sp>
      <p:sp>
        <p:nvSpPr>
          <p:cNvPr id="4" name="3 Marcador de número de diapositiva"/>
          <p:cNvSpPr>
            <a:spLocks noGrp="1"/>
          </p:cNvSpPr>
          <p:nvPr>
            <p:ph type="sldNum" sz="quarter" idx="12"/>
          </p:nvPr>
        </p:nvSpPr>
        <p:spPr/>
        <p:txBody>
          <a:bodyPr/>
          <a:lstStyle/>
          <a:p>
            <a:fld id="{FDAEAE22-E491-416A-93EE-D7C753D1A43F}" type="slidenum">
              <a:rPr lang="es-ES_tradnl" smtClean="0">
                <a:solidFill>
                  <a:srgbClr val="FFFFFF"/>
                </a:solidFill>
              </a:rPr>
              <a:pPr/>
              <a:t>20</a:t>
            </a:fld>
            <a:endParaRPr lang="es-ES_tradnl" dirty="0">
              <a:solidFill>
                <a:srgbClr val="FFFFFF"/>
              </a:solidFill>
            </a:endParaRPr>
          </a:p>
        </p:txBody>
      </p:sp>
      <p:sp>
        <p:nvSpPr>
          <p:cNvPr id="5" name="Rectángulo 4"/>
          <p:cNvSpPr/>
          <p:nvPr/>
        </p:nvSpPr>
        <p:spPr>
          <a:xfrm>
            <a:off x="3995936" y="1601810"/>
            <a:ext cx="4464495" cy="1292662"/>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a:spAutoFit/>
          </a:bodyPr>
          <a:lstStyle/>
          <a:p>
            <a:pPr eaLnBrk="0" hangingPunct="0">
              <a:spcBef>
                <a:spcPct val="0"/>
              </a:spcBef>
              <a:buClrTx/>
            </a:pPr>
            <a:r>
              <a:rPr lang="es-CL" sz="1300" b="0" dirty="0">
                <a:solidFill>
                  <a:srgbClr val="000000"/>
                </a:solidFill>
                <a:latin typeface="Courier"/>
              </a:rPr>
              <a:t>Art. 45. </a:t>
            </a:r>
            <a:r>
              <a:rPr lang="es-CL" sz="1300" b="0" dirty="0" smtClean="0">
                <a:solidFill>
                  <a:srgbClr val="000000"/>
                </a:solidFill>
                <a:latin typeface="Courier"/>
              </a:rPr>
              <a:t>Se </a:t>
            </a:r>
            <a:r>
              <a:rPr lang="es-CL" sz="1300" b="0" dirty="0">
                <a:solidFill>
                  <a:srgbClr val="000000"/>
                </a:solidFill>
                <a:latin typeface="Courier"/>
              </a:rPr>
              <a:t>llama fuerza mayor o caso fortuito </a:t>
            </a:r>
            <a:r>
              <a:rPr lang="es-CL" sz="1300" b="0" dirty="0" smtClean="0">
                <a:solidFill>
                  <a:srgbClr val="000000"/>
                </a:solidFill>
                <a:latin typeface="Courier"/>
              </a:rPr>
              <a:t>el imprevisto </a:t>
            </a:r>
            <a:r>
              <a:rPr lang="es-CL" sz="1300" b="0" dirty="0">
                <a:solidFill>
                  <a:srgbClr val="000000"/>
                </a:solidFill>
                <a:latin typeface="Courier"/>
              </a:rPr>
              <a:t>a que no es posible resistir, como </a:t>
            </a:r>
            <a:r>
              <a:rPr lang="es-CL" sz="1300" b="0" dirty="0" smtClean="0">
                <a:solidFill>
                  <a:srgbClr val="000000"/>
                </a:solidFill>
                <a:latin typeface="Courier"/>
              </a:rPr>
              <a:t>un naufragio</a:t>
            </a:r>
            <a:r>
              <a:rPr lang="es-CL" sz="1300" b="0" dirty="0">
                <a:solidFill>
                  <a:srgbClr val="000000"/>
                </a:solidFill>
                <a:latin typeface="Courier"/>
              </a:rPr>
              <a:t>, un terremoto, el apresamiento de enemigos</a:t>
            </a:r>
            <a:r>
              <a:rPr lang="es-CL" sz="1300" b="0" dirty="0" smtClean="0">
                <a:solidFill>
                  <a:srgbClr val="000000"/>
                </a:solidFill>
                <a:latin typeface="Courier"/>
              </a:rPr>
              <a:t>, los </a:t>
            </a:r>
            <a:r>
              <a:rPr lang="es-CL" sz="1300" b="0" dirty="0">
                <a:solidFill>
                  <a:srgbClr val="000000"/>
                </a:solidFill>
                <a:latin typeface="Courier"/>
              </a:rPr>
              <a:t>actos de autoridad ejercidos por un </a:t>
            </a:r>
            <a:r>
              <a:rPr lang="es-CL" sz="1300" b="0" dirty="0" smtClean="0">
                <a:solidFill>
                  <a:srgbClr val="000000"/>
                </a:solidFill>
                <a:latin typeface="Courier"/>
              </a:rPr>
              <a:t>funcionario público</a:t>
            </a:r>
            <a:r>
              <a:rPr lang="es-CL" sz="1300" b="0" dirty="0">
                <a:solidFill>
                  <a:srgbClr val="000000"/>
                </a:solidFill>
                <a:latin typeface="Courier"/>
              </a:rPr>
              <a:t>, etc.</a:t>
            </a:r>
            <a:endParaRPr lang="es-CL" sz="1300" b="0" dirty="0">
              <a:solidFill>
                <a:srgbClr val="000000"/>
              </a:solidFill>
            </a:endParaRPr>
          </a:p>
        </p:txBody>
      </p:sp>
      <p:sp>
        <p:nvSpPr>
          <p:cNvPr id="6" name="Rectángulo 5"/>
          <p:cNvSpPr/>
          <p:nvPr/>
        </p:nvSpPr>
        <p:spPr>
          <a:xfrm>
            <a:off x="142255" y="4434055"/>
            <a:ext cx="8863408" cy="1384995"/>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a:spAutoFit/>
          </a:bodyPr>
          <a:lstStyle/>
          <a:p>
            <a:pPr eaLnBrk="0" hangingPunct="0">
              <a:spcBef>
                <a:spcPct val="0"/>
              </a:spcBef>
              <a:buClrTx/>
            </a:pPr>
            <a:r>
              <a:rPr lang="es-CL" sz="1200" b="0" dirty="0" smtClean="0">
                <a:solidFill>
                  <a:srgbClr val="000000"/>
                </a:solidFill>
                <a:latin typeface="Courier"/>
              </a:rPr>
              <a:t>Sesión N° 21, de 13.07.66. Cámara de Diputados. Discusión Parlamentaria Ley N° 16.744</a:t>
            </a:r>
          </a:p>
          <a:p>
            <a:pPr eaLnBrk="0" hangingPunct="0">
              <a:spcBef>
                <a:spcPct val="0"/>
              </a:spcBef>
              <a:buClrTx/>
            </a:pPr>
            <a:r>
              <a:rPr lang="es-CL" sz="1200" b="0" dirty="0" smtClean="0">
                <a:solidFill>
                  <a:srgbClr val="000000"/>
                </a:solidFill>
                <a:latin typeface="Courier"/>
              </a:rPr>
              <a:t>Ministro del Trabajo, William Thayer Arteaga:”…se considera accidente del trabajo al producido por un caso fortuito o fuerza mayor si éste caso fortuito o fuerza mayor se origina </a:t>
            </a:r>
            <a:r>
              <a:rPr lang="es-CL" sz="1200" b="0" dirty="0" smtClean="0">
                <a:solidFill>
                  <a:schemeClr val="tx1"/>
                </a:solidFill>
                <a:uFill>
                  <a:solidFill>
                    <a:srgbClr val="92D050"/>
                  </a:solidFill>
                </a:uFill>
                <a:latin typeface="Courier"/>
              </a:rPr>
              <a:t>a causa o con ocasión del trabajo</a:t>
            </a:r>
            <a:r>
              <a:rPr lang="es-CL" sz="1200" b="0" dirty="0" smtClean="0">
                <a:solidFill>
                  <a:srgbClr val="000000"/>
                </a:solidFill>
                <a:latin typeface="Courier"/>
              </a:rPr>
              <a:t>. Es perfectamente posible que no haya culpa específica, una intervención imputable a algún ente, jurídico o natural, en la generación del accidente. Pero si éste se produce por una fuerza mayor o caso fortuito que se debe o se ocasiona con motivo del trabajo, hay accidente del trabajo.…”.</a:t>
            </a:r>
            <a:endParaRPr lang="es-CL" sz="1200" b="0" dirty="0">
              <a:solidFill>
                <a:srgbClr val="000000"/>
              </a:solidFill>
            </a:endParaRPr>
          </a:p>
        </p:txBody>
      </p:sp>
    </p:spTree>
    <p:extLst>
      <p:ext uri="{BB962C8B-B14F-4D97-AF65-F5344CB8AC3E}">
        <p14:creationId xmlns:p14="http://schemas.microsoft.com/office/powerpoint/2010/main" val="114293396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196752"/>
            <a:ext cx="8280920" cy="4896544"/>
          </a:xfrm>
        </p:spPr>
        <p:txBody>
          <a:bodyPr>
            <a:normAutofit lnSpcReduction="10000"/>
          </a:bodyPr>
          <a:lstStyle/>
          <a:p>
            <a:pPr algn="just">
              <a:buNone/>
            </a:pPr>
            <a:r>
              <a:rPr lang="es-ES_tradnl"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Ord. 29668, de 12.08.03</a:t>
            </a:r>
            <a:endParaRPr lang="es-ES_tradn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algn="just">
              <a:buNone/>
            </a:pPr>
            <a:r>
              <a:rPr lang="es-ES_tradn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 17/01/03 al momento del siniestro el trabajador se encontraba almorzando, durante su horario de colación en un bosque de eucaliptos, ubicado al interior del fundo El Nopal. La entidad empleadora tiene comedores para su personal, sin embargo, el trabajador, por decisión propia, eligió almorzar en un lugar distinto al destinado por la empresa y en ese lugar recibió un disparo en el ojo izquierdo, desconociéndose su procedencia. Mutual calificó como común (fuerza mayor extraña). SUSESO:”</a:t>
            </a:r>
            <a:r>
              <a:rPr lang="es-ES_tradnl" sz="14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SI BIEN PUEDE ESTIMARSE QUE ACCIDENTE FUE A CONSECUENCIA DE UNA FUERZA MAYOR (ACCIÓN DE UN TERCERO), EL TRABAJO LO PUSO  EN CONTACTO CON LOS HECHOS QUE PROVOCARON  SUS LESIONES”.</a:t>
            </a:r>
          </a:p>
          <a:p>
            <a:pPr marL="0" algn="just">
              <a:buNone/>
            </a:pPr>
            <a:endParaRPr lang="es-ES_tradnl" sz="1400" i="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buNone/>
            </a:pPr>
            <a:r>
              <a:rPr lang="es-ES_tradnl"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Ord. 40326, de 02.07.10</a:t>
            </a:r>
          </a:p>
          <a:p>
            <a:pPr marL="0" indent="0" algn="just">
              <a:buNone/>
            </a:pPr>
            <a:r>
              <a:rPr lang="es-ES_tradn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 27/02/2010 trabajador se encontraba laborando en empresa maderera –apoyo para cambio de elementos de corte de </a:t>
            </a:r>
            <a:r>
              <a:rPr lang="es-ES_tradnl" sz="14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moldedura</a:t>
            </a:r>
            <a:r>
              <a:rPr lang="es-ES_tradn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y al momento del sismo fue aplastado por paquetes con madera, siendo encontrado posteriormente por sus compañeros que se habían desplazado a zona de seguridad. ACHS calificó como común (fuerza mayor extraña). SUSESO: </a:t>
            </a:r>
            <a:r>
              <a:rPr lang="es-ES_tradnl" sz="14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“SI BIEN PUEDE ESTIMARSE QUE ACCIDENTE SE PRODUJO COMO CONSECUENCIA DE UNA FUERZA MAYOR, OCURRE QUE LA VÍCTIMA SE ENCONTRABA EN EL LUGAR DE LOS HECHOS CUMPLIMIENTO SU QUEHACER LABORAL, POR LO QUE RESULTA INCUESTIONABLE QUE EL TRABAJO PUSO EN CONTACTO AL AFECTADO CON LOS HECHOS QUE PROVOCARON SU MUERTE. FUE EL LUGAR DE TRABAJO LA QUE LO EXPUSO AL RIESGO DE SER APLASTADO POR MADERAS”</a:t>
            </a:r>
            <a:r>
              <a:rPr lang="es-ES_tradn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a:buNone/>
            </a:pPr>
            <a:r>
              <a:rPr lang="es-CL" sz="1400" dirty="0" smtClean="0">
                <a:solidFill>
                  <a:schemeClr val="tx1">
                    <a:lumMod val="50000"/>
                    <a:lumOff val="50000"/>
                  </a:schemeClr>
                </a:solidFill>
              </a:rPr>
              <a:t>	</a:t>
            </a:r>
          </a:p>
          <a:p>
            <a:pPr algn="just">
              <a:buNone/>
            </a:pPr>
            <a:endParaRPr lang="es-ES_tradnl" sz="1400" dirty="0" smtClean="0">
              <a:solidFill>
                <a:schemeClr val="tx1"/>
              </a:solidFill>
            </a:endParaRPr>
          </a:p>
          <a:p>
            <a:pPr algn="just"/>
            <a:endParaRPr lang="en-US" sz="1200" dirty="0">
              <a:solidFill>
                <a:srgbClr val="00B050"/>
              </a:solidFill>
            </a:endParaRPr>
          </a:p>
        </p:txBody>
      </p:sp>
      <p:sp>
        <p:nvSpPr>
          <p:cNvPr id="5" name="Rectángulo 4"/>
          <p:cNvSpPr/>
          <p:nvPr/>
        </p:nvSpPr>
        <p:spPr>
          <a:xfrm>
            <a:off x="755576" y="548680"/>
            <a:ext cx="7776864" cy="523220"/>
          </a:xfrm>
          <a:prstGeom prst="rect">
            <a:avLst/>
          </a:prstGeom>
        </p:spPr>
        <p:txBody>
          <a:bodyPr wrap="square">
            <a:spAutoFit/>
          </a:bodyPr>
          <a:lstStyle/>
          <a:p>
            <a:r>
              <a:rPr lang="es-CL" sz="28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ANÁLISIS CASOS SUSESO</a:t>
            </a:r>
            <a:endParaRPr lang="es-CL" sz="2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58084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88640"/>
            <a:ext cx="8496944" cy="5976664"/>
          </a:xfrm>
        </p:spPr>
        <p:txBody>
          <a:bodyPr>
            <a:noAutofit/>
          </a:bodyPr>
          <a:lstStyle/>
          <a:p>
            <a:pPr>
              <a:buNone/>
            </a:pPr>
            <a:r>
              <a:rPr lang="es-ES_tradnl" sz="1400" b="1" dirty="0">
                <a:solidFill>
                  <a:schemeClr val="tx1"/>
                </a:solidFill>
                <a:latin typeface="Verdana" panose="020B0604030504040204" pitchFamily="34" charset="0"/>
                <a:ea typeface="Verdana" panose="020B0604030504040204" pitchFamily="34" charset="0"/>
                <a:cs typeface="Verdana" panose="020B0604030504040204" pitchFamily="34" charset="0"/>
              </a:rPr>
              <a:t>Ord. 60733, de 29.09.10</a:t>
            </a:r>
          </a:p>
          <a:p>
            <a:pPr marL="0" indent="0" algn="just">
              <a:buNone/>
            </a:pPr>
            <a:r>
              <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rPr>
              <a:t>Trabajador mientras realizaba labores topográficas para su empleador fue asaltado. ACHS calificó accidente del trabajo. Empresa reclamó porque a su juicio se trató de fuerza mayor extraña al trabajo. SUSESO: </a:t>
            </a:r>
            <a:r>
              <a:rPr lang="es-CL" sz="1400" i="1" dirty="0">
                <a:solidFill>
                  <a:schemeClr val="tx1"/>
                </a:solidFill>
                <a:latin typeface="Verdana" panose="020B0604030504040204" pitchFamily="34" charset="0"/>
                <a:ea typeface="Verdana" panose="020B0604030504040204" pitchFamily="34" charset="0"/>
                <a:cs typeface="Verdana" panose="020B0604030504040204" pitchFamily="34" charset="0"/>
              </a:rPr>
              <a:t>“LA FUERZA MAYOR NO EXTRAÑA ES AQUELLA QUE ES INHERENTE AL TRABAJO, UN HECHO DE LA NATURALEZA O DEL HOMBRE, IMPREVISTO E IMPOSIBLE DE EVITAR O RESISTIR, QUE TIENE RELACIÓN CON EL TRABAJO. EN ESTA CLASE DE FUERZA MAYOR LOS FACTORES Y/O ELEMENTOS DEL TRABAJO, SON UM MEDIO A TRAVÉS DEL CUAL OPERA LA FUERZA MAYOR. En la especie, el trabajador estaba cumpliendo labores como Topógrafo y los equipos de la empresa constituyeron el medio necesario para provocar la lesión, puesto que sin ellos no habría sido asaltado.”</a:t>
            </a:r>
            <a:r>
              <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s-ES_tradnl"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buNone/>
            </a:pPr>
            <a:r>
              <a:rPr lang="es-ES_tradnl"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Ord. 63793, de 12.10.10</a:t>
            </a:r>
          </a:p>
          <a:p>
            <a:pPr marL="0" indent="0" algn="just">
              <a:buNone/>
            </a:pPr>
            <a:r>
              <a:rPr lang="es-ES_tradn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 27/02/2010 trabajador se encontraba “emplantillando pilote”, cuando se produjo sismo, el pilote se soltó y le apretó la mano izquierda contra escala, produciéndole desgarro de la piel de su mano. Mutual calificó como común (fuerza mayor extraña). SUSESO: </a:t>
            </a:r>
            <a:r>
              <a:rPr lang="es-ES_tradnl" sz="14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“ACCIDENTE SE PRODUJO EN CIRCUNSTANCIAS RELACIONADAS CON EL TRABAJO QUE REALIZABA. EL TRABAJO LO PUSO EN CONTACTO CON UN CONJUNTO DE CIRCUNSTANCIAS QUE TUVIEIRON COMO CONSECUENCIA LA LESIÓN QUE SUFRIÓ, POR LO QUE LA FUERZA MAYOR NO PUEDE CONSIDERARSE AJENA AL TRABAJO”</a:t>
            </a:r>
            <a:r>
              <a:rPr lang="es-ES_tradn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algn="just">
              <a:buNone/>
            </a:pPr>
            <a:r>
              <a:rPr lang="es-ES_tradnl"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Ord. 11288, de 24.02.11</a:t>
            </a:r>
          </a:p>
          <a:p>
            <a:pPr marL="0" indent="0" algn="just">
              <a:buNone/>
            </a:pPr>
            <a:r>
              <a:rPr lang="es-C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 27.02.10 trabajador se encontraba realizando labores de soldadura en pilotes a 800 m. de la costa. Al momento del sismo el trabajador y otros cayeron al agua. Sólo sobrevivieron los que tenían chalecos salvavidas. Mutual calificó el siniestro fatal como de origen común (fuerza mayor extraña). SUSESO: </a:t>
            </a:r>
            <a:r>
              <a:rPr lang="es-CL" sz="14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 SINIESTRO TUVO LUGAR CUANDO EL TRABAJADOR ESTABA LABORANDO (TURNO NORCHE) Y EL DECESO SE PRODUJO EN CIRCUNSTANCIAS RELACIONADAS CON EL TRABAJO QUE REALIZA: EL TRABAJO LO PUSO EN CONTACTO CON UN CONJUNTO DE CIRCUNSTANCIAS QUE TUVIERON COMO CONSECUENCIA SU MUERTE (SIN EQUIPO DE PROTECCIÓN PERSONAL)”</a:t>
            </a:r>
            <a:r>
              <a:rPr lang="es-C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CL" sz="1400" dirty="0" smtClean="0">
                <a:solidFill>
                  <a:schemeClr val="tx1">
                    <a:lumMod val="65000"/>
                    <a:lumOff val="35000"/>
                  </a:schemeClr>
                </a:solidFill>
              </a:rPr>
              <a:t>	</a:t>
            </a:r>
          </a:p>
        </p:txBody>
      </p:sp>
    </p:spTree>
    <p:extLst>
      <p:ext uri="{BB962C8B-B14F-4D97-AF65-F5344CB8AC3E}">
        <p14:creationId xmlns:p14="http://schemas.microsoft.com/office/powerpoint/2010/main" val="3045495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7888" y="548680"/>
            <a:ext cx="8208912" cy="5400600"/>
          </a:xfrm>
        </p:spPr>
        <p:txBody>
          <a:bodyPr/>
          <a:lstStyle/>
          <a:p>
            <a:pPr>
              <a:buNone/>
            </a:pPr>
            <a:r>
              <a:rPr lang="es-ES_tradnl" sz="1400" b="1" dirty="0">
                <a:solidFill>
                  <a:schemeClr val="tx1"/>
                </a:solidFill>
                <a:latin typeface="Verdana" panose="020B0604030504040204" pitchFamily="34" charset="0"/>
                <a:ea typeface="Verdana" panose="020B0604030504040204" pitchFamily="34" charset="0"/>
                <a:cs typeface="Verdana" panose="020B0604030504040204" pitchFamily="34" charset="0"/>
              </a:rPr>
              <a:t>Ord. 55050, de 09.09.11</a:t>
            </a:r>
          </a:p>
          <a:p>
            <a:pPr marL="0" indent="0" algn="just">
              <a:buNone/>
            </a:pPr>
            <a:r>
              <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rPr>
              <a:t>El 27.02.10 a las 6 AM mientras trabajadora regresaba a su casa habitación fue “arrastrada por marejada, al sujetarse fuertemente a tablón sufrió dobladura de pulgar derecho”. IST calificó el siniestro como origen común (fuerza mayor extraña). SUSESO: </a:t>
            </a:r>
            <a:r>
              <a:rPr lang="es-CL" sz="1400" i="1" dirty="0">
                <a:solidFill>
                  <a:schemeClr val="tx1"/>
                </a:solidFill>
                <a:latin typeface="Verdana" panose="020B0604030504040204" pitchFamily="34" charset="0"/>
                <a:ea typeface="Verdana" panose="020B0604030504040204" pitchFamily="34" charset="0"/>
                <a:cs typeface="Verdana" panose="020B0604030504040204" pitchFamily="34" charset="0"/>
              </a:rPr>
              <a:t>“FUE UN HECHO DE LA NATURALEZA Y, POR TANTO, UN CSO DE FUERZA MAYOR LA CAUSA DEL INFORTUNIO DE QUE FUE VÍCTIMA LA TRABAJADORA. NO OBSTANTE, DADAS LAS ESPECIALES CARACTERÍSTICAS DEL LUGAR DE TRABAJO, TAL SUCESO NO ES EXTRAÑO A SU TRABAJO, SINO QUE, POR EL CONTRARIO, EL CUMPLIMIENTO DE SU LABOR LA EXPUSO A ASER ARRASTRADA POR UNA MAREJADA CUANDO SE DIRIGÍA A SU HABITACIÓN. CORRESPONDE OTORGAR COBERTURA DE LA LEY N° 16.744</a:t>
            </a:r>
            <a:r>
              <a:rPr lang="es-CL" sz="14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s-C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marL="0" algn="just"/>
            <a:endParaRPr lang="es-ES_tradnl"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buNone/>
            </a:pPr>
            <a:r>
              <a:rPr lang="es-ES_tradnl"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Ord</a:t>
            </a:r>
            <a:r>
              <a:rPr lang="es-ES_tradnl"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_tradnl"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10920, </a:t>
            </a:r>
            <a:r>
              <a:rPr lang="es-ES_tradnl" sz="1400" b="1" dirty="0">
                <a:solidFill>
                  <a:schemeClr val="tx1"/>
                </a:solidFill>
                <a:latin typeface="Verdana" panose="020B0604030504040204" pitchFamily="34" charset="0"/>
                <a:ea typeface="Verdana" panose="020B0604030504040204" pitchFamily="34" charset="0"/>
                <a:cs typeface="Verdana" panose="020B0604030504040204" pitchFamily="34" charset="0"/>
              </a:rPr>
              <a:t>de </a:t>
            </a:r>
            <a:r>
              <a:rPr lang="es-ES_tradnl"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18.02.14</a:t>
            </a:r>
            <a:endParaRPr lang="es-ES_tradnl"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 09.08.13 mientras trabajador se encontraba realizando labores de apoyo a compactación de terreno, un poste existente en el lugar cae al suelo, pasando a llevar con uno de los cables el brazo del trabajador, ocasionándole una quemadura. Mutual calificó como accidente del trabajo, empresa reclamó porque a su juicio el siniestro se debió a fuerza mayor extraña. SUSESO</a:t>
            </a:r>
            <a:r>
              <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CL" sz="14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“AÚN CUANDO DICHO ACCIDENTE TUVO SU ORIGEN EN UN HECHO IMPREVISTO QUE ESCAPA A LA RESPONSABILIDAD DE LA EMPRESA, NO PUEDE DESCONOCERSE QUE DE NO HABERSE ENCONTRADO ENTONCES DESEMPEÑANDO SUS LABORES DENTRO DE SU JORNADA DE TRABAJO, DICHO TRABAJADOR NO SE HABRÍA EXPUESTO A LA REFERIDA CONTINGENCIA, POR LO QUE SE EXPUSO AL RIESGO EN RAZÓN DEL DESEMPEÑO DE SUS LABORES. SIENDO ASÍ, TAL SITUACIÓN DE FUERZA MAYOR, NO EXTRAÑA A SU ACTIVIDAD LABORAL”</a:t>
            </a:r>
            <a:r>
              <a:rPr lang="es-C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s-ES_tradn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a:solidFill>
                <a:srgbClr val="00B050"/>
              </a:solidFill>
            </a:endParaRPr>
          </a:p>
        </p:txBody>
      </p:sp>
    </p:spTree>
    <p:extLst>
      <p:ext uri="{BB962C8B-B14F-4D97-AF65-F5344CB8AC3E}">
        <p14:creationId xmlns:p14="http://schemas.microsoft.com/office/powerpoint/2010/main" val="619161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508" y="139361"/>
            <a:ext cx="7924800" cy="1143000"/>
          </a:xfrm>
        </p:spPr>
        <p:txBody>
          <a:bodyPr/>
          <a:lstStyle/>
          <a:p>
            <a:r>
              <a:rPr lang="es-CL" sz="28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OTRAS SITUACIONES</a:t>
            </a:r>
            <a:endParaRPr lang="es-CL" sz="2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contenido 2"/>
          <p:cNvSpPr>
            <a:spLocks noGrp="1"/>
          </p:cNvSpPr>
          <p:nvPr>
            <p:ph idx="1"/>
          </p:nvPr>
        </p:nvSpPr>
        <p:spPr>
          <a:xfrm>
            <a:off x="251520" y="1268760"/>
            <a:ext cx="8712968" cy="4680520"/>
          </a:xfrm>
        </p:spPr>
        <p:txBody>
          <a:bodyPr>
            <a:normAutofit fontScale="92500" lnSpcReduction="20000"/>
          </a:bodyPr>
          <a:lstStyle/>
          <a:p>
            <a:pPr marL="0" indent="0">
              <a:buNone/>
            </a:pP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ACTOS TERRORISTAS</a:t>
            </a:r>
          </a:p>
          <a:p>
            <a:pPr marL="0" indent="0">
              <a:buNone/>
            </a:pP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Circular 1967 de 13.02.2007 SUSESO</a:t>
            </a:r>
          </a:p>
          <a:p>
            <a:pPr marL="0" indent="0" algn="just">
              <a:buNone/>
            </a:pP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Las acciones terroristas si bien constituyen fuerza mayor, se pueden considerar como causa de un accidente laboral si la víctima se ha expuesto a este riesgo en virtud del trabajo que desempeña y no como un miembro cualquiera de la comunida</a:t>
            </a:r>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d</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marL="0" indent="0"/>
            <a:endPar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HECHOS DELICTUALES</a:t>
            </a:r>
          </a:p>
          <a:p>
            <a:pPr marL="0" indent="0">
              <a:buNone/>
            </a:pPr>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Ley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19.303, Artículo 14</a:t>
            </a:r>
          </a:p>
          <a:p>
            <a:pPr marL="0" indent="0" algn="just">
              <a:buNone/>
            </a:pP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Los </a:t>
            </a:r>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daños físicos o síquicos que sufran los trabajadores de las empresas, entidades o establecimientos que sean objeto de robo, asalto u otra forma de violencia delictual, a causa o con ocasión del trabajo, son accidentes del trabajo, sujetos a las normas de la ley N° 16.744.</a:t>
            </a:r>
          </a:p>
          <a:p>
            <a:pPr marL="0" indent="0"/>
            <a:endParaRPr lang="es-CL" dirty="0"/>
          </a:p>
        </p:txBody>
      </p:sp>
    </p:spTree>
    <p:extLst>
      <p:ext uri="{BB962C8B-B14F-4D97-AF65-F5344CB8AC3E}">
        <p14:creationId xmlns:p14="http://schemas.microsoft.com/office/powerpoint/2010/main" val="3318069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08977"/>
            <a:ext cx="7615262" cy="552432"/>
          </a:xfrm>
        </p:spPr>
        <p:txBody>
          <a:bodyPr/>
          <a:lstStyle/>
          <a:p>
            <a:r>
              <a:rPr lang="es-ES"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DESAPARICIONES</a:t>
            </a:r>
            <a:endParaRPr lang="es-CL"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a:xfrm>
            <a:off x="243552" y="1505156"/>
            <a:ext cx="8720935" cy="4516132"/>
          </a:xfrm>
        </p:spPr>
        <p:txBody>
          <a:bodyPr/>
          <a:lstStyle/>
          <a:p>
            <a:pPr marL="0" indent="0" algn="just">
              <a:spcBef>
                <a:spcPts val="0"/>
              </a:spcBef>
              <a:buNone/>
            </a:pPr>
            <a:r>
              <a:rPr lang="es-C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 </a:t>
            </a:r>
            <a:r>
              <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rPr>
              <a:t>el caso de personas </a:t>
            </a:r>
            <a:r>
              <a:rPr lang="es-C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desparecidas, </a:t>
            </a:r>
            <a:r>
              <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rPr>
              <a:t>se aplica lo </a:t>
            </a:r>
            <a:r>
              <a:rPr lang="es-C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dispuesto por </a:t>
            </a:r>
            <a:r>
              <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rPr>
              <a:t>la </a:t>
            </a:r>
            <a:r>
              <a:rPr lang="es-CL" sz="1400" b="1" dirty="0">
                <a:solidFill>
                  <a:schemeClr val="tx1"/>
                </a:solidFill>
                <a:latin typeface="Verdana" panose="020B0604030504040204" pitchFamily="34" charset="0"/>
                <a:ea typeface="Verdana" panose="020B0604030504040204" pitchFamily="34" charset="0"/>
                <a:cs typeface="Verdana" panose="020B0604030504040204" pitchFamily="34" charset="0"/>
              </a:rPr>
              <a:t>Ley </a:t>
            </a:r>
            <a:r>
              <a:rPr lang="es-CL"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N°20.577</a:t>
            </a:r>
            <a:r>
              <a:rPr lang="es-C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(art. 2 </a:t>
            </a:r>
            <a:r>
              <a:rPr lang="es-CL"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modificó </a:t>
            </a:r>
            <a:r>
              <a:rPr lang="es-CL" sz="1400" b="1" dirty="0">
                <a:solidFill>
                  <a:schemeClr val="tx1"/>
                </a:solidFill>
                <a:latin typeface="Verdana" panose="020B0604030504040204" pitchFamily="34" charset="0"/>
                <a:ea typeface="Verdana" panose="020B0604030504040204" pitchFamily="34" charset="0"/>
                <a:cs typeface="Verdana" panose="020B0604030504040204" pitchFamily="34" charset="0"/>
              </a:rPr>
              <a:t>el </a:t>
            </a:r>
            <a:r>
              <a:rPr lang="es-CL"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art. </a:t>
            </a:r>
            <a:r>
              <a:rPr lang="es-CL" sz="1400" b="1" dirty="0">
                <a:solidFill>
                  <a:schemeClr val="tx1"/>
                </a:solidFill>
                <a:latin typeface="Verdana" panose="020B0604030504040204" pitchFamily="34" charset="0"/>
                <a:ea typeface="Verdana" panose="020B0604030504040204" pitchFamily="34" charset="0"/>
                <a:cs typeface="Verdana" panose="020B0604030504040204" pitchFamily="34" charset="0"/>
              </a:rPr>
              <a:t>95 del Código </a:t>
            </a:r>
            <a:r>
              <a:rPr lang="es-CL"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Civil</a:t>
            </a:r>
            <a:r>
              <a:rPr lang="es-C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rPr>
              <a:t>toda persona que tenga interés en ello, puede solicitar que el juez del último domicilio del presunto difunto, declare su muerte por </a:t>
            </a:r>
            <a:r>
              <a:rPr lang="es-CL" sz="1400" u="sng" dirty="0">
                <a:solidFill>
                  <a:schemeClr val="tx1"/>
                </a:solidFill>
                <a:latin typeface="Verdana" panose="020B0604030504040204" pitchFamily="34" charset="0"/>
                <a:ea typeface="Verdana" panose="020B0604030504040204" pitchFamily="34" charset="0"/>
                <a:cs typeface="Verdana" panose="020B0604030504040204" pitchFamily="34" charset="0"/>
              </a:rPr>
              <a:t>desaparecer en circunstancias tales que su muerte pueda ser tenida como cierta. </a:t>
            </a:r>
            <a:endPar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spcBef>
                <a:spcPts val="0"/>
              </a:spcBef>
              <a:buNone/>
            </a:pPr>
            <a:r>
              <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0" indent="0" algn="just">
              <a:spcBef>
                <a:spcPts val="0"/>
              </a:spcBef>
              <a:buNone/>
            </a:pPr>
            <a:r>
              <a:rPr lang="es-CL" sz="1400" b="1" i="1" u="sng" dirty="0">
                <a:solidFill>
                  <a:schemeClr val="tx1"/>
                </a:solidFill>
                <a:latin typeface="Verdana" panose="020B0604030504040204" pitchFamily="34" charset="0"/>
                <a:ea typeface="Verdana" panose="020B0604030504040204" pitchFamily="34" charset="0"/>
                <a:cs typeface="Verdana" panose="020B0604030504040204" pitchFamily="34" charset="0"/>
              </a:rPr>
              <a:t>Artículo 95</a:t>
            </a:r>
            <a:r>
              <a:rPr lang="es-CL" sz="1400" i="1" dirty="0">
                <a:solidFill>
                  <a:schemeClr val="tx1"/>
                </a:solidFill>
                <a:latin typeface="Verdana" panose="020B0604030504040204" pitchFamily="34" charset="0"/>
                <a:ea typeface="Verdana" panose="020B0604030504040204" pitchFamily="34" charset="0"/>
                <a:cs typeface="Verdana" panose="020B0604030504040204" pitchFamily="34" charset="0"/>
              </a:rPr>
              <a:t>.- Toda vez que la desaparición de una persona </a:t>
            </a:r>
            <a:r>
              <a:rPr lang="es-CL" sz="1400" i="1" u="sng" dirty="0">
                <a:solidFill>
                  <a:schemeClr val="tx1"/>
                </a:solidFill>
                <a:latin typeface="Verdana" panose="020B0604030504040204" pitchFamily="34" charset="0"/>
                <a:ea typeface="Verdana" panose="020B0604030504040204" pitchFamily="34" charset="0"/>
                <a:cs typeface="Verdana" panose="020B0604030504040204" pitchFamily="34" charset="0"/>
              </a:rPr>
              <a:t>se hubiere producido en circunstancias tales que la muerte pueda ser tenida como cierta, aun cuando su cadáver no fuere hallado</a:t>
            </a:r>
            <a:r>
              <a:rPr lang="es-CL" sz="1400" i="1" dirty="0">
                <a:solidFill>
                  <a:schemeClr val="tx1"/>
                </a:solidFill>
                <a:latin typeface="Verdana" panose="020B0604030504040204" pitchFamily="34" charset="0"/>
                <a:ea typeface="Verdana" panose="020B0604030504040204" pitchFamily="34" charset="0"/>
                <a:cs typeface="Verdana" panose="020B0604030504040204" pitchFamily="34" charset="0"/>
              </a:rPr>
              <a:t>, el juez del último domicilio que el difunto haya tenido en Chile, a solicitud de cualquiera que tenga interés en ello, podrá tener por comprobada su muerte para efectos civiles y disponer la inscripción de la resolución correspondiente en el Servicio de Registro Civil e Identificación. Igual regla se aplicará en los casos en que no fuere posible la identificación del cadáver.</a:t>
            </a:r>
          </a:p>
          <a:p>
            <a:pPr marL="0" indent="0" algn="just">
              <a:spcBef>
                <a:spcPts val="0"/>
              </a:spcBef>
              <a:buNone/>
            </a:pPr>
            <a:endPar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spcBef>
                <a:spcPts val="0"/>
              </a:spcBef>
              <a:buNone/>
            </a:pPr>
            <a:r>
              <a:rPr lang="es-C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 </a:t>
            </a:r>
            <a:r>
              <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rPr>
              <a:t>la familia, incluso el empleador, </a:t>
            </a:r>
            <a:r>
              <a:rPr lang="es-C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pueden </a:t>
            </a:r>
            <a:r>
              <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rPr>
              <a:t>realizar esta gestión ante el Juzgado </a:t>
            </a:r>
            <a:r>
              <a:rPr lang="es-C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Civil </a:t>
            </a:r>
            <a:r>
              <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rPr>
              <a:t>adjuntando la certificación de las búsquedas (Fiscalía Local si ya hicieron la denuncia penal) y/o de la ocurrencia del siniestro por la autoridad correspondiente (Capitanía de Puerto, Gobernación Marítima, Fiscalía de Aviación, Intendencia Regional, ONEMI, entre otras). </a:t>
            </a:r>
            <a:endParaRPr lang="es-C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spcBef>
                <a:spcPts val="0"/>
              </a:spcBef>
              <a:buNone/>
            </a:pPr>
            <a:r>
              <a:rPr lang="es-C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Una </a:t>
            </a:r>
            <a:r>
              <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rPr>
              <a:t>vez que el Juzgado dicte la sentencia declarando muerto para efectos civiles, se inscribe en el Registro Civil para obtener el certificado de defunción  respectivo. </a:t>
            </a:r>
          </a:p>
          <a:p>
            <a:pPr marL="0"/>
            <a:endParaRPr lang="es-CL" sz="1400" dirty="0">
              <a:solidFill>
                <a:schemeClr val="tx1"/>
              </a:solidFill>
            </a:endParaRPr>
          </a:p>
        </p:txBody>
      </p:sp>
    </p:spTree>
    <p:extLst>
      <p:ext uri="{BB962C8B-B14F-4D97-AF65-F5344CB8AC3E}">
        <p14:creationId xmlns:p14="http://schemas.microsoft.com/office/powerpoint/2010/main" val="2365779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428604"/>
            <a:ext cx="7286676" cy="857256"/>
          </a:xfrm>
        </p:spPr>
        <p:txBody>
          <a:bodyPr/>
          <a:lstStyle/>
          <a:p>
            <a:pPr marL="0">
              <a:buNone/>
            </a:pPr>
            <a:r>
              <a:rPr lang="es-CL" sz="2200"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ACCIDENTES EN ACTIVIDADES RECREACIONALES O EXTRAPROGRAMÁTICAS </a:t>
            </a:r>
          </a:p>
          <a:p>
            <a:pPr algn="ctr">
              <a:buNone/>
            </a:pPr>
            <a:endParaRPr lang="es-CL" sz="2800" dirty="0" smtClean="0">
              <a:solidFill>
                <a:schemeClr val="tx1"/>
              </a:solidFill>
              <a:latin typeface="+mj-lt"/>
            </a:endParaRPr>
          </a:p>
          <a:p>
            <a:pPr algn="ctr">
              <a:buNone/>
            </a:pPr>
            <a:endParaRPr lang="es-CL" dirty="0" smtClean="0"/>
          </a:p>
          <a:p>
            <a:pPr algn="ctr">
              <a:buNone/>
            </a:pPr>
            <a:endParaRPr lang="es-CL" dirty="0" smtClean="0"/>
          </a:p>
          <a:p>
            <a:pPr algn="ctr">
              <a:buNone/>
            </a:pPr>
            <a:endParaRPr lang="es-CL" sz="3200" dirty="0" smtClean="0">
              <a:latin typeface="+mj-lt"/>
            </a:endParaRPr>
          </a:p>
        </p:txBody>
      </p:sp>
      <p:sp>
        <p:nvSpPr>
          <p:cNvPr id="4" name="3 Marcador de número de diapositiva"/>
          <p:cNvSpPr>
            <a:spLocks noGrp="1"/>
          </p:cNvSpPr>
          <p:nvPr>
            <p:ph type="sldNum" sz="quarter" idx="12"/>
          </p:nvPr>
        </p:nvSpPr>
        <p:spPr/>
        <p:txBody>
          <a:bodyPr/>
          <a:lstStyle/>
          <a:p>
            <a:fld id="{FDAEAE22-E491-416A-93EE-D7C753D1A43F}" type="slidenum">
              <a:rPr lang="es-ES_tradnl" smtClean="0">
                <a:solidFill>
                  <a:srgbClr val="FFFFFF"/>
                </a:solidFill>
              </a:rPr>
              <a:pPr/>
              <a:t>26</a:t>
            </a:fld>
            <a:endParaRPr lang="es-ES_tradnl">
              <a:solidFill>
                <a:srgbClr val="FFFFFF"/>
              </a:solidFill>
            </a:endParaRPr>
          </a:p>
        </p:txBody>
      </p:sp>
      <p:sp>
        <p:nvSpPr>
          <p:cNvPr id="5" name="4 CuadroTexto"/>
          <p:cNvSpPr txBox="1"/>
          <p:nvPr/>
        </p:nvSpPr>
        <p:spPr>
          <a:xfrm>
            <a:off x="357158" y="1857364"/>
            <a:ext cx="8572560" cy="3724096"/>
          </a:xfrm>
          <a:prstGeom prst="rect">
            <a:avLst/>
          </a:prstGeom>
          <a:noFill/>
        </p:spPr>
        <p:txBody>
          <a:bodyPr wrap="square" rtlCol="0">
            <a:spAutoFit/>
          </a:bodyPr>
          <a:lstStyle/>
          <a:p>
            <a:pPr eaLnBrk="0" hangingPunct="0">
              <a:spcBef>
                <a:spcPct val="0"/>
              </a:spcBef>
              <a:buClrTx/>
            </a:pPr>
            <a:r>
              <a:rPr lang="es-CL" sz="2000" b="0" dirty="0" smtClean="0">
                <a:solidFill>
                  <a:srgbClr val="000000"/>
                </a:solidFill>
                <a:latin typeface="Verdana"/>
              </a:rPr>
              <a:t>ACTIVIDADES DEPORTIVAS, CULTURALES, SOCIALES, ETC., SE ENMARCAN EN EL ÁMBITO DE LA RELACIÓN LABORAL, BUSCAN CONSOLIDAR RELACIÓN FLUÍDA ENTRE LOS TRABAJADORES  Y LA EMPRESA, REDUNDANTO EN UNA MEJORA DE LAS ACTIVIDADES PROPIAS DEL QUEHACER LABORAL Y DE LA PRODUCTIVIDAD. </a:t>
            </a:r>
          </a:p>
          <a:p>
            <a:pPr algn="l" eaLnBrk="0" hangingPunct="0">
              <a:spcBef>
                <a:spcPct val="0"/>
              </a:spcBef>
              <a:buClrTx/>
            </a:pPr>
            <a:endParaRPr lang="es-CL" sz="2000" b="0" dirty="0" smtClean="0">
              <a:solidFill>
                <a:srgbClr val="000000"/>
              </a:solidFill>
              <a:latin typeface="Verdana"/>
            </a:endParaRPr>
          </a:p>
          <a:p>
            <a:pPr algn="l" eaLnBrk="0" hangingPunct="0">
              <a:spcBef>
                <a:spcPct val="0"/>
              </a:spcBef>
              <a:buClrTx/>
            </a:pPr>
            <a:r>
              <a:rPr lang="es-CL" sz="2000" b="0" dirty="0" smtClean="0">
                <a:solidFill>
                  <a:srgbClr val="000000"/>
                </a:solidFill>
                <a:latin typeface="Verdana"/>
              </a:rPr>
              <a:t>EMPLEADOR </a:t>
            </a:r>
            <a:r>
              <a:rPr lang="es-CL" sz="2000" dirty="0" smtClean="0">
                <a:solidFill>
                  <a:srgbClr val="000000"/>
                </a:solidFill>
                <a:latin typeface="Verdana"/>
              </a:rPr>
              <a:t>“ORGANIZA” </a:t>
            </a:r>
            <a:r>
              <a:rPr lang="es-CL" sz="2000" b="0" dirty="0" smtClean="0">
                <a:solidFill>
                  <a:srgbClr val="000000"/>
                </a:solidFill>
                <a:latin typeface="Verdana"/>
              </a:rPr>
              <a:t>LA ACTIVIDAD.</a:t>
            </a:r>
          </a:p>
          <a:p>
            <a:pPr algn="l" eaLnBrk="0" hangingPunct="0">
              <a:spcBef>
                <a:spcPct val="0"/>
              </a:spcBef>
              <a:buClrTx/>
            </a:pPr>
            <a:endParaRPr lang="es-CL" sz="2000" b="0" dirty="0" smtClean="0">
              <a:solidFill>
                <a:srgbClr val="000000"/>
              </a:solidFill>
              <a:latin typeface="Verdana"/>
            </a:endParaRPr>
          </a:p>
          <a:p>
            <a:pPr algn="l" eaLnBrk="0" hangingPunct="0">
              <a:spcBef>
                <a:spcPct val="0"/>
              </a:spcBef>
              <a:buClrTx/>
              <a:buFontTx/>
              <a:buChar char="-"/>
            </a:pPr>
            <a:r>
              <a:rPr lang="es-CL" sz="2000" b="0" dirty="0" smtClean="0">
                <a:solidFill>
                  <a:srgbClr val="000000"/>
                </a:solidFill>
                <a:latin typeface="Verdana"/>
              </a:rPr>
              <a:t> </a:t>
            </a:r>
            <a:r>
              <a:rPr lang="es-CL" sz="1800" b="0" dirty="0" smtClean="0">
                <a:solidFill>
                  <a:srgbClr val="000000"/>
                </a:solidFill>
                <a:latin typeface="Verdana"/>
              </a:rPr>
              <a:t>OBLIGATORIEDAD DE LA ACTIVIDAD/PARTICIPACIÓN VOLUNTARIA</a:t>
            </a:r>
          </a:p>
          <a:p>
            <a:pPr algn="l" eaLnBrk="0" hangingPunct="0">
              <a:spcBef>
                <a:spcPct val="0"/>
              </a:spcBef>
              <a:buClrTx/>
              <a:buFontTx/>
              <a:buChar char="-"/>
            </a:pPr>
            <a:r>
              <a:rPr lang="es-CL" sz="1800" b="0" dirty="0" smtClean="0">
                <a:solidFill>
                  <a:srgbClr val="000000"/>
                </a:solidFill>
                <a:latin typeface="Verdana"/>
              </a:rPr>
              <a:t> DENTRO DE LA JORNADA LABORAL/FUERA DE LA JORNADA LABORAL</a:t>
            </a:r>
          </a:p>
          <a:p>
            <a:pPr algn="l" eaLnBrk="0" hangingPunct="0">
              <a:spcBef>
                <a:spcPct val="0"/>
              </a:spcBef>
              <a:buClrTx/>
              <a:buFontTx/>
              <a:buChar char="-"/>
            </a:pPr>
            <a:r>
              <a:rPr lang="es-CL" sz="1800" b="0" dirty="0" smtClean="0">
                <a:solidFill>
                  <a:srgbClr val="000000"/>
                </a:solidFill>
                <a:latin typeface="Verdana"/>
              </a:rPr>
              <a:t> DENTRO DEL LUGAR DE TRABAJO/FUERA DEL LUGAR DE TRABAJO </a:t>
            </a:r>
            <a:endParaRPr lang="es-CL" sz="1800" b="0" dirty="0">
              <a:solidFill>
                <a:srgbClr val="000000"/>
              </a:solidFill>
              <a:latin typeface="Verdana"/>
            </a:endParaRPr>
          </a:p>
        </p:txBody>
      </p:sp>
    </p:spTree>
    <p:extLst>
      <p:ext uri="{BB962C8B-B14F-4D97-AF65-F5344CB8AC3E}">
        <p14:creationId xmlns:p14="http://schemas.microsoft.com/office/powerpoint/2010/main" val="64891505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NEGLIGENCIA INEXCUSABLE</a:t>
            </a:r>
            <a:endParaRPr lang="es-CL"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a:xfrm>
            <a:off x="457200" y="1749782"/>
            <a:ext cx="8147248" cy="4055482"/>
          </a:xfrm>
        </p:spPr>
        <p:txBody>
          <a:bodyPr/>
          <a:lstStyle/>
          <a:p>
            <a:pPr marL="0" algn="just">
              <a:buNone/>
            </a:pPr>
            <a:r>
              <a:rPr lang="es-CL" sz="2400" b="1" dirty="0" smtClean="0">
                <a:solidFill>
                  <a:schemeClr val="tx1"/>
                </a:solidFill>
                <a:latin typeface="+mj-lt"/>
              </a:rPr>
              <a:t>FALTA GRAVE </a:t>
            </a:r>
            <a:r>
              <a:rPr lang="es-CL" sz="2400" dirty="0" smtClean="0">
                <a:solidFill>
                  <a:schemeClr val="tx1"/>
                </a:solidFill>
                <a:latin typeface="+mj-lt"/>
              </a:rPr>
              <a:t>del cuidado debido al que se encuentra obligado un trabajador respecto de las labores que realiza al interior de la empresa en la que trabaja.</a:t>
            </a:r>
          </a:p>
          <a:p>
            <a:pPr marL="0" algn="just">
              <a:buNone/>
            </a:pPr>
            <a:r>
              <a:rPr lang="es-CL" sz="2400" dirty="0" smtClean="0">
                <a:solidFill>
                  <a:schemeClr val="tx1"/>
                </a:solidFill>
                <a:latin typeface="+mj-lt"/>
              </a:rPr>
              <a:t>El CPHS determinará si el siniestro se debió o no a Negligencia Inexcusable del trabajador afectado.</a:t>
            </a:r>
          </a:p>
          <a:p>
            <a:pPr marL="0" algn="just">
              <a:buNone/>
            </a:pPr>
            <a:r>
              <a:rPr lang="es-CL" sz="2400" dirty="0" smtClean="0">
                <a:solidFill>
                  <a:schemeClr val="tx1"/>
                </a:solidFill>
                <a:latin typeface="+mj-lt"/>
              </a:rPr>
              <a:t>NO implica desconocer el siniestro como un </a:t>
            </a:r>
            <a:r>
              <a:rPr lang="es-CL" sz="2400" b="1" dirty="0" smtClean="0">
                <a:solidFill>
                  <a:schemeClr val="tx1"/>
                </a:solidFill>
                <a:latin typeface="+mj-lt"/>
              </a:rPr>
              <a:t>accidente del trabajo</a:t>
            </a:r>
            <a:r>
              <a:rPr lang="es-CL" sz="2400" dirty="0" smtClean="0">
                <a:solidFill>
                  <a:schemeClr val="tx1"/>
                </a:solidFill>
                <a:latin typeface="+mj-lt"/>
              </a:rPr>
              <a:t>, sin perjuicio de las sanciones a que se vea expuesto el trabajador en el marco de su relación laboral. (Art. 70 Ley 16.744, RIOHS</a:t>
            </a:r>
            <a:r>
              <a:rPr lang="es-CL" dirty="0" smtClean="0">
                <a:solidFill>
                  <a:schemeClr val="tx1"/>
                </a:solidFill>
                <a:latin typeface="+mj-lt"/>
              </a:rPr>
              <a:t>, art. 160 N° 5 del Código del Trabajo</a:t>
            </a:r>
            <a:r>
              <a:rPr lang="es-CL" sz="2400" dirty="0" smtClean="0">
                <a:solidFill>
                  <a:schemeClr val="tx1"/>
                </a:solidFill>
                <a:latin typeface="+mj-lt"/>
              </a:rPr>
              <a:t>).</a:t>
            </a:r>
            <a:endParaRPr lang="es-CL" sz="2400" dirty="0">
              <a:solidFill>
                <a:schemeClr val="tx1"/>
              </a:solidFill>
              <a:latin typeface="+mj-lt"/>
            </a:endParaRPr>
          </a:p>
        </p:txBody>
      </p:sp>
      <p:sp>
        <p:nvSpPr>
          <p:cNvPr id="4" name="3 Marcador de número de diapositiva"/>
          <p:cNvSpPr>
            <a:spLocks noGrp="1"/>
          </p:cNvSpPr>
          <p:nvPr>
            <p:ph type="sldNum" sz="quarter" idx="12"/>
          </p:nvPr>
        </p:nvSpPr>
        <p:spPr/>
        <p:txBody>
          <a:bodyPr/>
          <a:lstStyle/>
          <a:p>
            <a:fld id="{FDAEAE22-E491-416A-93EE-D7C753D1A43F}" type="slidenum">
              <a:rPr lang="es-ES_tradnl" smtClean="0">
                <a:solidFill>
                  <a:srgbClr val="FFFFFF"/>
                </a:solidFill>
              </a:rPr>
              <a:pPr/>
              <a:t>27</a:t>
            </a:fld>
            <a:endParaRPr lang="es-ES_tradnl">
              <a:solidFill>
                <a:srgbClr val="FFFFFF"/>
              </a:solidFill>
            </a:endParaRPr>
          </a:p>
        </p:txBody>
      </p:sp>
    </p:spTree>
    <p:extLst>
      <p:ext uri="{BB962C8B-B14F-4D97-AF65-F5344CB8AC3E}">
        <p14:creationId xmlns:p14="http://schemas.microsoft.com/office/powerpoint/2010/main" val="73469283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0794" y="131112"/>
            <a:ext cx="7842448" cy="675928"/>
          </a:xfrm>
        </p:spPr>
        <p:txBody>
          <a:bodyPr/>
          <a:lstStyle/>
          <a:p>
            <a:pPr algn="ctr"/>
            <a:r>
              <a:rPr lang="es-C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RIÑAS</a:t>
            </a:r>
            <a:endParaRPr lang="es-CL"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a:xfrm>
            <a:off x="251520" y="1412776"/>
            <a:ext cx="8784976" cy="4608512"/>
          </a:xfrm>
        </p:spPr>
        <p:txBody>
          <a:bodyPr/>
          <a:lstStyle/>
          <a:p>
            <a:pPr marL="0" indent="0">
              <a:buNone/>
            </a:pPr>
            <a:r>
              <a:rPr lang="es-CL" sz="1800" dirty="0" smtClean="0">
                <a:solidFill>
                  <a:schemeClr val="tx1"/>
                </a:solidFill>
              </a:rPr>
              <a:t>La </a:t>
            </a:r>
            <a:r>
              <a:rPr lang="es-CL" sz="1800" dirty="0" smtClean="0">
                <a:solidFill>
                  <a:schemeClr val="tx1"/>
                </a:solidFill>
                <a:effectLst>
                  <a:outerShdw blurRad="38100" dist="38100" dir="2700000" algn="tl">
                    <a:srgbClr val="000000">
                      <a:alpha val="43137"/>
                    </a:srgbClr>
                  </a:outerShdw>
                </a:effectLst>
              </a:rPr>
              <a:t>víctima</a:t>
            </a:r>
            <a:r>
              <a:rPr lang="es-CL" sz="1800" dirty="0" smtClean="0">
                <a:solidFill>
                  <a:schemeClr val="tx1"/>
                </a:solidFill>
              </a:rPr>
              <a:t> de una agresión se encuentra protegida por la cobertura de la Ley N° 16.744, siempre y cuando:</a:t>
            </a:r>
          </a:p>
          <a:p>
            <a:pPr marL="0" indent="0">
              <a:buNone/>
            </a:pPr>
            <a:r>
              <a:rPr lang="es-CL" sz="1800" dirty="0" smtClean="0">
                <a:solidFill>
                  <a:schemeClr val="tx1"/>
                </a:solidFill>
              </a:rPr>
              <a:t>1.- Hubiere resultado lesionada en el ámbito de su quehacer laboral (dentro de la jornada laboral, en el recinto de la empresa, o en el cumplimiento de algún cometido relacionado con el trabajo)</a:t>
            </a:r>
          </a:p>
          <a:p>
            <a:pPr marL="0" indent="0">
              <a:buNone/>
            </a:pPr>
            <a:r>
              <a:rPr lang="es-CL" sz="1800" dirty="0" smtClean="0">
                <a:solidFill>
                  <a:schemeClr val="tx1"/>
                </a:solidFill>
              </a:rPr>
              <a:t>2.- En el trayecto directo, de ida o regreso, entre su habitación y el lugar de trabajo</a:t>
            </a:r>
          </a:p>
          <a:p>
            <a:pPr marL="0" indent="0"/>
            <a:endParaRPr lang="es-CL" sz="1800" dirty="0" smtClean="0">
              <a:solidFill>
                <a:schemeClr val="tx1"/>
              </a:solidFill>
            </a:endParaRPr>
          </a:p>
          <a:p>
            <a:pPr marL="0" indent="0">
              <a:buNone/>
            </a:pPr>
            <a:r>
              <a:rPr lang="es-CL" sz="1800" dirty="0" smtClean="0">
                <a:solidFill>
                  <a:schemeClr val="tx1"/>
                </a:solidFill>
                <a:effectLst>
                  <a:outerShdw blurRad="38100" dist="38100" dir="2700000" algn="tl">
                    <a:srgbClr val="000000">
                      <a:alpha val="43137"/>
                    </a:srgbClr>
                  </a:outerShdw>
                </a:effectLst>
              </a:rPr>
              <a:t>NO ASÍ, cuando las lesiones derivan de una riña, en que no es posible establecer con certeza el rol de sujeto pasivo.</a:t>
            </a:r>
          </a:p>
          <a:p>
            <a:pPr marL="0" indent="0">
              <a:buNone/>
            </a:pPr>
            <a:r>
              <a:rPr lang="es-CL" sz="1600" dirty="0" smtClean="0">
                <a:solidFill>
                  <a:schemeClr val="tx1"/>
                </a:solidFill>
              </a:rPr>
              <a:t>Agresión (RAE)  “Acto de acometer al alguien para matarlo, herirlo o hacerle daño”.</a:t>
            </a:r>
          </a:p>
          <a:p>
            <a:pPr marL="0" indent="0">
              <a:buNone/>
            </a:pPr>
            <a:r>
              <a:rPr lang="es-CL" sz="1600" dirty="0" smtClean="0">
                <a:solidFill>
                  <a:schemeClr val="tx1"/>
                </a:solidFill>
              </a:rPr>
              <a:t>Riña (RAE) “Aquella en que se acometen varias personas confusa y mutualmente de modo que no cabe distinguir los actos de cada una”.</a:t>
            </a:r>
          </a:p>
          <a:p>
            <a:pPr marL="0" indent="0">
              <a:buNone/>
            </a:pPr>
            <a:endParaRPr lang="es-CL" sz="1600" dirty="0" smtClean="0">
              <a:solidFill>
                <a:schemeClr val="tx1"/>
              </a:solidFill>
            </a:endParaRPr>
          </a:p>
          <a:p>
            <a:pPr marL="0" indent="0">
              <a:buNone/>
            </a:pPr>
            <a:r>
              <a:rPr lang="es-CL" sz="1800" dirty="0" smtClean="0">
                <a:solidFill>
                  <a:schemeClr val="tx1"/>
                </a:solidFill>
              </a:rPr>
              <a:t>Que trabajador afectado no haya sido </a:t>
            </a:r>
            <a:r>
              <a:rPr lang="es-CL" sz="1800" dirty="0" smtClean="0">
                <a:solidFill>
                  <a:schemeClr val="tx1"/>
                </a:solidFill>
                <a:effectLst>
                  <a:outerShdw blurRad="38100" dist="38100" dir="2700000" algn="tl">
                    <a:srgbClr val="000000">
                      <a:alpha val="43137"/>
                    </a:srgbClr>
                  </a:outerShdw>
                </a:effectLst>
              </a:rPr>
              <a:t>provocador.</a:t>
            </a:r>
          </a:p>
          <a:p>
            <a:pPr marL="0" indent="0"/>
            <a:endParaRPr lang="es-CL" sz="1800" dirty="0">
              <a:solidFill>
                <a:schemeClr val="tx1"/>
              </a:solidFill>
            </a:endParaRPr>
          </a:p>
        </p:txBody>
      </p:sp>
      <p:sp>
        <p:nvSpPr>
          <p:cNvPr id="4" name="3 Marcador de número de diapositiva"/>
          <p:cNvSpPr>
            <a:spLocks noGrp="1"/>
          </p:cNvSpPr>
          <p:nvPr>
            <p:ph type="sldNum" sz="quarter" idx="12"/>
          </p:nvPr>
        </p:nvSpPr>
        <p:spPr/>
        <p:txBody>
          <a:bodyPr/>
          <a:lstStyle/>
          <a:p>
            <a:fld id="{481E6B76-5AF2-485F-892B-F74A89BFFF9F}" type="slidenum">
              <a:rPr lang="es-ES_tradnl" smtClean="0">
                <a:solidFill>
                  <a:srgbClr val="FFFFFF"/>
                </a:solidFill>
              </a:rPr>
              <a:pPr/>
              <a:t>28</a:t>
            </a:fld>
            <a:endParaRPr lang="es-ES_tradnl">
              <a:solidFill>
                <a:srgbClr val="FFFFFF"/>
              </a:solidFill>
            </a:endParaRPr>
          </a:p>
        </p:txBody>
      </p:sp>
      <p:sp>
        <p:nvSpPr>
          <p:cNvPr id="5" name="2 Marcador de contenido"/>
          <p:cNvSpPr txBox="1">
            <a:spLocks/>
          </p:cNvSpPr>
          <p:nvPr/>
        </p:nvSpPr>
        <p:spPr bwMode="auto">
          <a:xfrm>
            <a:off x="683567" y="692696"/>
            <a:ext cx="8136903" cy="8640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609600" indent="-609600" algn="just" rtl="0" fontAlgn="base">
              <a:spcBef>
                <a:spcPct val="20000"/>
              </a:spcBef>
              <a:spcAft>
                <a:spcPct val="0"/>
              </a:spcAft>
              <a:defRPr sz="2000">
                <a:solidFill>
                  <a:srgbClr val="595959"/>
                </a:solidFill>
                <a:latin typeface="+mn-lt"/>
                <a:ea typeface="+mn-ea"/>
                <a:cs typeface="+mn-cs"/>
              </a:defRPr>
            </a:lvl1pPr>
            <a:lvl2pPr marL="838200" indent="-381000" algn="just" rtl="0" fontAlgn="base">
              <a:spcBef>
                <a:spcPct val="20000"/>
              </a:spcBef>
              <a:spcAft>
                <a:spcPct val="0"/>
              </a:spcAft>
              <a:buChar char="–"/>
              <a:defRPr sz="2000">
                <a:solidFill>
                  <a:srgbClr val="595959"/>
                </a:solidFill>
                <a:latin typeface="+mn-lt"/>
              </a:defRPr>
            </a:lvl2pPr>
            <a:lvl3pPr marL="1371600" indent="-457200" algn="l" rtl="0" fontAlgn="base">
              <a:spcBef>
                <a:spcPct val="20000"/>
              </a:spcBef>
              <a:spcAft>
                <a:spcPct val="0"/>
              </a:spcAft>
              <a:buAutoNum type="arabicPeriod"/>
              <a:defRPr sz="2000" b="1">
                <a:solidFill>
                  <a:srgbClr val="595959"/>
                </a:solidFill>
                <a:latin typeface="+mn-lt"/>
              </a:defRPr>
            </a:lvl3pPr>
            <a:lvl4pPr marL="1752600" indent="-381000" algn="l" rtl="0" fontAlgn="base">
              <a:spcBef>
                <a:spcPct val="20000"/>
              </a:spcBef>
              <a:spcAft>
                <a:spcPct val="0"/>
              </a:spcAft>
              <a:buChar char="–"/>
              <a:defRPr sz="2000">
                <a:solidFill>
                  <a:schemeClr val="tx1"/>
                </a:solidFill>
                <a:latin typeface="Times" pitchFamily="18" charset="0"/>
              </a:defRPr>
            </a:lvl4pPr>
            <a:lvl5pPr marL="2209800" indent="-381000" algn="l" rtl="0" fontAlgn="base">
              <a:spcBef>
                <a:spcPct val="20000"/>
              </a:spcBef>
              <a:spcAft>
                <a:spcPct val="0"/>
              </a:spcAft>
              <a:buChar char="»"/>
              <a:defRPr sz="2000">
                <a:solidFill>
                  <a:schemeClr val="tx1"/>
                </a:solidFill>
                <a:latin typeface="Times" pitchFamily="18" charset="0"/>
              </a:defRPr>
            </a:lvl5pPr>
            <a:lvl6pPr marL="2667000" indent="-381000" algn="l" rtl="0" fontAlgn="base">
              <a:spcBef>
                <a:spcPct val="20000"/>
              </a:spcBef>
              <a:spcAft>
                <a:spcPct val="0"/>
              </a:spcAft>
              <a:buChar char="»"/>
              <a:defRPr sz="2000">
                <a:solidFill>
                  <a:schemeClr val="tx1"/>
                </a:solidFill>
                <a:latin typeface="Times" pitchFamily="18" charset="0"/>
              </a:defRPr>
            </a:lvl6pPr>
            <a:lvl7pPr marL="3124200" indent="-381000" algn="l" rtl="0" fontAlgn="base">
              <a:spcBef>
                <a:spcPct val="20000"/>
              </a:spcBef>
              <a:spcAft>
                <a:spcPct val="0"/>
              </a:spcAft>
              <a:buChar char="»"/>
              <a:defRPr sz="2000">
                <a:solidFill>
                  <a:schemeClr val="tx1"/>
                </a:solidFill>
                <a:latin typeface="Times" pitchFamily="18" charset="0"/>
              </a:defRPr>
            </a:lvl7pPr>
            <a:lvl8pPr marL="3581400" indent="-381000" algn="l" rtl="0" fontAlgn="base">
              <a:spcBef>
                <a:spcPct val="20000"/>
              </a:spcBef>
              <a:spcAft>
                <a:spcPct val="0"/>
              </a:spcAft>
              <a:buChar char="»"/>
              <a:defRPr sz="2000">
                <a:solidFill>
                  <a:schemeClr val="tx1"/>
                </a:solidFill>
                <a:latin typeface="Times" pitchFamily="18" charset="0"/>
              </a:defRPr>
            </a:lvl8pPr>
            <a:lvl9pPr marL="4038600" indent="-381000" algn="l" rtl="0" fontAlgn="base">
              <a:spcBef>
                <a:spcPct val="20000"/>
              </a:spcBef>
              <a:spcAft>
                <a:spcPct val="0"/>
              </a:spcAft>
              <a:buChar char="»"/>
              <a:defRPr sz="2000">
                <a:solidFill>
                  <a:schemeClr val="tx1"/>
                </a:solidFill>
                <a:latin typeface="Times" pitchFamily="18" charset="0"/>
              </a:defRPr>
            </a:lvl9pPr>
          </a:lstStyle>
          <a:p>
            <a:pPr marL="0" algn="ctr">
              <a:buClrTx/>
            </a:pPr>
            <a:r>
              <a:rPr lang="es-CL" sz="2400" b="0" kern="0" dirty="0" smtClean="0">
                <a:solidFill>
                  <a:srgbClr val="000000"/>
                </a:solidFill>
              </a:rPr>
              <a:t>Criterio SUSESO</a:t>
            </a:r>
          </a:p>
          <a:p>
            <a:pPr marL="0" algn="ctr">
              <a:buClrTx/>
            </a:pPr>
            <a:r>
              <a:rPr lang="es-CL" sz="1200" b="0" kern="0" dirty="0" smtClean="0">
                <a:solidFill>
                  <a:srgbClr val="000000"/>
                </a:solidFill>
              </a:rPr>
              <a:t>(Of. Ord. 10834 de 12.02.15; 84606 de 22.12.14; 60175 de 09.09.14; 36904 de 12.06.14)</a:t>
            </a:r>
          </a:p>
        </p:txBody>
      </p:sp>
    </p:spTree>
    <p:extLst>
      <p:ext uri="{BB962C8B-B14F-4D97-AF65-F5344CB8AC3E}">
        <p14:creationId xmlns:p14="http://schemas.microsoft.com/office/powerpoint/2010/main" val="3716878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304800"/>
            <a:ext cx="7924800" cy="1143000"/>
          </a:xfrm>
        </p:spPr>
        <p:txBody>
          <a:bodyPr/>
          <a:lstStyle/>
          <a:p>
            <a:r>
              <a:rPr lang="es-C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ACCIDENTE EN ESTADO DE EBRIEDAD O CON DROGAS</a:t>
            </a:r>
            <a:endParaRPr lang="es-CL"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a:xfrm>
            <a:off x="323528" y="1844824"/>
            <a:ext cx="8678768" cy="3888432"/>
          </a:xfrm>
        </p:spPr>
        <p:txBody>
          <a:bodyPr/>
          <a:lstStyle/>
          <a:p>
            <a:pPr marL="0" indent="0">
              <a:buNone/>
            </a:pPr>
            <a:r>
              <a:rPr lang="es-CL" sz="1600" b="1" dirty="0" smtClean="0">
                <a:solidFill>
                  <a:schemeClr val="tx1"/>
                </a:solidFill>
              </a:rPr>
              <a:t>Calificación criterio de SUSESO (Of. 55662 de 15.08.08 y 17831 de 27.04.09)</a:t>
            </a:r>
          </a:p>
          <a:p>
            <a:pPr marL="0"/>
            <a:endParaRPr lang="es-CL" sz="1600" b="1" dirty="0">
              <a:solidFill>
                <a:schemeClr val="tx1"/>
              </a:solidFill>
            </a:endParaRPr>
          </a:p>
          <a:p>
            <a:pPr marL="0"/>
            <a:endParaRPr lang="es-CL" sz="1600" b="1" dirty="0" smtClean="0">
              <a:solidFill>
                <a:schemeClr val="tx1"/>
              </a:solidFill>
            </a:endParaRPr>
          </a:p>
          <a:p>
            <a:pPr marL="0" indent="0">
              <a:buNone/>
            </a:pPr>
            <a:endParaRPr lang="es-CL" sz="1600" b="1" dirty="0" smtClean="0">
              <a:solidFill>
                <a:schemeClr val="tx1"/>
              </a:solidFill>
            </a:endParaRPr>
          </a:p>
          <a:p>
            <a:pPr marL="0" indent="0" algn="just">
              <a:buNone/>
            </a:pPr>
            <a:r>
              <a:rPr lang="es-CL" sz="2400" dirty="0" smtClean="0">
                <a:solidFill>
                  <a:schemeClr val="tx1"/>
                </a:solidFill>
              </a:rPr>
              <a:t>El estado de ebriedad o bajo los efectos de drogas, aún cuando pudiera constituir un acto de imprudencia o negligencia del trabajador, no constituye una excepción a la cobertura del seguro de la Ley N° 16.744</a:t>
            </a:r>
            <a:r>
              <a:rPr lang="es-CL" dirty="0" smtClean="0">
                <a:solidFill>
                  <a:schemeClr val="tx1"/>
                </a:solidFill>
              </a:rPr>
              <a:t>.</a:t>
            </a:r>
          </a:p>
          <a:p>
            <a:pPr marL="0"/>
            <a:endParaRPr lang="es-CL" dirty="0" smtClean="0"/>
          </a:p>
          <a:p>
            <a:pPr marL="0"/>
            <a:endParaRPr lang="es-CL" dirty="0"/>
          </a:p>
        </p:txBody>
      </p:sp>
      <p:sp>
        <p:nvSpPr>
          <p:cNvPr id="4" name="3 Marcador de número de diapositiva"/>
          <p:cNvSpPr>
            <a:spLocks noGrp="1"/>
          </p:cNvSpPr>
          <p:nvPr>
            <p:ph type="sldNum" sz="quarter" idx="12"/>
          </p:nvPr>
        </p:nvSpPr>
        <p:spPr/>
        <p:txBody>
          <a:bodyPr/>
          <a:lstStyle/>
          <a:p>
            <a:fld id="{FDAEAE22-E491-416A-93EE-D7C753D1A43F}" type="slidenum">
              <a:rPr lang="es-ES_tradnl" smtClean="0">
                <a:solidFill>
                  <a:srgbClr val="FFFFFF"/>
                </a:solidFill>
              </a:rPr>
              <a:pPr/>
              <a:t>29</a:t>
            </a:fld>
            <a:endParaRPr lang="es-ES_tradnl">
              <a:solidFill>
                <a:srgbClr val="FFFFFF"/>
              </a:solidFill>
            </a:endParaRPr>
          </a:p>
        </p:txBody>
      </p:sp>
    </p:spTree>
    <p:extLst>
      <p:ext uri="{BB962C8B-B14F-4D97-AF65-F5344CB8AC3E}">
        <p14:creationId xmlns:p14="http://schemas.microsoft.com/office/powerpoint/2010/main" val="16876779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4282" y="304800"/>
            <a:ext cx="8272490" cy="1123936"/>
          </a:xfrm>
          <a:noFill/>
          <a:ln/>
        </p:spPr>
        <p:txBody>
          <a:bodyPr lIns="90488" tIns="44450" rIns="90488" bIns="44450"/>
          <a:lstStyle/>
          <a:p>
            <a:r>
              <a:rPr lang="es-ES_tradnl"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¿QUIENES PROTEGEN?</a:t>
            </a:r>
            <a:r>
              <a:rPr lang="es-ES_tradnl" sz="2800" dirty="0" smtClean="0">
                <a:solidFill>
                  <a:schemeClr val="folHlink"/>
                </a:solidFill>
                <a:latin typeface="Verdana" panose="020B0604030504040204" pitchFamily="34" charset="0"/>
                <a:ea typeface="Verdana" panose="020B0604030504040204" pitchFamily="34" charset="0"/>
                <a:cs typeface="Verdana" panose="020B0604030504040204" pitchFamily="34" charset="0"/>
              </a:rPr>
              <a:t/>
            </a:r>
            <a:br>
              <a:rPr lang="es-ES_tradnl" sz="2800" dirty="0" smtClean="0">
                <a:solidFill>
                  <a:schemeClr val="folHlink"/>
                </a:solidFill>
                <a:latin typeface="Verdana" panose="020B0604030504040204" pitchFamily="34" charset="0"/>
                <a:ea typeface="Verdana" panose="020B0604030504040204" pitchFamily="34" charset="0"/>
                <a:cs typeface="Verdana" panose="020B0604030504040204" pitchFamily="34" charset="0"/>
              </a:rPr>
            </a:br>
            <a:r>
              <a:rPr lang="es-ES_tradnl" sz="2800"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ORGANISMOS  </a:t>
            </a:r>
            <a:r>
              <a:rPr lang="es-ES_tradnl" sz="2800"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ADMINISTRADORES</a:t>
            </a:r>
            <a:r>
              <a:rPr lang="es-ES_tradnl"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p>
        </p:txBody>
      </p:sp>
      <p:sp>
        <p:nvSpPr>
          <p:cNvPr id="40963" name="Rectangle 3"/>
          <p:cNvSpPr>
            <a:spLocks noGrp="1" noChangeArrowheads="1"/>
          </p:cNvSpPr>
          <p:nvPr>
            <p:ph idx="1"/>
          </p:nvPr>
        </p:nvSpPr>
        <p:spPr>
          <a:xfrm>
            <a:off x="214282" y="1428736"/>
            <a:ext cx="8701118" cy="4232512"/>
          </a:xfrm>
          <a:noFill/>
          <a:ln/>
        </p:spPr>
        <p:txBody>
          <a:bodyPr lIns="90488" tIns="44450" rIns="90488" bIns="44450">
            <a:normAutofit fontScale="92500" lnSpcReduction="10000"/>
          </a:bodyPr>
          <a:lstStyle/>
          <a:p>
            <a:pPr marL="1333500" indent="-1333500">
              <a:lnSpc>
                <a:spcPct val="85000"/>
              </a:lnSpc>
              <a:buFontTx/>
              <a:buNone/>
            </a:pPr>
            <a:endParaRPr lang="es-ES_tradnl" sz="2400" b="1" dirty="0" smtClean="0">
              <a:solidFill>
                <a:schemeClr val="bg2"/>
              </a:solidFill>
              <a:latin typeface="Verdana" pitchFamily="34" charset="0"/>
            </a:endParaRPr>
          </a:p>
          <a:p>
            <a:pPr marL="0" indent="0" algn="l">
              <a:spcBef>
                <a:spcPts val="0"/>
              </a:spcBef>
              <a:buNone/>
            </a:pPr>
            <a:r>
              <a:rPr lang="es-ES_tradnl" b="1" dirty="0" smtClean="0">
                <a:solidFill>
                  <a:schemeClr val="tx1"/>
                </a:solidFill>
                <a:latin typeface="Verdana" pitchFamily="34" charset="0"/>
              </a:rPr>
              <a:t>a)ORGANISMOS </a:t>
            </a:r>
            <a:r>
              <a:rPr lang="es-ES_tradnl" b="1" dirty="0">
                <a:solidFill>
                  <a:schemeClr val="tx1"/>
                </a:solidFill>
                <a:latin typeface="Verdana" pitchFamily="34" charset="0"/>
              </a:rPr>
              <a:t>ADMINISTRADORES ESTATALES</a:t>
            </a:r>
          </a:p>
          <a:p>
            <a:pPr marL="0" indent="0">
              <a:spcBef>
                <a:spcPts val="0"/>
              </a:spcBef>
              <a:buNone/>
            </a:pPr>
            <a:r>
              <a:rPr lang="es-ES_tradnl" b="1" dirty="0" smtClean="0">
                <a:solidFill>
                  <a:schemeClr val="bg2"/>
                </a:solidFill>
                <a:latin typeface="Verdana" pitchFamily="34" charset="0"/>
              </a:rPr>
              <a:t>      </a:t>
            </a:r>
            <a:r>
              <a:rPr lang="es-ES_tradnl" b="1" dirty="0">
                <a:solidFill>
                  <a:srgbClr val="92D050"/>
                </a:solidFill>
                <a:effectLst>
                  <a:outerShdw blurRad="38100" dist="38100" dir="2700000" algn="tl">
                    <a:srgbClr val="000000">
                      <a:alpha val="43137"/>
                    </a:srgbClr>
                  </a:outerShdw>
                </a:effectLst>
                <a:latin typeface="Verdana" pitchFamily="34" charset="0"/>
              </a:rPr>
              <a:t>INSTITUTO DE </a:t>
            </a:r>
            <a:r>
              <a:rPr lang="es-ES_tradnl" b="1" dirty="0" smtClean="0">
                <a:solidFill>
                  <a:srgbClr val="92D050"/>
                </a:solidFill>
                <a:effectLst>
                  <a:outerShdw blurRad="38100" dist="38100" dir="2700000" algn="tl">
                    <a:srgbClr val="000000">
                      <a:alpha val="43137"/>
                    </a:srgbClr>
                  </a:outerShdw>
                </a:effectLst>
                <a:latin typeface="Verdana" pitchFamily="34" charset="0"/>
              </a:rPr>
              <a:t>SEGURIDAD LABORAL -ISL-</a:t>
            </a:r>
            <a:endParaRPr lang="es-ES_tradnl" b="1" dirty="0">
              <a:solidFill>
                <a:srgbClr val="92D050"/>
              </a:solidFill>
              <a:effectLst>
                <a:outerShdw blurRad="38100" dist="38100" dir="2700000" algn="tl">
                  <a:srgbClr val="000000">
                    <a:alpha val="43137"/>
                  </a:srgbClr>
                </a:outerShdw>
              </a:effectLst>
              <a:latin typeface="Verdana" pitchFamily="34" charset="0"/>
            </a:endParaRPr>
          </a:p>
          <a:p>
            <a:pPr marL="1332000" indent="-1333500">
              <a:spcBef>
                <a:spcPts val="0"/>
              </a:spcBef>
              <a:buFontTx/>
              <a:buNone/>
            </a:pPr>
            <a:r>
              <a:rPr lang="es-ES_tradnl" b="1" dirty="0">
                <a:solidFill>
                  <a:srgbClr val="92D050"/>
                </a:solidFill>
                <a:effectLst>
                  <a:outerShdw blurRad="38100" dist="38100" dir="2700000" algn="tl">
                    <a:srgbClr val="000000">
                      <a:alpha val="43137"/>
                    </a:srgbClr>
                  </a:outerShdw>
                </a:effectLst>
                <a:latin typeface="Verdana" pitchFamily="34" charset="0"/>
              </a:rPr>
              <a:t>      SISTEMA NACIONAL DE SERVICIOS DE SALUD </a:t>
            </a:r>
            <a:endParaRPr lang="es-ES_tradnl" b="1" dirty="0" smtClean="0">
              <a:solidFill>
                <a:srgbClr val="92D050"/>
              </a:solidFill>
              <a:effectLst>
                <a:outerShdw blurRad="38100" dist="38100" dir="2700000" algn="tl">
                  <a:srgbClr val="000000">
                    <a:alpha val="43137"/>
                  </a:srgbClr>
                </a:outerShdw>
              </a:effectLst>
              <a:latin typeface="Verdana" pitchFamily="34" charset="0"/>
            </a:endParaRPr>
          </a:p>
          <a:p>
            <a:pPr marL="1332000" indent="-1333500">
              <a:spcBef>
                <a:spcPts val="0"/>
              </a:spcBef>
              <a:buFontTx/>
              <a:buNone/>
            </a:pPr>
            <a:r>
              <a:rPr lang="es-ES_tradnl" b="1" dirty="0">
                <a:solidFill>
                  <a:srgbClr val="92D050"/>
                </a:solidFill>
                <a:effectLst>
                  <a:outerShdw blurRad="38100" dist="38100" dir="2700000" algn="tl">
                    <a:srgbClr val="000000">
                      <a:alpha val="43137"/>
                    </a:srgbClr>
                  </a:outerShdw>
                </a:effectLst>
                <a:latin typeface="Verdana" pitchFamily="34" charset="0"/>
              </a:rPr>
              <a:t> </a:t>
            </a:r>
            <a:r>
              <a:rPr lang="es-ES_tradnl" b="1" dirty="0" smtClean="0">
                <a:solidFill>
                  <a:srgbClr val="92D050"/>
                </a:solidFill>
                <a:effectLst>
                  <a:outerShdw blurRad="38100" dist="38100" dir="2700000" algn="tl">
                    <a:srgbClr val="000000">
                      <a:alpha val="43137"/>
                    </a:srgbClr>
                  </a:outerShdw>
                </a:effectLst>
                <a:latin typeface="Verdana" pitchFamily="34" charset="0"/>
              </a:rPr>
              <a:t>     -</a:t>
            </a:r>
            <a:r>
              <a:rPr lang="es-ES_tradnl" b="1" dirty="0">
                <a:solidFill>
                  <a:srgbClr val="92D050"/>
                </a:solidFill>
                <a:effectLst>
                  <a:outerShdw blurRad="38100" dist="38100" dir="2700000" algn="tl">
                    <a:srgbClr val="000000">
                      <a:alpha val="43137"/>
                    </a:srgbClr>
                  </a:outerShdw>
                </a:effectLst>
                <a:latin typeface="Verdana" pitchFamily="34" charset="0"/>
              </a:rPr>
              <a:t>SNSS-</a:t>
            </a:r>
          </a:p>
          <a:p>
            <a:pPr marL="1333500" indent="-1333500">
              <a:lnSpc>
                <a:spcPct val="85000"/>
              </a:lnSpc>
              <a:buFontTx/>
              <a:buNone/>
            </a:pPr>
            <a:endParaRPr lang="es-ES_tradnl" b="1" dirty="0">
              <a:solidFill>
                <a:schemeClr val="folHlink"/>
              </a:solidFill>
              <a:latin typeface="Verdana" pitchFamily="34" charset="0"/>
            </a:endParaRPr>
          </a:p>
          <a:p>
            <a:pPr marL="1333500" indent="-1333500">
              <a:lnSpc>
                <a:spcPct val="85000"/>
              </a:lnSpc>
              <a:buFontTx/>
              <a:buNone/>
            </a:pPr>
            <a:r>
              <a:rPr lang="es-ES_tradnl" b="1" dirty="0">
                <a:solidFill>
                  <a:schemeClr val="tx1"/>
                </a:solidFill>
                <a:latin typeface="Verdana" pitchFamily="34" charset="0"/>
              </a:rPr>
              <a:t>b) ORGANISMOS ADMINISTRADORES PRIVADOS</a:t>
            </a:r>
          </a:p>
          <a:p>
            <a:pPr marL="1333500" indent="-1333500">
              <a:lnSpc>
                <a:spcPct val="85000"/>
              </a:lnSpc>
              <a:buFontTx/>
              <a:buNone/>
            </a:pPr>
            <a:r>
              <a:rPr lang="es-ES_tradnl" b="1" dirty="0">
                <a:solidFill>
                  <a:schemeClr val="tx1"/>
                </a:solidFill>
                <a:latin typeface="Verdana" pitchFamily="34" charset="0"/>
              </a:rPr>
              <a:t>     MUTUALIDADES DE EMPLEADORES</a:t>
            </a:r>
          </a:p>
          <a:p>
            <a:pPr marL="1333500" indent="-1333500">
              <a:lnSpc>
                <a:spcPct val="85000"/>
              </a:lnSpc>
              <a:buFontTx/>
              <a:buNone/>
            </a:pPr>
            <a:r>
              <a:rPr lang="es-ES_tradnl" b="1" dirty="0" smtClean="0">
                <a:solidFill>
                  <a:schemeClr val="bg2"/>
                </a:solidFill>
                <a:latin typeface="Verdana" pitchFamily="34" charset="0"/>
              </a:rPr>
              <a:t>   </a:t>
            </a:r>
            <a:r>
              <a:rPr lang="es-ES_tradnl" b="1" dirty="0" smtClean="0">
                <a:solidFill>
                  <a:srgbClr val="92D050"/>
                </a:solidFill>
                <a:latin typeface="Verdana" pitchFamily="34" charset="0"/>
              </a:rPr>
              <a:t> </a:t>
            </a:r>
            <a:r>
              <a:rPr lang="es-ES_tradnl" b="1" dirty="0">
                <a:solidFill>
                  <a:srgbClr val="92D050"/>
                </a:solidFill>
                <a:latin typeface="Verdana" pitchFamily="34" charset="0"/>
              </a:rPr>
              <a:t>. </a:t>
            </a:r>
            <a:r>
              <a:rPr lang="es-ES_tradnl" b="1" dirty="0">
                <a:solidFill>
                  <a:srgbClr val="92D050"/>
                </a:solidFill>
                <a:effectLst>
                  <a:outerShdw blurRad="38100" dist="38100" dir="2700000" algn="tl">
                    <a:srgbClr val="000000">
                      <a:alpha val="43137"/>
                    </a:srgbClr>
                  </a:outerShdw>
                </a:effectLst>
                <a:latin typeface="Verdana" pitchFamily="34" charset="0"/>
              </a:rPr>
              <a:t>INSTITUTO DE SEGURIDAD DEL TRABAJO -IST-</a:t>
            </a:r>
          </a:p>
          <a:p>
            <a:pPr marL="1333500" indent="-1333500">
              <a:lnSpc>
                <a:spcPct val="85000"/>
              </a:lnSpc>
              <a:buFontTx/>
              <a:buNone/>
            </a:pPr>
            <a:r>
              <a:rPr lang="es-ES_tradnl" b="1" dirty="0">
                <a:solidFill>
                  <a:srgbClr val="92D050"/>
                </a:solidFill>
                <a:effectLst>
                  <a:outerShdw blurRad="38100" dist="38100" dir="2700000" algn="tl">
                    <a:srgbClr val="000000">
                      <a:alpha val="43137"/>
                    </a:srgbClr>
                  </a:outerShdw>
                </a:effectLst>
                <a:latin typeface="Verdana" pitchFamily="34" charset="0"/>
              </a:rPr>
              <a:t>    . ASOCIACION CHILENA DE SEGURIDAD -ACHS-</a:t>
            </a:r>
          </a:p>
          <a:p>
            <a:pPr marL="1333500" indent="-1333500">
              <a:lnSpc>
                <a:spcPct val="85000"/>
              </a:lnSpc>
              <a:buFontTx/>
              <a:buNone/>
            </a:pPr>
            <a:r>
              <a:rPr lang="es-ES_tradnl" b="1" dirty="0">
                <a:solidFill>
                  <a:srgbClr val="92D050"/>
                </a:solidFill>
                <a:effectLst>
                  <a:outerShdw blurRad="38100" dist="38100" dir="2700000" algn="tl">
                    <a:srgbClr val="000000">
                      <a:alpha val="43137"/>
                    </a:srgbClr>
                  </a:outerShdw>
                </a:effectLst>
                <a:latin typeface="Verdana" pitchFamily="34" charset="0"/>
              </a:rPr>
              <a:t>    . MUTUAL DE SEGURIDAD C.CH.C.	</a:t>
            </a:r>
            <a:r>
              <a:rPr lang="es-ES_tradnl" b="1" dirty="0">
                <a:solidFill>
                  <a:schemeClr val="folHlink"/>
                </a:solidFill>
                <a:latin typeface="Verdana" pitchFamily="34" charset="0"/>
              </a:rPr>
              <a:t> </a:t>
            </a:r>
          </a:p>
          <a:p>
            <a:pPr marL="1333500" indent="-1333500">
              <a:lnSpc>
                <a:spcPct val="85000"/>
              </a:lnSpc>
              <a:buFontTx/>
              <a:buNone/>
            </a:pPr>
            <a:endParaRPr lang="es-ES_tradnl" b="1" dirty="0">
              <a:solidFill>
                <a:schemeClr val="folHlink"/>
              </a:solidFill>
              <a:latin typeface="Verdana" pitchFamily="34" charset="0"/>
            </a:endParaRPr>
          </a:p>
          <a:p>
            <a:pPr marL="1333500" indent="-1333500">
              <a:lnSpc>
                <a:spcPct val="85000"/>
              </a:lnSpc>
              <a:buFontTx/>
              <a:buNone/>
            </a:pPr>
            <a:r>
              <a:rPr lang="es-ES_tradnl" b="1" dirty="0">
                <a:solidFill>
                  <a:schemeClr val="tx1"/>
                </a:solidFill>
                <a:latin typeface="Verdana" pitchFamily="34" charset="0"/>
              </a:rPr>
              <a:t>c) EMPRESAS CON ADMINISTRACION DELEGADA</a:t>
            </a:r>
            <a:r>
              <a:rPr lang="es-ES_tradnl" sz="2400" b="1" dirty="0">
                <a:solidFill>
                  <a:schemeClr val="bg2"/>
                </a:solidFill>
                <a:latin typeface="Verdana" pitchFamily="34" charset="0"/>
              </a:rPr>
              <a:t>	</a:t>
            </a:r>
          </a:p>
        </p:txBody>
      </p:sp>
    </p:spTree>
    <p:extLst>
      <p:ext uri="{BB962C8B-B14F-4D97-AF65-F5344CB8AC3E}">
        <p14:creationId xmlns:p14="http://schemas.microsoft.com/office/powerpoint/2010/main" val="635140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304800"/>
            <a:ext cx="7167586" cy="1143000"/>
          </a:xfrm>
        </p:spPr>
        <p:txBody>
          <a:bodyPr/>
          <a:lstStyle/>
          <a:p>
            <a:pPr algn="ctr"/>
            <a:r>
              <a:rPr lang="es-CL" sz="2800" b="1" dirty="0" smtClean="0">
                <a:solidFill>
                  <a:srgbClr val="92D050"/>
                </a:solidFill>
                <a:effectLst>
                  <a:outerShdw blurRad="38100" dist="38100" dir="2700000" algn="tl">
                    <a:srgbClr val="000000">
                      <a:alpha val="43137"/>
                    </a:srgbClr>
                  </a:outerShdw>
                </a:effectLst>
              </a:rPr>
              <a:t>VIRUS HANTA, PICADURAS DE OTROS INSECTOS Y OTROS</a:t>
            </a:r>
            <a:endParaRPr lang="es-CL" sz="2800" b="1" dirty="0">
              <a:solidFill>
                <a:srgbClr val="92D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642910" y="1428736"/>
            <a:ext cx="8393586" cy="4572032"/>
          </a:xfrm>
        </p:spPr>
        <p:txBody>
          <a:bodyPr>
            <a:normAutofit fontScale="92500" lnSpcReduction="20000"/>
          </a:bodyPr>
          <a:lstStyle/>
          <a:p>
            <a:pPr marL="0" indent="0" algn="just">
              <a:buNone/>
            </a:pPr>
            <a:r>
              <a:rPr lang="es-CL" sz="1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 el caso de que los siniestros relacionados con los diagnósticos que se indican tengan un origen laboral, corresponde calificarlos como accidentes del trabajo:</a:t>
            </a:r>
          </a:p>
          <a:p>
            <a:pPr marL="0" indent="0">
              <a:buNone/>
            </a:pPr>
            <a:endParaRPr lang="es-CL" sz="1600" dirty="0" smtClean="0">
              <a:solidFill>
                <a:schemeClr val="tx1"/>
              </a:solidFill>
            </a:endParaRPr>
          </a:p>
          <a:p>
            <a:pPr marL="360000" algn="just">
              <a:spcBef>
                <a:spcPts val="0"/>
              </a:spcBef>
            </a:pPr>
            <a:r>
              <a:rPr lang="es-CL" dirty="0" smtClean="0">
                <a:solidFill>
                  <a:schemeClr val="tx1"/>
                </a:solidFill>
              </a:rPr>
              <a:t>Contagio con Virus Hanta, Picaduras o mordeduras de insectos o arañas; Dermatitis por Litre;</a:t>
            </a:r>
          </a:p>
          <a:p>
            <a:pPr marL="17100" indent="0" algn="just">
              <a:spcBef>
                <a:spcPts val="0"/>
              </a:spcBef>
              <a:buNone/>
            </a:pPr>
            <a:r>
              <a:rPr lang="es-CL" sz="1400" dirty="0" smtClean="0">
                <a:solidFill>
                  <a:schemeClr val="tx1"/>
                </a:solidFill>
              </a:rPr>
              <a:t>(</a:t>
            </a:r>
            <a:r>
              <a:rPr lang="es-CL" sz="1400" b="1" dirty="0" smtClean="0">
                <a:solidFill>
                  <a:schemeClr val="tx1"/>
                </a:solidFill>
              </a:rPr>
              <a:t>Si se acredita que el contagio se produjo a causa o con ocasión de las labores que deben tener asociado el riesgo respectivo</a:t>
            </a:r>
            <a:r>
              <a:rPr lang="es-CL" sz="1400" dirty="0" smtClean="0">
                <a:solidFill>
                  <a:schemeClr val="tx1"/>
                </a:solidFill>
              </a:rPr>
              <a:t>: Brigadistas de incendios, guardabosques, trabajadores forestales o agrícolas).</a:t>
            </a:r>
          </a:p>
          <a:p>
            <a:pPr marL="360000">
              <a:spcBef>
                <a:spcPts val="0"/>
              </a:spcBef>
            </a:pPr>
            <a:endParaRPr lang="es-CL" dirty="0" smtClean="0">
              <a:solidFill>
                <a:schemeClr val="tx1"/>
              </a:solidFill>
            </a:endParaRPr>
          </a:p>
          <a:p>
            <a:pPr marL="360000">
              <a:spcBef>
                <a:spcPts val="0"/>
              </a:spcBef>
            </a:pPr>
            <a:r>
              <a:rPr lang="es-CL" dirty="0" smtClean="0">
                <a:solidFill>
                  <a:schemeClr val="tx1"/>
                </a:solidFill>
              </a:rPr>
              <a:t>Intoxicación Alimentaria</a:t>
            </a:r>
          </a:p>
          <a:p>
            <a:pPr marL="17100" indent="0" algn="just">
              <a:spcBef>
                <a:spcPts val="0"/>
              </a:spcBef>
              <a:buNone/>
            </a:pPr>
            <a:r>
              <a:rPr lang="es-CL" sz="1400" dirty="0" smtClean="0">
                <a:solidFill>
                  <a:schemeClr val="tx1"/>
                </a:solidFill>
              </a:rPr>
              <a:t>(En la medida que el alimento causante fuera proveído por el empleador durante la jornada laboral o durante actividades realizadas por instrucción del empleador) </a:t>
            </a:r>
          </a:p>
          <a:p>
            <a:pPr marL="360000">
              <a:spcBef>
                <a:spcPts val="0"/>
              </a:spcBef>
            </a:pPr>
            <a:endParaRPr lang="es-CL" dirty="0" smtClean="0">
              <a:solidFill>
                <a:schemeClr val="tx1"/>
              </a:solidFill>
            </a:endParaRPr>
          </a:p>
          <a:p>
            <a:pPr marL="360000">
              <a:spcBef>
                <a:spcPts val="0"/>
              </a:spcBef>
            </a:pPr>
            <a:r>
              <a:rPr lang="es-CL" dirty="0" smtClean="0">
                <a:solidFill>
                  <a:schemeClr val="tx1"/>
                </a:solidFill>
              </a:rPr>
              <a:t>Intoxicación por plaguicidas</a:t>
            </a:r>
          </a:p>
          <a:p>
            <a:pPr marL="17100" indent="0" algn="just">
              <a:spcBef>
                <a:spcPts val="0"/>
              </a:spcBef>
              <a:buNone/>
            </a:pPr>
            <a:r>
              <a:rPr lang="es-CL" sz="1400" dirty="0" smtClean="0">
                <a:solidFill>
                  <a:schemeClr val="tx1"/>
                </a:solidFill>
              </a:rPr>
              <a:t>(Las que se produzcan por contacto directo o manipulación; expansión de la nube de aplicación; incumplimiento de período de reentrada)</a:t>
            </a:r>
            <a:endParaRPr lang="es-CL" sz="1600" dirty="0" smtClean="0">
              <a:solidFill>
                <a:schemeClr val="tx1"/>
              </a:solidFill>
            </a:endParaRPr>
          </a:p>
          <a:p>
            <a:pPr marL="0"/>
            <a:endParaRPr lang="es-CL" sz="1600" dirty="0" smtClean="0">
              <a:solidFill>
                <a:schemeClr val="tx1"/>
              </a:solidFill>
            </a:endParaRPr>
          </a:p>
          <a:p>
            <a:pPr marL="0" indent="0">
              <a:buNone/>
            </a:pPr>
            <a:r>
              <a:rPr lang="es-CL" sz="1900" dirty="0" smtClean="0">
                <a:solidFill>
                  <a:schemeClr val="tx1"/>
                </a:solidFill>
              </a:rPr>
              <a:t>El mecanismo a través del cual se produce la lesión es un proceso agudo y único y no una exposición crónica al riesgo.</a:t>
            </a:r>
          </a:p>
          <a:p>
            <a:pPr marL="360000"/>
            <a:endParaRPr lang="es-CL" dirty="0" smtClean="0"/>
          </a:p>
          <a:p>
            <a:pPr marL="0">
              <a:buFontTx/>
              <a:buChar char="-"/>
            </a:pPr>
            <a:endParaRPr lang="es-CL" dirty="0"/>
          </a:p>
        </p:txBody>
      </p:sp>
    </p:spTree>
    <p:extLst>
      <p:ext uri="{BB962C8B-B14F-4D97-AF65-F5344CB8AC3E}">
        <p14:creationId xmlns:p14="http://schemas.microsoft.com/office/powerpoint/2010/main" val="2488303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304800"/>
            <a:ext cx="8249000" cy="981060"/>
          </a:xfrm>
        </p:spPr>
        <p:txBody>
          <a:bodyPr/>
          <a:lstStyle/>
          <a:p>
            <a:pPr algn="ctr"/>
            <a:r>
              <a:rPr lang="es-CL" sz="28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ACCIDENTES DIRIGENTES SINDICALES</a:t>
            </a:r>
            <a:endParaRPr lang="es-CL" sz="2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p:txBody>
          <a:bodyPr>
            <a:normAutofit fontScale="92500"/>
          </a:bodyPr>
          <a:lstStyle/>
          <a:p>
            <a:pPr marL="0">
              <a:buNone/>
            </a:pPr>
            <a:r>
              <a:rPr lang="es-CL"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causa o con ocasión de su cometido gremial  </a:t>
            </a:r>
          </a:p>
          <a:p>
            <a:pPr marL="0">
              <a:buNone/>
            </a:pPr>
            <a:r>
              <a:rPr lang="es-CL"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Art. 5° inc. 3° Ley 16.744 y Art. 9 D. S. 101):</a:t>
            </a:r>
          </a:p>
          <a:p>
            <a:pPr marL="0">
              <a:buFontTx/>
              <a:buChar char="-"/>
            </a:pPr>
            <a:r>
              <a:rPr lang="es-CL"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 el lugar de trabajo</a:t>
            </a:r>
          </a:p>
          <a:p>
            <a:pPr marL="0">
              <a:buFontTx/>
              <a:buChar char="-"/>
            </a:pPr>
            <a:r>
              <a:rPr lang="es-CL"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Actuaciones sindicales</a:t>
            </a:r>
          </a:p>
          <a:p>
            <a:pPr marL="0">
              <a:buFontTx/>
              <a:buChar char="-"/>
            </a:pPr>
            <a:r>
              <a:rPr lang="es-CL"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Antes o después de las actividades gremiales</a:t>
            </a:r>
          </a:p>
          <a:p>
            <a:pPr marL="0" algn="just">
              <a:buFontTx/>
              <a:buChar char="-"/>
            </a:pPr>
            <a:r>
              <a:rPr lang="es-CL" sz="2800" dirty="0">
                <a:solidFill>
                  <a:schemeClr val="tx1"/>
                </a:solidFill>
                <a:latin typeface="Verdana" panose="020B0604030504040204" pitchFamily="34" charset="0"/>
                <a:ea typeface="Verdana" panose="020B0604030504040204" pitchFamily="34" charset="0"/>
                <a:cs typeface="Verdana" panose="020B0604030504040204" pitchFamily="34" charset="0"/>
              </a:rPr>
              <a:t>F</a:t>
            </a:r>
            <a:r>
              <a:rPr lang="es-CL"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uera del lugar de trabajo pero </a:t>
            </a:r>
            <a:r>
              <a:rPr lang="es-CL" sz="28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directamente relacionada o motivada </a:t>
            </a:r>
            <a:r>
              <a:rPr lang="es-CL"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por las labores gremiales.  </a:t>
            </a:r>
          </a:p>
          <a:p>
            <a:pPr>
              <a:buNone/>
            </a:pPr>
            <a:endParaRPr lang="es-CL" dirty="0"/>
          </a:p>
        </p:txBody>
      </p:sp>
      <p:sp>
        <p:nvSpPr>
          <p:cNvPr id="4" name="3 Marcador de número de diapositiva"/>
          <p:cNvSpPr>
            <a:spLocks noGrp="1"/>
          </p:cNvSpPr>
          <p:nvPr>
            <p:ph type="sldNum" sz="quarter" idx="12"/>
          </p:nvPr>
        </p:nvSpPr>
        <p:spPr/>
        <p:txBody>
          <a:bodyPr/>
          <a:lstStyle/>
          <a:p>
            <a:fld id="{FDAEAE22-E491-416A-93EE-D7C753D1A43F}" type="slidenum">
              <a:rPr lang="es-ES_tradnl" smtClean="0">
                <a:solidFill>
                  <a:srgbClr val="FFFFFF"/>
                </a:solidFill>
              </a:rPr>
              <a:pPr/>
              <a:t>31</a:t>
            </a:fld>
            <a:endParaRPr lang="es-ES_tradnl">
              <a:solidFill>
                <a:srgbClr val="FFFFFF"/>
              </a:solidFill>
            </a:endParaRPr>
          </a:p>
        </p:txBody>
      </p:sp>
    </p:spTree>
    <p:extLst>
      <p:ext uri="{BB962C8B-B14F-4D97-AF65-F5344CB8AC3E}">
        <p14:creationId xmlns:p14="http://schemas.microsoft.com/office/powerpoint/2010/main" val="318018835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381000" y="152400"/>
            <a:ext cx="7691462" cy="1295400"/>
          </a:xfrm>
          <a:noFill/>
          <a:ln/>
        </p:spPr>
        <p:txBody>
          <a:bodyPr lIns="90488" tIns="44450" rIns="90488" bIns="44450"/>
          <a:lstStyle/>
          <a:p>
            <a:pPr algn="ctr"/>
            <a:r>
              <a:rPr lang="es-ES_tradnl"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ACCIDENTE DE TRAYECTO </a:t>
            </a:r>
          </a:p>
        </p:txBody>
      </p:sp>
      <p:sp>
        <p:nvSpPr>
          <p:cNvPr id="12" name="3 Marcador de número de diapositiva"/>
          <p:cNvSpPr>
            <a:spLocks noGrp="1"/>
          </p:cNvSpPr>
          <p:nvPr>
            <p:ph type="sldNum" sz="quarter" idx="12"/>
          </p:nvPr>
        </p:nvSpPr>
        <p:spPr/>
        <p:txBody>
          <a:bodyPr/>
          <a:lstStyle/>
          <a:p>
            <a:fld id="{A0587CC3-7309-4934-B69B-1B50E5D46325}" type="slidenum">
              <a:rPr lang="es-ES_tradnl">
                <a:solidFill>
                  <a:srgbClr val="FFFFFF"/>
                </a:solidFill>
              </a:rPr>
              <a:pPr/>
              <a:t>32</a:t>
            </a:fld>
            <a:endParaRPr lang="es-ES_tradnl">
              <a:solidFill>
                <a:srgbClr val="FFFFFF"/>
              </a:solidFill>
            </a:endParaRPr>
          </a:p>
        </p:txBody>
      </p:sp>
      <p:sp>
        <p:nvSpPr>
          <p:cNvPr id="267267" name="Rectangle 3"/>
          <p:cNvSpPr>
            <a:spLocks noChangeArrowheads="1"/>
          </p:cNvSpPr>
          <p:nvPr/>
        </p:nvSpPr>
        <p:spPr bwMode="auto">
          <a:xfrm>
            <a:off x="609600" y="2120486"/>
            <a:ext cx="4114800" cy="3105978"/>
          </a:xfrm>
          <a:prstGeom prst="rect">
            <a:avLst/>
          </a:prstGeom>
          <a:noFill/>
          <a:ln w="12700">
            <a:noFill/>
            <a:miter lim="800000"/>
            <a:headEnd/>
            <a:tailEnd/>
          </a:ln>
          <a:effectLst/>
        </p:spPr>
        <p:txBody>
          <a:bodyPr lIns="90488" tIns="44450" rIns="90488" bIns="44450">
            <a:spAutoFit/>
          </a:bodyPr>
          <a:lstStyle/>
          <a:p>
            <a:pPr algn="l" defTabSz="762000" eaLnBrk="0" hangingPunct="0">
              <a:spcBef>
                <a:spcPct val="0"/>
              </a:spcBef>
              <a:buClrTx/>
            </a:pPr>
            <a:r>
              <a:rPr kumimoji="1" lang="es-ES_tradnl" sz="2800" b="0" dirty="0" smtClean="0">
                <a:solidFill>
                  <a:srgbClr val="000000"/>
                </a:solidFill>
                <a:latin typeface="Verdana"/>
              </a:rPr>
              <a:t>Accidente </a:t>
            </a:r>
          </a:p>
          <a:p>
            <a:pPr algn="l" defTabSz="762000" eaLnBrk="0" hangingPunct="0">
              <a:spcBef>
                <a:spcPct val="0"/>
              </a:spcBef>
              <a:buClrTx/>
            </a:pPr>
            <a:r>
              <a:rPr kumimoji="1" lang="es-ES_tradnl" sz="2800" b="0" dirty="0" smtClean="0">
                <a:solidFill>
                  <a:srgbClr val="000000"/>
                </a:solidFill>
                <a:latin typeface="Verdana"/>
              </a:rPr>
              <a:t>que </a:t>
            </a:r>
            <a:r>
              <a:rPr kumimoji="1" lang="es-ES_tradnl" sz="2800" b="0" dirty="0">
                <a:solidFill>
                  <a:srgbClr val="000000"/>
                </a:solidFill>
                <a:latin typeface="Verdana"/>
              </a:rPr>
              <a:t>ocurre en el </a:t>
            </a:r>
          </a:p>
          <a:p>
            <a:pPr algn="l" defTabSz="762000" eaLnBrk="0" hangingPunct="0">
              <a:spcBef>
                <a:spcPct val="0"/>
              </a:spcBef>
              <a:buClrTx/>
            </a:pPr>
            <a:r>
              <a:rPr kumimoji="1" lang="es-ES_tradnl" sz="2800" dirty="0">
                <a:solidFill>
                  <a:srgbClr val="92D050"/>
                </a:solidFill>
                <a:effectLst>
                  <a:outerShdw blurRad="38100" dist="38100" dir="2700000" algn="tl">
                    <a:srgbClr val="000000">
                      <a:alpha val="43137"/>
                    </a:srgbClr>
                  </a:outerShdw>
                </a:effectLst>
                <a:latin typeface="Verdana"/>
              </a:rPr>
              <a:t>trayecto directo</a:t>
            </a:r>
            <a:r>
              <a:rPr kumimoji="1" lang="es-ES_tradnl" sz="2800" b="0" dirty="0">
                <a:solidFill>
                  <a:srgbClr val="000000"/>
                </a:solidFill>
                <a:latin typeface="Verdana"/>
              </a:rPr>
              <a:t>, </a:t>
            </a:r>
          </a:p>
          <a:p>
            <a:pPr algn="l" defTabSz="762000" eaLnBrk="0" hangingPunct="0">
              <a:spcBef>
                <a:spcPct val="0"/>
              </a:spcBef>
              <a:buClrTx/>
            </a:pPr>
            <a:r>
              <a:rPr kumimoji="1" lang="es-ES_tradnl" sz="2800" b="0" dirty="0">
                <a:solidFill>
                  <a:srgbClr val="000000"/>
                </a:solidFill>
                <a:latin typeface="Verdana"/>
              </a:rPr>
              <a:t>de ida o regreso, </a:t>
            </a:r>
          </a:p>
          <a:p>
            <a:pPr algn="l" defTabSz="762000" eaLnBrk="0" hangingPunct="0">
              <a:spcBef>
                <a:spcPct val="0"/>
              </a:spcBef>
              <a:buClrTx/>
            </a:pPr>
            <a:r>
              <a:rPr kumimoji="1" lang="es-ES_tradnl" sz="2800" b="0" dirty="0">
                <a:solidFill>
                  <a:srgbClr val="000000"/>
                </a:solidFill>
                <a:latin typeface="Verdana"/>
              </a:rPr>
              <a:t>entre la habitación </a:t>
            </a:r>
          </a:p>
          <a:p>
            <a:pPr algn="l" defTabSz="762000" eaLnBrk="0" hangingPunct="0">
              <a:spcBef>
                <a:spcPct val="0"/>
              </a:spcBef>
              <a:buClrTx/>
            </a:pPr>
            <a:r>
              <a:rPr kumimoji="1" lang="es-ES_tradnl" sz="2800" b="0" dirty="0">
                <a:solidFill>
                  <a:srgbClr val="000000"/>
                </a:solidFill>
                <a:latin typeface="Verdana"/>
              </a:rPr>
              <a:t>y el lugar de </a:t>
            </a:r>
          </a:p>
          <a:p>
            <a:pPr algn="l" defTabSz="762000" eaLnBrk="0" hangingPunct="0">
              <a:spcBef>
                <a:spcPct val="0"/>
              </a:spcBef>
              <a:buClrTx/>
            </a:pPr>
            <a:r>
              <a:rPr kumimoji="1" lang="es-ES_tradnl" sz="2800" b="0" dirty="0" smtClean="0">
                <a:solidFill>
                  <a:srgbClr val="000000"/>
                </a:solidFill>
                <a:latin typeface="Verdana"/>
              </a:rPr>
              <a:t>trabajo</a:t>
            </a:r>
            <a:r>
              <a:rPr kumimoji="1" lang="es-ES_tradnl" sz="2800" b="0" dirty="0">
                <a:solidFill>
                  <a:srgbClr val="000000"/>
                </a:solidFill>
                <a:latin typeface="Verdana"/>
              </a:rPr>
              <a:t>.</a:t>
            </a:r>
            <a:endParaRPr lang="es-ES_tradnl" sz="2800" b="0" dirty="0">
              <a:solidFill>
                <a:srgbClr val="000000"/>
              </a:solidFill>
              <a:latin typeface="Verdana"/>
            </a:endParaRPr>
          </a:p>
        </p:txBody>
      </p:sp>
      <p:pic>
        <p:nvPicPr>
          <p:cNvPr id="267268" name="Picture 4"/>
          <p:cNvPicPr>
            <a:picLocks noChangeArrowheads="1"/>
          </p:cNvPicPr>
          <p:nvPr/>
        </p:nvPicPr>
        <p:blipFill>
          <a:blip r:embed="rId2" cstate="print"/>
          <a:srcRect/>
          <a:stretch>
            <a:fillRect/>
          </a:stretch>
        </p:blipFill>
        <p:spPr bwMode="auto">
          <a:xfrm>
            <a:off x="4876800" y="3048000"/>
            <a:ext cx="1905000" cy="1447800"/>
          </a:xfrm>
          <a:prstGeom prst="rect">
            <a:avLst/>
          </a:prstGeom>
          <a:noFill/>
          <a:ln w="12700">
            <a:noFill/>
            <a:miter lim="800000"/>
            <a:headEnd/>
            <a:tailEnd/>
          </a:ln>
          <a:effectLst/>
        </p:spPr>
      </p:pic>
      <p:pic>
        <p:nvPicPr>
          <p:cNvPr id="267269" name="Picture 5"/>
          <p:cNvPicPr>
            <a:picLocks noChangeArrowheads="1"/>
          </p:cNvPicPr>
          <p:nvPr/>
        </p:nvPicPr>
        <p:blipFill>
          <a:blip r:embed="rId3" cstate="print"/>
          <a:srcRect/>
          <a:stretch>
            <a:fillRect/>
          </a:stretch>
        </p:blipFill>
        <p:spPr bwMode="auto">
          <a:xfrm>
            <a:off x="4876800" y="1524000"/>
            <a:ext cx="1981200" cy="1371600"/>
          </a:xfrm>
          <a:prstGeom prst="rect">
            <a:avLst/>
          </a:prstGeom>
          <a:noFill/>
          <a:ln w="12700">
            <a:noFill/>
            <a:miter lim="800000"/>
            <a:headEnd/>
            <a:tailEnd/>
          </a:ln>
          <a:effectLst/>
        </p:spPr>
      </p:pic>
      <p:pic>
        <p:nvPicPr>
          <p:cNvPr id="267270" name="Picture 6"/>
          <p:cNvPicPr>
            <a:picLocks noChangeArrowheads="1"/>
          </p:cNvPicPr>
          <p:nvPr/>
        </p:nvPicPr>
        <p:blipFill>
          <a:blip r:embed="rId4" cstate="print"/>
          <a:srcRect l="7240" t="8792" r="2696" b="6990"/>
          <a:stretch>
            <a:fillRect/>
          </a:stretch>
        </p:blipFill>
        <p:spPr bwMode="auto">
          <a:xfrm>
            <a:off x="4876800" y="4648200"/>
            <a:ext cx="1981200" cy="1371600"/>
          </a:xfrm>
          <a:prstGeom prst="rect">
            <a:avLst/>
          </a:prstGeom>
          <a:noFill/>
          <a:ln w="12700">
            <a:solidFill>
              <a:schemeClr val="tx1"/>
            </a:solidFill>
            <a:miter lim="800000"/>
            <a:headEnd/>
            <a:tailEnd/>
          </a:ln>
          <a:effectLst/>
        </p:spPr>
      </p:pic>
      <p:sp>
        <p:nvSpPr>
          <p:cNvPr id="267271" name="Rectangle 7"/>
          <p:cNvSpPr>
            <a:spLocks noChangeArrowheads="1"/>
          </p:cNvSpPr>
          <p:nvPr/>
        </p:nvSpPr>
        <p:spPr bwMode="auto">
          <a:xfrm>
            <a:off x="4876800" y="1524000"/>
            <a:ext cx="1981200" cy="1371600"/>
          </a:xfrm>
          <a:prstGeom prst="rect">
            <a:avLst/>
          </a:prstGeom>
          <a:noFill/>
          <a:ln w="25400">
            <a:solidFill>
              <a:schemeClr val="tx1"/>
            </a:solidFill>
            <a:miter lim="800000"/>
            <a:headEnd/>
            <a:tailEnd/>
          </a:ln>
          <a:effectLst/>
        </p:spPr>
        <p:txBody>
          <a:bodyPr wrap="none" anchor="ctr"/>
          <a:lstStyle/>
          <a:p>
            <a:pPr algn="l" eaLnBrk="0" hangingPunct="0">
              <a:spcBef>
                <a:spcPct val="0"/>
              </a:spcBef>
              <a:buClrTx/>
            </a:pPr>
            <a:endParaRPr lang="es-CL" sz="1800" b="0">
              <a:solidFill>
                <a:srgbClr val="000000"/>
              </a:solidFill>
              <a:latin typeface="Arial" charset="0"/>
            </a:endParaRPr>
          </a:p>
        </p:txBody>
      </p:sp>
      <p:sp>
        <p:nvSpPr>
          <p:cNvPr id="267272" name="Rectangle 8"/>
          <p:cNvSpPr>
            <a:spLocks noChangeArrowheads="1"/>
          </p:cNvSpPr>
          <p:nvPr/>
        </p:nvSpPr>
        <p:spPr bwMode="auto">
          <a:xfrm>
            <a:off x="4876800" y="3048000"/>
            <a:ext cx="1955800" cy="1447800"/>
          </a:xfrm>
          <a:prstGeom prst="rect">
            <a:avLst/>
          </a:prstGeom>
          <a:noFill/>
          <a:ln w="25400">
            <a:solidFill>
              <a:schemeClr val="tx1"/>
            </a:solidFill>
            <a:miter lim="800000"/>
            <a:headEnd/>
            <a:tailEnd/>
          </a:ln>
          <a:effectLst/>
        </p:spPr>
        <p:txBody>
          <a:bodyPr wrap="none" anchor="ctr"/>
          <a:lstStyle/>
          <a:p>
            <a:pPr algn="l" eaLnBrk="0" hangingPunct="0">
              <a:spcBef>
                <a:spcPct val="0"/>
              </a:spcBef>
              <a:buClrTx/>
            </a:pPr>
            <a:endParaRPr lang="es-CL" sz="1800" b="0">
              <a:solidFill>
                <a:srgbClr val="000000"/>
              </a:solidFill>
              <a:latin typeface="Arial" charset="0"/>
            </a:endParaRPr>
          </a:p>
        </p:txBody>
      </p:sp>
      <p:sp>
        <p:nvSpPr>
          <p:cNvPr id="267273" name="Text Box 9"/>
          <p:cNvSpPr txBox="1">
            <a:spLocks noChangeArrowheads="1"/>
          </p:cNvSpPr>
          <p:nvPr/>
        </p:nvSpPr>
        <p:spPr bwMode="auto">
          <a:xfrm>
            <a:off x="7072330" y="1981201"/>
            <a:ext cx="1928826" cy="646331"/>
          </a:xfrm>
          <a:prstGeom prst="rect">
            <a:avLst/>
          </a:prstGeom>
          <a:noFill/>
          <a:ln w="12700" cap="sq">
            <a:noFill/>
            <a:miter lim="800000"/>
            <a:headEnd type="none" w="sm" len="sm"/>
            <a:tailEnd type="none" w="sm" len="sm"/>
          </a:ln>
          <a:effectLst/>
        </p:spPr>
        <p:txBody>
          <a:bodyPr wrap="square">
            <a:spAutoFit/>
          </a:bodyPr>
          <a:lstStyle/>
          <a:p>
            <a:pPr algn="l" defTabSz="762000" eaLnBrk="0" hangingPunct="0">
              <a:spcBef>
                <a:spcPct val="50000"/>
              </a:spcBef>
              <a:buClrTx/>
            </a:pPr>
            <a:r>
              <a:rPr lang="es-ES_tradnl" sz="1800" b="0" dirty="0" smtClean="0">
                <a:solidFill>
                  <a:srgbClr val="000000"/>
                </a:solidFill>
                <a:latin typeface="Arial" charset="0"/>
              </a:rPr>
              <a:t>  </a:t>
            </a:r>
            <a:r>
              <a:rPr lang="es-ES_tradnl" sz="1800" dirty="0" smtClean="0">
                <a:solidFill>
                  <a:srgbClr val="000000"/>
                </a:solidFill>
                <a:latin typeface="Verdana"/>
              </a:rPr>
              <a:t>HABITACIÓN</a:t>
            </a:r>
            <a:endParaRPr lang="es-ES_tradnl" sz="1800" dirty="0">
              <a:solidFill>
                <a:srgbClr val="000000"/>
              </a:solidFill>
              <a:latin typeface="Verdana"/>
            </a:endParaRPr>
          </a:p>
        </p:txBody>
      </p:sp>
      <p:sp>
        <p:nvSpPr>
          <p:cNvPr id="267274" name="Text Box 10"/>
          <p:cNvSpPr txBox="1">
            <a:spLocks noChangeArrowheads="1"/>
          </p:cNvSpPr>
          <p:nvPr/>
        </p:nvSpPr>
        <p:spPr bwMode="auto">
          <a:xfrm>
            <a:off x="7010400" y="3352800"/>
            <a:ext cx="1966913" cy="641350"/>
          </a:xfrm>
          <a:prstGeom prst="rect">
            <a:avLst/>
          </a:prstGeom>
          <a:noFill/>
          <a:ln w="12700" cap="sq">
            <a:noFill/>
            <a:miter lim="800000"/>
            <a:headEnd type="none" w="sm" len="sm"/>
            <a:tailEnd type="none" w="sm" len="sm"/>
          </a:ln>
          <a:effectLst/>
        </p:spPr>
        <p:txBody>
          <a:bodyPr>
            <a:spAutoFit/>
          </a:bodyPr>
          <a:lstStyle/>
          <a:p>
            <a:pPr algn="ctr" defTabSz="762000" eaLnBrk="0" hangingPunct="0">
              <a:spcBef>
                <a:spcPct val="50000"/>
              </a:spcBef>
              <a:buClrTx/>
            </a:pPr>
            <a:r>
              <a:rPr lang="es-ES_tradnl" sz="1800" dirty="0">
                <a:solidFill>
                  <a:srgbClr val="000000"/>
                </a:solidFill>
                <a:latin typeface="Verdana"/>
              </a:rPr>
              <a:t>TRAYECTO</a:t>
            </a:r>
          </a:p>
          <a:p>
            <a:pPr algn="ctr" defTabSz="762000" eaLnBrk="0" hangingPunct="0">
              <a:spcBef>
                <a:spcPct val="0"/>
              </a:spcBef>
              <a:buClrTx/>
            </a:pPr>
            <a:r>
              <a:rPr lang="es-ES_tradnl" sz="1800" dirty="0">
                <a:solidFill>
                  <a:srgbClr val="000000"/>
                </a:solidFill>
                <a:latin typeface="Verdana"/>
              </a:rPr>
              <a:t>DIRECTO</a:t>
            </a:r>
          </a:p>
        </p:txBody>
      </p:sp>
      <p:sp>
        <p:nvSpPr>
          <p:cNvPr id="267275" name="Text Box 11"/>
          <p:cNvSpPr txBox="1">
            <a:spLocks noChangeArrowheads="1"/>
          </p:cNvSpPr>
          <p:nvPr/>
        </p:nvSpPr>
        <p:spPr bwMode="auto">
          <a:xfrm>
            <a:off x="7162800" y="5029200"/>
            <a:ext cx="1755775" cy="641350"/>
          </a:xfrm>
          <a:prstGeom prst="rect">
            <a:avLst/>
          </a:prstGeom>
          <a:noFill/>
          <a:ln w="12700" cap="sq">
            <a:noFill/>
            <a:miter lim="800000"/>
            <a:headEnd type="none" w="sm" len="sm"/>
            <a:tailEnd type="none" w="sm" len="sm"/>
          </a:ln>
          <a:effectLst/>
        </p:spPr>
        <p:txBody>
          <a:bodyPr>
            <a:spAutoFit/>
          </a:bodyPr>
          <a:lstStyle/>
          <a:p>
            <a:pPr algn="ctr" defTabSz="762000" eaLnBrk="0" hangingPunct="0">
              <a:spcBef>
                <a:spcPct val="0"/>
              </a:spcBef>
              <a:buClrTx/>
            </a:pPr>
            <a:r>
              <a:rPr lang="es-ES_tradnl" sz="1800" dirty="0">
                <a:solidFill>
                  <a:srgbClr val="000000"/>
                </a:solidFill>
                <a:latin typeface="Verdana"/>
              </a:rPr>
              <a:t>LUGAR DE </a:t>
            </a:r>
          </a:p>
          <a:p>
            <a:pPr algn="ctr" defTabSz="762000" eaLnBrk="0" hangingPunct="0">
              <a:spcBef>
                <a:spcPct val="0"/>
              </a:spcBef>
              <a:buClrTx/>
            </a:pPr>
            <a:r>
              <a:rPr lang="es-ES_tradnl" sz="1800" dirty="0">
                <a:solidFill>
                  <a:srgbClr val="000000"/>
                </a:solidFill>
                <a:latin typeface="Verdana"/>
              </a:rPr>
              <a:t>TRABAJO</a:t>
            </a:r>
          </a:p>
        </p:txBody>
      </p:sp>
    </p:spTree>
    <p:extLst>
      <p:ext uri="{BB962C8B-B14F-4D97-AF65-F5344CB8AC3E}">
        <p14:creationId xmlns:p14="http://schemas.microsoft.com/office/powerpoint/2010/main" val="4215723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7267"/>
                                        </p:tgtEl>
                                        <p:attrNameLst>
                                          <p:attrName>style.visibility</p:attrName>
                                        </p:attrNameLst>
                                      </p:cBhvr>
                                      <p:to>
                                        <p:strVal val="visible"/>
                                      </p:to>
                                    </p:set>
                                    <p:anim calcmode="lin" valueType="num">
                                      <p:cBhvr additive="base">
                                        <p:cTn id="7" dur="500" fill="hold"/>
                                        <p:tgtEl>
                                          <p:spTgt spid="267267"/>
                                        </p:tgtEl>
                                        <p:attrNameLst>
                                          <p:attrName>ppt_x</p:attrName>
                                        </p:attrNameLst>
                                      </p:cBhvr>
                                      <p:tavLst>
                                        <p:tav tm="0">
                                          <p:val>
                                            <p:strVal val="0-#ppt_w/2"/>
                                          </p:val>
                                        </p:tav>
                                        <p:tav tm="100000">
                                          <p:val>
                                            <p:strVal val="#ppt_x"/>
                                          </p:val>
                                        </p:tav>
                                      </p:tavLst>
                                    </p:anim>
                                    <p:anim calcmode="lin" valueType="num">
                                      <p:cBhvr additive="base">
                                        <p:cTn id="8" dur="500" fill="hold"/>
                                        <p:tgtEl>
                                          <p:spTgt spid="2672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304800"/>
            <a:ext cx="6524644" cy="1143000"/>
          </a:xfrm>
        </p:spPr>
        <p:txBody>
          <a:bodyPr/>
          <a:lstStyle/>
          <a:p>
            <a:r>
              <a:rPr lang="es-C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TRAYECTO DIRECTO</a:t>
            </a:r>
            <a:endParaRPr lang="es-CL"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p:txBody>
          <a:bodyPr/>
          <a:lstStyle/>
          <a:p>
            <a:endParaRPr lang="es-CL" dirty="0" smtClean="0"/>
          </a:p>
          <a:p>
            <a:pPr>
              <a:buFontTx/>
              <a:buChar char="-"/>
            </a:pPr>
            <a:r>
              <a:rPr lang="es-CL" sz="28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RACIONAL</a:t>
            </a:r>
          </a:p>
          <a:p>
            <a:endParaRPr lang="es-CL"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Tx/>
              <a:buChar char="-"/>
            </a:pPr>
            <a:r>
              <a:rPr lang="es-CL" sz="28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NO INTERRUMPIDO</a:t>
            </a:r>
          </a:p>
          <a:p>
            <a:endParaRPr lang="es-CL"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CL"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CL" sz="28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NO DESVIADO</a:t>
            </a:r>
            <a:endParaRPr lang="es-CL" sz="2800"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3 Marcador de número de diapositiva"/>
          <p:cNvSpPr>
            <a:spLocks noGrp="1"/>
          </p:cNvSpPr>
          <p:nvPr>
            <p:ph type="sldNum" sz="quarter" idx="12"/>
          </p:nvPr>
        </p:nvSpPr>
        <p:spPr/>
        <p:txBody>
          <a:bodyPr/>
          <a:lstStyle/>
          <a:p>
            <a:fld id="{FDAEAE22-E491-416A-93EE-D7C753D1A43F}" type="slidenum">
              <a:rPr lang="es-ES_tradnl" smtClean="0">
                <a:solidFill>
                  <a:srgbClr val="FFFFFF"/>
                </a:solidFill>
              </a:rPr>
              <a:pPr/>
              <a:t>33</a:t>
            </a:fld>
            <a:endParaRPr lang="es-ES_tradnl">
              <a:solidFill>
                <a:srgbClr val="FFFFFF"/>
              </a:solidFill>
            </a:endParaRPr>
          </a:p>
        </p:txBody>
      </p:sp>
    </p:spTree>
    <p:extLst>
      <p:ext uri="{BB962C8B-B14F-4D97-AF65-F5344CB8AC3E}">
        <p14:creationId xmlns:p14="http://schemas.microsoft.com/office/powerpoint/2010/main" val="186619679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609600" y="304800"/>
            <a:ext cx="7248548" cy="914400"/>
          </a:xfrm>
        </p:spPr>
        <p:txBody>
          <a:bodyPr>
            <a:normAutofit fontScale="90000"/>
          </a:bodyPr>
          <a:lstStyle/>
          <a:p>
            <a:pPr algn="ctr"/>
            <a:r>
              <a:rPr lang="es-ES_tradnl"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PRUEBA EN EL ACCIDENTE DEL TRAYECTO</a:t>
            </a:r>
            <a:r>
              <a:rPr lang="es-ES"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2 Marcador de número de diapositiva"/>
          <p:cNvSpPr>
            <a:spLocks noGrp="1"/>
          </p:cNvSpPr>
          <p:nvPr>
            <p:ph type="sldNum" sz="quarter" idx="10"/>
          </p:nvPr>
        </p:nvSpPr>
        <p:spPr/>
        <p:txBody>
          <a:bodyPr/>
          <a:lstStyle/>
          <a:p>
            <a:fld id="{D137B9E5-4453-41D0-8F70-1DEF4892E545}" type="slidenum">
              <a:rPr lang="es-ES_tradnl">
                <a:solidFill>
                  <a:srgbClr val="FFFFFF"/>
                </a:solidFill>
              </a:rPr>
              <a:pPr/>
              <a:t>34</a:t>
            </a:fld>
            <a:endParaRPr lang="es-ES_tradnl">
              <a:solidFill>
                <a:srgbClr val="FFFFFF"/>
              </a:solidFill>
            </a:endParaRPr>
          </a:p>
        </p:txBody>
      </p:sp>
      <p:sp>
        <p:nvSpPr>
          <p:cNvPr id="253955" name="Text Box 3"/>
          <p:cNvSpPr txBox="1">
            <a:spLocks noChangeArrowheads="1"/>
          </p:cNvSpPr>
          <p:nvPr/>
        </p:nvSpPr>
        <p:spPr bwMode="auto">
          <a:xfrm>
            <a:off x="500034" y="2571744"/>
            <a:ext cx="8415366" cy="2708434"/>
          </a:xfrm>
          <a:prstGeom prst="rect">
            <a:avLst/>
          </a:prstGeom>
          <a:noFill/>
          <a:ln w="12700" cap="sq">
            <a:noFill/>
            <a:miter lim="800000"/>
            <a:headEnd type="none" w="sm" len="sm"/>
            <a:tailEnd type="none" w="sm" len="sm"/>
          </a:ln>
          <a:effectLst/>
        </p:spPr>
        <p:txBody>
          <a:bodyPr wrap="square">
            <a:spAutoFit/>
          </a:bodyPr>
          <a:lstStyle/>
          <a:p>
            <a:pPr defTabSz="762000" eaLnBrk="0" hangingPunct="0">
              <a:spcBef>
                <a:spcPct val="50000"/>
              </a:spcBef>
              <a:buClrTx/>
            </a:pPr>
            <a:r>
              <a:rPr lang="es-ES_tradnl" sz="2000" b="0" dirty="0">
                <a:solidFill>
                  <a:srgbClr val="000000"/>
                </a:solidFill>
                <a:latin typeface="Verdana"/>
                <a:cs typeface="Tahoma" pitchFamily="34" charset="0"/>
              </a:rPr>
              <a:t>En efecto, el artículo 7°, inciso segundo,  del Decreto Supremo N° 101, de 1968, de Previsión Social, que contiene el Reglamento General de la Ley N° 16.744, dispone lo siguiente:</a:t>
            </a:r>
            <a:endParaRPr lang="es-ES_tradnl" sz="2000" b="0" dirty="0">
              <a:solidFill>
                <a:srgbClr val="000000"/>
              </a:solidFill>
              <a:latin typeface="Verdana"/>
              <a:cs typeface="Times New Roman" pitchFamily="18" charset="0"/>
            </a:endParaRPr>
          </a:p>
          <a:p>
            <a:pPr defTabSz="762000" eaLnBrk="0" hangingPunct="0">
              <a:spcBef>
                <a:spcPct val="50000"/>
              </a:spcBef>
              <a:buClrTx/>
            </a:pPr>
            <a:r>
              <a:rPr lang="es-ES_tradnl" sz="2000" b="0" dirty="0">
                <a:solidFill>
                  <a:srgbClr val="000000"/>
                </a:solidFill>
                <a:latin typeface="Verdana"/>
                <a:cs typeface="Tahoma" pitchFamily="34" charset="0"/>
              </a:rPr>
              <a:t> </a:t>
            </a:r>
            <a:r>
              <a:rPr lang="es-ES_tradnl" sz="2000" b="0" dirty="0" smtClean="0">
                <a:solidFill>
                  <a:srgbClr val="000000"/>
                </a:solidFill>
                <a:latin typeface="Verdana"/>
                <a:cs typeface="Tahoma" pitchFamily="34" charset="0"/>
              </a:rPr>
              <a:t>“</a:t>
            </a:r>
            <a:r>
              <a:rPr lang="es-ES_tradnl" sz="2000" b="0" dirty="0">
                <a:solidFill>
                  <a:srgbClr val="000000"/>
                </a:solidFill>
                <a:latin typeface="Verdana"/>
                <a:cs typeface="Tahoma" pitchFamily="34" charset="0"/>
              </a:rPr>
              <a:t>La circunstancia de haber ocurrido el accidente en el trayecto directo (entre la habitación y el lugar de trabajo) </a:t>
            </a:r>
            <a:r>
              <a:rPr lang="es-ES_tradnl" sz="2000" dirty="0">
                <a:solidFill>
                  <a:srgbClr val="000000"/>
                </a:solidFill>
                <a:latin typeface="Verdana"/>
                <a:cs typeface="Tahoma" pitchFamily="34" charset="0"/>
              </a:rPr>
              <a:t>deberá ser acreditada ante el respectivo organismo administrador </a:t>
            </a:r>
            <a:r>
              <a:rPr lang="es-ES_tradnl" sz="2000" b="0" dirty="0">
                <a:solidFill>
                  <a:srgbClr val="000000"/>
                </a:solidFill>
                <a:latin typeface="Verdana"/>
                <a:cs typeface="Tahoma" pitchFamily="34" charset="0"/>
              </a:rPr>
              <a:t>(la Mutual) mediante el respectivo parte de Carabineros u otros medios igualmente fehacientes.”.</a:t>
            </a:r>
            <a:endParaRPr lang="es-ES" sz="2000" b="0" dirty="0">
              <a:solidFill>
                <a:srgbClr val="000000"/>
              </a:solidFill>
              <a:latin typeface="Verdana"/>
            </a:endParaRPr>
          </a:p>
        </p:txBody>
      </p:sp>
      <p:sp>
        <p:nvSpPr>
          <p:cNvPr id="253956" name="Rectangle 4"/>
          <p:cNvSpPr>
            <a:spLocks noChangeArrowheads="1"/>
          </p:cNvSpPr>
          <p:nvPr/>
        </p:nvSpPr>
        <p:spPr bwMode="auto">
          <a:xfrm>
            <a:off x="500034" y="1500174"/>
            <a:ext cx="7667652" cy="914400"/>
          </a:xfrm>
          <a:prstGeom prst="rect">
            <a:avLst/>
          </a:prstGeom>
          <a:noFill/>
          <a:ln w="9525">
            <a:noFill/>
            <a:miter lim="800000"/>
            <a:headEnd/>
            <a:tailEnd/>
          </a:ln>
          <a:effectLst/>
        </p:spPr>
        <p:txBody>
          <a:bodyPr anchor="ctr"/>
          <a:lstStyle/>
          <a:p>
            <a:pPr algn="ctr" eaLnBrk="0" hangingPunct="0">
              <a:spcBef>
                <a:spcPct val="0"/>
              </a:spcBef>
              <a:buClrTx/>
            </a:pPr>
            <a:r>
              <a:rPr lang="es-ES_tradnl" sz="3200" dirty="0" smtClean="0">
                <a:solidFill>
                  <a:srgbClr val="000000"/>
                </a:solidFill>
                <a:latin typeface="Verdana"/>
                <a:cs typeface="Tahoma" pitchFamily="34" charset="0"/>
              </a:rPr>
              <a:t>CARGA </a:t>
            </a:r>
            <a:r>
              <a:rPr lang="es-ES_tradnl" sz="3200" dirty="0">
                <a:solidFill>
                  <a:srgbClr val="000000"/>
                </a:solidFill>
                <a:latin typeface="Verdana"/>
                <a:cs typeface="Tahoma" pitchFamily="34" charset="0"/>
              </a:rPr>
              <a:t>DE LA PRUEBA</a:t>
            </a:r>
            <a:r>
              <a:rPr lang="es-ES" sz="3200" dirty="0">
                <a:solidFill>
                  <a:srgbClr val="000000"/>
                </a:solidFill>
                <a:latin typeface="Verdana"/>
              </a:rPr>
              <a:t> </a:t>
            </a:r>
          </a:p>
        </p:txBody>
      </p:sp>
    </p:spTree>
    <p:extLst>
      <p:ext uri="{BB962C8B-B14F-4D97-AF65-F5344CB8AC3E}">
        <p14:creationId xmlns:p14="http://schemas.microsoft.com/office/powerpoint/2010/main" val="238231127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3954"/>
                                        </p:tgtEl>
                                        <p:attrNameLst>
                                          <p:attrName>style.visibility</p:attrName>
                                        </p:attrNameLst>
                                      </p:cBhvr>
                                      <p:to>
                                        <p:strVal val="visible"/>
                                      </p:to>
                                    </p:set>
                                    <p:anim calcmode="lin" valueType="num">
                                      <p:cBhvr additive="base">
                                        <p:cTn id="7" dur="500" fill="hold"/>
                                        <p:tgtEl>
                                          <p:spTgt spid="253954"/>
                                        </p:tgtEl>
                                        <p:attrNameLst>
                                          <p:attrName>ppt_x</p:attrName>
                                        </p:attrNameLst>
                                      </p:cBhvr>
                                      <p:tavLst>
                                        <p:tav tm="0">
                                          <p:val>
                                            <p:strVal val="0-#ppt_w/2"/>
                                          </p:val>
                                        </p:tav>
                                        <p:tav tm="100000">
                                          <p:val>
                                            <p:strVal val="#ppt_x"/>
                                          </p:val>
                                        </p:tav>
                                      </p:tavLst>
                                    </p:anim>
                                    <p:anim calcmode="lin" valueType="num">
                                      <p:cBhvr additive="base">
                                        <p:cTn id="8" dur="500" fill="hold"/>
                                        <p:tgtEl>
                                          <p:spTgt spid="2539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3956"/>
                                        </p:tgtEl>
                                        <p:attrNameLst>
                                          <p:attrName>style.visibility</p:attrName>
                                        </p:attrNameLst>
                                      </p:cBhvr>
                                      <p:to>
                                        <p:strVal val="visible"/>
                                      </p:to>
                                    </p:set>
                                    <p:anim calcmode="lin" valueType="num">
                                      <p:cBhvr additive="base">
                                        <p:cTn id="13" dur="500" fill="hold"/>
                                        <p:tgtEl>
                                          <p:spTgt spid="253956"/>
                                        </p:tgtEl>
                                        <p:attrNameLst>
                                          <p:attrName>ppt_x</p:attrName>
                                        </p:attrNameLst>
                                      </p:cBhvr>
                                      <p:tavLst>
                                        <p:tav tm="0">
                                          <p:val>
                                            <p:strVal val="0-#ppt_w/2"/>
                                          </p:val>
                                        </p:tav>
                                        <p:tav tm="100000">
                                          <p:val>
                                            <p:strVal val="#ppt_x"/>
                                          </p:val>
                                        </p:tav>
                                      </p:tavLst>
                                    </p:anim>
                                    <p:anim calcmode="lin" valueType="num">
                                      <p:cBhvr additive="base">
                                        <p:cTn id="14" dur="500" fill="hold"/>
                                        <p:tgtEl>
                                          <p:spTgt spid="25395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3955">
                                            <p:txEl>
                                              <p:pRg st="0" end="0"/>
                                            </p:txEl>
                                          </p:spTgt>
                                        </p:tgtEl>
                                        <p:attrNameLst>
                                          <p:attrName>style.visibility</p:attrName>
                                        </p:attrNameLst>
                                      </p:cBhvr>
                                      <p:to>
                                        <p:strVal val="visible"/>
                                      </p:to>
                                    </p:set>
                                    <p:anim calcmode="lin" valueType="num">
                                      <p:cBhvr additive="base">
                                        <p:cTn id="19" dur="500" fill="hold"/>
                                        <p:tgtEl>
                                          <p:spTgt spid="25395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39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3955">
                                            <p:txEl>
                                              <p:pRg st="1" end="1"/>
                                            </p:txEl>
                                          </p:spTgt>
                                        </p:tgtEl>
                                        <p:attrNameLst>
                                          <p:attrName>style.visibility</p:attrName>
                                        </p:attrNameLst>
                                      </p:cBhvr>
                                      <p:to>
                                        <p:strVal val="visible"/>
                                      </p:to>
                                    </p:set>
                                    <p:anim calcmode="lin" valueType="num">
                                      <p:cBhvr additive="base">
                                        <p:cTn id="25" dur="500" fill="hold"/>
                                        <p:tgtEl>
                                          <p:spTgt spid="253955">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39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autoUpdateAnimBg="0"/>
      <p:bldP spid="253955" grpId="0" build="p" autoUpdateAnimBg="0"/>
      <p:bldP spid="25395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304800"/>
            <a:ext cx="7386614" cy="1143000"/>
          </a:xfrm>
        </p:spPr>
        <p:txBody>
          <a:bodyPr/>
          <a:lstStyle/>
          <a:p>
            <a:pPr algn="ctr"/>
            <a:r>
              <a:rPr lang="es-C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ACCIDENTES OCURRIDOS EN HORARIO DE COLACIÓN</a:t>
            </a:r>
            <a:endParaRPr lang="es-CL"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a:xfrm>
            <a:off x="755577" y="1628775"/>
            <a:ext cx="7848872" cy="3888457"/>
          </a:xfrm>
        </p:spPr>
        <p:txBody>
          <a:bodyPr>
            <a:normAutofit fontScale="92500" lnSpcReduction="10000"/>
          </a:bodyPr>
          <a:lstStyle/>
          <a:p>
            <a:pPr>
              <a:buClr>
                <a:srgbClr val="92D050"/>
              </a:buClr>
              <a:buNone/>
            </a:pPr>
            <a:endParaRPr lang="es-CL" dirty="0" smtClean="0"/>
          </a:p>
          <a:p>
            <a:pPr marL="0" indent="0" algn="just">
              <a:buClr>
                <a:srgbClr val="92D050"/>
              </a:buClr>
            </a:pPr>
            <a:r>
              <a:rPr lang="es-CL" dirty="0">
                <a:solidFill>
                  <a:schemeClr val="tx1"/>
                </a:solidFill>
              </a:rPr>
              <a:t> </a:t>
            </a:r>
            <a:r>
              <a:rPr lang="es-CL" dirty="0" smtClean="0">
                <a:solidFill>
                  <a:schemeClr val="tx1"/>
                </a:solidFill>
              </a:rPr>
              <a:t>Los siniestros ocurridos en el trayecto directo entre el lugar de trabajo y su habitación, con motivo de efectuar la colación, constituirán un accidente del trabajo en el trayecto en la medida que éste se encuentre debidamente acreditado, conforme al artículo 7° del D. S. 101.</a:t>
            </a:r>
          </a:p>
          <a:p>
            <a:pPr marL="0">
              <a:buClr>
                <a:srgbClr val="92D050"/>
              </a:buClr>
              <a:buFontTx/>
              <a:buChar char="-"/>
            </a:pPr>
            <a:endParaRPr lang="es-CL" dirty="0">
              <a:solidFill>
                <a:schemeClr val="tx1"/>
              </a:solidFill>
            </a:endParaRPr>
          </a:p>
          <a:p>
            <a:pPr marL="0" indent="0" algn="just">
              <a:buClr>
                <a:srgbClr val="92D050"/>
              </a:buClr>
            </a:pPr>
            <a:r>
              <a:rPr lang="es-CL" dirty="0" smtClean="0">
                <a:solidFill>
                  <a:schemeClr val="tx1"/>
                </a:solidFill>
              </a:rPr>
              <a:t> Los siniestros que ocurran durante el horario de colación (casinos, restaurantes, o en camino a éstos, etc.) podrán, eventualmente, constituir un accidente con ocasión del trabajo.</a:t>
            </a:r>
            <a:endParaRPr lang="es-CL" dirty="0">
              <a:solidFill>
                <a:schemeClr val="tx1"/>
              </a:solidFill>
            </a:endParaRPr>
          </a:p>
        </p:txBody>
      </p:sp>
      <p:sp>
        <p:nvSpPr>
          <p:cNvPr id="4" name="3 Marcador de número de diapositiva"/>
          <p:cNvSpPr>
            <a:spLocks noGrp="1"/>
          </p:cNvSpPr>
          <p:nvPr>
            <p:ph type="sldNum" sz="quarter" idx="12"/>
          </p:nvPr>
        </p:nvSpPr>
        <p:spPr/>
        <p:txBody>
          <a:bodyPr/>
          <a:lstStyle/>
          <a:p>
            <a:fld id="{FDAEAE22-E491-416A-93EE-D7C753D1A43F}" type="slidenum">
              <a:rPr lang="es-ES_tradnl" smtClean="0">
                <a:solidFill>
                  <a:srgbClr val="FFFFFF"/>
                </a:solidFill>
              </a:rPr>
              <a:pPr/>
              <a:t>35</a:t>
            </a:fld>
            <a:endParaRPr lang="es-ES_tradnl">
              <a:solidFill>
                <a:srgbClr val="FFFFFF"/>
              </a:solidFill>
            </a:endParaRPr>
          </a:p>
        </p:txBody>
      </p:sp>
    </p:spTree>
    <p:extLst>
      <p:ext uri="{BB962C8B-B14F-4D97-AF65-F5344CB8AC3E}">
        <p14:creationId xmlns:p14="http://schemas.microsoft.com/office/powerpoint/2010/main" val="267008654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04800"/>
            <a:ext cx="8136904" cy="1409688"/>
          </a:xfrm>
        </p:spPr>
        <p:txBody>
          <a:bodyPr/>
          <a:lstStyle/>
          <a:p>
            <a:pPr algn="ctr"/>
            <a:r>
              <a:rPr lang="es-CL" sz="2800" dirty="0" smtClean="0">
                <a:solidFill>
                  <a:srgbClr val="92D050"/>
                </a:solidFill>
                <a:latin typeface="Verdana" panose="020B0604030504040204" pitchFamily="34" charset="0"/>
                <a:ea typeface="Verdana" panose="020B0604030504040204" pitchFamily="34" charset="0"/>
                <a:cs typeface="Verdana" panose="020B0604030504040204" pitchFamily="34" charset="0"/>
              </a:rPr>
              <a:t/>
            </a:r>
            <a:br>
              <a:rPr lang="es-CL" sz="2800" dirty="0" smtClean="0">
                <a:solidFill>
                  <a:srgbClr val="92D050"/>
                </a:solidFill>
                <a:latin typeface="Verdana" panose="020B0604030504040204" pitchFamily="34" charset="0"/>
                <a:ea typeface="Verdana" panose="020B0604030504040204" pitchFamily="34" charset="0"/>
                <a:cs typeface="Verdana" panose="020B0604030504040204" pitchFamily="34" charset="0"/>
              </a:rPr>
            </a:br>
            <a:r>
              <a:rPr lang="es-CL" sz="28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ACCIDENTES OCURRIDOS</a:t>
            </a:r>
            <a:br>
              <a:rPr lang="es-CL" sz="28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s-CL" sz="28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EN EL TRAYECTO ENTRE DOS EMPLEADORES</a:t>
            </a:r>
            <a:r>
              <a:rPr lang="es-CL" sz="2800" dirty="0" smtClean="0">
                <a:solidFill>
                  <a:srgbClr val="92D050"/>
                </a:solidFill>
              </a:rPr>
              <a:t/>
            </a:r>
            <a:br>
              <a:rPr lang="es-CL" sz="2800" dirty="0" smtClean="0">
                <a:solidFill>
                  <a:srgbClr val="92D050"/>
                </a:solidFill>
              </a:rPr>
            </a:br>
            <a:endParaRPr lang="es-CL" sz="2800" dirty="0">
              <a:solidFill>
                <a:srgbClr val="92D050"/>
              </a:solidFill>
            </a:endParaRPr>
          </a:p>
        </p:txBody>
      </p:sp>
      <p:sp>
        <p:nvSpPr>
          <p:cNvPr id="3" name="2 Marcador de contenido"/>
          <p:cNvSpPr>
            <a:spLocks noGrp="1"/>
          </p:cNvSpPr>
          <p:nvPr>
            <p:ph idx="1"/>
          </p:nvPr>
        </p:nvSpPr>
        <p:spPr>
          <a:xfrm>
            <a:off x="428596" y="1785926"/>
            <a:ext cx="8286808" cy="4357718"/>
          </a:xfrm>
        </p:spPr>
        <p:txBody>
          <a:bodyPr>
            <a:normAutofit fontScale="92500"/>
          </a:bodyPr>
          <a:lstStyle/>
          <a:p>
            <a:pPr>
              <a:buNone/>
            </a:pPr>
            <a:endParaRPr lang="es-CL" dirty="0" smtClean="0"/>
          </a:p>
          <a:p>
            <a:pPr marL="0" algn="just">
              <a:buNone/>
            </a:pP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Son también accidentes del trabajo en el trayecto los ocurridos en el trayecto </a:t>
            </a:r>
            <a:r>
              <a:rPr lang="es-C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entre dos lugares de trabajo distintos</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marL="0" algn="just">
              <a:buNone/>
            </a:pPr>
            <a:endPar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algn="just">
              <a:buNone/>
            </a:pP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 considerará que el accidente dice relación con el trabajo al que se dirigía el trabajador al ocurrir el siniestro.</a:t>
            </a:r>
          </a:p>
          <a:p>
            <a:pPr marL="0">
              <a:buNone/>
            </a:pPr>
            <a:endPar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a:buNone/>
            </a:pPr>
            <a:r>
              <a:rPr lang="es-C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Ley 20.101 modificó el inciso 2°, del artículo 5° de la Ley 16.744.</a:t>
            </a:r>
          </a:p>
          <a:p>
            <a:pPr marL="0">
              <a:buNone/>
            </a:pP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Circular 2302, de 2006, SUSESO.</a:t>
            </a:r>
          </a:p>
          <a:p>
            <a:pPr>
              <a:buNone/>
            </a:pPr>
            <a:endParaRPr lang="es-CL" dirty="0"/>
          </a:p>
        </p:txBody>
      </p:sp>
    </p:spTree>
    <p:extLst>
      <p:ext uri="{BB962C8B-B14F-4D97-AF65-F5344CB8AC3E}">
        <p14:creationId xmlns:p14="http://schemas.microsoft.com/office/powerpoint/2010/main" val="841603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0028" y="188640"/>
            <a:ext cx="7852372" cy="648072"/>
          </a:xfrm>
        </p:spPr>
        <p:txBody>
          <a:bodyPr>
            <a:normAutofit/>
          </a:bodyPr>
          <a:lstStyle/>
          <a:p>
            <a:pPr algn="l"/>
            <a:r>
              <a:rPr lang="es-CL" sz="2800" dirty="0" smtClean="0">
                <a:latin typeface="+mn-lt"/>
              </a:rPr>
              <a:t>CIRCULAR  3221 de 07.04.2016</a:t>
            </a:r>
            <a:endParaRPr lang="es-CL" sz="2800" dirty="0">
              <a:latin typeface="+mn-lt"/>
            </a:endParaRPr>
          </a:p>
        </p:txBody>
      </p:sp>
      <p:sp>
        <p:nvSpPr>
          <p:cNvPr id="4" name="CuadroTexto 3"/>
          <p:cNvSpPr txBox="1"/>
          <p:nvPr/>
        </p:nvSpPr>
        <p:spPr>
          <a:xfrm>
            <a:off x="611560" y="980728"/>
            <a:ext cx="7920880" cy="6734151"/>
          </a:xfrm>
          <a:prstGeom prst="rect">
            <a:avLst/>
          </a:prstGeom>
          <a:noFill/>
        </p:spPr>
        <p:txBody>
          <a:bodyPr wrap="square" rtlCol="0">
            <a:spAutoFit/>
          </a:bodyPr>
          <a:lstStyle/>
          <a:p>
            <a:r>
              <a:rPr lang="es-CL" sz="2000" dirty="0" smtClean="0">
                <a:solidFill>
                  <a:schemeClr val="tx1"/>
                </a:solidFill>
              </a:rPr>
              <a:t>Definiciones:</a:t>
            </a:r>
          </a:p>
          <a:p>
            <a:pPr>
              <a:buClr>
                <a:schemeClr val="tx1"/>
              </a:buClr>
            </a:pPr>
            <a:r>
              <a:rPr lang="es-CL" sz="1800" b="0" dirty="0" smtClean="0">
                <a:solidFill>
                  <a:schemeClr val="tx1"/>
                </a:solidFill>
              </a:rPr>
              <a:t>a) Habitación: Lugar donde se pernocta (aloja u hospeda). </a:t>
            </a:r>
          </a:p>
          <a:p>
            <a:pPr>
              <a:buClr>
                <a:schemeClr val="tx1"/>
              </a:buClr>
            </a:pPr>
            <a:r>
              <a:rPr lang="es-CL" sz="1800" b="0" dirty="0" smtClean="0">
                <a:solidFill>
                  <a:schemeClr val="tx1"/>
                </a:solidFill>
              </a:rPr>
              <a:t>Límite territorial de la habitación. Régimen Copropiedad Inmobiliaria (bienes comunes). Modalidad turnos de llamada.</a:t>
            </a:r>
          </a:p>
          <a:p>
            <a:pPr>
              <a:buClr>
                <a:schemeClr val="tx1"/>
              </a:buClr>
            </a:pPr>
            <a:endParaRPr lang="es-CL" sz="1800" b="0" dirty="0" smtClean="0">
              <a:solidFill>
                <a:schemeClr val="tx1"/>
              </a:solidFill>
            </a:endParaRPr>
          </a:p>
          <a:p>
            <a:pPr>
              <a:buClr>
                <a:schemeClr val="tx1"/>
              </a:buClr>
            </a:pPr>
            <a:r>
              <a:rPr lang="es-CL" sz="1800" b="0" dirty="0" smtClean="0">
                <a:solidFill>
                  <a:schemeClr val="tx1"/>
                </a:solidFill>
              </a:rPr>
              <a:t>b) Trayecto Directo: Racional, no interrumpido, ni desviado.</a:t>
            </a:r>
          </a:p>
          <a:p>
            <a:pPr>
              <a:buClr>
                <a:schemeClr val="tx1"/>
              </a:buClr>
            </a:pPr>
            <a:r>
              <a:rPr lang="es-CL" sz="1800" b="0" dirty="0" smtClean="0">
                <a:solidFill>
                  <a:schemeClr val="tx1"/>
                </a:solidFill>
              </a:rPr>
              <a:t>Habitual (necesidad objetiva y no mero capricho). Desvío futuro. Trayecto habitación/trabajo en horario de colación. </a:t>
            </a:r>
          </a:p>
          <a:p>
            <a:pPr>
              <a:buClr>
                <a:schemeClr val="tx1"/>
              </a:buClr>
            </a:pPr>
            <a:endParaRPr lang="es-CL" sz="1800" b="0" dirty="0" smtClean="0">
              <a:solidFill>
                <a:schemeClr val="tx1"/>
              </a:solidFill>
            </a:endParaRPr>
          </a:p>
          <a:p>
            <a:pPr>
              <a:buClr>
                <a:schemeClr val="tx1"/>
              </a:buClr>
            </a:pPr>
            <a:r>
              <a:rPr lang="es-CL" sz="1800" b="0" dirty="0" smtClean="0">
                <a:solidFill>
                  <a:schemeClr val="tx1"/>
                </a:solidFill>
              </a:rPr>
              <a:t>c) Lugar de Trabajo: Traspaso límite físico.</a:t>
            </a:r>
          </a:p>
          <a:p>
            <a:pPr>
              <a:buClr>
                <a:schemeClr val="tx1"/>
              </a:buClr>
            </a:pPr>
            <a:r>
              <a:rPr lang="es-CL" sz="1800" b="0" dirty="0" smtClean="0">
                <a:solidFill>
                  <a:schemeClr val="tx1"/>
                </a:solidFill>
              </a:rPr>
              <a:t>Campamentos (actos de la vida diaria/ condiciones de higiene y seguridad). Desplazamientos entre lugares de trabajo.</a:t>
            </a:r>
          </a:p>
          <a:p>
            <a:pPr>
              <a:buClr>
                <a:schemeClr val="tx1"/>
              </a:buClr>
            </a:pPr>
            <a:endParaRPr lang="es-CL" sz="1800" b="0" dirty="0" smtClean="0">
              <a:solidFill>
                <a:schemeClr val="tx1"/>
              </a:solidFill>
            </a:endParaRPr>
          </a:p>
          <a:p>
            <a:pPr>
              <a:buClr>
                <a:schemeClr val="tx1"/>
              </a:buClr>
            </a:pPr>
            <a:r>
              <a:rPr lang="es-CL" sz="1800" b="0" dirty="0" smtClean="0">
                <a:solidFill>
                  <a:schemeClr val="tx1"/>
                </a:solidFill>
              </a:rPr>
              <a:t>d) En el trayecto directo entre dos lugares de trabajo pertenecientes a distintos empleadores (empleador a donde se dirige).</a:t>
            </a:r>
          </a:p>
          <a:p>
            <a:pPr>
              <a:buClr>
                <a:schemeClr val="tx1"/>
              </a:buClr>
            </a:pPr>
            <a:endParaRPr lang="es-CL" sz="1600" b="0" dirty="0" smtClean="0">
              <a:solidFill>
                <a:schemeClr val="tx1"/>
              </a:solidFill>
            </a:endParaRPr>
          </a:p>
          <a:p>
            <a:pPr marL="342900" indent="-342900">
              <a:buClr>
                <a:schemeClr val="tx1"/>
              </a:buClr>
              <a:buAutoNum type="alphaLcParenR"/>
            </a:pPr>
            <a:endParaRPr lang="es-CL" sz="1800" b="0" dirty="0">
              <a:solidFill>
                <a:schemeClr val="tx1"/>
              </a:solidFill>
            </a:endParaRPr>
          </a:p>
          <a:p>
            <a:pPr marL="342900" indent="-342900">
              <a:buClr>
                <a:schemeClr val="tx1"/>
              </a:buClr>
              <a:buAutoNum type="alphaLcParenR"/>
            </a:pPr>
            <a:endParaRPr lang="es-CL" sz="1800" b="0" dirty="0" smtClean="0">
              <a:solidFill>
                <a:schemeClr val="tx1"/>
              </a:solidFill>
            </a:endParaRPr>
          </a:p>
          <a:p>
            <a:pPr marL="342900" indent="-342900">
              <a:buClr>
                <a:schemeClr val="tx1"/>
              </a:buClr>
              <a:buAutoNum type="alphaLcParenR"/>
            </a:pPr>
            <a:endParaRPr lang="es-CL" sz="1800" b="0" dirty="0" smtClean="0">
              <a:solidFill>
                <a:schemeClr val="tx1"/>
              </a:solidFill>
            </a:endParaRPr>
          </a:p>
          <a:p>
            <a:pPr marL="342900" indent="-342900">
              <a:buAutoNum type="alphaLcParenR"/>
            </a:pPr>
            <a:endParaRPr lang="es-CL" sz="1800" b="0" dirty="0"/>
          </a:p>
        </p:txBody>
      </p:sp>
    </p:spTree>
    <p:extLst>
      <p:ext uri="{BB962C8B-B14F-4D97-AF65-F5344CB8AC3E}">
        <p14:creationId xmlns:p14="http://schemas.microsoft.com/office/powerpoint/2010/main" val="4115332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0028" y="188640"/>
            <a:ext cx="7852372" cy="648072"/>
          </a:xfrm>
        </p:spPr>
        <p:txBody>
          <a:bodyPr>
            <a:normAutofit/>
          </a:bodyPr>
          <a:lstStyle/>
          <a:p>
            <a:pPr algn="l"/>
            <a:r>
              <a:rPr lang="es-CL" sz="2800" dirty="0" smtClean="0">
                <a:latin typeface="+mn-lt"/>
              </a:rPr>
              <a:t>CIRCULAR  3221 de 07.04.2016</a:t>
            </a:r>
            <a:endParaRPr lang="es-CL" sz="2800" dirty="0">
              <a:latin typeface="+mn-lt"/>
            </a:endParaRPr>
          </a:p>
        </p:txBody>
      </p:sp>
      <p:sp>
        <p:nvSpPr>
          <p:cNvPr id="4" name="CuadroTexto 3"/>
          <p:cNvSpPr txBox="1"/>
          <p:nvPr/>
        </p:nvSpPr>
        <p:spPr>
          <a:xfrm>
            <a:off x="251520" y="836712"/>
            <a:ext cx="8640960" cy="5324535"/>
          </a:xfrm>
          <a:prstGeom prst="rect">
            <a:avLst/>
          </a:prstGeom>
          <a:noFill/>
        </p:spPr>
        <p:txBody>
          <a:bodyPr wrap="square" rtlCol="0">
            <a:spAutoFit/>
          </a:bodyPr>
          <a:lstStyle/>
          <a:p>
            <a:pPr>
              <a:buClr>
                <a:schemeClr val="tx1"/>
              </a:buClr>
            </a:pPr>
            <a:r>
              <a:rPr lang="es-CL" sz="1600" u="sng" dirty="0" smtClean="0">
                <a:solidFill>
                  <a:schemeClr val="tx1"/>
                </a:solidFill>
              </a:rPr>
              <a:t>Diligencias </a:t>
            </a:r>
            <a:r>
              <a:rPr lang="es-CL" sz="1600" u="sng" dirty="0">
                <a:solidFill>
                  <a:schemeClr val="tx1"/>
                </a:solidFill>
              </a:rPr>
              <a:t>OA</a:t>
            </a:r>
            <a:r>
              <a:rPr lang="es-CL" sz="1600" u="sng" dirty="0" smtClean="0">
                <a:solidFill>
                  <a:schemeClr val="tx1"/>
                </a:solidFill>
              </a:rPr>
              <a:t>: </a:t>
            </a:r>
            <a:endParaRPr lang="es-CL" sz="1600" b="0" u="sng" dirty="0" smtClean="0">
              <a:solidFill>
                <a:schemeClr val="tx1"/>
              </a:solidFill>
            </a:endParaRPr>
          </a:p>
          <a:p>
            <a:pPr marL="285750" indent="-285750">
              <a:buClr>
                <a:schemeClr val="tx1"/>
              </a:buClr>
              <a:buFontTx/>
              <a:buChar char="-"/>
            </a:pPr>
            <a:r>
              <a:rPr lang="es-CL" sz="1600" b="0" dirty="0" smtClean="0">
                <a:solidFill>
                  <a:schemeClr val="tx1"/>
                </a:solidFill>
              </a:rPr>
              <a:t>Calificación OA suficientemente fundada (declaración Anexo 1).</a:t>
            </a:r>
          </a:p>
          <a:p>
            <a:pPr marL="285750" indent="-285750">
              <a:buClr>
                <a:schemeClr val="tx1"/>
              </a:buClr>
              <a:buFontTx/>
              <a:buChar char="-"/>
            </a:pPr>
            <a:r>
              <a:rPr lang="es-CL" sz="1600" b="0" dirty="0" smtClean="0">
                <a:solidFill>
                  <a:schemeClr val="tx1"/>
                </a:solidFill>
              </a:rPr>
              <a:t>Conceder al trabajador 5 días (excluyendo sábados, domingos y festivos) para que acompañe antecedentes.</a:t>
            </a:r>
          </a:p>
          <a:p>
            <a:pPr marL="285750" indent="-285750">
              <a:buClr>
                <a:schemeClr val="tx1"/>
              </a:buClr>
              <a:buFontTx/>
              <a:buChar char="-"/>
            </a:pPr>
            <a:r>
              <a:rPr lang="es-CL" sz="1600" b="0" dirty="0" smtClean="0">
                <a:solidFill>
                  <a:schemeClr val="tx1"/>
                </a:solidFill>
              </a:rPr>
              <a:t>Contar con material informativo que oriente a trabajadores sobre la acreditación del accidente de trayecto (con diversas hipótesis).</a:t>
            </a:r>
          </a:p>
          <a:p>
            <a:pPr marL="285750" indent="-285750">
              <a:buClr>
                <a:schemeClr val="tx1"/>
              </a:buClr>
              <a:buFontTx/>
              <a:buChar char="-"/>
            </a:pPr>
            <a:r>
              <a:rPr lang="es-CL" sz="1600" b="0" dirty="0" smtClean="0">
                <a:solidFill>
                  <a:schemeClr val="tx1"/>
                </a:solidFill>
              </a:rPr>
              <a:t>Al tomar la declaración se debe entregar el material informativo.</a:t>
            </a:r>
          </a:p>
          <a:p>
            <a:pPr lvl="0">
              <a:buClr>
                <a:prstClr val="black"/>
              </a:buClr>
            </a:pPr>
            <a:r>
              <a:rPr lang="es-CL" sz="1600" u="sng" dirty="0" smtClean="0">
                <a:solidFill>
                  <a:prstClr val="black"/>
                </a:solidFill>
              </a:rPr>
              <a:t>Calificación: </a:t>
            </a:r>
            <a:endParaRPr lang="es-CL" sz="1600" b="0" u="sng" dirty="0">
              <a:solidFill>
                <a:prstClr val="black"/>
              </a:solidFill>
            </a:endParaRPr>
          </a:p>
          <a:p>
            <a:pPr>
              <a:buClr>
                <a:schemeClr val="tx1"/>
              </a:buClr>
            </a:pPr>
            <a:r>
              <a:rPr lang="es-CL" sz="1600" dirty="0">
                <a:solidFill>
                  <a:schemeClr val="tx1"/>
                </a:solidFill>
              </a:rPr>
              <a:t>Declaración de la víctima </a:t>
            </a:r>
            <a:r>
              <a:rPr lang="es-CL" sz="1600" b="0" dirty="0">
                <a:solidFill>
                  <a:schemeClr val="tx1"/>
                </a:solidFill>
              </a:rPr>
              <a:t>debidamente </a:t>
            </a:r>
            <a:r>
              <a:rPr lang="es-CL" sz="1600" dirty="0" smtClean="0">
                <a:solidFill>
                  <a:schemeClr val="tx1"/>
                </a:solidFill>
              </a:rPr>
              <a:t>circunstanciada </a:t>
            </a:r>
            <a:r>
              <a:rPr lang="es-CL" sz="1600" b="0" dirty="0" smtClean="0">
                <a:solidFill>
                  <a:schemeClr val="tx1"/>
                </a:solidFill>
              </a:rPr>
              <a:t>(día, hora, lugar y mecanismo </a:t>
            </a:r>
            <a:r>
              <a:rPr lang="es-CL" sz="1600" b="0" dirty="0" err="1" smtClean="0">
                <a:solidFill>
                  <a:schemeClr val="tx1"/>
                </a:solidFill>
              </a:rPr>
              <a:t>lesional</a:t>
            </a:r>
            <a:r>
              <a:rPr lang="es-CL" sz="1600" b="0" dirty="0" smtClean="0">
                <a:solidFill>
                  <a:schemeClr val="tx1"/>
                </a:solidFill>
              </a:rPr>
              <a:t>)</a:t>
            </a:r>
            <a:r>
              <a:rPr lang="es-CL" sz="1600" dirty="0" smtClean="0">
                <a:solidFill>
                  <a:schemeClr val="tx1"/>
                </a:solidFill>
              </a:rPr>
              <a:t> </a:t>
            </a:r>
            <a:r>
              <a:rPr lang="es-CL" sz="1600" dirty="0">
                <a:solidFill>
                  <a:schemeClr val="tx1"/>
                </a:solidFill>
              </a:rPr>
              <a:t>y ponderada</a:t>
            </a:r>
            <a:r>
              <a:rPr lang="es-CL" sz="1600" b="0" dirty="0">
                <a:solidFill>
                  <a:schemeClr val="tx1"/>
                </a:solidFill>
              </a:rPr>
              <a:t> con otros antecedentes </a:t>
            </a:r>
            <a:r>
              <a:rPr lang="es-CL" sz="1600" b="0" dirty="0" smtClean="0">
                <a:solidFill>
                  <a:schemeClr val="tx1"/>
                </a:solidFill>
              </a:rPr>
              <a:t>concordantes (registro asistencia, compatibilidad del mecanismo </a:t>
            </a:r>
            <a:r>
              <a:rPr lang="es-CL" sz="1600" b="0" dirty="0" err="1" smtClean="0">
                <a:solidFill>
                  <a:schemeClr val="tx1"/>
                </a:solidFill>
              </a:rPr>
              <a:t>lesional</a:t>
            </a:r>
            <a:r>
              <a:rPr lang="es-CL" sz="1600" b="0" dirty="0" smtClean="0">
                <a:solidFill>
                  <a:schemeClr val="tx1"/>
                </a:solidFill>
              </a:rPr>
              <a:t> o concordancia de </a:t>
            </a:r>
            <a:r>
              <a:rPr lang="es-CL" sz="1600" b="0" dirty="0" err="1" smtClean="0">
                <a:solidFill>
                  <a:schemeClr val="tx1"/>
                </a:solidFill>
              </a:rPr>
              <a:t>signología</a:t>
            </a:r>
            <a:r>
              <a:rPr lang="es-CL" sz="1600" b="0" dirty="0" smtClean="0">
                <a:solidFill>
                  <a:schemeClr val="tx1"/>
                </a:solidFill>
              </a:rPr>
              <a:t> con tiempo de supuesta evolución) </a:t>
            </a:r>
            <a:r>
              <a:rPr lang="es-CL" sz="1600" b="0" dirty="0">
                <a:solidFill>
                  <a:schemeClr val="tx1"/>
                </a:solidFill>
              </a:rPr>
              <a:t>permite formarse convicción de la ocurrencia del </a:t>
            </a:r>
            <a:r>
              <a:rPr lang="es-CL" sz="1600" b="0" dirty="0" smtClean="0">
                <a:solidFill>
                  <a:schemeClr val="tx1"/>
                </a:solidFill>
              </a:rPr>
              <a:t>siniestro.</a:t>
            </a:r>
          </a:p>
          <a:p>
            <a:pPr>
              <a:buClr>
                <a:schemeClr val="tx1"/>
              </a:buClr>
            </a:pPr>
            <a:r>
              <a:rPr lang="es-CL" sz="1600" u="sng" dirty="0" smtClean="0">
                <a:solidFill>
                  <a:schemeClr val="tx1"/>
                </a:solidFill>
              </a:rPr>
              <a:t>Remisión antecedentes a SUSESO</a:t>
            </a:r>
            <a:endParaRPr lang="es-CL" sz="1600" u="sng" dirty="0">
              <a:solidFill>
                <a:schemeClr val="tx1"/>
              </a:solidFill>
            </a:endParaRPr>
          </a:p>
          <a:p>
            <a:pPr>
              <a:buClr>
                <a:schemeClr val="tx1"/>
              </a:buClr>
            </a:pPr>
            <a:endParaRPr lang="es-CL" sz="1400" b="0" dirty="0" smtClean="0">
              <a:solidFill>
                <a:schemeClr val="tx1"/>
              </a:solidFill>
            </a:endParaRPr>
          </a:p>
          <a:p>
            <a:pPr>
              <a:buClr>
                <a:schemeClr val="tx1"/>
              </a:buClr>
            </a:pPr>
            <a:endParaRPr lang="es-CL" sz="1400" b="0" dirty="0">
              <a:solidFill>
                <a:schemeClr val="tx1"/>
              </a:solidFill>
            </a:endParaRPr>
          </a:p>
          <a:p>
            <a:pPr>
              <a:buClr>
                <a:schemeClr val="tx1"/>
              </a:buClr>
            </a:pPr>
            <a:endParaRPr lang="es-CL" sz="1400" b="0" dirty="0" smtClean="0">
              <a:solidFill>
                <a:schemeClr val="tx1"/>
              </a:solidFill>
            </a:endParaRPr>
          </a:p>
          <a:p>
            <a:pPr>
              <a:buClr>
                <a:schemeClr val="tx1"/>
              </a:buClr>
            </a:pPr>
            <a:endParaRPr lang="es-CL" sz="1800" b="0" dirty="0" smtClean="0">
              <a:solidFill>
                <a:schemeClr val="tx1"/>
              </a:solidFill>
            </a:endParaRPr>
          </a:p>
          <a:p>
            <a:endParaRPr lang="es-CL" sz="1800" b="0" dirty="0"/>
          </a:p>
        </p:txBody>
      </p:sp>
      <p:graphicFrame>
        <p:nvGraphicFramePr>
          <p:cNvPr id="3" name="Tabla 2"/>
          <p:cNvGraphicFramePr>
            <a:graphicFrameLocks noGrp="1"/>
          </p:cNvGraphicFramePr>
          <p:nvPr>
            <p:extLst/>
          </p:nvPr>
        </p:nvGraphicFramePr>
        <p:xfrm>
          <a:off x="320028" y="4653136"/>
          <a:ext cx="8572451" cy="741680"/>
        </p:xfrm>
        <a:graphic>
          <a:graphicData uri="http://schemas.openxmlformats.org/drawingml/2006/table">
            <a:tbl>
              <a:tblPr firstRow="1" bandRow="1">
                <a:tableStyleId>{5C22544A-7EE6-4342-B048-85BDC9FD1C3A}</a:tableStyleId>
              </a:tblPr>
              <a:tblGrid>
                <a:gridCol w="1111633"/>
                <a:gridCol w="1181912"/>
                <a:gridCol w="2437693"/>
                <a:gridCol w="1403520"/>
                <a:gridCol w="2437693"/>
              </a:tblGrid>
              <a:tr h="370840">
                <a:tc>
                  <a:txBody>
                    <a:bodyPr/>
                    <a:lstStyle/>
                    <a:p>
                      <a:r>
                        <a:rPr lang="es-CL" dirty="0" smtClean="0">
                          <a:solidFill>
                            <a:srgbClr val="69A12B"/>
                          </a:solidFill>
                        </a:rPr>
                        <a:t>RECA</a:t>
                      </a:r>
                      <a:endParaRPr lang="es-CL" dirty="0">
                        <a:solidFill>
                          <a:srgbClr val="69A12B"/>
                        </a:solidFill>
                      </a:endParaRPr>
                    </a:p>
                  </a:txBody>
                  <a:tcPr>
                    <a:noFill/>
                  </a:tcPr>
                </a:tc>
                <a:tc>
                  <a:txBody>
                    <a:bodyPr/>
                    <a:lstStyle/>
                    <a:p>
                      <a:r>
                        <a:rPr lang="es-CL" dirty="0" smtClean="0">
                          <a:solidFill>
                            <a:srgbClr val="69A12B"/>
                          </a:solidFill>
                        </a:rPr>
                        <a:t>DIAT</a:t>
                      </a:r>
                      <a:endParaRPr lang="es-CL" dirty="0">
                        <a:solidFill>
                          <a:srgbClr val="69A12B"/>
                        </a:solidFill>
                      </a:endParaRPr>
                    </a:p>
                  </a:txBody>
                  <a:tcPr>
                    <a:noFill/>
                  </a:tcPr>
                </a:tc>
                <a:tc>
                  <a:txBody>
                    <a:bodyPr/>
                    <a:lstStyle/>
                    <a:p>
                      <a:r>
                        <a:rPr lang="es-CL" dirty="0" smtClean="0">
                          <a:solidFill>
                            <a:srgbClr val="69A12B"/>
                          </a:solidFill>
                        </a:rPr>
                        <a:t>Declaración</a:t>
                      </a:r>
                      <a:r>
                        <a:rPr lang="es-CL" baseline="0" dirty="0" smtClean="0">
                          <a:solidFill>
                            <a:srgbClr val="69A12B"/>
                          </a:solidFill>
                        </a:rPr>
                        <a:t> (ANEXO 1)</a:t>
                      </a:r>
                      <a:endParaRPr lang="es-CL" dirty="0">
                        <a:solidFill>
                          <a:srgbClr val="69A12B"/>
                        </a:solidFill>
                      </a:endParaRPr>
                    </a:p>
                  </a:txBody>
                  <a:tcPr>
                    <a:noFill/>
                  </a:tcPr>
                </a:tc>
                <a:tc>
                  <a:txBody>
                    <a:bodyPr/>
                    <a:lstStyle/>
                    <a:p>
                      <a:r>
                        <a:rPr lang="es-CL" dirty="0" smtClean="0">
                          <a:solidFill>
                            <a:srgbClr val="69A12B"/>
                          </a:solidFill>
                        </a:rPr>
                        <a:t>CTTO. TRAB.</a:t>
                      </a:r>
                      <a:endParaRPr lang="es-CL" dirty="0">
                        <a:solidFill>
                          <a:srgbClr val="69A12B"/>
                        </a:solidFill>
                      </a:endParaRPr>
                    </a:p>
                  </a:txBody>
                  <a:tcPr>
                    <a:noFill/>
                  </a:tcPr>
                </a:tc>
                <a:tc>
                  <a:txBody>
                    <a:bodyPr/>
                    <a:lstStyle/>
                    <a:p>
                      <a:r>
                        <a:rPr lang="es-CL" dirty="0" smtClean="0">
                          <a:solidFill>
                            <a:srgbClr val="69A12B"/>
                          </a:solidFill>
                        </a:rPr>
                        <a:t>REG. ASISTENCIA</a:t>
                      </a:r>
                      <a:endParaRPr lang="es-CL" dirty="0">
                        <a:solidFill>
                          <a:srgbClr val="69A12B"/>
                        </a:solidFill>
                      </a:endParaRPr>
                    </a:p>
                  </a:txBody>
                  <a:tcPr>
                    <a:noFill/>
                  </a:tcPr>
                </a:tc>
              </a:tr>
              <a:tr h="370840">
                <a:tc>
                  <a:txBody>
                    <a:bodyPr/>
                    <a:lstStyle/>
                    <a:p>
                      <a:r>
                        <a:rPr lang="es-CL" b="1" dirty="0" smtClean="0">
                          <a:solidFill>
                            <a:srgbClr val="69A12B"/>
                          </a:solidFill>
                        </a:rPr>
                        <a:t>CROQUIS</a:t>
                      </a:r>
                      <a:endParaRPr lang="es-CL" b="1" dirty="0">
                        <a:solidFill>
                          <a:srgbClr val="69A12B"/>
                        </a:solidFill>
                      </a:endParaRPr>
                    </a:p>
                  </a:txBody>
                  <a:tcPr>
                    <a:noFill/>
                  </a:tcPr>
                </a:tc>
                <a:tc>
                  <a:txBody>
                    <a:bodyPr/>
                    <a:lstStyle/>
                    <a:p>
                      <a:r>
                        <a:rPr lang="es-CL" b="1" dirty="0" smtClean="0">
                          <a:solidFill>
                            <a:srgbClr val="69A12B"/>
                          </a:solidFill>
                        </a:rPr>
                        <a:t>TESTIGOS</a:t>
                      </a:r>
                      <a:endParaRPr lang="es-CL" b="1" dirty="0">
                        <a:solidFill>
                          <a:srgbClr val="69A12B"/>
                        </a:solidFill>
                      </a:endParaRPr>
                    </a:p>
                  </a:txBody>
                  <a:tcPr>
                    <a:noFill/>
                  </a:tcPr>
                </a:tc>
                <a:tc>
                  <a:txBody>
                    <a:bodyPr/>
                    <a:lstStyle/>
                    <a:p>
                      <a:r>
                        <a:rPr lang="es-CL" b="1" dirty="0" smtClean="0">
                          <a:solidFill>
                            <a:srgbClr val="69A12B"/>
                          </a:solidFill>
                        </a:rPr>
                        <a:t>P. </a:t>
                      </a:r>
                      <a:r>
                        <a:rPr lang="es-CL" b="1" baseline="0" dirty="0" smtClean="0">
                          <a:solidFill>
                            <a:srgbClr val="69A12B"/>
                          </a:solidFill>
                        </a:rPr>
                        <a:t> CARABINEROS</a:t>
                      </a:r>
                      <a:endParaRPr lang="es-CL" b="1" dirty="0">
                        <a:solidFill>
                          <a:srgbClr val="69A12B"/>
                        </a:solidFill>
                      </a:endParaRPr>
                    </a:p>
                  </a:txBody>
                  <a:tcPr>
                    <a:noFill/>
                  </a:tcPr>
                </a:tc>
                <a:tc>
                  <a:txBody>
                    <a:bodyPr/>
                    <a:lstStyle/>
                    <a:p>
                      <a:r>
                        <a:rPr lang="es-CL" b="1" dirty="0" smtClean="0">
                          <a:solidFill>
                            <a:srgbClr val="69A12B"/>
                          </a:solidFill>
                        </a:rPr>
                        <a:t>OTROS</a:t>
                      </a:r>
                      <a:endParaRPr lang="es-CL" b="1" dirty="0">
                        <a:solidFill>
                          <a:srgbClr val="69A12B"/>
                        </a:solidFill>
                      </a:endParaRPr>
                    </a:p>
                  </a:txBody>
                  <a:tcPr>
                    <a:noFill/>
                  </a:tcPr>
                </a:tc>
                <a:tc>
                  <a:txBody>
                    <a:bodyPr/>
                    <a:lstStyle/>
                    <a:p>
                      <a:r>
                        <a:rPr lang="es-CL" b="1" dirty="0" smtClean="0">
                          <a:solidFill>
                            <a:srgbClr val="69A12B"/>
                          </a:solidFill>
                        </a:rPr>
                        <a:t>Informe</a:t>
                      </a:r>
                      <a:r>
                        <a:rPr lang="es-CL" b="1" baseline="0" dirty="0" smtClean="0">
                          <a:solidFill>
                            <a:srgbClr val="69A12B"/>
                          </a:solidFill>
                        </a:rPr>
                        <a:t> Fiscalía Mutual</a:t>
                      </a:r>
                      <a:endParaRPr lang="es-CL" b="1" dirty="0">
                        <a:solidFill>
                          <a:srgbClr val="69A12B"/>
                        </a:solidFill>
                      </a:endParaRPr>
                    </a:p>
                  </a:txBody>
                  <a:tcPr>
                    <a:noFill/>
                  </a:tcPr>
                </a:tc>
              </a:tr>
            </a:tbl>
          </a:graphicData>
        </a:graphic>
      </p:graphicFrame>
    </p:spTree>
    <p:extLst>
      <p:ext uri="{BB962C8B-B14F-4D97-AF65-F5344CB8AC3E}">
        <p14:creationId xmlns:p14="http://schemas.microsoft.com/office/powerpoint/2010/main" val="2585265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0028" y="188640"/>
            <a:ext cx="8572452" cy="504056"/>
          </a:xfrm>
        </p:spPr>
        <p:txBody>
          <a:bodyPr>
            <a:normAutofit fontScale="90000"/>
          </a:bodyPr>
          <a:lstStyle/>
          <a:p>
            <a:pPr algn="l"/>
            <a:r>
              <a:rPr lang="es-CL" sz="2800" dirty="0" smtClean="0">
                <a:latin typeface="+mn-lt"/>
              </a:rPr>
              <a:t>CIRCULAR  3221 de 07.04.2016  </a:t>
            </a:r>
            <a:r>
              <a:rPr lang="es-CL" sz="1800" u="sng" dirty="0" smtClean="0"/>
              <a:t>ANEXO </a:t>
            </a:r>
            <a:r>
              <a:rPr lang="es-CL" sz="1800" u="sng" dirty="0"/>
              <a:t>1 DECLARACIÓN TRABAJADOR: </a:t>
            </a:r>
            <a:r>
              <a:rPr lang="es-CL" sz="1800" b="0" u="sng" dirty="0"/>
              <a:t/>
            </a:r>
            <a:br>
              <a:rPr lang="es-CL" sz="1800" b="0" u="sng" dirty="0"/>
            </a:br>
            <a:endParaRPr lang="es-CL" sz="1800" dirty="0">
              <a:latin typeface="+mn-lt"/>
            </a:endParaRPr>
          </a:p>
        </p:txBody>
      </p:sp>
      <p:pic>
        <p:nvPicPr>
          <p:cNvPr id="5" name="Imagen 4"/>
          <p:cNvPicPr>
            <a:picLocks noChangeAspect="1"/>
          </p:cNvPicPr>
          <p:nvPr/>
        </p:nvPicPr>
        <p:blipFill>
          <a:blip r:embed="rId2"/>
          <a:stretch>
            <a:fillRect/>
          </a:stretch>
        </p:blipFill>
        <p:spPr>
          <a:xfrm>
            <a:off x="271277" y="491919"/>
            <a:ext cx="7841420" cy="4032448"/>
          </a:xfrm>
          <a:prstGeom prst="rect">
            <a:avLst/>
          </a:prstGeom>
        </p:spPr>
      </p:pic>
      <p:pic>
        <p:nvPicPr>
          <p:cNvPr id="6" name="Imagen 5"/>
          <p:cNvPicPr>
            <a:picLocks noChangeAspect="1"/>
          </p:cNvPicPr>
          <p:nvPr/>
        </p:nvPicPr>
        <p:blipFill>
          <a:blip r:embed="rId3"/>
          <a:stretch>
            <a:fillRect/>
          </a:stretch>
        </p:blipFill>
        <p:spPr>
          <a:xfrm>
            <a:off x="271277" y="4537264"/>
            <a:ext cx="7867804" cy="2088232"/>
          </a:xfrm>
          <a:prstGeom prst="rect">
            <a:avLst/>
          </a:prstGeom>
        </p:spPr>
      </p:pic>
    </p:spTree>
    <p:extLst>
      <p:ext uri="{BB962C8B-B14F-4D97-AF65-F5344CB8AC3E}">
        <p14:creationId xmlns:p14="http://schemas.microsoft.com/office/powerpoint/2010/main" val="1353934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9552" y="1400330"/>
            <a:ext cx="8496944" cy="4381512"/>
          </a:xfrm>
          <a:noFill/>
          <a:ln/>
        </p:spPr>
        <p:txBody>
          <a:bodyPr lIns="90488" tIns="44450" rIns="90488" bIns="44450"/>
          <a:lstStyle/>
          <a:p>
            <a:r>
              <a:rPr lang="es-ES_tradnl" b="1" i="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es-ES_tradnl" sz="28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Corporaciones</a:t>
            </a:r>
            <a:r>
              <a:rPr lang="es-ES_tradnl" sz="28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sin fines de lucro</a:t>
            </a:r>
            <a:r>
              <a:rPr lang="es-ES_tradnl" sz="28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t>
            </a:r>
            <a:br>
              <a:rPr lang="es-ES_tradnl" sz="28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br>
            <a:r>
              <a:rPr lang="es-ES_tradnl"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r>
            <a:br>
              <a:rPr lang="es-ES_tradnl"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br>
            <a:r>
              <a:rPr lang="es-ES_tradnl"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es-ES_tradnl" sz="28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Se rigen por normas de Orden </a:t>
            </a:r>
            <a:r>
              <a:rPr lang="es-ES_tradnl" sz="28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Público. 	 </a:t>
            </a:r>
            <a:br>
              <a:rPr lang="es-ES_tradnl" sz="28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br>
            <a:r>
              <a:rPr lang="es-ES_tradnl" sz="28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es-ES_tradnl" sz="28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es-ES_tradnl" sz="28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Ley </a:t>
            </a:r>
            <a:r>
              <a:rPr lang="es-ES_tradnl" sz="28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N° </a:t>
            </a:r>
            <a:r>
              <a:rPr lang="es-ES_tradnl" sz="28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16.744</a:t>
            </a:r>
            <a:br>
              <a:rPr lang="es-ES_tradnl" sz="28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br>
            <a:r>
              <a:rPr lang="es-ES_tradnl" sz="28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D.F.L</a:t>
            </a:r>
            <a:r>
              <a:rPr lang="es-ES_tradnl" sz="28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N°285, de 1968 </a:t>
            </a:r>
            <a:r>
              <a:rPr lang="es-ES_tradnl" sz="28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r>
            <a:br>
              <a:rPr lang="es-ES_tradnl" sz="28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br>
            <a:r>
              <a:rPr lang="es-ES_tradnl" sz="28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Estatuto Mutual</a:t>
            </a:r>
            <a:endParaRPr lang="es-ES_tradnl" sz="28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3 Marcador de número de diapositiva"/>
          <p:cNvSpPr>
            <a:spLocks noGrp="1"/>
          </p:cNvSpPr>
          <p:nvPr>
            <p:ph type="sldNum" sz="quarter" idx="12"/>
          </p:nvPr>
        </p:nvSpPr>
        <p:spPr/>
        <p:txBody>
          <a:bodyPr/>
          <a:lstStyle/>
          <a:p>
            <a:fld id="{602C956E-3C5A-43AD-A285-1207D5F6698D}" type="slidenum">
              <a:rPr lang="es-ES_tradnl">
                <a:solidFill>
                  <a:srgbClr val="FFFFFF"/>
                </a:solidFill>
              </a:rPr>
              <a:pPr/>
              <a:t>4</a:t>
            </a:fld>
            <a:endParaRPr lang="es-ES_tradnl">
              <a:solidFill>
                <a:srgbClr val="FFFFFF"/>
              </a:solidFill>
            </a:endParaRPr>
          </a:p>
        </p:txBody>
      </p:sp>
      <p:sp>
        <p:nvSpPr>
          <p:cNvPr id="41987" name="Rectangle 3"/>
          <p:cNvSpPr>
            <a:spLocks noChangeArrowheads="1"/>
          </p:cNvSpPr>
          <p:nvPr/>
        </p:nvSpPr>
        <p:spPr bwMode="auto">
          <a:xfrm>
            <a:off x="685800" y="304800"/>
            <a:ext cx="7243786" cy="1077218"/>
          </a:xfrm>
          <a:prstGeom prst="rect">
            <a:avLst/>
          </a:prstGeom>
          <a:noFill/>
          <a:ln w="12700" cap="sq">
            <a:noFill/>
            <a:miter lim="800000"/>
            <a:headEnd type="none" w="sm" len="sm"/>
            <a:tailEnd type="none" w="sm" len="sm"/>
          </a:ln>
          <a:effectLst/>
        </p:spPr>
        <p:txBody>
          <a:bodyPr wrap="square">
            <a:spAutoFit/>
          </a:bodyPr>
          <a:lstStyle/>
          <a:p>
            <a:pPr algn="ctr" defTabSz="762000" eaLnBrk="0" hangingPunct="0">
              <a:spcBef>
                <a:spcPct val="0"/>
              </a:spcBef>
              <a:buClrTx/>
            </a:pPr>
            <a:r>
              <a:rPr lang="es-ES_tradnl" sz="3200" dirty="0">
                <a:solidFill>
                  <a:srgbClr val="99CC00"/>
                </a:solidFill>
                <a:latin typeface="Verdana"/>
              </a:rPr>
              <a:t>MUTUALIDADES </a:t>
            </a:r>
          </a:p>
          <a:p>
            <a:pPr algn="ctr" defTabSz="762000" eaLnBrk="0" hangingPunct="0">
              <a:spcBef>
                <a:spcPct val="0"/>
              </a:spcBef>
              <a:buClrTx/>
            </a:pPr>
            <a:r>
              <a:rPr lang="es-ES_tradnl" sz="3200" dirty="0">
                <a:solidFill>
                  <a:srgbClr val="99CC00"/>
                </a:solidFill>
                <a:latin typeface="Verdana"/>
              </a:rPr>
              <a:t>DE LA LEY N° 16.744</a:t>
            </a:r>
          </a:p>
        </p:txBody>
      </p:sp>
    </p:spTree>
    <p:extLst>
      <p:ext uri="{BB962C8B-B14F-4D97-AF65-F5344CB8AC3E}">
        <p14:creationId xmlns:p14="http://schemas.microsoft.com/office/powerpoint/2010/main" val="3661737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0-#ppt_w/2"/>
                                          </p:val>
                                        </p:tav>
                                        <p:tav tm="100000">
                                          <p:val>
                                            <p:strVal val="#ppt_x"/>
                                          </p:val>
                                        </p:tav>
                                      </p:tavLst>
                                    </p:anim>
                                    <p:anim calcmode="lin" valueType="num">
                                      <p:cBhvr additive="base">
                                        <p:cTn id="8" dur="500" fill="hold"/>
                                        <p:tgtEl>
                                          <p:spTgt spid="419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0028" y="188640"/>
            <a:ext cx="8572452" cy="504056"/>
          </a:xfrm>
        </p:spPr>
        <p:txBody>
          <a:bodyPr>
            <a:normAutofit fontScale="90000"/>
          </a:bodyPr>
          <a:lstStyle/>
          <a:p>
            <a:pPr algn="l"/>
            <a:r>
              <a:rPr lang="es-CL" sz="2800" dirty="0" smtClean="0">
                <a:latin typeface="+mn-lt"/>
              </a:rPr>
              <a:t>CIRCULAR  3221 de 07.04.2016  </a:t>
            </a:r>
            <a:r>
              <a:rPr lang="es-CL" sz="1800" u="sng" dirty="0" smtClean="0"/>
              <a:t>ANEXO </a:t>
            </a:r>
            <a:r>
              <a:rPr lang="es-CL" sz="1800" u="sng" dirty="0"/>
              <a:t>1 DECLARACIÓN TRABAJADOR: </a:t>
            </a:r>
            <a:r>
              <a:rPr lang="es-CL" sz="1800" b="0" u="sng" dirty="0"/>
              <a:t/>
            </a:r>
            <a:br>
              <a:rPr lang="es-CL" sz="1800" b="0" u="sng" dirty="0"/>
            </a:br>
            <a:endParaRPr lang="es-CL" sz="1800" dirty="0">
              <a:latin typeface="+mn-lt"/>
            </a:endParaRPr>
          </a:p>
        </p:txBody>
      </p:sp>
      <p:pic>
        <p:nvPicPr>
          <p:cNvPr id="3" name="Imagen 2"/>
          <p:cNvPicPr>
            <a:picLocks noChangeAspect="1"/>
          </p:cNvPicPr>
          <p:nvPr/>
        </p:nvPicPr>
        <p:blipFill>
          <a:blip r:embed="rId2"/>
          <a:stretch>
            <a:fillRect/>
          </a:stretch>
        </p:blipFill>
        <p:spPr>
          <a:xfrm>
            <a:off x="179512" y="548680"/>
            <a:ext cx="8568952" cy="6120680"/>
          </a:xfrm>
          <a:prstGeom prst="rect">
            <a:avLst/>
          </a:prstGeom>
        </p:spPr>
      </p:pic>
    </p:spTree>
    <p:extLst>
      <p:ext uri="{BB962C8B-B14F-4D97-AF65-F5344CB8AC3E}">
        <p14:creationId xmlns:p14="http://schemas.microsoft.com/office/powerpoint/2010/main" val="293393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0028" y="188640"/>
            <a:ext cx="8572452" cy="504056"/>
          </a:xfrm>
        </p:spPr>
        <p:txBody>
          <a:bodyPr>
            <a:normAutofit fontScale="90000"/>
          </a:bodyPr>
          <a:lstStyle/>
          <a:p>
            <a:pPr algn="l"/>
            <a:r>
              <a:rPr lang="es-CL" sz="2800" dirty="0" smtClean="0">
                <a:latin typeface="+mn-lt"/>
              </a:rPr>
              <a:t>CIRCULAR  3221 de 07.04.2016  </a:t>
            </a:r>
            <a:r>
              <a:rPr lang="es-CL" sz="1800" u="sng" dirty="0" smtClean="0"/>
              <a:t>ANEXO </a:t>
            </a:r>
            <a:r>
              <a:rPr lang="es-CL" sz="1800" u="sng" dirty="0"/>
              <a:t>1 DECLARACIÓN TRABAJADOR: </a:t>
            </a:r>
            <a:r>
              <a:rPr lang="es-CL" sz="1800" b="0" u="sng" dirty="0"/>
              <a:t/>
            </a:r>
            <a:br>
              <a:rPr lang="es-CL" sz="1800" b="0" u="sng" dirty="0"/>
            </a:br>
            <a:endParaRPr lang="es-CL" sz="1800" dirty="0">
              <a:latin typeface="+mn-lt"/>
            </a:endParaRPr>
          </a:p>
        </p:txBody>
      </p:sp>
      <p:pic>
        <p:nvPicPr>
          <p:cNvPr id="4" name="Imagen 3"/>
          <p:cNvPicPr>
            <a:picLocks noChangeAspect="1"/>
          </p:cNvPicPr>
          <p:nvPr/>
        </p:nvPicPr>
        <p:blipFill>
          <a:blip r:embed="rId2"/>
          <a:stretch>
            <a:fillRect/>
          </a:stretch>
        </p:blipFill>
        <p:spPr>
          <a:xfrm>
            <a:off x="320028" y="692696"/>
            <a:ext cx="8428436" cy="3750500"/>
          </a:xfrm>
          <a:prstGeom prst="rect">
            <a:avLst/>
          </a:prstGeom>
        </p:spPr>
      </p:pic>
    </p:spTree>
    <p:extLst>
      <p:ext uri="{BB962C8B-B14F-4D97-AF65-F5344CB8AC3E}">
        <p14:creationId xmlns:p14="http://schemas.microsoft.com/office/powerpoint/2010/main" val="2171258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609600" y="428604"/>
            <a:ext cx="8077200" cy="785818"/>
          </a:xfrm>
          <a:noFill/>
          <a:ln/>
        </p:spPr>
        <p:txBody>
          <a:bodyPr lIns="90488" tIns="44450" rIns="90488" bIns="44450"/>
          <a:lstStyle/>
          <a:p>
            <a:pPr algn="ctr"/>
            <a:r>
              <a:rPr lang="es-ES_tradnl"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ENFERMEDAD  PROFESIONAL</a:t>
            </a:r>
            <a:r>
              <a:rPr lang="es-ES_tradnl" dirty="0">
                <a:solidFill>
                  <a:srgbClr val="92D050"/>
                </a:solidFill>
                <a:latin typeface="Verdana" panose="020B0604030504040204" pitchFamily="34" charset="0"/>
                <a:ea typeface="Verdana" panose="020B0604030504040204" pitchFamily="34" charset="0"/>
                <a:cs typeface="Verdana" panose="020B0604030504040204" pitchFamily="34" charset="0"/>
              </a:rPr>
              <a:t>:</a:t>
            </a:r>
          </a:p>
        </p:txBody>
      </p:sp>
      <p:sp>
        <p:nvSpPr>
          <p:cNvPr id="268291" name="Rectangle 3"/>
          <p:cNvSpPr>
            <a:spLocks noGrp="1" noChangeArrowheads="1"/>
          </p:cNvSpPr>
          <p:nvPr>
            <p:ph idx="1"/>
          </p:nvPr>
        </p:nvSpPr>
        <p:spPr>
          <a:xfrm>
            <a:off x="467543" y="1374789"/>
            <a:ext cx="8424936" cy="2014537"/>
          </a:xfrm>
          <a:noFill/>
          <a:ln/>
        </p:spPr>
        <p:txBody>
          <a:bodyPr lIns="90488" tIns="44450" rIns="90488" bIns="44450"/>
          <a:lstStyle/>
          <a:p>
            <a:pPr marL="0" indent="0">
              <a:buFontTx/>
              <a:buNone/>
            </a:pPr>
            <a:r>
              <a:rPr lang="es-ES_tradnl" sz="2800" b="1" dirty="0" smtClean="0">
                <a:solidFill>
                  <a:schemeClr val="tx1"/>
                </a:solidFill>
                <a:latin typeface="Verdana" pitchFamily="34" charset="0"/>
              </a:rPr>
              <a:t>Es </a:t>
            </a:r>
            <a:r>
              <a:rPr lang="es-ES_tradnl" sz="2800" b="1" dirty="0">
                <a:solidFill>
                  <a:schemeClr val="tx1"/>
                </a:solidFill>
                <a:latin typeface="Verdana" pitchFamily="34" charset="0"/>
              </a:rPr>
              <a:t>la causada de manera </a:t>
            </a:r>
            <a:r>
              <a:rPr lang="es-ES_tradnl" sz="2800" b="1" dirty="0">
                <a:solidFill>
                  <a:srgbClr val="92D050"/>
                </a:solidFill>
                <a:effectLst>
                  <a:outerShdw blurRad="38100" dist="38100" dir="2700000" algn="tl">
                    <a:srgbClr val="000000">
                      <a:alpha val="43137"/>
                    </a:srgbClr>
                  </a:outerShdw>
                </a:effectLst>
                <a:latin typeface="Verdana" pitchFamily="34" charset="0"/>
              </a:rPr>
              <a:t>directa</a:t>
            </a:r>
            <a:r>
              <a:rPr lang="es-ES_tradnl" sz="2800" b="1" dirty="0">
                <a:solidFill>
                  <a:srgbClr val="595959"/>
                </a:solidFill>
                <a:latin typeface="Verdana" pitchFamily="34" charset="0"/>
              </a:rPr>
              <a:t> </a:t>
            </a:r>
            <a:r>
              <a:rPr lang="es-ES_tradnl" sz="2800" b="1" dirty="0">
                <a:solidFill>
                  <a:schemeClr val="tx1"/>
                </a:solidFill>
                <a:latin typeface="Verdana" pitchFamily="34" charset="0"/>
              </a:rPr>
              <a:t>por </a:t>
            </a:r>
            <a:r>
              <a:rPr lang="es-ES_tradnl" sz="2800" b="1" dirty="0" smtClean="0">
                <a:solidFill>
                  <a:schemeClr val="tx1"/>
                </a:solidFill>
                <a:latin typeface="Verdana" pitchFamily="34" charset="0"/>
              </a:rPr>
              <a:t>el ejercicio </a:t>
            </a:r>
            <a:r>
              <a:rPr lang="es-ES_tradnl" sz="2800" b="1" dirty="0">
                <a:solidFill>
                  <a:schemeClr val="tx1"/>
                </a:solidFill>
                <a:latin typeface="Verdana" pitchFamily="34" charset="0"/>
              </a:rPr>
              <a:t>del trabajo que realiza una persona y que le produce </a:t>
            </a:r>
            <a:r>
              <a:rPr lang="es-ES_tradnl" sz="2800" b="1" dirty="0">
                <a:solidFill>
                  <a:srgbClr val="92D050"/>
                </a:solidFill>
                <a:effectLst>
                  <a:outerShdw blurRad="38100" dist="38100" dir="2700000" algn="tl">
                    <a:srgbClr val="000000">
                      <a:alpha val="43137"/>
                    </a:srgbClr>
                  </a:outerShdw>
                </a:effectLst>
                <a:latin typeface="Verdana" pitchFamily="34" charset="0"/>
              </a:rPr>
              <a:t>incapacidad</a:t>
            </a:r>
            <a:r>
              <a:rPr lang="es-ES_tradnl" sz="2800" b="1" dirty="0">
                <a:solidFill>
                  <a:schemeClr val="tx1"/>
                </a:solidFill>
                <a:latin typeface="Verdana" pitchFamily="34" charset="0"/>
              </a:rPr>
              <a:t> o </a:t>
            </a:r>
            <a:r>
              <a:rPr lang="es-ES_tradnl" sz="2800" b="1" dirty="0">
                <a:solidFill>
                  <a:srgbClr val="92D050"/>
                </a:solidFill>
                <a:effectLst>
                  <a:outerShdw blurRad="38100" dist="38100" dir="2700000" algn="tl">
                    <a:srgbClr val="000000">
                      <a:alpha val="43137"/>
                    </a:srgbClr>
                  </a:outerShdw>
                </a:effectLst>
                <a:latin typeface="Verdana" pitchFamily="34" charset="0"/>
              </a:rPr>
              <a:t>muerte</a:t>
            </a:r>
            <a:r>
              <a:rPr lang="es-ES_tradnl" sz="2800" b="1" dirty="0">
                <a:solidFill>
                  <a:schemeClr val="tx1"/>
                </a:solidFill>
                <a:latin typeface="Verdana" pitchFamily="34" charset="0"/>
              </a:rPr>
              <a:t>.</a:t>
            </a:r>
          </a:p>
        </p:txBody>
      </p:sp>
      <p:sp>
        <p:nvSpPr>
          <p:cNvPr id="75" name="3 Marcador de número de diapositiva"/>
          <p:cNvSpPr>
            <a:spLocks noGrp="1"/>
          </p:cNvSpPr>
          <p:nvPr>
            <p:ph type="sldNum" sz="quarter" idx="12"/>
          </p:nvPr>
        </p:nvSpPr>
        <p:spPr/>
        <p:txBody>
          <a:bodyPr/>
          <a:lstStyle/>
          <a:p>
            <a:fld id="{8F091F78-07BE-46B6-BC54-677605BC3CD3}" type="slidenum">
              <a:rPr lang="es-ES_tradnl">
                <a:solidFill>
                  <a:srgbClr val="FFFFFF"/>
                </a:solidFill>
              </a:rPr>
              <a:pPr/>
              <a:t>42</a:t>
            </a:fld>
            <a:endParaRPr lang="es-ES_tradnl">
              <a:solidFill>
                <a:srgbClr val="FFFFFF"/>
              </a:solidFill>
            </a:endParaRPr>
          </a:p>
        </p:txBody>
      </p:sp>
      <p:graphicFrame>
        <p:nvGraphicFramePr>
          <p:cNvPr id="268362" name="Object 74"/>
          <p:cNvGraphicFramePr>
            <a:graphicFrameLocks noChangeAspect="1"/>
          </p:cNvGraphicFramePr>
          <p:nvPr>
            <p:extLst>
              <p:ext uri="{D42A27DB-BD31-4B8C-83A1-F6EECF244321}">
                <p14:modId xmlns:p14="http://schemas.microsoft.com/office/powerpoint/2010/main" val="924454808"/>
              </p:ext>
            </p:extLst>
          </p:nvPr>
        </p:nvGraphicFramePr>
        <p:xfrm>
          <a:off x="6614904" y="2924944"/>
          <a:ext cx="2348112" cy="1793602"/>
        </p:xfrm>
        <a:graphic>
          <a:graphicData uri="http://schemas.openxmlformats.org/presentationml/2006/ole">
            <mc:AlternateContent xmlns:mc="http://schemas.openxmlformats.org/markup-compatibility/2006">
              <mc:Choice xmlns:v="urn:schemas-microsoft-com:vml" Requires="v">
                <p:oleObj spid="_x0000_s5236" name="Imagen" r:id="rId4" imgW="3238095" imgH="4809524" progId="">
                  <p:embed/>
                </p:oleObj>
              </mc:Choice>
              <mc:Fallback>
                <p:oleObj name="Imagen" r:id="rId4" imgW="3238095" imgH="480952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4904" y="2924944"/>
                        <a:ext cx="2348112" cy="1793602"/>
                      </a:xfrm>
                      <a:prstGeom prst="rect">
                        <a:avLst/>
                      </a:prstGeom>
                      <a:noFill/>
                      <a:ln>
                        <a:noFill/>
                      </a:ln>
                      <a:effectLst/>
                      <a:extLst/>
                    </p:spPr>
                  </p:pic>
                </p:oleObj>
              </mc:Fallback>
            </mc:AlternateContent>
          </a:graphicData>
        </a:graphic>
      </p:graphicFrame>
      <p:pic>
        <p:nvPicPr>
          <p:cNvPr id="24" name="Imagen 23"/>
          <p:cNvPicPr>
            <a:picLocks noChangeAspect="1"/>
          </p:cNvPicPr>
          <p:nvPr/>
        </p:nvPicPr>
        <p:blipFill>
          <a:blip r:embed="rId6"/>
          <a:stretch>
            <a:fillRect/>
          </a:stretch>
        </p:blipFill>
        <p:spPr>
          <a:xfrm>
            <a:off x="428630" y="3389326"/>
            <a:ext cx="1828061" cy="2449055"/>
          </a:xfrm>
          <a:prstGeom prst="rect">
            <a:avLst/>
          </a:prstGeom>
        </p:spPr>
      </p:pic>
      <p:pic>
        <p:nvPicPr>
          <p:cNvPr id="25" name="Imagen 24"/>
          <p:cNvPicPr>
            <a:picLocks noChangeAspect="1"/>
          </p:cNvPicPr>
          <p:nvPr/>
        </p:nvPicPr>
        <p:blipFill>
          <a:blip r:embed="rId7"/>
          <a:stretch>
            <a:fillRect/>
          </a:stretch>
        </p:blipFill>
        <p:spPr>
          <a:xfrm>
            <a:off x="6634660" y="4725143"/>
            <a:ext cx="2328355" cy="1410709"/>
          </a:xfrm>
          <a:prstGeom prst="rect">
            <a:avLst/>
          </a:prstGeom>
        </p:spPr>
      </p:pic>
      <p:pic>
        <p:nvPicPr>
          <p:cNvPr id="26" name="Imagen 25"/>
          <p:cNvPicPr>
            <a:picLocks noChangeAspect="1"/>
          </p:cNvPicPr>
          <p:nvPr/>
        </p:nvPicPr>
        <p:blipFill>
          <a:blip r:embed="rId8"/>
          <a:stretch>
            <a:fillRect/>
          </a:stretch>
        </p:blipFill>
        <p:spPr>
          <a:xfrm>
            <a:off x="4390925" y="3512868"/>
            <a:ext cx="2238143" cy="1344427"/>
          </a:xfrm>
          <a:prstGeom prst="rect">
            <a:avLst/>
          </a:prstGeom>
        </p:spPr>
      </p:pic>
      <p:pic>
        <p:nvPicPr>
          <p:cNvPr id="27" name="Imagen 26"/>
          <p:cNvPicPr>
            <a:picLocks noChangeAspect="1"/>
          </p:cNvPicPr>
          <p:nvPr/>
        </p:nvPicPr>
        <p:blipFill>
          <a:blip r:embed="rId9"/>
          <a:stretch>
            <a:fillRect/>
          </a:stretch>
        </p:blipFill>
        <p:spPr>
          <a:xfrm>
            <a:off x="2009710" y="4503761"/>
            <a:ext cx="2445578" cy="1632091"/>
          </a:xfrm>
          <a:prstGeom prst="rect">
            <a:avLst/>
          </a:prstGeom>
        </p:spPr>
      </p:pic>
      <p:pic>
        <p:nvPicPr>
          <p:cNvPr id="29" name="Imagen 28"/>
          <p:cNvPicPr>
            <a:picLocks noChangeAspect="1"/>
          </p:cNvPicPr>
          <p:nvPr/>
        </p:nvPicPr>
        <p:blipFill>
          <a:blip r:embed="rId10"/>
          <a:stretch>
            <a:fillRect/>
          </a:stretch>
        </p:blipFill>
        <p:spPr>
          <a:xfrm>
            <a:off x="4438529" y="4848685"/>
            <a:ext cx="2224855" cy="1276020"/>
          </a:xfrm>
          <a:prstGeom prst="rect">
            <a:avLst/>
          </a:prstGeom>
        </p:spPr>
      </p:pic>
      <p:pic>
        <p:nvPicPr>
          <p:cNvPr id="30" name="Imagen 29"/>
          <p:cNvPicPr>
            <a:picLocks noChangeAspect="1"/>
          </p:cNvPicPr>
          <p:nvPr/>
        </p:nvPicPr>
        <p:blipFill>
          <a:blip r:embed="rId11"/>
          <a:stretch>
            <a:fillRect/>
          </a:stretch>
        </p:blipFill>
        <p:spPr>
          <a:xfrm>
            <a:off x="2262283" y="3075645"/>
            <a:ext cx="2168961" cy="1428025"/>
          </a:xfrm>
          <a:prstGeom prst="rect">
            <a:avLst/>
          </a:prstGeom>
        </p:spPr>
      </p:pic>
    </p:spTree>
    <p:extLst>
      <p:ext uri="{BB962C8B-B14F-4D97-AF65-F5344CB8AC3E}">
        <p14:creationId xmlns:p14="http://schemas.microsoft.com/office/powerpoint/2010/main" val="2168330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8291"/>
                                        </p:tgtEl>
                                        <p:attrNameLst>
                                          <p:attrName>style.visibility</p:attrName>
                                        </p:attrNameLst>
                                      </p:cBhvr>
                                      <p:to>
                                        <p:strVal val="visible"/>
                                      </p:to>
                                    </p:set>
                                    <p:anim calcmode="lin" valueType="num">
                                      <p:cBhvr additive="base">
                                        <p:cTn id="7" dur="500" fill="hold"/>
                                        <p:tgtEl>
                                          <p:spTgt spid="268291"/>
                                        </p:tgtEl>
                                        <p:attrNameLst>
                                          <p:attrName>ppt_x</p:attrName>
                                        </p:attrNameLst>
                                      </p:cBhvr>
                                      <p:tavLst>
                                        <p:tav tm="0">
                                          <p:val>
                                            <p:strVal val="#ppt_x"/>
                                          </p:val>
                                        </p:tav>
                                        <p:tav tm="100000">
                                          <p:val>
                                            <p:strVal val="#ppt_x"/>
                                          </p:val>
                                        </p:tav>
                                      </p:tavLst>
                                    </p:anim>
                                    <p:anim calcmode="lin" valueType="num">
                                      <p:cBhvr additive="base">
                                        <p:cTn id="8" dur="500" fill="hold"/>
                                        <p:tgtEl>
                                          <p:spTgt spid="268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304800"/>
            <a:ext cx="7818092" cy="1251992"/>
          </a:xfrm>
        </p:spPr>
        <p:txBody>
          <a:bodyPr/>
          <a:lstStyle/>
          <a:p>
            <a:pPr algn="ctr"/>
            <a:r>
              <a:rPr lang="es-C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ELEMENTOS</a:t>
            </a:r>
            <a:br>
              <a:rPr lang="es-C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s-C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ENFERMEDAD PROFESIONAL</a:t>
            </a:r>
            <a:endParaRPr lang="es-CL"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p:txBody>
          <a:bodyPr>
            <a:normAutofit/>
          </a:bodyPr>
          <a:lstStyle/>
          <a:p>
            <a:r>
              <a:rPr lang="es-CL" sz="2800" dirty="0" smtClean="0">
                <a:solidFill>
                  <a:schemeClr val="tx1"/>
                </a:solidFill>
              </a:rPr>
              <a:t>Existencia de una patología</a:t>
            </a:r>
          </a:p>
          <a:p>
            <a:endParaRPr lang="es-CL" sz="2800" dirty="0" smtClean="0">
              <a:solidFill>
                <a:schemeClr val="tx1"/>
              </a:solidFill>
            </a:endParaRPr>
          </a:p>
          <a:p>
            <a:pPr marL="360000"/>
            <a:r>
              <a:rPr lang="es-CL" sz="2800" dirty="0" smtClean="0">
                <a:solidFill>
                  <a:schemeClr val="tx1"/>
                </a:solidFill>
              </a:rPr>
              <a:t>Incapacidad o muerte ocasionada a la patología</a:t>
            </a:r>
          </a:p>
          <a:p>
            <a:pPr marL="360000"/>
            <a:endParaRPr lang="es-CL" sz="2800" dirty="0" smtClean="0">
              <a:solidFill>
                <a:schemeClr val="tx1"/>
              </a:solidFill>
            </a:endParaRPr>
          </a:p>
          <a:p>
            <a:pPr marL="360000" algn="just"/>
            <a:r>
              <a:rPr lang="es-CL" sz="2800" dirty="0" smtClean="0">
                <a:solidFill>
                  <a:schemeClr val="tx1"/>
                </a:solidFill>
              </a:rPr>
              <a:t>Relación de causalidad </a:t>
            </a:r>
            <a:r>
              <a:rPr lang="es-CL" sz="3600" b="1" dirty="0" smtClean="0">
                <a:solidFill>
                  <a:srgbClr val="92D050"/>
                </a:solidFill>
                <a:effectLst>
                  <a:outerShdw blurRad="38100" dist="38100" dir="2700000" algn="tl">
                    <a:srgbClr val="000000">
                      <a:alpha val="43137"/>
                    </a:srgbClr>
                  </a:outerShdw>
                </a:effectLst>
              </a:rPr>
              <a:t>directa</a:t>
            </a:r>
            <a:r>
              <a:rPr lang="es-CL" sz="2800" dirty="0" smtClean="0">
                <a:solidFill>
                  <a:schemeClr val="tx1"/>
                </a:solidFill>
              </a:rPr>
              <a:t> entre la patología y el ejercicio de la profesión o trabajo de la persona afectada.</a:t>
            </a:r>
            <a:endParaRPr lang="es-CL" sz="2800" dirty="0">
              <a:solidFill>
                <a:schemeClr val="tx1"/>
              </a:solidFill>
            </a:endParaRPr>
          </a:p>
        </p:txBody>
      </p:sp>
      <p:sp>
        <p:nvSpPr>
          <p:cNvPr id="4" name="3 Marcador de número de diapositiva"/>
          <p:cNvSpPr>
            <a:spLocks noGrp="1"/>
          </p:cNvSpPr>
          <p:nvPr>
            <p:ph type="sldNum" sz="quarter" idx="12"/>
          </p:nvPr>
        </p:nvSpPr>
        <p:spPr/>
        <p:txBody>
          <a:bodyPr/>
          <a:lstStyle/>
          <a:p>
            <a:fld id="{FDAEAE22-E491-416A-93EE-D7C753D1A43F}" type="slidenum">
              <a:rPr lang="es-ES_tradnl" smtClean="0">
                <a:solidFill>
                  <a:srgbClr val="FFFFFF"/>
                </a:solidFill>
              </a:rPr>
              <a:pPr/>
              <a:t>43</a:t>
            </a:fld>
            <a:endParaRPr lang="es-ES_tradnl">
              <a:solidFill>
                <a:srgbClr val="FFFFFF"/>
              </a:solidFill>
            </a:endParaRPr>
          </a:p>
        </p:txBody>
      </p:sp>
    </p:spTree>
    <p:extLst>
      <p:ext uri="{BB962C8B-B14F-4D97-AF65-F5344CB8AC3E}">
        <p14:creationId xmlns:p14="http://schemas.microsoft.com/office/powerpoint/2010/main" val="4517796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98636"/>
            <a:ext cx="8892480" cy="1214140"/>
          </a:xfrm>
        </p:spPr>
        <p:txBody>
          <a:bodyPr/>
          <a:lstStyle/>
          <a:p>
            <a:pPr algn="just"/>
            <a:r>
              <a:rPr lang="es-CL"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DS 109 </a:t>
            </a:r>
            <a:r>
              <a:rPr lang="es-CL" sz="24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“Reglamento para la calificación y evaluación de accidentes del trabajo y EP”</a:t>
            </a:r>
            <a:endParaRPr lang="es-CL" sz="24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contenido 2"/>
          <p:cNvSpPr>
            <a:spLocks noGrp="1"/>
          </p:cNvSpPr>
          <p:nvPr>
            <p:ph idx="1"/>
          </p:nvPr>
        </p:nvSpPr>
        <p:spPr>
          <a:xfrm>
            <a:off x="251520" y="1628800"/>
            <a:ext cx="8784976" cy="4320480"/>
          </a:xfrm>
        </p:spPr>
        <p:txBody>
          <a:bodyPr>
            <a:normAutofit fontScale="92500" lnSpcReduction="10000"/>
          </a:bodyPr>
          <a:lstStyle/>
          <a:p>
            <a:pPr marL="0" indent="0" algn="just">
              <a:buNone/>
            </a:pPr>
            <a:r>
              <a:rPr lang="es-CL"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Para que una enfermedad se considere profesional es indispensable que haya tenido su origen en los trabajos que entrañan el riesgo respectivo, aun cuando éstos no se estén desempeñando a la época del diagnóstico (art. 16).</a:t>
            </a:r>
          </a:p>
          <a:p>
            <a:pPr marL="0" indent="0" algn="just">
              <a:buNone/>
            </a:pPr>
            <a:endParaRPr lang="es-CL"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ü"/>
            </a:pPr>
            <a:r>
              <a:rPr lang="es-CL"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Listado “Agentes Específicos” que entrañan riesgo de EP</a:t>
            </a:r>
          </a:p>
          <a:p>
            <a:pPr lvl="1" indent="-342900" algn="just">
              <a:buFont typeface="Wingdings" panose="05000000000000000000" pitchFamily="2" charset="2"/>
              <a:buChar char="§"/>
            </a:pPr>
            <a:r>
              <a:rPr lang="es-CL" sz="24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Agentes Químicos</a:t>
            </a:r>
          </a:p>
          <a:p>
            <a:pPr lvl="1" indent="-342900" algn="just">
              <a:buFont typeface="Wingdings" panose="05000000000000000000" pitchFamily="2" charset="2"/>
              <a:buChar char="§"/>
            </a:pPr>
            <a:r>
              <a:rPr lang="es-CL" sz="24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Agentes Físicos</a:t>
            </a:r>
          </a:p>
          <a:p>
            <a:pPr lvl="1" indent="-342900" algn="just">
              <a:buFont typeface="Wingdings" panose="05000000000000000000" pitchFamily="2" charset="2"/>
              <a:buChar char="§"/>
            </a:pPr>
            <a:r>
              <a:rPr lang="es-CL" sz="24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Agentes Biológicos</a:t>
            </a:r>
          </a:p>
          <a:p>
            <a:pPr lvl="1" indent="-342900" algn="just">
              <a:buFont typeface="Wingdings" panose="05000000000000000000" pitchFamily="2" charset="2"/>
              <a:buChar char="§"/>
            </a:pPr>
            <a:r>
              <a:rPr lang="es-CL" sz="24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Polvos</a:t>
            </a:r>
          </a:p>
          <a:p>
            <a:pPr lvl="1" indent="-342900" algn="just">
              <a:buFont typeface="Wingdings" panose="05000000000000000000" pitchFamily="2" charset="2"/>
              <a:buChar char="§"/>
            </a:pPr>
            <a:endParaRPr lang="es-CL" sz="24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lvl="0" algn="just">
              <a:buFont typeface="Wingdings" panose="05000000000000000000" pitchFamily="2" charset="2"/>
              <a:buChar char="ü"/>
            </a:pPr>
            <a:r>
              <a:rPr lang="es-CL"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Listado </a:t>
            </a:r>
            <a:r>
              <a:rPr lang="es-CL"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“Enfermedades Profesionales”</a:t>
            </a:r>
          </a:p>
          <a:p>
            <a:pPr marL="0" lvl="0" indent="0" algn="just">
              <a:buNone/>
            </a:pPr>
            <a:endParaRPr lang="es-CL" dirty="0">
              <a:solidFill>
                <a:prstClr val="black"/>
              </a:solidFill>
            </a:endParaRPr>
          </a:p>
          <a:p>
            <a:pPr marL="400050" lvl="1" indent="0" algn="just">
              <a:buNone/>
            </a:pPr>
            <a:endParaRPr lang="es-CL" dirty="0">
              <a:solidFill>
                <a:schemeClr val="tx1"/>
              </a:solidFill>
            </a:endParaRPr>
          </a:p>
        </p:txBody>
      </p:sp>
    </p:spTree>
    <p:extLst>
      <p:ext uri="{BB962C8B-B14F-4D97-AF65-F5344CB8AC3E}">
        <p14:creationId xmlns:p14="http://schemas.microsoft.com/office/powerpoint/2010/main" val="3609199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0121" y="116632"/>
            <a:ext cx="8229600" cy="940966"/>
          </a:xfrm>
        </p:spPr>
        <p:txBody>
          <a:bodyPr/>
          <a:lstStyle/>
          <a:p>
            <a:r>
              <a:rPr lang="es-CL"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CIRCULAR 3241 de 27.07.2016</a:t>
            </a:r>
            <a:r>
              <a:rPr lang="es-CL" dirty="0" smtClean="0">
                <a:solidFill>
                  <a:schemeClr val="tx1"/>
                </a:solidFill>
              </a:rPr>
              <a:t/>
            </a:r>
            <a:br>
              <a:rPr lang="es-CL" dirty="0" smtClean="0">
                <a:solidFill>
                  <a:schemeClr val="tx1"/>
                </a:solidFill>
              </a:rPr>
            </a:br>
            <a:r>
              <a:rPr lang="es-CL" sz="2000" dirty="0" smtClean="0">
                <a:solidFill>
                  <a:schemeClr val="tx1"/>
                </a:solidFill>
              </a:rPr>
              <a:t>Deroga Circular 3167 de 2015.</a:t>
            </a:r>
            <a:endParaRPr lang="es-CL" dirty="0">
              <a:solidFill>
                <a:schemeClr val="tx1"/>
              </a:solidFill>
            </a:endParaRPr>
          </a:p>
        </p:txBody>
      </p:sp>
      <p:sp>
        <p:nvSpPr>
          <p:cNvPr id="3" name="Marcador de contenido 2"/>
          <p:cNvSpPr>
            <a:spLocks noGrp="1"/>
          </p:cNvSpPr>
          <p:nvPr>
            <p:ph idx="1"/>
          </p:nvPr>
        </p:nvSpPr>
        <p:spPr>
          <a:xfrm>
            <a:off x="263570" y="1084002"/>
            <a:ext cx="8436151" cy="5395737"/>
          </a:xfrm>
        </p:spPr>
        <p:txBody>
          <a:bodyPr>
            <a:normAutofit fontScale="70000" lnSpcReduction="20000"/>
          </a:bodyPr>
          <a:lstStyle/>
          <a:p>
            <a:pPr algn="just">
              <a:buFontTx/>
              <a:buChar char="-"/>
            </a:pPr>
            <a:r>
              <a:rPr lang="es-CL" sz="2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Mutual debe informar a empresa sobre ingreso de DIEP</a:t>
            </a:r>
          </a:p>
          <a:p>
            <a:pPr algn="just">
              <a:buFontTx/>
              <a:buChar char="-"/>
            </a:pPr>
            <a:r>
              <a:rPr lang="es-CL" sz="2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Todo el proceso de evaluación clínica debe ser registrado en ficha clínica que debe ser remitida a Médico de MDT o Comité Evaluador, según corresponda.</a:t>
            </a:r>
          </a:p>
          <a:p>
            <a:pPr lvl="0" algn="just">
              <a:buFontTx/>
              <a:buChar char="-"/>
            </a:pPr>
            <a:r>
              <a:rPr lang="es-CL" sz="2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Evaluación condiciones de trabajo: EPT, Evaluaciones de Riesgos (mediciones cualitativas y cuantitativas), Historia Ocupacional.</a:t>
            </a:r>
          </a:p>
          <a:p>
            <a:pPr algn="just">
              <a:buFontTx/>
              <a:buChar char="-"/>
            </a:pPr>
            <a:r>
              <a:rPr lang="es-CL" sz="2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Resolución RECA, notificada a trabajador y empresa 3 d. Derivación del trabajador a régimen salud común con RECA, Fundamentos (Anexo PGE3), </a:t>
            </a:r>
            <a:r>
              <a:rPr lang="es-CL" sz="2600" dirty="0" err="1"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Espicrisis</a:t>
            </a:r>
            <a:r>
              <a:rPr lang="es-CL" sz="2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copias de informes y exámenes, si corresponde informarle que es GES.</a:t>
            </a:r>
          </a:p>
          <a:p>
            <a:pPr algn="just">
              <a:buFontTx/>
              <a:buChar char="-"/>
            </a:pPr>
            <a:r>
              <a:rPr lang="es-CL" sz="2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Si </a:t>
            </a:r>
            <a:r>
              <a:rPr lang="es-CL" sz="2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patología se califica como EP, se debe señalar en 10 d. la obligación del empleador de cambiarlo de puesto de trabajo o que éste sea readecuado (eliminar, controlar o mitigar riesgo</a:t>
            </a:r>
            <a:r>
              <a:rPr lang="es-CL" sz="2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t>
            </a:r>
          </a:p>
          <a:p>
            <a:pPr lvl="0" algn="just">
              <a:buFontTx/>
              <a:buChar char="-"/>
            </a:pPr>
            <a:r>
              <a:rPr lang="es-CL" sz="2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OA debe verificar cumplimiento y en caso negativo notificar a Inspección del Trabajo </a:t>
            </a:r>
            <a:r>
              <a:rPr lang="es-CL" sz="2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y/o </a:t>
            </a:r>
            <a:r>
              <a:rPr lang="es-CL" sz="2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SEREMI de </a:t>
            </a:r>
            <a:r>
              <a:rPr lang="es-CL" sz="2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Salud</a:t>
            </a:r>
          </a:p>
          <a:p>
            <a:pPr algn="just">
              <a:buFontTx/>
              <a:buChar char="-"/>
            </a:pPr>
            <a:r>
              <a:rPr lang="es-CL" sz="2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OA debe Incorporar </a:t>
            </a:r>
            <a:r>
              <a:rPr lang="es-CL" sz="2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empresa </a:t>
            </a:r>
            <a:r>
              <a:rPr lang="es-CL" sz="2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 programa de vigilancia epidemiológica. Aplicar protocolos del MINSAL. De no existir protocolo, OA debe elaborar un programa de vigilancia, dentro de 45 días de calificación de EP</a:t>
            </a:r>
            <a:r>
              <a:rPr lang="es-CL" sz="2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t>
            </a:r>
          </a:p>
          <a:p>
            <a:pPr algn="just">
              <a:buFontTx/>
              <a:buChar char="-"/>
            </a:pPr>
            <a:r>
              <a:rPr lang="es-CL" sz="2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OA informar a SUSESO toda modificación a protocolos internos, en el plazo de 45 días corridos.</a:t>
            </a:r>
          </a:p>
          <a:p>
            <a:pPr algn="just">
              <a:buFontTx/>
              <a:buChar char="-"/>
            </a:pPr>
            <a:endParaRPr lang="es-CL" sz="2300" dirty="0">
              <a:solidFill>
                <a:schemeClr val="tx1"/>
              </a:solidFill>
            </a:endParaRPr>
          </a:p>
        </p:txBody>
      </p:sp>
    </p:spTree>
    <p:extLst>
      <p:ext uri="{BB962C8B-B14F-4D97-AF65-F5344CB8AC3E}">
        <p14:creationId xmlns:p14="http://schemas.microsoft.com/office/powerpoint/2010/main" val="1499645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893" y="102154"/>
            <a:ext cx="9036497" cy="940966"/>
          </a:xfrm>
        </p:spPr>
        <p:txBody>
          <a:bodyPr/>
          <a:lstStyle/>
          <a:p>
            <a:r>
              <a:rPr lang="es-CL" sz="3200" dirty="0" smtClean="0">
                <a:solidFill>
                  <a:schemeClr val="tx1"/>
                </a:solidFill>
              </a:rPr>
              <a:t>CIRCULAR 3241 de 27.07.2016. </a:t>
            </a:r>
            <a:r>
              <a:rPr lang="es-CL" sz="1600" dirty="0" smtClean="0">
                <a:solidFill>
                  <a:schemeClr val="tx1"/>
                </a:solidFill>
              </a:rPr>
              <a:t>Deroga </a:t>
            </a:r>
            <a:r>
              <a:rPr lang="es-CL" sz="1600" dirty="0">
                <a:solidFill>
                  <a:schemeClr val="tx1"/>
                </a:solidFill>
              </a:rPr>
              <a:t>Circular 3167 de 2015</a:t>
            </a:r>
            <a:r>
              <a:rPr lang="es-CL" dirty="0">
                <a:solidFill>
                  <a:schemeClr val="tx1"/>
                </a:solidFill>
              </a:rPr>
              <a:t/>
            </a:r>
            <a:br>
              <a:rPr lang="es-CL" dirty="0">
                <a:solidFill>
                  <a:schemeClr val="tx1"/>
                </a:solidFill>
              </a:rPr>
            </a:br>
            <a:endParaRPr lang="es-CL" dirty="0">
              <a:solidFill>
                <a:schemeClr val="tx1"/>
              </a:solidFill>
            </a:endParaRPr>
          </a:p>
        </p:txBody>
      </p:sp>
      <p:pic>
        <p:nvPicPr>
          <p:cNvPr id="12" name="Imagen 11" descr="cid:image005.png@01D1E817.A5E2536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1894" y="572637"/>
            <a:ext cx="8769340" cy="4267348"/>
          </a:xfrm>
          <a:prstGeom prst="rect">
            <a:avLst/>
          </a:prstGeom>
          <a:noFill/>
          <a:ln>
            <a:noFill/>
          </a:ln>
        </p:spPr>
      </p:pic>
      <p:sp>
        <p:nvSpPr>
          <p:cNvPr id="13" name="Rectángulo 12"/>
          <p:cNvSpPr/>
          <p:nvPr/>
        </p:nvSpPr>
        <p:spPr>
          <a:xfrm>
            <a:off x="131893" y="4839985"/>
            <a:ext cx="8769341" cy="1600438"/>
          </a:xfrm>
          <a:prstGeom prst="rect">
            <a:avLst/>
          </a:prstGeom>
        </p:spPr>
        <p:txBody>
          <a:bodyPr wrap="square">
            <a:spAutoFit/>
          </a:bodyPr>
          <a:lstStyle/>
          <a:p>
            <a:pPr marL="171450" indent="-171450" fontAlgn="ctr">
              <a:spcBef>
                <a:spcPts val="0"/>
              </a:spcBef>
              <a:spcAft>
                <a:spcPts val="0"/>
              </a:spcAft>
              <a:buClrTx/>
              <a:buFont typeface="Arial" panose="020B0604020202020204" pitchFamily="34" charset="0"/>
              <a:buChar char="•"/>
              <a:defRPr/>
            </a:pPr>
            <a:r>
              <a:rPr lang="es-CL" sz="1400" b="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Calificación de enfermedades: deben agruparse:</a:t>
            </a:r>
          </a:p>
          <a:p>
            <a:pPr fontAlgn="ctr">
              <a:spcBef>
                <a:spcPts val="0"/>
              </a:spcBef>
              <a:spcAft>
                <a:spcPts val="0"/>
              </a:spcAft>
              <a:buClrTx/>
              <a:defRPr/>
            </a:pPr>
            <a:r>
              <a:rPr lang="es-CL"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CL" sz="1400" b="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G1: </a:t>
            </a:r>
            <a:r>
              <a:rPr lang="es-CL"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Urgentes: Califica el médico de urgencia o médico de MDT</a:t>
            </a:r>
          </a:p>
          <a:p>
            <a:pPr fontAlgn="ctr">
              <a:spcBef>
                <a:spcPts val="0"/>
              </a:spcBef>
              <a:spcAft>
                <a:spcPts val="0"/>
              </a:spcAft>
              <a:buClrTx/>
              <a:defRPr/>
            </a:pPr>
            <a:r>
              <a:rPr lang="es-CL"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CL" sz="1400" b="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G2:Casos </a:t>
            </a:r>
            <a:r>
              <a:rPr lang="es-CL"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que pueden ser AT: Ídem.</a:t>
            </a:r>
          </a:p>
          <a:p>
            <a:pPr fontAlgn="ctr">
              <a:spcBef>
                <a:spcPts val="0"/>
              </a:spcBef>
              <a:spcAft>
                <a:spcPts val="0"/>
              </a:spcAft>
              <a:buClrTx/>
              <a:defRPr/>
            </a:pPr>
            <a:r>
              <a:rPr lang="es-CL"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CL" sz="1400" b="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G3: </a:t>
            </a:r>
            <a:r>
              <a:rPr lang="es-CL"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Enfermedades evidentemente no profesionales: Califica médico de atención primaria.</a:t>
            </a:r>
          </a:p>
          <a:p>
            <a:pPr fontAlgn="ctr">
              <a:spcBef>
                <a:spcPts val="0"/>
              </a:spcBef>
              <a:spcAft>
                <a:spcPts val="0"/>
              </a:spcAft>
              <a:buClrTx/>
              <a:defRPr/>
            </a:pPr>
            <a:r>
              <a:rPr lang="es-CL"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CL" sz="1400" b="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G4: Enfermedades </a:t>
            </a:r>
            <a:r>
              <a:rPr lang="es-CL"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evidentemente profesionales: Califica médico MDT y/o Comité.</a:t>
            </a:r>
          </a:p>
          <a:p>
            <a:pPr marL="171450" indent="-171450" fontAlgn="ctr">
              <a:spcBef>
                <a:spcPts val="0"/>
              </a:spcBef>
              <a:spcAft>
                <a:spcPts val="0"/>
              </a:spcAft>
              <a:buClrTx/>
              <a:buFont typeface="Arial" panose="020B0604020202020204" pitchFamily="34" charset="0"/>
              <a:buChar char="•"/>
              <a:defRPr/>
            </a:pPr>
            <a:r>
              <a:rPr lang="es-CL" sz="1400" b="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Comités de Calificación: Intervienen en casos de patologías musculo esqueléticas, mentales y los que necesiten mayores estudios por su complejidad.</a:t>
            </a:r>
          </a:p>
        </p:txBody>
      </p:sp>
    </p:spTree>
    <p:extLst>
      <p:ext uri="{BB962C8B-B14F-4D97-AF65-F5344CB8AC3E}">
        <p14:creationId xmlns:p14="http://schemas.microsoft.com/office/powerpoint/2010/main" val="365398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 name="Agrupar 183"/>
          <p:cNvGrpSpPr/>
          <p:nvPr/>
        </p:nvGrpSpPr>
        <p:grpSpPr>
          <a:xfrm>
            <a:off x="1449026" y="2819173"/>
            <a:ext cx="2204428" cy="902963"/>
            <a:chOff x="1341599" y="2819173"/>
            <a:chExt cx="2204428" cy="902963"/>
          </a:xfrm>
        </p:grpSpPr>
        <p:cxnSp>
          <p:nvCxnSpPr>
            <p:cNvPr id="15" name="Conector recto de flecha 14"/>
            <p:cNvCxnSpPr>
              <a:endCxn id="4" idx="1"/>
            </p:cNvCxnSpPr>
            <p:nvPr/>
          </p:nvCxnSpPr>
          <p:spPr>
            <a:xfrm flipV="1">
              <a:off x="1341599" y="3270655"/>
              <a:ext cx="208442" cy="336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Rombo 3"/>
            <p:cNvSpPr/>
            <p:nvPr/>
          </p:nvSpPr>
          <p:spPr>
            <a:xfrm>
              <a:off x="1550041" y="2819173"/>
              <a:ext cx="1995986" cy="902963"/>
            </a:xfrm>
            <a:prstGeom prst="diamond">
              <a:avLst/>
            </a:prstGeom>
          </p:spPr>
          <p:style>
            <a:lnRef idx="1">
              <a:schemeClr val="accent1"/>
            </a:lnRef>
            <a:fillRef idx="3">
              <a:schemeClr val="accent1"/>
            </a:fillRef>
            <a:effectRef idx="2">
              <a:schemeClr val="accent1"/>
            </a:effectRef>
            <a:fontRef idx="minor">
              <a:schemeClr val="lt1"/>
            </a:fontRef>
          </p:style>
          <p:txBody>
            <a:bodyPr wrap="square" lIns="0" tIns="0" rIns="0" bIns="0" rtlCol="0" anchor="ctr">
              <a:normAutofit/>
            </a:bodyPr>
            <a:lstStyle/>
            <a:p>
              <a:pPr algn="ctr"/>
              <a:r>
                <a:rPr lang="es-ES" sz="1400" dirty="0" smtClean="0"/>
                <a:t>Calificación</a:t>
              </a:r>
              <a:endParaRPr lang="es-ES" sz="1400" dirty="0"/>
            </a:p>
          </p:txBody>
        </p:sp>
      </p:grpSp>
      <p:grpSp>
        <p:nvGrpSpPr>
          <p:cNvPr id="190" name="Agrupar 189"/>
          <p:cNvGrpSpPr/>
          <p:nvPr/>
        </p:nvGrpSpPr>
        <p:grpSpPr>
          <a:xfrm>
            <a:off x="722293" y="6297617"/>
            <a:ext cx="1951927" cy="369332"/>
            <a:chOff x="738054" y="6457034"/>
            <a:chExt cx="1951927" cy="369332"/>
          </a:xfrm>
        </p:grpSpPr>
        <p:cxnSp>
          <p:nvCxnSpPr>
            <p:cNvPr id="37" name="Conector recto 36"/>
            <p:cNvCxnSpPr/>
            <p:nvPr/>
          </p:nvCxnSpPr>
          <p:spPr>
            <a:xfrm>
              <a:off x="738054" y="6682948"/>
              <a:ext cx="1951927"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Conector recto 38"/>
            <p:cNvCxnSpPr/>
            <p:nvPr/>
          </p:nvCxnSpPr>
          <p:spPr>
            <a:xfrm>
              <a:off x="2689981" y="6570540"/>
              <a:ext cx="0" cy="224816"/>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Conector recto 40"/>
            <p:cNvCxnSpPr/>
            <p:nvPr/>
          </p:nvCxnSpPr>
          <p:spPr>
            <a:xfrm>
              <a:off x="738054" y="6570540"/>
              <a:ext cx="0" cy="224816"/>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6" name="CuadroTexto 15"/>
            <p:cNvSpPr txBox="1"/>
            <p:nvPr/>
          </p:nvSpPr>
          <p:spPr>
            <a:xfrm>
              <a:off x="1460013" y="6457034"/>
              <a:ext cx="539931" cy="369332"/>
            </a:xfrm>
            <a:prstGeom prst="rect">
              <a:avLst/>
            </a:prstGeom>
            <a:solidFill>
              <a:srgbClr val="FFFFFF"/>
            </a:solidFill>
          </p:spPr>
          <p:txBody>
            <a:bodyPr wrap="none" rtlCol="0">
              <a:spAutoFit/>
            </a:bodyPr>
            <a:lstStyle/>
            <a:p>
              <a:r>
                <a:rPr lang="es-ES" dirty="0" smtClean="0">
                  <a:solidFill>
                    <a:srgbClr val="A6A6A6"/>
                  </a:solidFill>
                </a:rPr>
                <a:t>30d</a:t>
              </a:r>
              <a:endParaRPr lang="es-ES" dirty="0">
                <a:solidFill>
                  <a:srgbClr val="A6A6A6"/>
                </a:solidFill>
              </a:endParaRPr>
            </a:p>
          </p:txBody>
        </p:sp>
      </p:grpSp>
      <p:grpSp>
        <p:nvGrpSpPr>
          <p:cNvPr id="183" name="Agrupar 182"/>
          <p:cNvGrpSpPr/>
          <p:nvPr/>
        </p:nvGrpSpPr>
        <p:grpSpPr>
          <a:xfrm>
            <a:off x="112641" y="1392939"/>
            <a:ext cx="1357926" cy="3989158"/>
            <a:chOff x="140187" y="1292584"/>
            <a:chExt cx="1357926" cy="3989158"/>
          </a:xfrm>
        </p:grpSpPr>
        <p:sp>
          <p:nvSpPr>
            <p:cNvPr id="9" name="Rectángulo redondeado 8"/>
            <p:cNvSpPr/>
            <p:nvPr/>
          </p:nvSpPr>
          <p:spPr>
            <a:xfrm>
              <a:off x="388416" y="1292584"/>
              <a:ext cx="861467" cy="804789"/>
            </a:xfrm>
            <a:prstGeom prst="round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t>DIEP</a:t>
              </a:r>
            </a:p>
          </p:txBody>
        </p:sp>
        <p:sp>
          <p:nvSpPr>
            <p:cNvPr id="10" name="Rectángulo redondeado 9"/>
            <p:cNvSpPr/>
            <p:nvPr/>
          </p:nvSpPr>
          <p:spPr>
            <a:xfrm>
              <a:off x="140187" y="2955577"/>
              <a:ext cx="1319826" cy="83325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800" dirty="0" smtClean="0"/>
                <a:t>Evaluación Clínica</a:t>
              </a:r>
              <a:endParaRPr lang="es-ES" sz="1800" dirty="0"/>
            </a:p>
          </p:txBody>
        </p:sp>
        <p:cxnSp>
          <p:nvCxnSpPr>
            <p:cNvPr id="14" name="Conector recto de flecha 13"/>
            <p:cNvCxnSpPr/>
            <p:nvPr/>
          </p:nvCxnSpPr>
          <p:spPr>
            <a:xfrm flipH="1">
              <a:off x="787955" y="2111242"/>
              <a:ext cx="19050" cy="8582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CuadroTexto 2"/>
            <p:cNvSpPr txBox="1"/>
            <p:nvPr/>
          </p:nvSpPr>
          <p:spPr>
            <a:xfrm>
              <a:off x="826946" y="2282039"/>
              <a:ext cx="422937" cy="369332"/>
            </a:xfrm>
            <a:prstGeom prst="rect">
              <a:avLst/>
            </a:prstGeom>
            <a:noFill/>
          </p:spPr>
          <p:txBody>
            <a:bodyPr wrap="none" rtlCol="0">
              <a:spAutoFit/>
            </a:bodyPr>
            <a:lstStyle/>
            <a:p>
              <a:r>
                <a:rPr lang="es-ES" dirty="0" smtClean="0">
                  <a:solidFill>
                    <a:srgbClr val="A6A6A6"/>
                  </a:solidFill>
                </a:rPr>
                <a:t>7d</a:t>
              </a:r>
              <a:endParaRPr lang="es-ES" dirty="0">
                <a:solidFill>
                  <a:srgbClr val="A6A6A6"/>
                </a:solidFill>
              </a:endParaRPr>
            </a:p>
          </p:txBody>
        </p:sp>
        <p:sp>
          <p:nvSpPr>
            <p:cNvPr id="32" name="Rectángulo redondeado 31"/>
            <p:cNvSpPr/>
            <p:nvPr/>
          </p:nvSpPr>
          <p:spPr>
            <a:xfrm>
              <a:off x="140187" y="4603647"/>
              <a:ext cx="1357926" cy="678095"/>
            </a:xfrm>
            <a:prstGeom prst="roundRec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solidFill>
                    <a:schemeClr val="tx1"/>
                  </a:solidFill>
                </a:rPr>
                <a:t>ECT</a:t>
              </a:r>
            </a:p>
          </p:txBody>
        </p:sp>
        <p:cxnSp>
          <p:nvCxnSpPr>
            <p:cNvPr id="128" name="Conector recto de flecha 127"/>
            <p:cNvCxnSpPr>
              <a:stCxn id="10" idx="2"/>
              <a:endCxn id="32" idx="0"/>
            </p:cNvCxnSpPr>
            <p:nvPr/>
          </p:nvCxnSpPr>
          <p:spPr>
            <a:xfrm>
              <a:off x="800100" y="3788831"/>
              <a:ext cx="19050" cy="8148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88" name="Agrupar 187"/>
          <p:cNvGrpSpPr/>
          <p:nvPr/>
        </p:nvGrpSpPr>
        <p:grpSpPr>
          <a:xfrm>
            <a:off x="8193736" y="2217281"/>
            <a:ext cx="567886" cy="2101302"/>
            <a:chOff x="8134168" y="2287737"/>
            <a:chExt cx="567886" cy="2101302"/>
          </a:xfrm>
        </p:grpSpPr>
        <p:sp>
          <p:nvSpPr>
            <p:cNvPr id="151" name="CuadroTexto 150"/>
            <p:cNvSpPr txBox="1"/>
            <p:nvPr/>
          </p:nvSpPr>
          <p:spPr>
            <a:xfrm>
              <a:off x="8134168" y="3715480"/>
              <a:ext cx="567886" cy="369332"/>
            </a:xfrm>
            <a:prstGeom prst="rect">
              <a:avLst/>
            </a:prstGeom>
            <a:noFill/>
          </p:spPr>
          <p:txBody>
            <a:bodyPr wrap="square" rtlCol="0">
              <a:spAutoFit/>
            </a:bodyPr>
            <a:lstStyle/>
            <a:p>
              <a:pPr algn="ctr"/>
              <a:r>
                <a:rPr lang="es-ES" dirty="0" smtClean="0"/>
                <a:t>SI</a:t>
              </a:r>
              <a:endParaRPr lang="es-ES" dirty="0"/>
            </a:p>
          </p:txBody>
        </p:sp>
        <p:cxnSp>
          <p:nvCxnSpPr>
            <p:cNvPr id="165" name="Conector angular 164"/>
            <p:cNvCxnSpPr>
              <a:stCxn id="141" idx="3"/>
            </p:cNvCxnSpPr>
            <p:nvPr/>
          </p:nvCxnSpPr>
          <p:spPr>
            <a:xfrm flipV="1">
              <a:off x="8397796" y="2287737"/>
              <a:ext cx="304258" cy="210130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92" name="Agrupar 191"/>
          <p:cNvGrpSpPr/>
          <p:nvPr/>
        </p:nvGrpSpPr>
        <p:grpSpPr>
          <a:xfrm>
            <a:off x="6501798" y="2011403"/>
            <a:ext cx="2289290" cy="4164738"/>
            <a:chOff x="6454660" y="2031538"/>
            <a:chExt cx="2289290" cy="4164738"/>
          </a:xfrm>
        </p:grpSpPr>
        <p:cxnSp>
          <p:nvCxnSpPr>
            <p:cNvPr id="154" name="Conector recto de flecha 153"/>
            <p:cNvCxnSpPr/>
            <p:nvPr/>
          </p:nvCxnSpPr>
          <p:spPr>
            <a:xfrm>
              <a:off x="7214012" y="4993359"/>
              <a:ext cx="0" cy="5024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89" name="Agrupar 188"/>
            <p:cNvGrpSpPr/>
            <p:nvPr/>
          </p:nvGrpSpPr>
          <p:grpSpPr>
            <a:xfrm>
              <a:off x="6454660" y="2031538"/>
              <a:ext cx="2289290" cy="4164738"/>
              <a:chOff x="6454660" y="2031538"/>
              <a:chExt cx="2289290" cy="4164738"/>
            </a:xfrm>
          </p:grpSpPr>
          <p:sp>
            <p:nvSpPr>
              <p:cNvPr id="152" name="Rectángulo redondeado 151"/>
              <p:cNvSpPr/>
              <p:nvPr/>
            </p:nvSpPr>
            <p:spPr>
              <a:xfrm>
                <a:off x="6654012" y="5495766"/>
                <a:ext cx="1492855" cy="7005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800" dirty="0" smtClean="0"/>
                  <a:t>Notificación </a:t>
                </a:r>
              </a:p>
              <a:p>
                <a:pPr algn="ctr"/>
                <a:r>
                  <a:rPr lang="es-ES" dirty="0" smtClean="0"/>
                  <a:t>AS o DT</a:t>
                </a:r>
              </a:p>
            </p:txBody>
          </p:sp>
          <p:sp>
            <p:nvSpPr>
              <p:cNvPr id="156" name="CuadroTexto 155"/>
              <p:cNvSpPr txBox="1"/>
              <p:nvPr/>
            </p:nvSpPr>
            <p:spPr>
              <a:xfrm>
                <a:off x="6454660" y="5095656"/>
                <a:ext cx="651832" cy="400110"/>
              </a:xfrm>
              <a:prstGeom prst="rect">
                <a:avLst/>
              </a:prstGeom>
              <a:noFill/>
            </p:spPr>
            <p:txBody>
              <a:bodyPr wrap="square" rtlCol="0">
                <a:spAutoFit/>
              </a:bodyPr>
              <a:lstStyle/>
              <a:p>
                <a:pPr algn="ctr"/>
                <a:r>
                  <a:rPr lang="es-ES" sz="2000" dirty="0" smtClean="0"/>
                  <a:t>NO</a:t>
                </a:r>
                <a:endParaRPr lang="es-ES" sz="2000" dirty="0"/>
              </a:p>
            </p:txBody>
          </p:sp>
          <p:cxnSp>
            <p:nvCxnSpPr>
              <p:cNvPr id="167" name="Conector angular 166"/>
              <p:cNvCxnSpPr>
                <a:stCxn id="152" idx="3"/>
                <a:endCxn id="102" idx="4"/>
              </p:cNvCxnSpPr>
              <p:nvPr/>
            </p:nvCxnSpPr>
            <p:spPr>
              <a:xfrm flipV="1">
                <a:off x="8146867" y="2031538"/>
                <a:ext cx="597083" cy="381448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grpSp>
      </p:grpSp>
      <p:grpSp>
        <p:nvGrpSpPr>
          <p:cNvPr id="194" name="Agrupar 193"/>
          <p:cNvGrpSpPr/>
          <p:nvPr/>
        </p:nvGrpSpPr>
        <p:grpSpPr>
          <a:xfrm>
            <a:off x="4838364" y="3775605"/>
            <a:ext cx="3619000" cy="2907343"/>
            <a:chOff x="4947788" y="3920015"/>
            <a:chExt cx="3619000" cy="2907343"/>
          </a:xfrm>
        </p:grpSpPr>
        <p:sp>
          <p:nvSpPr>
            <p:cNvPr id="141" name="Rombo 140"/>
            <p:cNvSpPr/>
            <p:nvPr/>
          </p:nvSpPr>
          <p:spPr>
            <a:xfrm>
              <a:off x="6261735" y="3920015"/>
              <a:ext cx="2305053" cy="1085956"/>
            </a:xfrm>
            <a:prstGeom prst="diamond">
              <a:avLst/>
            </a:prstGeom>
          </p:spPr>
          <p:style>
            <a:lnRef idx="1">
              <a:schemeClr val="accent1"/>
            </a:lnRef>
            <a:fillRef idx="3">
              <a:schemeClr val="accent1"/>
            </a:fillRef>
            <a:effectRef idx="2">
              <a:schemeClr val="accent1"/>
            </a:effectRef>
            <a:fontRef idx="minor">
              <a:schemeClr val="lt1"/>
            </a:fontRef>
          </p:style>
          <p:txBody>
            <a:bodyPr wrap="none" lIns="0" tIns="36000" rIns="0" bIns="36000" rtlCol="0" anchor="ctr">
              <a:spAutoFit/>
            </a:bodyPr>
            <a:lstStyle/>
            <a:p>
              <a:pPr algn="ctr"/>
              <a:r>
                <a:rPr lang="es-ES" sz="1400" dirty="0" smtClean="0"/>
                <a:t>Medidas</a:t>
              </a:r>
            </a:p>
            <a:p>
              <a:r>
                <a:rPr lang="es-ES" sz="1400" dirty="0" smtClean="0"/>
                <a:t>Implementadas</a:t>
              </a:r>
            </a:p>
          </p:txBody>
        </p:sp>
        <p:cxnSp>
          <p:nvCxnSpPr>
            <p:cNvPr id="146" name="Conector recto de flecha 145"/>
            <p:cNvCxnSpPr>
              <a:endCxn id="141" idx="1"/>
            </p:cNvCxnSpPr>
            <p:nvPr/>
          </p:nvCxnSpPr>
          <p:spPr>
            <a:xfrm>
              <a:off x="6134100" y="4462993"/>
              <a:ext cx="12763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8" name="Conector recto 167"/>
            <p:cNvCxnSpPr/>
            <p:nvPr/>
          </p:nvCxnSpPr>
          <p:spPr>
            <a:xfrm>
              <a:off x="4947788" y="6689882"/>
              <a:ext cx="2636032"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9" name="Conector recto 168"/>
            <p:cNvCxnSpPr/>
            <p:nvPr/>
          </p:nvCxnSpPr>
          <p:spPr>
            <a:xfrm>
              <a:off x="7583820" y="6577474"/>
              <a:ext cx="0" cy="224816"/>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0" name="Conector recto 169"/>
            <p:cNvCxnSpPr/>
            <p:nvPr/>
          </p:nvCxnSpPr>
          <p:spPr>
            <a:xfrm>
              <a:off x="4947788" y="6577474"/>
              <a:ext cx="0" cy="224816"/>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71" name="CuadroTexto 170"/>
            <p:cNvSpPr txBox="1"/>
            <p:nvPr/>
          </p:nvSpPr>
          <p:spPr>
            <a:xfrm>
              <a:off x="6134100" y="6458026"/>
              <a:ext cx="539931" cy="369332"/>
            </a:xfrm>
            <a:prstGeom prst="rect">
              <a:avLst/>
            </a:prstGeom>
            <a:solidFill>
              <a:srgbClr val="FFFFFF"/>
            </a:solidFill>
          </p:spPr>
          <p:txBody>
            <a:bodyPr wrap="none" rtlCol="0">
              <a:spAutoFit/>
            </a:bodyPr>
            <a:lstStyle/>
            <a:p>
              <a:r>
                <a:rPr lang="es-ES" dirty="0">
                  <a:solidFill>
                    <a:srgbClr val="A6A6A6"/>
                  </a:solidFill>
                </a:rPr>
                <a:t>9</a:t>
              </a:r>
              <a:r>
                <a:rPr lang="es-ES" dirty="0" smtClean="0">
                  <a:solidFill>
                    <a:srgbClr val="A6A6A6"/>
                  </a:solidFill>
                </a:rPr>
                <a:t>0d</a:t>
              </a:r>
              <a:endParaRPr lang="es-ES" dirty="0">
                <a:solidFill>
                  <a:srgbClr val="A6A6A6"/>
                </a:solidFill>
              </a:endParaRPr>
            </a:p>
          </p:txBody>
        </p:sp>
      </p:grpSp>
      <p:grpSp>
        <p:nvGrpSpPr>
          <p:cNvPr id="185" name="Agrupar 184"/>
          <p:cNvGrpSpPr/>
          <p:nvPr/>
        </p:nvGrpSpPr>
        <p:grpSpPr>
          <a:xfrm>
            <a:off x="2655460" y="1048306"/>
            <a:ext cx="6513465" cy="1770868"/>
            <a:chOff x="2655460" y="1048306"/>
            <a:chExt cx="6513465" cy="1770868"/>
          </a:xfrm>
        </p:grpSpPr>
        <p:cxnSp>
          <p:nvCxnSpPr>
            <p:cNvPr id="46" name="Conector angular 45"/>
            <p:cNvCxnSpPr>
              <a:stCxn id="4" idx="0"/>
              <a:endCxn id="47" idx="1"/>
            </p:cNvCxnSpPr>
            <p:nvPr/>
          </p:nvCxnSpPr>
          <p:spPr>
            <a:xfrm rot="5400000" flipH="1" flipV="1">
              <a:off x="3186771" y="1236583"/>
              <a:ext cx="1051280" cy="2113901"/>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Rectángulo redondeado 46"/>
            <p:cNvSpPr/>
            <p:nvPr/>
          </p:nvSpPr>
          <p:spPr>
            <a:xfrm>
              <a:off x="4769362" y="1417638"/>
              <a:ext cx="1499412" cy="7005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800" dirty="0" smtClean="0"/>
                <a:t>Notificación</a:t>
              </a:r>
            </a:p>
            <a:p>
              <a:pPr algn="ctr"/>
              <a:r>
                <a:rPr lang="es-ES" sz="1800" dirty="0" smtClean="0"/>
                <a:t>Trabajador</a:t>
              </a:r>
            </a:p>
          </p:txBody>
        </p:sp>
        <p:sp>
          <p:nvSpPr>
            <p:cNvPr id="49" name="CuadroTexto 48"/>
            <p:cNvSpPr txBox="1"/>
            <p:nvPr/>
          </p:nvSpPr>
          <p:spPr>
            <a:xfrm>
              <a:off x="2708837" y="2030685"/>
              <a:ext cx="1087778" cy="461665"/>
            </a:xfrm>
            <a:prstGeom prst="rect">
              <a:avLst/>
            </a:prstGeom>
            <a:noFill/>
          </p:spPr>
          <p:txBody>
            <a:bodyPr wrap="square" rtlCol="0">
              <a:spAutoFit/>
            </a:bodyPr>
            <a:lstStyle/>
            <a:p>
              <a:pPr algn="ctr"/>
              <a:r>
                <a:rPr lang="es-ES" sz="1200" b="1" dirty="0" smtClean="0"/>
                <a:t>No Laboral</a:t>
              </a:r>
              <a:endParaRPr lang="es-ES" sz="1200" b="1" dirty="0"/>
            </a:p>
          </p:txBody>
        </p:sp>
        <p:sp>
          <p:nvSpPr>
            <p:cNvPr id="68" name="Rectángulo redondeado 67"/>
            <p:cNvSpPr/>
            <p:nvPr/>
          </p:nvSpPr>
          <p:spPr>
            <a:xfrm>
              <a:off x="6654013" y="1417638"/>
              <a:ext cx="1492855" cy="7005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dirty="0" smtClean="0"/>
                <a:t>Rechazo a </a:t>
              </a:r>
            </a:p>
            <a:p>
              <a:pPr algn="ctr"/>
              <a:r>
                <a:rPr lang="es-ES" sz="1600" dirty="0" smtClean="0"/>
                <a:t>Salud Común</a:t>
              </a:r>
            </a:p>
          </p:txBody>
        </p:sp>
        <p:cxnSp>
          <p:nvCxnSpPr>
            <p:cNvPr id="73" name="Conector recto de flecha 72"/>
            <p:cNvCxnSpPr>
              <a:stCxn id="47" idx="3"/>
              <a:endCxn id="68" idx="1"/>
            </p:cNvCxnSpPr>
            <p:nvPr/>
          </p:nvCxnSpPr>
          <p:spPr>
            <a:xfrm>
              <a:off x="6268774" y="1767893"/>
              <a:ext cx="38523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1" name="CuadroTexto 80"/>
            <p:cNvSpPr txBox="1"/>
            <p:nvPr/>
          </p:nvSpPr>
          <p:spPr>
            <a:xfrm>
              <a:off x="3206357" y="1398561"/>
              <a:ext cx="422937" cy="369332"/>
            </a:xfrm>
            <a:prstGeom prst="rect">
              <a:avLst/>
            </a:prstGeom>
            <a:noFill/>
          </p:spPr>
          <p:txBody>
            <a:bodyPr wrap="none" rtlCol="0">
              <a:spAutoFit/>
            </a:bodyPr>
            <a:lstStyle/>
            <a:p>
              <a:r>
                <a:rPr lang="es-ES" dirty="0">
                  <a:solidFill>
                    <a:srgbClr val="A6A6A6"/>
                  </a:solidFill>
                </a:rPr>
                <a:t>3</a:t>
              </a:r>
              <a:r>
                <a:rPr lang="es-ES" dirty="0" smtClean="0">
                  <a:solidFill>
                    <a:srgbClr val="A6A6A6"/>
                  </a:solidFill>
                </a:rPr>
                <a:t>d</a:t>
              </a:r>
              <a:endParaRPr lang="es-ES" dirty="0">
                <a:solidFill>
                  <a:srgbClr val="A6A6A6"/>
                </a:solidFill>
              </a:endParaRPr>
            </a:p>
          </p:txBody>
        </p:sp>
        <p:cxnSp>
          <p:nvCxnSpPr>
            <p:cNvPr id="101" name="Conector recto de flecha 100"/>
            <p:cNvCxnSpPr>
              <a:stCxn id="68" idx="3"/>
              <a:endCxn id="102" idx="2"/>
            </p:cNvCxnSpPr>
            <p:nvPr/>
          </p:nvCxnSpPr>
          <p:spPr>
            <a:xfrm>
              <a:off x="8146868" y="1767893"/>
              <a:ext cx="3367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2" name="Elipse 101"/>
            <p:cNvSpPr/>
            <p:nvPr/>
          </p:nvSpPr>
          <p:spPr>
            <a:xfrm>
              <a:off x="8483600" y="1504247"/>
              <a:ext cx="520700" cy="52729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4" name="CuadroTexto 173"/>
            <p:cNvSpPr txBox="1"/>
            <p:nvPr/>
          </p:nvSpPr>
          <p:spPr>
            <a:xfrm>
              <a:off x="8248468" y="1048306"/>
              <a:ext cx="920457" cy="369332"/>
            </a:xfrm>
            <a:prstGeom prst="rect">
              <a:avLst/>
            </a:prstGeom>
            <a:noFill/>
          </p:spPr>
          <p:txBody>
            <a:bodyPr wrap="square" rtlCol="0">
              <a:spAutoFit/>
            </a:bodyPr>
            <a:lstStyle/>
            <a:p>
              <a:pPr algn="ctr"/>
              <a:r>
                <a:rPr lang="es-ES" dirty="0" smtClean="0"/>
                <a:t>Fin</a:t>
              </a:r>
              <a:endParaRPr lang="es-ES" dirty="0"/>
            </a:p>
          </p:txBody>
        </p:sp>
      </p:grpSp>
      <p:grpSp>
        <p:nvGrpSpPr>
          <p:cNvPr id="196" name="Agrupar 195"/>
          <p:cNvGrpSpPr/>
          <p:nvPr/>
        </p:nvGrpSpPr>
        <p:grpSpPr>
          <a:xfrm>
            <a:off x="2599985" y="2383116"/>
            <a:ext cx="3444120" cy="3923840"/>
            <a:chOff x="2689980" y="2591260"/>
            <a:chExt cx="3444120" cy="3923840"/>
          </a:xfrm>
        </p:grpSpPr>
        <p:grpSp>
          <p:nvGrpSpPr>
            <p:cNvPr id="186" name="Agrupar 185"/>
            <p:cNvGrpSpPr/>
            <p:nvPr/>
          </p:nvGrpSpPr>
          <p:grpSpPr>
            <a:xfrm>
              <a:off x="2689980" y="2591260"/>
              <a:ext cx="3444120" cy="3923840"/>
              <a:chOff x="2689980" y="2591260"/>
              <a:chExt cx="3444120" cy="3923840"/>
            </a:xfrm>
          </p:grpSpPr>
          <p:sp>
            <p:nvSpPr>
              <p:cNvPr id="12" name="Rectángulo redondeado 11"/>
              <p:cNvSpPr/>
              <p:nvPr/>
            </p:nvSpPr>
            <p:spPr>
              <a:xfrm>
                <a:off x="4220873" y="2984041"/>
                <a:ext cx="1672410" cy="67707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dirty="0" smtClean="0"/>
                  <a:t>Notificación Trabajador</a:t>
                </a:r>
              </a:p>
            </p:txBody>
          </p:sp>
          <p:sp>
            <p:nvSpPr>
              <p:cNvPr id="74" name="CuadroTexto 73"/>
              <p:cNvSpPr txBox="1"/>
              <p:nvPr/>
            </p:nvSpPr>
            <p:spPr>
              <a:xfrm>
                <a:off x="2689980" y="4132318"/>
                <a:ext cx="1040791" cy="307777"/>
              </a:xfrm>
              <a:prstGeom prst="rect">
                <a:avLst/>
              </a:prstGeom>
              <a:noFill/>
            </p:spPr>
            <p:txBody>
              <a:bodyPr wrap="square" rtlCol="0">
                <a:spAutoFit/>
              </a:bodyPr>
              <a:lstStyle/>
              <a:p>
                <a:r>
                  <a:rPr lang="es-ES" sz="1400" dirty="0" smtClean="0"/>
                  <a:t>Laboral</a:t>
                </a:r>
                <a:endParaRPr lang="es-ES" sz="1400" dirty="0"/>
              </a:p>
            </p:txBody>
          </p:sp>
          <p:sp>
            <p:nvSpPr>
              <p:cNvPr id="77" name="Rectángulo redondeado 76"/>
              <p:cNvSpPr/>
              <p:nvPr/>
            </p:nvSpPr>
            <p:spPr>
              <a:xfrm>
                <a:off x="4218961" y="3883361"/>
                <a:ext cx="1672410" cy="7202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dirty="0" smtClean="0"/>
                  <a:t>Cambio/</a:t>
                </a:r>
                <a:r>
                  <a:rPr lang="es-ES" sz="1600" dirty="0" err="1" smtClean="0"/>
                  <a:t>Readec</a:t>
                </a:r>
                <a:r>
                  <a:rPr lang="es-ES" sz="1600" dirty="0" smtClean="0"/>
                  <a:t>. Puesto Trabajo</a:t>
                </a:r>
              </a:p>
            </p:txBody>
          </p:sp>
          <p:sp>
            <p:nvSpPr>
              <p:cNvPr id="83" name="Rectángulo redondeado 82"/>
              <p:cNvSpPr/>
              <p:nvPr/>
            </p:nvSpPr>
            <p:spPr>
              <a:xfrm>
                <a:off x="4193078" y="4747509"/>
                <a:ext cx="1711983" cy="73093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dirty="0" smtClean="0"/>
                  <a:t>Prescripción  a Empresa</a:t>
                </a:r>
              </a:p>
            </p:txBody>
          </p:sp>
          <p:sp>
            <p:nvSpPr>
              <p:cNvPr id="84" name="Rectángulo redondeado 83"/>
              <p:cNvSpPr/>
              <p:nvPr/>
            </p:nvSpPr>
            <p:spPr>
              <a:xfrm>
                <a:off x="3730771" y="2591260"/>
                <a:ext cx="2403329" cy="3923840"/>
              </a:xfrm>
              <a:prstGeom prst="roundRect">
                <a:avLst/>
              </a:prstGeom>
              <a:noFill/>
              <a:ln>
                <a:solidFill>
                  <a:schemeClr val="accent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96" name="Conector angular 95"/>
              <p:cNvCxnSpPr>
                <a:stCxn id="4" idx="2"/>
                <a:endCxn id="84" idx="1"/>
              </p:cNvCxnSpPr>
              <p:nvPr/>
            </p:nvCxnSpPr>
            <p:spPr>
              <a:xfrm rot="16200000" flipH="1">
                <a:off x="2872803" y="3695211"/>
                <a:ext cx="734697" cy="981239"/>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97" name="CuadroTexto 96"/>
              <p:cNvSpPr txBox="1"/>
              <p:nvPr/>
            </p:nvSpPr>
            <p:spPr>
              <a:xfrm>
                <a:off x="3734135" y="3195001"/>
                <a:ext cx="396463" cy="338554"/>
              </a:xfrm>
              <a:prstGeom prst="rect">
                <a:avLst/>
              </a:prstGeom>
              <a:noFill/>
            </p:spPr>
            <p:txBody>
              <a:bodyPr wrap="none" rtlCol="0">
                <a:spAutoFit/>
              </a:bodyPr>
              <a:lstStyle/>
              <a:p>
                <a:r>
                  <a:rPr lang="es-ES" sz="1600" dirty="0">
                    <a:solidFill>
                      <a:srgbClr val="A6A6A6"/>
                    </a:solidFill>
                  </a:rPr>
                  <a:t>3</a:t>
                </a:r>
                <a:r>
                  <a:rPr lang="es-ES" sz="1600" dirty="0" smtClean="0">
                    <a:solidFill>
                      <a:srgbClr val="A6A6A6"/>
                    </a:solidFill>
                  </a:rPr>
                  <a:t>d</a:t>
                </a:r>
                <a:endParaRPr lang="es-ES" sz="1600" dirty="0">
                  <a:solidFill>
                    <a:srgbClr val="A6A6A6"/>
                  </a:solidFill>
                </a:endParaRPr>
              </a:p>
            </p:txBody>
          </p:sp>
          <p:sp>
            <p:nvSpPr>
              <p:cNvPr id="98" name="CuadroTexto 97"/>
              <p:cNvSpPr txBox="1"/>
              <p:nvPr/>
            </p:nvSpPr>
            <p:spPr>
              <a:xfrm>
                <a:off x="3640346" y="4950267"/>
                <a:ext cx="500458" cy="338554"/>
              </a:xfrm>
              <a:prstGeom prst="rect">
                <a:avLst/>
              </a:prstGeom>
              <a:noFill/>
            </p:spPr>
            <p:txBody>
              <a:bodyPr wrap="none" rtlCol="0">
                <a:spAutoFit/>
              </a:bodyPr>
              <a:lstStyle/>
              <a:p>
                <a:r>
                  <a:rPr lang="es-ES" sz="1600" dirty="0" smtClean="0">
                    <a:solidFill>
                      <a:srgbClr val="A6A6A6"/>
                    </a:solidFill>
                  </a:rPr>
                  <a:t>10d</a:t>
                </a:r>
                <a:endParaRPr lang="es-ES" sz="1600" dirty="0">
                  <a:solidFill>
                    <a:srgbClr val="A6A6A6"/>
                  </a:solidFill>
                </a:endParaRPr>
              </a:p>
            </p:txBody>
          </p:sp>
        </p:grpSp>
        <p:sp>
          <p:nvSpPr>
            <p:cNvPr id="195" name="Rectángulo redondeado 194"/>
            <p:cNvSpPr/>
            <p:nvPr/>
          </p:nvSpPr>
          <p:spPr>
            <a:xfrm>
              <a:off x="4179388" y="5630844"/>
              <a:ext cx="1711983" cy="73093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dirty="0" smtClean="0"/>
                <a:t>Vigilancia Epidemiológica</a:t>
              </a:r>
            </a:p>
          </p:txBody>
        </p:sp>
      </p:grpSp>
      <p:sp>
        <p:nvSpPr>
          <p:cNvPr id="6" name="Rectángulo 5"/>
          <p:cNvSpPr/>
          <p:nvPr/>
        </p:nvSpPr>
        <p:spPr>
          <a:xfrm>
            <a:off x="112641" y="-18150"/>
            <a:ext cx="8891659" cy="1390834"/>
          </a:xfrm>
          <a:prstGeom prst="rect">
            <a:avLst/>
          </a:prstGeom>
        </p:spPr>
        <p:txBody>
          <a:bodyPr wrap="square">
            <a:spAutoFit/>
          </a:bodyPr>
          <a:lstStyle/>
          <a:p>
            <a:r>
              <a:rPr lang="es-CL" sz="1600" dirty="0">
                <a:solidFill>
                  <a:schemeClr val="tx1"/>
                </a:solidFill>
              </a:rPr>
              <a:t>Protocolo General:</a:t>
            </a:r>
          </a:p>
          <a:p>
            <a:r>
              <a:rPr lang="es-CL" sz="1600" b="0" dirty="0">
                <a:solidFill>
                  <a:schemeClr val="tx1"/>
                </a:solidFill>
              </a:rPr>
              <a:t>Patologías, cualquiera sea su naturaleza, denunciadas como de origen presuntamente profesional, exceptuadas aquellas que cuenten con protocolos específicos. En lo no previsto en los protocolos específicos, se aplica supletoriamente el General. </a:t>
            </a:r>
          </a:p>
        </p:txBody>
      </p:sp>
    </p:spTree>
    <p:extLst>
      <p:ext uri="{BB962C8B-B14F-4D97-AF65-F5344CB8AC3E}">
        <p14:creationId xmlns:p14="http://schemas.microsoft.com/office/powerpoint/2010/main" val="1578860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26475" y="4149080"/>
            <a:ext cx="4217533" cy="172838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nSpc>
                <a:spcPct val="107000"/>
              </a:lnSpc>
              <a:spcAft>
                <a:spcPts val="0"/>
              </a:spcAft>
            </a:pPr>
            <a:r>
              <a:rPr lang="es-CL" b="1"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Comité músculo esquelético:</a:t>
            </a:r>
            <a:endParaRPr lang="es-CL"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0"/>
              </a:spcAft>
              <a:buClrTx/>
              <a:buFont typeface="Arial" panose="020B0604020202020204" pitchFamily="34" charset="0"/>
              <a:buChar char="•"/>
            </a:pPr>
            <a:r>
              <a:rPr lang="es-CL" sz="14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Tres médicos de medicina del Trabajo de las agencias de la zonal respectiva.</a:t>
            </a:r>
          </a:p>
          <a:p>
            <a:pPr marL="285750" indent="-285750">
              <a:lnSpc>
                <a:spcPct val="107000"/>
              </a:lnSpc>
              <a:spcAft>
                <a:spcPts val="0"/>
              </a:spcAft>
              <a:buClrTx/>
              <a:buFont typeface="Arial" panose="020B0604020202020204" pitchFamily="34" charset="0"/>
              <a:buChar char="•"/>
            </a:pPr>
            <a:r>
              <a:rPr lang="es-CL" sz="1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Un médico traumatólogo  </a:t>
            </a:r>
          </a:p>
          <a:p>
            <a:pPr marL="285750" indent="-285750">
              <a:lnSpc>
                <a:spcPct val="107000"/>
              </a:lnSpc>
              <a:spcAft>
                <a:spcPts val="0"/>
              </a:spcAft>
              <a:buClrTx/>
              <a:buFont typeface="Arial" panose="020B0604020202020204" pitchFamily="34" charset="0"/>
              <a:buChar char="•"/>
            </a:pPr>
            <a:r>
              <a:rPr lang="es-CL" sz="1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Un </a:t>
            </a:r>
            <a:r>
              <a:rPr lang="es-CL" sz="14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profesional  Contraloría Médica</a:t>
            </a:r>
            <a:endParaRPr lang="es-CL" sz="1400" dirty="0">
              <a:solidFill>
                <a:schemeClr val="tx1"/>
              </a:solidFill>
            </a:endParaRPr>
          </a:p>
        </p:txBody>
      </p:sp>
      <p:sp>
        <p:nvSpPr>
          <p:cNvPr id="7" name="Rectángulo 6"/>
          <p:cNvSpPr/>
          <p:nvPr/>
        </p:nvSpPr>
        <p:spPr>
          <a:xfrm>
            <a:off x="4768092" y="4216427"/>
            <a:ext cx="3794624" cy="172838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r>
              <a:rPr lang="es-CL" b="1" dirty="0"/>
              <a:t>Comité patología mental </a:t>
            </a:r>
            <a:endParaRPr lang="es-CL" dirty="0"/>
          </a:p>
          <a:p>
            <a:pPr marL="285750" indent="-285750">
              <a:buClrTx/>
              <a:buFont typeface="Arial" panose="020B0604020202020204" pitchFamily="34" charset="0"/>
              <a:buChar char="•"/>
            </a:pPr>
            <a:r>
              <a:rPr lang="es-CL" sz="1400" dirty="0"/>
              <a:t>Dos médicos de medicina del Trabajo de las agencias de la zonal respectiva.</a:t>
            </a:r>
          </a:p>
          <a:p>
            <a:pPr marL="285750" indent="-285750">
              <a:buClrTx/>
              <a:buFont typeface="Arial" panose="020B0604020202020204" pitchFamily="34" charset="0"/>
              <a:buChar char="•"/>
            </a:pPr>
            <a:r>
              <a:rPr lang="es-CL" sz="1400" dirty="0"/>
              <a:t>Un Médico psiquiatra </a:t>
            </a:r>
          </a:p>
          <a:p>
            <a:pPr marL="285750" indent="-285750">
              <a:buClrTx/>
              <a:buFont typeface="Arial" panose="020B0604020202020204" pitchFamily="34" charset="0"/>
              <a:buChar char="•"/>
            </a:pPr>
            <a:r>
              <a:rPr lang="es-CL" sz="1400" dirty="0"/>
              <a:t>Un psicólogo clínico</a:t>
            </a:r>
          </a:p>
          <a:p>
            <a:pPr marL="285750" indent="-285750">
              <a:buClrTx/>
              <a:buFont typeface="Arial" panose="020B0604020202020204" pitchFamily="34" charset="0"/>
              <a:buChar char="•"/>
            </a:pPr>
            <a:r>
              <a:rPr lang="es-CL" sz="1400" dirty="0"/>
              <a:t>Un profesional de Contraloría </a:t>
            </a:r>
            <a:r>
              <a:rPr lang="es-CL" sz="1400" dirty="0" smtClean="0"/>
              <a:t>Médica</a:t>
            </a:r>
            <a:endParaRPr lang="es-CL" dirty="0"/>
          </a:p>
        </p:txBody>
      </p:sp>
      <p:sp>
        <p:nvSpPr>
          <p:cNvPr id="2" name="Título 1"/>
          <p:cNvSpPr>
            <a:spLocks noGrp="1"/>
          </p:cNvSpPr>
          <p:nvPr>
            <p:ph type="title"/>
          </p:nvPr>
        </p:nvSpPr>
        <p:spPr>
          <a:xfrm>
            <a:off x="251520" y="116632"/>
            <a:ext cx="7632848" cy="680318"/>
          </a:xfrm>
        </p:spPr>
        <p:txBody>
          <a:bodyPr/>
          <a:lstStyle/>
          <a:p>
            <a:r>
              <a:rPr lang="es-CL" sz="2800" b="1" dirty="0" smtClean="0">
                <a:solidFill>
                  <a:schemeClr val="tx1"/>
                </a:solidFill>
              </a:rPr>
              <a:t>Evaluación Clínica por sospecha de EP</a:t>
            </a:r>
            <a:endParaRPr lang="es-CL" sz="2800" b="1" dirty="0">
              <a:solidFill>
                <a:schemeClr val="tx1"/>
              </a:solidFill>
            </a:endParaRPr>
          </a:p>
        </p:txBody>
      </p:sp>
      <p:sp>
        <p:nvSpPr>
          <p:cNvPr id="3" name="Rectángulo 2"/>
          <p:cNvSpPr/>
          <p:nvPr/>
        </p:nvSpPr>
        <p:spPr>
          <a:xfrm>
            <a:off x="251520" y="940966"/>
            <a:ext cx="8435280" cy="3342453"/>
          </a:xfrm>
          <a:prstGeom prst="rect">
            <a:avLst/>
          </a:prstGeom>
        </p:spPr>
        <p:txBody>
          <a:bodyPr wrap="square">
            <a:spAutoFit/>
          </a:bodyPr>
          <a:lstStyle/>
          <a:p>
            <a:pPr marL="342900" indent="-342900" fontAlgn="auto">
              <a:spcAft>
                <a:spcPts val="0"/>
              </a:spcAft>
              <a:buClrTx/>
              <a:buFontTx/>
              <a:buChar char="-"/>
            </a:pPr>
            <a:r>
              <a:rPr lang="es-CL" sz="1600" b="0" dirty="0" smtClean="0">
                <a:solidFill>
                  <a:schemeClr val="tx1"/>
                </a:solidFill>
              </a:rPr>
              <a:t>Evaluación </a:t>
            </a:r>
            <a:r>
              <a:rPr lang="es-CL" sz="1600" b="0" dirty="0">
                <a:solidFill>
                  <a:schemeClr val="tx1"/>
                </a:solidFill>
              </a:rPr>
              <a:t>Clínica por sospecha de EP (médico con curso de 40 horas de Ley N° 16.744 y Salud Ocupacional</a:t>
            </a:r>
            <a:r>
              <a:rPr lang="es-CL" sz="1600" b="0" dirty="0" smtClean="0">
                <a:solidFill>
                  <a:schemeClr val="tx1"/>
                </a:solidFill>
              </a:rPr>
              <a:t>)</a:t>
            </a:r>
          </a:p>
          <a:p>
            <a:pPr marL="342900" indent="-342900" fontAlgn="auto">
              <a:spcAft>
                <a:spcPts val="0"/>
              </a:spcAft>
              <a:buClrTx/>
              <a:buFontTx/>
              <a:buChar char="-"/>
            </a:pPr>
            <a:r>
              <a:rPr lang="es-CL" sz="1600" b="0" dirty="0" smtClean="0">
                <a:solidFill>
                  <a:schemeClr val="tx1"/>
                </a:solidFill>
              </a:rPr>
              <a:t>Califica Médico MDT:</a:t>
            </a:r>
          </a:p>
          <a:p>
            <a:pPr marL="800100" lvl="1" indent="-342900" fontAlgn="auto">
              <a:spcAft>
                <a:spcPts val="0"/>
              </a:spcAft>
              <a:buClrTx/>
              <a:buFontTx/>
              <a:buChar char="-"/>
            </a:pPr>
            <a:r>
              <a:rPr lang="es-CL" sz="1600" b="0" dirty="0" smtClean="0">
                <a:solidFill>
                  <a:schemeClr val="tx1"/>
                </a:solidFill>
              </a:rPr>
              <a:t>Patología no contemplada en art. 19 DS109 y se confirma ausencia de diagnósticos diferenciales que potencialmente sean de origen laboral.</a:t>
            </a:r>
          </a:p>
          <a:p>
            <a:pPr marL="800100" lvl="1" indent="-342900" fontAlgn="auto">
              <a:spcAft>
                <a:spcPts val="0"/>
              </a:spcAft>
              <a:buClrTx/>
              <a:buFontTx/>
              <a:buChar char="-"/>
            </a:pPr>
            <a:r>
              <a:rPr lang="es-CL" sz="1600" b="0" dirty="0" smtClean="0">
                <a:solidFill>
                  <a:schemeClr val="tx1"/>
                </a:solidFill>
              </a:rPr>
              <a:t>Se verificó que no existe exposición a agente causal por EPT realizada en los últimos 6 meses.</a:t>
            </a:r>
          </a:p>
          <a:p>
            <a:pPr marL="800100" lvl="1" indent="-342900" fontAlgn="auto">
              <a:spcAft>
                <a:spcPts val="0"/>
              </a:spcAft>
              <a:buClrTx/>
              <a:buFontTx/>
              <a:buChar char="-"/>
            </a:pPr>
            <a:r>
              <a:rPr lang="es-CL" sz="1600" b="0" dirty="0" smtClean="0">
                <a:solidFill>
                  <a:schemeClr val="tx1"/>
                </a:solidFill>
              </a:rPr>
              <a:t>Patología contemplada en art. 19 DS109 que impresiona como laboral.</a:t>
            </a:r>
          </a:p>
          <a:p>
            <a:pPr marL="342900" indent="-342900" fontAlgn="auto">
              <a:spcAft>
                <a:spcPts val="0"/>
              </a:spcAft>
              <a:buClrTx/>
              <a:buFontTx/>
              <a:buChar char="-"/>
            </a:pPr>
            <a:r>
              <a:rPr lang="es-CL" sz="1600" b="0" dirty="0" smtClean="0">
                <a:solidFill>
                  <a:schemeClr val="tx1"/>
                </a:solidFill>
              </a:rPr>
              <a:t>Médico evaluador, a excepción de casos anteriores, solicita evaluación de condiciones de trabajo y deriva a Comité de Calificación (</a:t>
            </a:r>
            <a:r>
              <a:rPr lang="es-CL" sz="1600" b="0" dirty="0" smtClean="0">
                <a:solidFill>
                  <a:schemeClr val="tx1"/>
                </a:solidFill>
                <a:cs typeface="Arial" pitchFamily="34" charset="0"/>
              </a:rPr>
              <a:t>3 personas: 2 </a:t>
            </a:r>
            <a:r>
              <a:rPr lang="es-CL" sz="1600" b="0" dirty="0">
                <a:solidFill>
                  <a:schemeClr val="tx1"/>
                </a:solidFill>
                <a:cs typeface="Arial" pitchFamily="34" charset="0"/>
              </a:rPr>
              <a:t>médicos, uno de ellos </a:t>
            </a:r>
            <a:r>
              <a:rPr lang="es-CL" sz="1600" b="0" dirty="0" smtClean="0">
                <a:solidFill>
                  <a:schemeClr val="tx1"/>
                </a:solidFill>
                <a:cs typeface="Arial" pitchFamily="34" charset="0"/>
              </a:rPr>
              <a:t>MDT, quien lo preside)</a:t>
            </a:r>
            <a:endParaRPr lang="es-CL" sz="1600" b="0" dirty="0">
              <a:solidFill>
                <a:schemeClr val="tx1"/>
              </a:solidFill>
              <a:cs typeface="Arial" pitchFamily="34" charset="0"/>
            </a:endParaRPr>
          </a:p>
          <a:p>
            <a:endParaRPr lang="es-CL" sz="1600" b="0" dirty="0">
              <a:solidFill>
                <a:schemeClr val="tx1"/>
              </a:solidFill>
            </a:endParaRPr>
          </a:p>
        </p:txBody>
      </p:sp>
    </p:spTree>
    <p:extLst>
      <p:ext uri="{BB962C8B-B14F-4D97-AF65-F5344CB8AC3E}">
        <p14:creationId xmlns:p14="http://schemas.microsoft.com/office/powerpoint/2010/main" val="1195299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nvPr>
        </p:nvGraphicFramePr>
        <p:xfrm>
          <a:off x="23373" y="98265"/>
          <a:ext cx="8964489" cy="6663482"/>
        </p:xfrm>
        <a:graphic>
          <a:graphicData uri="http://schemas.openxmlformats.org/drawingml/2006/table">
            <a:tbl>
              <a:tblPr firstRow="1" bandRow="1">
                <a:tableStyleId>{F5AB1C69-6EDB-4FF4-983F-18BD219EF322}</a:tableStyleId>
              </a:tblPr>
              <a:tblGrid>
                <a:gridCol w="1445886"/>
                <a:gridCol w="4120773"/>
                <a:gridCol w="3397830"/>
              </a:tblGrid>
              <a:tr h="291482">
                <a:tc>
                  <a:txBody>
                    <a:bodyPr/>
                    <a:lstStyle/>
                    <a:p>
                      <a:pPr algn="just"/>
                      <a:endParaRPr lang="es-CL" sz="1200" dirty="0"/>
                    </a:p>
                  </a:txBody>
                  <a:tcPr/>
                </a:tc>
                <a:tc>
                  <a:txBody>
                    <a:bodyPr/>
                    <a:lstStyle/>
                    <a:p>
                      <a:pPr algn="just"/>
                      <a:r>
                        <a:rPr lang="es-CL" sz="1200" dirty="0" smtClean="0"/>
                        <a:t>PROTOCOLO CALIFICACIÓN MÚSCULO-ESQUELÉTICAS</a:t>
                      </a:r>
                      <a:endParaRPr lang="es-CL" sz="1200" dirty="0"/>
                    </a:p>
                  </a:txBody>
                  <a:tcPr/>
                </a:tc>
                <a:tc>
                  <a:txBody>
                    <a:bodyPr/>
                    <a:lstStyle/>
                    <a:p>
                      <a:r>
                        <a:rPr lang="es-CL" sz="1200" dirty="0" smtClean="0"/>
                        <a:t>PROTOCOLO CALIFICACIÓN</a:t>
                      </a:r>
                      <a:r>
                        <a:rPr lang="es-CL" sz="1200" baseline="0" dirty="0" smtClean="0"/>
                        <a:t> SALUD MENTAL</a:t>
                      </a:r>
                      <a:endParaRPr lang="es-CL" sz="1200" dirty="0"/>
                    </a:p>
                  </a:txBody>
                  <a:tcPr/>
                </a:tc>
              </a:tr>
              <a:tr h="1165140">
                <a:tc>
                  <a:txBody>
                    <a:bodyPr/>
                    <a:lstStyle/>
                    <a:p>
                      <a:r>
                        <a:rPr lang="es-CL" sz="1200" dirty="0" smtClean="0"/>
                        <a:t>Patologías</a:t>
                      </a:r>
                      <a:endParaRPr lang="es-CL" sz="1200" dirty="0"/>
                    </a:p>
                  </a:txBody>
                  <a:tcPr/>
                </a:tc>
                <a:tc>
                  <a:txBody>
                    <a:bodyPr/>
                    <a:lstStyle/>
                    <a:p>
                      <a:pPr algn="just"/>
                      <a:r>
                        <a:rPr lang="es-CL" sz="1400" baseline="0" dirty="0" smtClean="0"/>
                        <a:t>Dedo en Gatillo, Tendinitis de Extensores de muñeca, Tendinitis de Flexores de muñeca, Tendinitis de </a:t>
                      </a:r>
                      <a:r>
                        <a:rPr lang="es-CL" sz="1400" baseline="0" dirty="0" err="1" smtClean="0"/>
                        <a:t>Quervain</a:t>
                      </a:r>
                      <a:r>
                        <a:rPr lang="es-CL" sz="1400" baseline="0" dirty="0" smtClean="0"/>
                        <a:t>, STC, </a:t>
                      </a:r>
                      <a:r>
                        <a:rPr lang="es-CL" sz="1400" baseline="0" dirty="0" err="1" smtClean="0"/>
                        <a:t>Epitrocleitis</a:t>
                      </a:r>
                      <a:r>
                        <a:rPr lang="es-CL" sz="1400" baseline="0" dirty="0" smtClean="0"/>
                        <a:t>, </a:t>
                      </a:r>
                      <a:r>
                        <a:rPr lang="es-CL" sz="1400" baseline="0" dirty="0" err="1" smtClean="0"/>
                        <a:t>Epicondilitis</a:t>
                      </a:r>
                      <a:r>
                        <a:rPr lang="es-CL" sz="1400" baseline="0" dirty="0" smtClean="0"/>
                        <a:t>, </a:t>
                      </a:r>
                      <a:r>
                        <a:rPr lang="es-CL" sz="1400" baseline="0" dirty="0" err="1" smtClean="0"/>
                        <a:t>Tendinopatía</a:t>
                      </a:r>
                      <a:r>
                        <a:rPr lang="es-CL" sz="1400" baseline="0" dirty="0" smtClean="0"/>
                        <a:t> de manguito rotador (MR), Tendinitis Bicipital (TB), Bursitis </a:t>
                      </a:r>
                      <a:r>
                        <a:rPr lang="es-CL" sz="1400" baseline="0" dirty="0" err="1" smtClean="0"/>
                        <a:t>Subacromial</a:t>
                      </a:r>
                      <a:r>
                        <a:rPr lang="es-CL" sz="1400" baseline="0" dirty="0" smtClean="0"/>
                        <a:t>.</a:t>
                      </a:r>
                      <a:endParaRPr lang="es-CL" sz="1400" dirty="0"/>
                    </a:p>
                  </a:txBody>
                  <a:tcPr/>
                </a:tc>
                <a:tc>
                  <a:txBody>
                    <a:bodyPr/>
                    <a:lstStyle/>
                    <a:p>
                      <a:pPr algn="just"/>
                      <a:r>
                        <a:rPr lang="es-CL" sz="1400" dirty="0" smtClean="0"/>
                        <a:t>Trastornos de adaptación, Reacciones al</a:t>
                      </a:r>
                      <a:r>
                        <a:rPr lang="es-CL" sz="1400" baseline="0" dirty="0" smtClean="0"/>
                        <a:t> estrés, Trastorno de estrés postraumático, Trastorno mixto de ansiedad y depresión, Trastornos de ansiedad, Episodio Depresivo, Trastorno de Somatización.</a:t>
                      </a:r>
                      <a:endParaRPr lang="es-CL" sz="1400" dirty="0"/>
                    </a:p>
                  </a:txBody>
                  <a:tcPr/>
                </a:tc>
              </a:tr>
              <a:tr h="899342">
                <a:tc>
                  <a:txBody>
                    <a:bodyPr/>
                    <a:lstStyle/>
                    <a:p>
                      <a:r>
                        <a:rPr lang="es-CL" sz="1200" dirty="0" smtClean="0"/>
                        <a:t>Evaluación Médica</a:t>
                      </a:r>
                      <a:endParaRPr lang="es-CL" sz="1200" dirty="0"/>
                    </a:p>
                  </a:txBody>
                  <a:tcPr/>
                </a:tc>
                <a:tc>
                  <a:txBody>
                    <a:bodyPr/>
                    <a:lstStyle/>
                    <a:p>
                      <a:pPr algn="just"/>
                      <a:r>
                        <a:rPr lang="es-CL" sz="1400" dirty="0" smtClean="0"/>
                        <a:t>Médico</a:t>
                      </a:r>
                      <a:r>
                        <a:rPr lang="es-CL" sz="1400" baseline="0" dirty="0" smtClean="0"/>
                        <a:t> (</a:t>
                      </a:r>
                      <a:r>
                        <a:rPr lang="es-CL" sz="1400" dirty="0" smtClean="0"/>
                        <a:t>curso de 40 horas de Ley N° 16.744 y SO + curso</a:t>
                      </a:r>
                      <a:r>
                        <a:rPr lang="es-CL" sz="1400" baseline="0" dirty="0" smtClean="0"/>
                        <a:t> 40 horas TME)</a:t>
                      </a:r>
                      <a:endParaRPr lang="es-CL" sz="14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1400" dirty="0" smtClean="0"/>
                        <a:t>Médico</a:t>
                      </a:r>
                      <a:r>
                        <a:rPr lang="es-CL" sz="1400" baseline="0" dirty="0" smtClean="0"/>
                        <a:t> (</a:t>
                      </a:r>
                      <a:r>
                        <a:rPr lang="es-CL" sz="1400" dirty="0" smtClean="0"/>
                        <a:t>curso de 40 horas de Ley N° 16.744 y SO + curso</a:t>
                      </a:r>
                      <a:r>
                        <a:rPr lang="es-CL" sz="1400" baseline="0" dirty="0" smtClean="0"/>
                        <a:t> 40 horas Salud Mental)</a:t>
                      </a:r>
                      <a:endParaRPr lang="es-CL" sz="1400" dirty="0" smtClean="0"/>
                    </a:p>
                    <a:p>
                      <a:pPr algn="just"/>
                      <a:r>
                        <a:rPr lang="es-CL" sz="1400" dirty="0" smtClean="0"/>
                        <a:t>+ evaluación psicológica (psicólogo</a:t>
                      </a:r>
                      <a:r>
                        <a:rPr lang="es-CL" sz="1400" baseline="0" dirty="0" smtClean="0"/>
                        <a:t> clínico + curso 40 horas salud mental). </a:t>
                      </a:r>
                      <a:endParaRPr lang="es-CL" sz="1400" dirty="0"/>
                    </a:p>
                  </a:txBody>
                  <a:tcPr/>
                </a:tc>
              </a:tr>
              <a:tr h="373407">
                <a:tc>
                  <a:txBody>
                    <a:bodyPr/>
                    <a:lstStyle/>
                    <a:p>
                      <a:r>
                        <a:rPr lang="es-CL" sz="1200" dirty="0" smtClean="0"/>
                        <a:t>Antecedentes</a:t>
                      </a:r>
                    </a:p>
                  </a:txBody>
                  <a:tcPr/>
                </a:tc>
                <a:tc>
                  <a:txBody>
                    <a:bodyPr/>
                    <a:lstStyle/>
                    <a:p>
                      <a:pPr algn="just"/>
                      <a:r>
                        <a:rPr lang="es-CL" sz="1400" dirty="0" smtClean="0"/>
                        <a:t>TMERT</a:t>
                      </a:r>
                      <a:endParaRPr lang="es-CL" sz="1400" dirty="0"/>
                    </a:p>
                  </a:txBody>
                  <a:tcPr/>
                </a:tc>
                <a:tc>
                  <a:txBody>
                    <a:bodyPr/>
                    <a:lstStyle/>
                    <a:p>
                      <a:pPr algn="just"/>
                      <a:r>
                        <a:rPr lang="es-CL" sz="1400" dirty="0" smtClean="0"/>
                        <a:t>SUSESO ISTAS 21</a:t>
                      </a:r>
                      <a:endParaRPr lang="es-CL" sz="1400" dirty="0"/>
                    </a:p>
                  </a:txBody>
                  <a:tcPr/>
                </a:tc>
              </a:tr>
              <a:tr h="411810">
                <a:tc>
                  <a:txBody>
                    <a:bodyPr/>
                    <a:lstStyle/>
                    <a:p>
                      <a:r>
                        <a:rPr lang="es-CL" sz="1200" dirty="0" smtClean="0"/>
                        <a:t>Exámenes</a:t>
                      </a:r>
                    </a:p>
                    <a:p>
                      <a:r>
                        <a:rPr lang="es-CL" sz="1200" dirty="0" smtClean="0"/>
                        <a:t>Obligatorios</a:t>
                      </a:r>
                      <a:endParaRPr lang="es-CL" sz="1200" dirty="0"/>
                    </a:p>
                  </a:txBody>
                  <a:tcPr/>
                </a:tc>
                <a:tc>
                  <a:txBody>
                    <a:bodyPr/>
                    <a:lstStyle/>
                    <a:p>
                      <a:pPr algn="just"/>
                      <a:r>
                        <a:rPr lang="es-CL" sz="1400" dirty="0" smtClean="0"/>
                        <a:t>Anexo PME2</a:t>
                      </a:r>
                      <a:endParaRPr lang="es-CL" sz="1400" dirty="0"/>
                    </a:p>
                  </a:txBody>
                  <a:tcPr/>
                </a:tc>
                <a:tc>
                  <a:txBody>
                    <a:bodyPr/>
                    <a:lstStyle/>
                    <a:p>
                      <a:pPr algn="just"/>
                      <a:r>
                        <a:rPr lang="es-CL" sz="1400" dirty="0" smtClean="0"/>
                        <a:t>Anexo PME1</a:t>
                      </a:r>
                      <a:endParaRPr lang="es-CL" sz="1400" dirty="0"/>
                    </a:p>
                  </a:txBody>
                  <a:tcPr/>
                </a:tc>
              </a:tr>
              <a:tr h="1006786">
                <a:tc>
                  <a:txBody>
                    <a:bodyPr/>
                    <a:lstStyle/>
                    <a:p>
                      <a:r>
                        <a:rPr lang="es-CL" sz="1200" dirty="0" smtClean="0"/>
                        <a:t>Evaluación Condiciones de Trabajo</a:t>
                      </a:r>
                      <a:endParaRPr lang="es-CL" sz="1200" dirty="0"/>
                    </a:p>
                  </a:txBody>
                  <a:tcPr/>
                </a:tc>
                <a:tc>
                  <a:txBody>
                    <a:bodyPr/>
                    <a:lstStyle/>
                    <a:p>
                      <a:pPr algn="just"/>
                      <a:r>
                        <a:rPr lang="es-CL" sz="1400" dirty="0" smtClean="0"/>
                        <a:t>Formato</a:t>
                      </a:r>
                      <a:r>
                        <a:rPr lang="es-CL" sz="1400" baseline="0" dirty="0" smtClean="0"/>
                        <a:t> Específico EPT (Circular) Anexo PME3, realizado por terapeuta ocupacional, kinesiólogo u otro profesional con formación en ergonomía (todos ellos con capacitación de curso 32 horas)</a:t>
                      </a:r>
                      <a:endParaRPr lang="es-CL" sz="1400" dirty="0"/>
                    </a:p>
                  </a:txBody>
                  <a:tcPr/>
                </a:tc>
                <a:tc>
                  <a:txBody>
                    <a:bodyPr/>
                    <a:lstStyle/>
                    <a:p>
                      <a:pPr algn="just"/>
                      <a:r>
                        <a:rPr lang="es-CL" sz="1400" dirty="0" smtClean="0"/>
                        <a:t>Anexo PSM3</a:t>
                      </a:r>
                    </a:p>
                    <a:p>
                      <a:pPr algn="just"/>
                      <a:r>
                        <a:rPr lang="es-CL" sz="1400" dirty="0" smtClean="0"/>
                        <a:t>Formato</a:t>
                      </a:r>
                      <a:r>
                        <a:rPr lang="es-CL" sz="1400" baseline="0" dirty="0" smtClean="0"/>
                        <a:t> específico EPT (realizado por psicólogo capacitado)</a:t>
                      </a:r>
                      <a:endParaRPr lang="es-CL" sz="1400" dirty="0"/>
                    </a:p>
                  </a:txBody>
                  <a:tcPr/>
                </a:tc>
              </a:tr>
              <a:tr h="1007085">
                <a:tc>
                  <a:txBody>
                    <a:bodyPr/>
                    <a:lstStyle/>
                    <a:p>
                      <a:r>
                        <a:rPr lang="es-CL" sz="1200" dirty="0" smtClean="0"/>
                        <a:t>Comité Calificación</a:t>
                      </a:r>
                      <a:endParaRPr lang="es-CL" sz="1200" dirty="0"/>
                    </a:p>
                  </a:txBody>
                  <a:tcPr/>
                </a:tc>
                <a:tc>
                  <a:txBody>
                    <a:bodyPr/>
                    <a:lstStyle/>
                    <a:p>
                      <a:pPr algn="just"/>
                      <a:r>
                        <a:rPr lang="es-CL" sz="1400" dirty="0" smtClean="0"/>
                        <a:t>3 o + (2 médicos, uno MDT, otro, fisiatra o traumatólogo).</a:t>
                      </a:r>
                      <a:r>
                        <a:rPr lang="es-CL" sz="1400" baseline="0" dirty="0" smtClean="0"/>
                        <a:t> Recomienda participación de TO, kinesiólogo o profesionales con formación en ergonomía</a:t>
                      </a:r>
                      <a:endParaRPr lang="es-CL" sz="1400" dirty="0"/>
                    </a:p>
                  </a:txBody>
                  <a:tcPr/>
                </a:tc>
                <a:tc>
                  <a:txBody>
                    <a:bodyPr/>
                    <a:lstStyle/>
                    <a:p>
                      <a:pPr algn="just"/>
                      <a:r>
                        <a:rPr lang="es-CL" sz="1400" dirty="0" smtClean="0"/>
                        <a:t>3 o +</a:t>
                      </a:r>
                      <a:r>
                        <a:rPr lang="es-CL" sz="1400" baseline="0" dirty="0" smtClean="0"/>
                        <a:t> (2 médicos, uno MDT, otro psiquiatra). Recomienda participación de psicólogos clínicos, laborales, TO, u otros vinculados con la salud mental).</a:t>
                      </a:r>
                      <a:endParaRPr lang="es-CL" sz="1400" dirty="0"/>
                    </a:p>
                  </a:txBody>
                  <a:tcPr/>
                </a:tc>
              </a:tr>
              <a:tr h="493188">
                <a:tc>
                  <a:txBody>
                    <a:bodyPr/>
                    <a:lstStyle/>
                    <a:p>
                      <a:r>
                        <a:rPr lang="es-CL" sz="1200" dirty="0" smtClean="0"/>
                        <a:t>Cambio P. Trabajo</a:t>
                      </a:r>
                      <a:endParaRPr lang="es-CL" sz="1200" dirty="0"/>
                    </a:p>
                  </a:txBody>
                  <a:tcPr/>
                </a:tc>
                <a:tc>
                  <a:txBody>
                    <a:bodyPr/>
                    <a:lstStyle/>
                    <a:p>
                      <a:pPr algn="just"/>
                      <a:r>
                        <a:rPr lang="es-CL" sz="1400" dirty="0" smtClean="0"/>
                        <a:t>TMERT</a:t>
                      </a:r>
                      <a:endParaRPr lang="es-CL" sz="1400" dirty="0"/>
                    </a:p>
                  </a:txBody>
                  <a:tcPr/>
                </a:tc>
                <a:tc>
                  <a:txBody>
                    <a:bodyPr/>
                    <a:lstStyle/>
                    <a:p>
                      <a:pPr algn="just"/>
                      <a:r>
                        <a:rPr lang="es-CL" sz="1400" dirty="0" smtClean="0"/>
                        <a:t>Privilegiar indicación médica</a:t>
                      </a:r>
                      <a:r>
                        <a:rPr lang="es-CL" sz="1400" baseline="0" dirty="0" smtClean="0"/>
                        <a:t> (modificar condiciones de riesgo).</a:t>
                      </a:r>
                      <a:endParaRPr lang="es-CL" sz="1400" dirty="0"/>
                    </a:p>
                  </a:txBody>
                  <a:tcPr/>
                </a:tc>
              </a:tr>
              <a:tr h="899342">
                <a:tc>
                  <a:txBody>
                    <a:bodyPr/>
                    <a:lstStyle/>
                    <a:p>
                      <a:r>
                        <a:rPr lang="es-CL" sz="1200" dirty="0" err="1" smtClean="0"/>
                        <a:t>Prog</a:t>
                      </a:r>
                      <a:r>
                        <a:rPr lang="es-CL" sz="1200" dirty="0" smtClean="0"/>
                        <a:t>. Vigilancia Epidemiológica</a:t>
                      </a:r>
                      <a:endParaRPr lang="es-CL" sz="1200" dirty="0"/>
                    </a:p>
                  </a:txBody>
                  <a:tcPr/>
                </a:tc>
                <a:tc>
                  <a:txBody>
                    <a:bodyPr/>
                    <a:lstStyle/>
                    <a:p>
                      <a:pPr algn="just"/>
                      <a:r>
                        <a:rPr lang="es-CL" sz="1400" dirty="0" smtClean="0"/>
                        <a:t>“Caso Centinela” “Protocolo</a:t>
                      </a:r>
                      <a:r>
                        <a:rPr lang="es-CL" sz="1400" baseline="0" dirty="0" smtClean="0"/>
                        <a:t> de Vigilancia para trabajadores expuestos a factores de riesgo TME de extremidades superiores relacionadas con el trabajo”.</a:t>
                      </a:r>
                      <a:endParaRPr lang="es-CL" sz="1400" dirty="0"/>
                    </a:p>
                  </a:txBody>
                  <a:tcPr/>
                </a:tc>
                <a:tc>
                  <a:txBody>
                    <a:bodyPr/>
                    <a:lstStyle/>
                    <a:p>
                      <a:pPr algn="just"/>
                      <a:r>
                        <a:rPr lang="es-CL" sz="1400" dirty="0" smtClean="0"/>
                        <a:t>“Caso Centinela” “Protocolo</a:t>
                      </a:r>
                      <a:r>
                        <a:rPr lang="es-CL" sz="1400" baseline="0" dirty="0" smtClean="0"/>
                        <a:t> de vigilancia de riesgos psicosociales en el trabajo”.</a:t>
                      </a:r>
                      <a:endParaRPr lang="es-CL" sz="1400" dirty="0"/>
                    </a:p>
                  </a:txBody>
                  <a:tcPr/>
                </a:tc>
              </a:tr>
            </a:tbl>
          </a:graphicData>
        </a:graphic>
      </p:graphicFrame>
    </p:spTree>
    <p:extLst>
      <p:ext uri="{BB962C8B-B14F-4D97-AF65-F5344CB8AC3E}">
        <p14:creationId xmlns:p14="http://schemas.microsoft.com/office/powerpoint/2010/main" val="360720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 y="1998264"/>
            <a:ext cx="8229600" cy="3945336"/>
          </a:xfrm>
          <a:noFill/>
          <a:ln/>
        </p:spPr>
        <p:txBody>
          <a:bodyPr lIns="90488" tIns="44450" rIns="90488" bIns="44450"/>
          <a:lstStyle/>
          <a:p>
            <a:pPr algn="just"/>
            <a:r>
              <a:rPr lang="es-ES_tradnl" sz="2400" b="0" dirty="0">
                <a:solidFill>
                  <a:schemeClr val="tx1"/>
                </a:solidFill>
                <a:latin typeface="Verdana" panose="020B0604030504040204" pitchFamily="34" charset="0"/>
                <a:ea typeface="Verdana" panose="020B0604030504040204" pitchFamily="34" charset="0"/>
                <a:cs typeface="Verdana" panose="020B0604030504040204" pitchFamily="34" charset="0"/>
              </a:rPr>
              <a:t>Las </a:t>
            </a:r>
            <a:r>
              <a:rPr lang="es-ES_tradnl" sz="2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empresas y entidades </a:t>
            </a:r>
            <a:r>
              <a:rPr lang="es-ES_tradnl" sz="2400" b="0" dirty="0">
                <a:solidFill>
                  <a:schemeClr val="tx1"/>
                </a:solidFill>
                <a:latin typeface="Verdana" panose="020B0604030504040204" pitchFamily="34" charset="0"/>
                <a:ea typeface="Verdana" panose="020B0604030504040204" pitchFamily="34" charset="0"/>
                <a:cs typeface="Verdana" panose="020B0604030504040204" pitchFamily="34" charset="0"/>
              </a:rPr>
              <a:t>deben afiliar a la </a:t>
            </a:r>
            <a:r>
              <a:rPr lang="es-ES_tradnl" sz="2400" dirty="0">
                <a:solidFill>
                  <a:schemeClr val="tx1"/>
                </a:solidFill>
                <a:latin typeface="Verdana" panose="020B0604030504040204" pitchFamily="34" charset="0"/>
                <a:ea typeface="Verdana" panose="020B0604030504040204" pitchFamily="34" charset="0"/>
                <a:cs typeface="Verdana" panose="020B0604030504040204" pitchFamily="34" charset="0"/>
              </a:rPr>
              <a:t>totalidad</a:t>
            </a:r>
            <a:r>
              <a:rPr lang="es-ES_tradnl" sz="2400" b="0" dirty="0">
                <a:solidFill>
                  <a:schemeClr val="tx1"/>
                </a:solidFill>
                <a:latin typeface="Verdana" panose="020B0604030504040204" pitchFamily="34" charset="0"/>
                <a:ea typeface="Verdana" panose="020B0604030504040204" pitchFamily="34" charset="0"/>
                <a:cs typeface="Verdana" panose="020B0604030504040204" pitchFamily="34" charset="0"/>
              </a:rPr>
              <a:t> de su personal en una misma Mutualidad.</a:t>
            </a:r>
            <a:br>
              <a:rPr lang="es-ES_tradnl" sz="24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s-ES_tradnl" sz="2400" b="0"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s-ES_tradnl" sz="24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s-ES_tradnl" sz="2400" b="0" dirty="0">
                <a:solidFill>
                  <a:schemeClr val="tx1"/>
                </a:solidFill>
                <a:latin typeface="Verdana" panose="020B0604030504040204" pitchFamily="34" charset="0"/>
                <a:ea typeface="Verdana" panose="020B0604030504040204" pitchFamily="34" charset="0"/>
                <a:cs typeface="Verdana" panose="020B0604030504040204" pitchFamily="34" charset="0"/>
              </a:rPr>
              <a:t>La </a:t>
            </a:r>
            <a:r>
              <a:rPr lang="es-ES_tradnl" sz="2400" dirty="0">
                <a:solidFill>
                  <a:schemeClr val="tx1"/>
                </a:solidFill>
                <a:latin typeface="Verdana" panose="020B0604030504040204" pitchFamily="34" charset="0"/>
                <a:ea typeface="Verdana" panose="020B0604030504040204" pitchFamily="34" charset="0"/>
                <a:cs typeface="Verdana" panose="020B0604030504040204" pitchFamily="34" charset="0"/>
              </a:rPr>
              <a:t>incorporaciones</a:t>
            </a:r>
            <a:r>
              <a:rPr lang="es-ES_tradnl" sz="2400" b="0" dirty="0">
                <a:solidFill>
                  <a:schemeClr val="tx1"/>
                </a:solidFill>
                <a:latin typeface="Verdana" panose="020B0604030504040204" pitchFamily="34" charset="0"/>
                <a:ea typeface="Verdana" panose="020B0604030504040204" pitchFamily="34" charset="0"/>
                <a:cs typeface="Verdana" panose="020B0604030504040204" pitchFamily="34" charset="0"/>
              </a:rPr>
              <a:t> surten efecto a contar del primer día del mes siguiente a la aceptación.</a:t>
            </a:r>
            <a:br>
              <a:rPr lang="es-ES_tradnl" sz="24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s-ES_tradnl" sz="2400" b="0" dirty="0">
                <a:solidFill>
                  <a:schemeClr val="tx1"/>
                </a:solidFill>
                <a:latin typeface="Verdana" panose="020B0604030504040204" pitchFamily="34" charset="0"/>
                <a:ea typeface="Verdana" panose="020B0604030504040204" pitchFamily="34" charset="0"/>
                <a:cs typeface="Verdana" panose="020B0604030504040204" pitchFamily="34" charset="0"/>
              </a:rPr>
              <a:t>Las </a:t>
            </a:r>
            <a:r>
              <a:rPr lang="es-ES_tradnl" sz="2400" dirty="0">
                <a:solidFill>
                  <a:schemeClr val="tx1"/>
                </a:solidFill>
                <a:latin typeface="Verdana" panose="020B0604030504040204" pitchFamily="34" charset="0"/>
                <a:ea typeface="Verdana" panose="020B0604030504040204" pitchFamily="34" charset="0"/>
                <a:cs typeface="Verdana" panose="020B0604030504040204" pitchFamily="34" charset="0"/>
              </a:rPr>
              <a:t>renuncias y exclusiones</a:t>
            </a:r>
            <a:r>
              <a:rPr lang="es-ES_tradnl" sz="2400" b="0" dirty="0">
                <a:solidFill>
                  <a:schemeClr val="tx1"/>
                </a:solidFill>
                <a:latin typeface="Verdana" panose="020B0604030504040204" pitchFamily="34" charset="0"/>
                <a:ea typeface="Verdana" panose="020B0604030504040204" pitchFamily="34" charset="0"/>
                <a:cs typeface="Verdana" panose="020B0604030504040204" pitchFamily="34" charset="0"/>
              </a:rPr>
              <a:t>, a partir del último día del mes calendario siguiente a la formulación de renuncia o declaración de </a:t>
            </a:r>
            <a:r>
              <a:rPr lang="es-ES_tradnl" sz="2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exclusión</a:t>
            </a:r>
            <a:r>
              <a:rPr lang="es-ES_tradnl" sz="24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p>
        </p:txBody>
      </p:sp>
      <p:sp>
        <p:nvSpPr>
          <p:cNvPr id="45059" name="Rectangle 3"/>
          <p:cNvSpPr>
            <a:spLocks noChangeArrowheads="1"/>
          </p:cNvSpPr>
          <p:nvPr/>
        </p:nvSpPr>
        <p:spPr bwMode="auto">
          <a:xfrm>
            <a:off x="533400" y="428604"/>
            <a:ext cx="8229600" cy="1508105"/>
          </a:xfrm>
          <a:prstGeom prst="rect">
            <a:avLst/>
          </a:prstGeom>
          <a:noFill/>
          <a:ln w="12700" cap="sq">
            <a:noFill/>
            <a:miter lim="800000"/>
            <a:headEnd type="none" w="sm" len="sm"/>
            <a:tailEnd type="none" w="sm" len="sm"/>
          </a:ln>
          <a:effectLst/>
        </p:spPr>
        <p:txBody>
          <a:bodyPr wrap="square">
            <a:spAutoFit/>
          </a:bodyPr>
          <a:lstStyle/>
          <a:p>
            <a:pPr algn="ctr" defTabSz="762000" eaLnBrk="0" hangingPunct="0">
              <a:spcBef>
                <a:spcPct val="0"/>
              </a:spcBef>
              <a:buClrTx/>
            </a:pPr>
            <a:r>
              <a:rPr lang="es-ES_tradnl" sz="32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r>
              <a:rPr lang="es-ES_tradnl" sz="32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Quiénes conforman </a:t>
            </a:r>
            <a:r>
              <a:rPr lang="es-ES_tradnl" sz="32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Mutual?</a:t>
            </a:r>
          </a:p>
          <a:p>
            <a:pPr algn="ctr" defTabSz="762000" eaLnBrk="0" hangingPunct="0">
              <a:spcBef>
                <a:spcPct val="0"/>
              </a:spcBef>
              <a:buClrTx/>
            </a:pPr>
            <a:endParaRPr lang="es-ES_tradnl" sz="3200" b="1" dirty="0">
              <a:solidFill>
                <a:schemeClr val="folHlink"/>
              </a:solidFill>
              <a:latin typeface="Verdana" panose="020B0604030504040204" pitchFamily="34" charset="0"/>
              <a:ea typeface="Verdana" panose="020B0604030504040204" pitchFamily="34" charset="0"/>
              <a:cs typeface="Verdana" panose="020B0604030504040204" pitchFamily="34" charset="0"/>
            </a:endParaRPr>
          </a:p>
          <a:p>
            <a:pPr algn="ctr" defTabSz="762000" eaLnBrk="0" hangingPunct="0">
              <a:spcBef>
                <a:spcPct val="0"/>
              </a:spcBef>
              <a:buClrTx/>
            </a:pPr>
            <a:r>
              <a:rPr lang="es-ES_tradnl"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Sus Empresas y Entidades Adherentes.</a:t>
            </a:r>
            <a:endParaRPr lang="es-ES_tradnl" sz="2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4941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Comité Nacional Calificación</a:t>
            </a:r>
            <a:endParaRPr lang="es-ES" dirty="0"/>
          </a:p>
        </p:txBody>
      </p:sp>
      <p:graphicFrame>
        <p:nvGraphicFramePr>
          <p:cNvPr id="5" name="Diagrama 4"/>
          <p:cNvGraphicFramePr/>
          <p:nvPr>
            <p:extLst/>
          </p:nvPr>
        </p:nvGraphicFramePr>
        <p:xfrm>
          <a:off x="1226713" y="1043189"/>
          <a:ext cx="6587544" cy="4005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9680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332656"/>
            <a:ext cx="5500694" cy="734144"/>
          </a:xfrm>
          <a:noFill/>
          <a:ln/>
        </p:spPr>
        <p:txBody>
          <a:bodyPr lIns="90488" tIns="44450" rIns="90488" bIns="44450"/>
          <a:lstStyle/>
          <a:p>
            <a:pPr algn="ctr"/>
            <a:r>
              <a:rPr lang="es-ES_tradnl" dirty="0">
                <a:solidFill>
                  <a:schemeClr val="folHlink"/>
                </a:solidFill>
              </a:rPr>
              <a:t/>
            </a:r>
            <a:br>
              <a:rPr lang="es-ES_tradnl" dirty="0">
                <a:solidFill>
                  <a:schemeClr val="folHlink"/>
                </a:solidFill>
              </a:rPr>
            </a:br>
            <a:r>
              <a:rPr lang="es-ES_tradnl"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¿COMO PROTEGE? </a:t>
            </a:r>
            <a:r>
              <a:rPr lang="es-ES_tradnl" sz="2800" b="0" dirty="0">
                <a:solidFill>
                  <a:schemeClr val="tx1"/>
                </a:solidFill>
                <a:latin typeface="Bookman Old Style" pitchFamily="18" charset="0"/>
              </a:rPr>
              <a:t/>
            </a:r>
            <a:br>
              <a:rPr lang="es-ES_tradnl" sz="2800" b="0" dirty="0">
                <a:solidFill>
                  <a:schemeClr val="tx1"/>
                </a:solidFill>
                <a:latin typeface="Bookman Old Style" pitchFamily="18" charset="0"/>
              </a:rPr>
            </a:br>
            <a:endParaRPr lang="es-ES_tradnl" b="0" dirty="0">
              <a:solidFill>
                <a:schemeClr val="tx1"/>
              </a:solidFill>
              <a:latin typeface="Futuri Black" charset="0"/>
            </a:endParaRPr>
          </a:p>
        </p:txBody>
      </p:sp>
      <p:sp>
        <p:nvSpPr>
          <p:cNvPr id="9" name="3 Marcador de número de diapositiva"/>
          <p:cNvSpPr>
            <a:spLocks noGrp="1"/>
          </p:cNvSpPr>
          <p:nvPr>
            <p:ph type="sldNum" sz="quarter" idx="12"/>
          </p:nvPr>
        </p:nvSpPr>
        <p:spPr/>
        <p:txBody>
          <a:bodyPr/>
          <a:lstStyle/>
          <a:p>
            <a:fld id="{BB7AD9C6-5C35-42D8-8D46-C9CB514A471C}" type="slidenum">
              <a:rPr lang="es-ES_tradnl">
                <a:solidFill>
                  <a:srgbClr val="FFFFFF"/>
                </a:solidFill>
              </a:rPr>
              <a:pPr/>
              <a:t>51</a:t>
            </a:fld>
            <a:endParaRPr lang="es-ES_tradnl">
              <a:solidFill>
                <a:srgbClr val="FFFFFF"/>
              </a:solidFill>
            </a:endParaRPr>
          </a:p>
        </p:txBody>
      </p:sp>
      <p:sp>
        <p:nvSpPr>
          <p:cNvPr id="56324" name="Text Box 4"/>
          <p:cNvSpPr txBox="1">
            <a:spLocks noChangeArrowheads="1"/>
          </p:cNvSpPr>
          <p:nvPr/>
        </p:nvSpPr>
        <p:spPr bwMode="auto">
          <a:xfrm>
            <a:off x="228600" y="2923825"/>
            <a:ext cx="6200788" cy="461665"/>
          </a:xfrm>
          <a:prstGeom prst="rect">
            <a:avLst/>
          </a:prstGeom>
          <a:noFill/>
          <a:ln w="9525">
            <a:noFill/>
            <a:miter lim="800000"/>
            <a:headEnd/>
            <a:tailEnd/>
          </a:ln>
          <a:effectLst/>
        </p:spPr>
        <p:txBody>
          <a:bodyPr wrap="square">
            <a:spAutoFit/>
          </a:bodyPr>
          <a:lstStyle/>
          <a:p>
            <a:pPr algn="l" eaLnBrk="0" hangingPunct="0">
              <a:spcBef>
                <a:spcPct val="50000"/>
              </a:spcBef>
              <a:buClrTx/>
            </a:pPr>
            <a:r>
              <a:rPr lang="es-ES" dirty="0">
                <a:solidFill>
                  <a:srgbClr val="99CC00"/>
                </a:solidFill>
                <a:latin typeface="Verdana"/>
              </a:rPr>
              <a:t>B.-</a:t>
            </a:r>
            <a:r>
              <a:rPr lang="es-ES" dirty="0">
                <a:solidFill>
                  <a:srgbClr val="000000"/>
                </a:solidFill>
                <a:latin typeface="Verdana"/>
              </a:rPr>
              <a:t> PRESTACIONES ECONOMICAS</a:t>
            </a:r>
          </a:p>
        </p:txBody>
      </p:sp>
      <p:sp>
        <p:nvSpPr>
          <p:cNvPr id="56325" name="Text Box 5"/>
          <p:cNvSpPr txBox="1">
            <a:spLocks noChangeArrowheads="1"/>
          </p:cNvSpPr>
          <p:nvPr/>
        </p:nvSpPr>
        <p:spPr bwMode="auto">
          <a:xfrm>
            <a:off x="304800" y="1600200"/>
            <a:ext cx="5334000" cy="461665"/>
          </a:xfrm>
          <a:prstGeom prst="rect">
            <a:avLst/>
          </a:prstGeom>
          <a:noFill/>
          <a:ln w="9525">
            <a:noFill/>
            <a:miter lim="800000"/>
            <a:headEnd/>
            <a:tailEnd/>
          </a:ln>
          <a:effectLst/>
        </p:spPr>
        <p:txBody>
          <a:bodyPr>
            <a:spAutoFit/>
          </a:bodyPr>
          <a:lstStyle/>
          <a:p>
            <a:pPr algn="l" eaLnBrk="0" hangingPunct="0">
              <a:spcBef>
                <a:spcPct val="50000"/>
              </a:spcBef>
              <a:buClrTx/>
            </a:pPr>
            <a:r>
              <a:rPr lang="es-ES" dirty="0">
                <a:solidFill>
                  <a:srgbClr val="99CC00"/>
                </a:solidFill>
                <a:latin typeface="Verdana"/>
              </a:rPr>
              <a:t>A.-</a:t>
            </a:r>
            <a:r>
              <a:rPr lang="es-ES" dirty="0">
                <a:solidFill>
                  <a:srgbClr val="000000"/>
                </a:solidFill>
                <a:latin typeface="Verdana"/>
              </a:rPr>
              <a:t> PRESTACIONES MEDICAS</a:t>
            </a:r>
          </a:p>
        </p:txBody>
      </p:sp>
      <p:sp>
        <p:nvSpPr>
          <p:cNvPr id="56326" name="Text Box 6"/>
          <p:cNvSpPr txBox="1">
            <a:spLocks noChangeArrowheads="1"/>
          </p:cNvSpPr>
          <p:nvPr/>
        </p:nvSpPr>
        <p:spPr bwMode="auto">
          <a:xfrm>
            <a:off x="228600" y="4495800"/>
            <a:ext cx="6019800" cy="830997"/>
          </a:xfrm>
          <a:prstGeom prst="rect">
            <a:avLst/>
          </a:prstGeom>
          <a:noFill/>
          <a:ln w="9525">
            <a:noFill/>
            <a:miter lim="800000"/>
            <a:headEnd/>
            <a:tailEnd/>
          </a:ln>
          <a:effectLst/>
        </p:spPr>
        <p:txBody>
          <a:bodyPr>
            <a:spAutoFit/>
          </a:bodyPr>
          <a:lstStyle/>
          <a:p>
            <a:pPr marL="577850" indent="-577850" algn="l" eaLnBrk="0" hangingPunct="0">
              <a:spcBef>
                <a:spcPct val="50000"/>
              </a:spcBef>
              <a:buClrTx/>
            </a:pPr>
            <a:r>
              <a:rPr lang="es-ES" dirty="0">
                <a:solidFill>
                  <a:srgbClr val="99CC00"/>
                </a:solidFill>
                <a:latin typeface="Verdana"/>
              </a:rPr>
              <a:t>C.-</a:t>
            </a:r>
            <a:r>
              <a:rPr lang="es-ES" dirty="0">
                <a:solidFill>
                  <a:srgbClr val="808080"/>
                </a:solidFill>
                <a:latin typeface="Verdana"/>
              </a:rPr>
              <a:t> </a:t>
            </a:r>
            <a:r>
              <a:rPr lang="es-ES" dirty="0" smtClean="0">
                <a:solidFill>
                  <a:srgbClr val="000000"/>
                </a:solidFill>
                <a:latin typeface="Verdana"/>
              </a:rPr>
              <a:t>SEGURIDAD Y SALUD OCUPACIONAL</a:t>
            </a:r>
            <a:endParaRPr lang="es-ES" dirty="0">
              <a:solidFill>
                <a:srgbClr val="000000"/>
              </a:solidFill>
              <a:latin typeface="Verdana"/>
            </a:endParaRPr>
          </a:p>
        </p:txBody>
      </p:sp>
      <p:pic>
        <p:nvPicPr>
          <p:cNvPr id="169986" name="Picture 2" descr="D:\Users\ccastillo\Pictures\Mutual\prevención Mutu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371" y="4092614"/>
            <a:ext cx="3130942" cy="198990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763" y="650666"/>
            <a:ext cx="2876550" cy="1590675"/>
          </a:xfrm>
          <a:prstGeom prst="rect">
            <a:avLst/>
          </a:prstGeom>
        </p:spPr>
      </p:pic>
      <p:pic>
        <p:nvPicPr>
          <p:cNvPr id="5" name="Imagen 4"/>
          <p:cNvPicPr>
            <a:picLocks noChangeAspect="1"/>
          </p:cNvPicPr>
          <p:nvPr/>
        </p:nvPicPr>
        <p:blipFill>
          <a:blip r:embed="rId4"/>
          <a:stretch>
            <a:fillRect/>
          </a:stretch>
        </p:blipFill>
        <p:spPr>
          <a:xfrm>
            <a:off x="6588224" y="2365438"/>
            <a:ext cx="2152638" cy="1669923"/>
          </a:xfrm>
          <a:prstGeom prst="rect">
            <a:avLst/>
          </a:prstGeom>
        </p:spPr>
      </p:pic>
    </p:spTree>
    <p:extLst>
      <p:ext uri="{BB962C8B-B14F-4D97-AF65-F5344CB8AC3E}">
        <p14:creationId xmlns:p14="http://schemas.microsoft.com/office/powerpoint/2010/main" val="158557912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457200" y="1772816"/>
            <a:ext cx="8115328" cy="4323184"/>
          </a:xfrm>
        </p:spPr>
        <p:txBody>
          <a:bodyPr>
            <a:normAutofit lnSpcReduction="10000"/>
          </a:bodyPr>
          <a:lstStyle/>
          <a:p>
            <a:pPr marL="0" indent="0" algn="just">
              <a:lnSpc>
                <a:spcPct val="90000"/>
              </a:lnSpc>
              <a:buClr>
                <a:schemeClr val="folHlink"/>
              </a:buClr>
              <a:buFontTx/>
              <a:buNone/>
            </a:pPr>
            <a:r>
              <a:rPr lang="es-CL" sz="2800" dirty="0" smtClean="0">
                <a:solidFill>
                  <a:schemeClr val="tx1">
                    <a:lumMod val="85000"/>
                    <a:lumOff val="15000"/>
                  </a:schemeClr>
                </a:solidFill>
                <a:latin typeface="Verdana" pitchFamily="34" charset="0"/>
              </a:rPr>
              <a:t>ALCANCE Y DURACIÓN</a:t>
            </a:r>
          </a:p>
          <a:p>
            <a:pPr marL="0" indent="0" algn="just">
              <a:lnSpc>
                <a:spcPct val="90000"/>
              </a:lnSpc>
              <a:buClr>
                <a:schemeClr val="folHlink"/>
              </a:buClr>
              <a:buFontTx/>
              <a:buNone/>
            </a:pPr>
            <a:r>
              <a:rPr lang="es-CL" sz="2800" dirty="0" smtClean="0">
                <a:solidFill>
                  <a:schemeClr val="tx1">
                    <a:lumMod val="85000"/>
                    <a:lumOff val="15000"/>
                  </a:schemeClr>
                </a:solidFill>
                <a:latin typeface="Verdana" pitchFamily="34" charset="0"/>
              </a:rPr>
              <a:t>Las </a:t>
            </a:r>
            <a:r>
              <a:rPr lang="es-CL" sz="2800" dirty="0">
                <a:solidFill>
                  <a:schemeClr val="tx1">
                    <a:lumMod val="85000"/>
                    <a:lumOff val="15000"/>
                  </a:schemeClr>
                </a:solidFill>
                <a:latin typeface="Verdana" pitchFamily="34" charset="0"/>
              </a:rPr>
              <a:t>prestaciones médicas se </a:t>
            </a:r>
            <a:r>
              <a:rPr lang="es-CL" sz="2800" dirty="0" smtClean="0">
                <a:solidFill>
                  <a:schemeClr val="tx1">
                    <a:lumMod val="85000"/>
                    <a:lumOff val="15000"/>
                  </a:schemeClr>
                </a:solidFill>
                <a:latin typeface="Verdana" pitchFamily="34" charset="0"/>
              </a:rPr>
              <a:t>otorgan </a:t>
            </a:r>
            <a:r>
              <a:rPr lang="es-CL" sz="2800" b="1" dirty="0">
                <a:solidFill>
                  <a:schemeClr val="tx1">
                    <a:lumMod val="85000"/>
                    <a:lumOff val="15000"/>
                  </a:schemeClr>
                </a:solidFill>
                <a:latin typeface="Verdana" pitchFamily="34" charset="0"/>
              </a:rPr>
              <a:t>gratuitamente</a:t>
            </a:r>
            <a:r>
              <a:rPr lang="es-CL" sz="2800" dirty="0">
                <a:solidFill>
                  <a:schemeClr val="tx1">
                    <a:lumMod val="85000"/>
                    <a:lumOff val="15000"/>
                  </a:schemeClr>
                </a:solidFill>
                <a:latin typeface="Verdana" pitchFamily="34" charset="0"/>
              </a:rPr>
              <a:t>: </a:t>
            </a:r>
            <a:endParaRPr lang="es-CL" sz="2800" dirty="0" smtClean="0">
              <a:solidFill>
                <a:schemeClr val="tx1">
                  <a:lumMod val="85000"/>
                  <a:lumOff val="15000"/>
                </a:schemeClr>
              </a:solidFill>
              <a:latin typeface="Verdana" pitchFamily="34" charset="0"/>
            </a:endParaRPr>
          </a:p>
          <a:p>
            <a:pPr marL="0" indent="0" algn="just">
              <a:lnSpc>
                <a:spcPct val="90000"/>
              </a:lnSpc>
              <a:buClr>
                <a:schemeClr val="folHlink"/>
              </a:buClr>
              <a:buFontTx/>
              <a:buNone/>
            </a:pPr>
            <a:endParaRPr lang="es-CL" sz="2800" dirty="0" smtClean="0">
              <a:solidFill>
                <a:schemeClr val="tx1">
                  <a:lumMod val="85000"/>
                  <a:lumOff val="15000"/>
                </a:schemeClr>
              </a:solidFill>
              <a:latin typeface="Verdana" pitchFamily="34" charset="0"/>
            </a:endParaRPr>
          </a:p>
          <a:p>
            <a:pPr marL="0" indent="0" algn="just">
              <a:lnSpc>
                <a:spcPct val="90000"/>
              </a:lnSpc>
              <a:buClr>
                <a:srgbClr val="92D050"/>
              </a:buClr>
            </a:pPr>
            <a:r>
              <a:rPr lang="es-CL" b="1" dirty="0" smtClean="0">
                <a:solidFill>
                  <a:schemeClr val="tx1">
                    <a:lumMod val="85000"/>
                    <a:lumOff val="15000"/>
                  </a:schemeClr>
                </a:solidFill>
                <a:latin typeface="Verdana" pitchFamily="34" charset="0"/>
              </a:rPr>
              <a:t>Desde </a:t>
            </a:r>
            <a:r>
              <a:rPr lang="es-CL" b="1" dirty="0">
                <a:solidFill>
                  <a:schemeClr val="tx1">
                    <a:lumMod val="85000"/>
                    <a:lumOff val="15000"/>
                  </a:schemeClr>
                </a:solidFill>
                <a:latin typeface="Verdana" pitchFamily="34" charset="0"/>
              </a:rPr>
              <a:t>el día en que ocurrió el accidente o se comprobó la enfermedad </a:t>
            </a:r>
            <a:r>
              <a:rPr lang="es-CL" dirty="0">
                <a:solidFill>
                  <a:schemeClr val="tx1">
                    <a:lumMod val="85000"/>
                    <a:lumOff val="15000"/>
                  </a:schemeClr>
                </a:solidFill>
                <a:latin typeface="Verdana" pitchFamily="34" charset="0"/>
              </a:rPr>
              <a:t>(bajo el supuesto de que exista un estado de incapacidad temporal del trabajador, certificado por el médico tratante</a:t>
            </a:r>
            <a:r>
              <a:rPr lang="es-CL" dirty="0" smtClean="0">
                <a:solidFill>
                  <a:schemeClr val="tx1">
                    <a:lumMod val="85000"/>
                    <a:lumOff val="15000"/>
                  </a:schemeClr>
                </a:solidFill>
                <a:latin typeface="Verdana" pitchFamily="34" charset="0"/>
              </a:rPr>
              <a:t>).</a:t>
            </a:r>
          </a:p>
          <a:p>
            <a:pPr marL="0" indent="0" algn="just">
              <a:lnSpc>
                <a:spcPct val="90000"/>
              </a:lnSpc>
              <a:buClr>
                <a:srgbClr val="92D050"/>
              </a:buClr>
            </a:pPr>
            <a:endParaRPr lang="es-CL" dirty="0">
              <a:solidFill>
                <a:schemeClr val="tx1">
                  <a:lumMod val="85000"/>
                  <a:lumOff val="15000"/>
                </a:schemeClr>
              </a:solidFill>
              <a:latin typeface="Verdana" pitchFamily="34" charset="0"/>
            </a:endParaRPr>
          </a:p>
          <a:p>
            <a:pPr marL="0" indent="0" algn="just">
              <a:lnSpc>
                <a:spcPct val="90000"/>
              </a:lnSpc>
              <a:buClr>
                <a:srgbClr val="92D050"/>
              </a:buClr>
            </a:pPr>
            <a:r>
              <a:rPr lang="es-CL" b="1" dirty="0" smtClean="0">
                <a:solidFill>
                  <a:schemeClr val="tx1">
                    <a:lumMod val="85000"/>
                    <a:lumOff val="15000"/>
                  </a:schemeClr>
                </a:solidFill>
                <a:latin typeface="Verdana" pitchFamily="34" charset="0"/>
              </a:rPr>
              <a:t>Hasta  </a:t>
            </a:r>
            <a:r>
              <a:rPr lang="es-CL" b="1" dirty="0">
                <a:solidFill>
                  <a:schemeClr val="tx1">
                    <a:lumMod val="85000"/>
                    <a:lumOff val="15000"/>
                  </a:schemeClr>
                </a:solidFill>
                <a:latin typeface="Verdana" pitchFamily="34" charset="0"/>
              </a:rPr>
              <a:t>la  curación  completa   </a:t>
            </a:r>
            <a:r>
              <a:rPr lang="es-CL" dirty="0">
                <a:solidFill>
                  <a:schemeClr val="tx1">
                    <a:lumMod val="85000"/>
                    <a:lumOff val="15000"/>
                  </a:schemeClr>
                </a:solidFill>
                <a:latin typeface="Verdana" pitchFamily="34" charset="0"/>
              </a:rPr>
              <a:t>del  paciente </a:t>
            </a:r>
            <a:r>
              <a:rPr lang="es-CL" b="1" dirty="0" smtClean="0">
                <a:solidFill>
                  <a:schemeClr val="tx1">
                    <a:lumMod val="85000"/>
                    <a:lumOff val="15000"/>
                  </a:schemeClr>
                </a:solidFill>
                <a:latin typeface="Verdana" pitchFamily="34" charset="0"/>
              </a:rPr>
              <a:t>o </a:t>
            </a:r>
            <a:r>
              <a:rPr lang="es-CL" b="1" dirty="0">
                <a:solidFill>
                  <a:schemeClr val="tx1">
                    <a:lumMod val="85000"/>
                    <a:lumOff val="15000"/>
                  </a:schemeClr>
                </a:solidFill>
                <a:latin typeface="Verdana" pitchFamily="34" charset="0"/>
              </a:rPr>
              <a:t>mientras subsistan los síntomas </a:t>
            </a:r>
            <a:r>
              <a:rPr lang="es-CL" dirty="0">
                <a:solidFill>
                  <a:schemeClr val="tx1">
                    <a:lumMod val="85000"/>
                    <a:lumOff val="15000"/>
                  </a:schemeClr>
                </a:solidFill>
                <a:latin typeface="Verdana" pitchFamily="34" charset="0"/>
              </a:rPr>
              <a:t>de las secuelas del accidente o enfermedad.</a:t>
            </a:r>
          </a:p>
          <a:p>
            <a:pPr marL="0" indent="0" algn="just">
              <a:lnSpc>
                <a:spcPct val="90000"/>
              </a:lnSpc>
              <a:buClr>
                <a:schemeClr val="folHlink"/>
              </a:buClr>
              <a:buFontTx/>
              <a:buNone/>
            </a:pPr>
            <a:endParaRPr lang="es-CL" b="1" dirty="0">
              <a:solidFill>
                <a:srgbClr val="595959"/>
              </a:solidFill>
              <a:latin typeface="Verdana" pitchFamily="34" charset="0"/>
            </a:endParaRPr>
          </a:p>
          <a:p>
            <a:pPr marL="0" indent="0">
              <a:lnSpc>
                <a:spcPct val="90000"/>
              </a:lnSpc>
            </a:pPr>
            <a:endParaRPr lang="es-ES" sz="2800" b="1" dirty="0">
              <a:solidFill>
                <a:srgbClr val="595959"/>
              </a:solidFill>
              <a:latin typeface="Verdana" pitchFamily="34" charset="0"/>
            </a:endParaRPr>
          </a:p>
        </p:txBody>
      </p:sp>
      <p:sp>
        <p:nvSpPr>
          <p:cNvPr id="4" name="3 Marcador de número de diapositiva"/>
          <p:cNvSpPr>
            <a:spLocks noGrp="1"/>
          </p:cNvSpPr>
          <p:nvPr>
            <p:ph type="sldNum" sz="quarter" idx="12"/>
          </p:nvPr>
        </p:nvSpPr>
        <p:spPr/>
        <p:txBody>
          <a:bodyPr/>
          <a:lstStyle/>
          <a:p>
            <a:fld id="{41DDB30F-DEB9-4964-B68C-664E9F47D400}" type="slidenum">
              <a:rPr lang="es-ES_tradnl">
                <a:solidFill>
                  <a:srgbClr val="FFFFFF"/>
                </a:solidFill>
              </a:rPr>
              <a:pPr/>
              <a:t>52</a:t>
            </a:fld>
            <a:endParaRPr lang="es-ES_tradnl">
              <a:solidFill>
                <a:srgbClr val="FFFFFF"/>
              </a:solidFill>
            </a:endParaRPr>
          </a:p>
        </p:txBody>
      </p:sp>
      <p:sp>
        <p:nvSpPr>
          <p:cNvPr id="6" name="5 Rectángulo"/>
          <p:cNvSpPr/>
          <p:nvPr/>
        </p:nvSpPr>
        <p:spPr>
          <a:xfrm>
            <a:off x="457200" y="353777"/>
            <a:ext cx="6429420" cy="646331"/>
          </a:xfrm>
          <a:prstGeom prst="rect">
            <a:avLst/>
          </a:prstGeom>
        </p:spPr>
        <p:txBody>
          <a:bodyPr wrap="square">
            <a:spAutoFit/>
          </a:bodyPr>
          <a:lstStyle/>
          <a:p>
            <a:pPr algn="l" eaLnBrk="0" hangingPunct="0">
              <a:spcBef>
                <a:spcPct val="0"/>
              </a:spcBef>
              <a:buClrTx/>
            </a:pPr>
            <a:r>
              <a:rPr lang="es-ES_tradnl" sz="3600" dirty="0" smtClean="0">
                <a:solidFill>
                  <a:srgbClr val="99CC00"/>
                </a:solidFill>
                <a:effectLst>
                  <a:outerShdw blurRad="38100" dist="38100" dir="2700000" algn="tl">
                    <a:srgbClr val="000000">
                      <a:alpha val="43137"/>
                    </a:srgbClr>
                  </a:outerShdw>
                </a:effectLst>
                <a:latin typeface="Verdana"/>
              </a:rPr>
              <a:t>¿COMO PROTEGE? </a:t>
            </a:r>
            <a:endParaRPr lang="es-CL" sz="3600" dirty="0">
              <a:solidFill>
                <a:srgbClr val="000000"/>
              </a:solidFill>
              <a:effectLst>
                <a:outerShdw blurRad="38100" dist="38100" dir="2700000" algn="tl">
                  <a:srgbClr val="000000">
                    <a:alpha val="43137"/>
                  </a:srgbClr>
                </a:outerShdw>
              </a:effectLst>
              <a:latin typeface="Verdana"/>
            </a:endParaRPr>
          </a:p>
        </p:txBody>
      </p:sp>
      <p:sp>
        <p:nvSpPr>
          <p:cNvPr id="7" name="6 Rectángulo"/>
          <p:cNvSpPr/>
          <p:nvPr/>
        </p:nvSpPr>
        <p:spPr>
          <a:xfrm>
            <a:off x="251520" y="1000108"/>
            <a:ext cx="7320876" cy="590931"/>
          </a:xfrm>
          <a:prstGeom prst="rect">
            <a:avLst/>
          </a:prstGeom>
        </p:spPr>
        <p:txBody>
          <a:bodyPr wrap="square">
            <a:spAutoFit/>
          </a:bodyPr>
          <a:lstStyle/>
          <a:p>
            <a:pPr algn="ctr" eaLnBrk="0" hangingPunct="0">
              <a:lnSpc>
                <a:spcPct val="90000"/>
              </a:lnSpc>
              <a:spcBef>
                <a:spcPct val="0"/>
              </a:spcBef>
              <a:spcAft>
                <a:spcPct val="10000"/>
              </a:spcAft>
              <a:buClrTx/>
            </a:pPr>
            <a:r>
              <a:rPr lang="es-ES_tradnl" sz="3600" dirty="0" smtClean="0">
                <a:solidFill>
                  <a:schemeClr val="tx1">
                    <a:lumMod val="85000"/>
                    <a:lumOff val="15000"/>
                  </a:schemeClr>
                </a:solidFill>
              </a:rPr>
              <a:t>PRESTACIONES MEDICAS</a:t>
            </a:r>
            <a:endParaRPr lang="es-ES_tradnl" sz="3600" dirty="0">
              <a:solidFill>
                <a:schemeClr val="tx1">
                  <a:lumMod val="85000"/>
                  <a:lumOff val="15000"/>
                </a:schemeClr>
              </a:solidFill>
            </a:endParaRPr>
          </a:p>
        </p:txBody>
      </p:sp>
    </p:spTree>
    <p:extLst>
      <p:ext uri="{BB962C8B-B14F-4D97-AF65-F5344CB8AC3E}">
        <p14:creationId xmlns:p14="http://schemas.microsoft.com/office/powerpoint/2010/main" val="310559300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857224" y="214290"/>
            <a:ext cx="7143800" cy="1081110"/>
          </a:xfrm>
          <a:noFill/>
          <a:ln/>
        </p:spPr>
        <p:txBody>
          <a:bodyPr lIns="90488" tIns="44450" rIns="90488" bIns="44450"/>
          <a:lstStyle/>
          <a:p>
            <a:pPr algn="ctr"/>
            <a:r>
              <a:rPr lang="es-ES_tradnl"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PRESTACIONES MEDICAS </a:t>
            </a:r>
            <a:br>
              <a:rPr lang="es-ES_tradnl"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s-ES_tradnl"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(Art. 29 Ley 16.744)</a:t>
            </a:r>
          </a:p>
        </p:txBody>
      </p:sp>
      <p:sp>
        <p:nvSpPr>
          <p:cNvPr id="67587" name="Rectangle 3"/>
          <p:cNvSpPr>
            <a:spLocks noGrp="1" noChangeArrowheads="1"/>
          </p:cNvSpPr>
          <p:nvPr>
            <p:ph idx="1"/>
          </p:nvPr>
        </p:nvSpPr>
        <p:spPr>
          <a:xfrm>
            <a:off x="395536" y="1295400"/>
            <a:ext cx="8640960" cy="5060950"/>
          </a:xfrm>
          <a:noFill/>
          <a:ln/>
        </p:spPr>
        <p:txBody>
          <a:bodyPr lIns="90488" tIns="44450" rIns="90488" bIns="44450">
            <a:normAutofit lnSpcReduction="10000"/>
          </a:bodyPr>
          <a:lstStyle/>
          <a:p>
            <a:pPr>
              <a:lnSpc>
                <a:spcPct val="80000"/>
              </a:lnSpc>
              <a:buClr>
                <a:srgbClr val="92D050"/>
              </a:buClr>
              <a:buFontTx/>
              <a:buAutoNum type="alphaLcParenR"/>
            </a:pPr>
            <a:endParaRPr lang="es-ES_tradnl" sz="2000" b="1" dirty="0" smtClean="0">
              <a:solidFill>
                <a:schemeClr val="tx1">
                  <a:lumMod val="85000"/>
                  <a:lumOff val="15000"/>
                </a:schemeClr>
              </a:solidFill>
              <a:latin typeface="Verdana" pitchFamily="34" charset="0"/>
            </a:endParaRPr>
          </a:p>
          <a:p>
            <a:pPr>
              <a:lnSpc>
                <a:spcPct val="80000"/>
              </a:lnSpc>
              <a:buClr>
                <a:srgbClr val="92D050"/>
              </a:buClr>
              <a:buFontTx/>
              <a:buAutoNum type="alphaLcParenR"/>
            </a:pPr>
            <a:endParaRPr lang="es-ES_tradnl" sz="2000" b="1" dirty="0">
              <a:solidFill>
                <a:schemeClr val="tx1">
                  <a:lumMod val="85000"/>
                  <a:lumOff val="15000"/>
                </a:schemeClr>
              </a:solidFill>
              <a:latin typeface="Verdana" pitchFamily="34" charset="0"/>
            </a:endParaRPr>
          </a:p>
          <a:p>
            <a:pPr>
              <a:lnSpc>
                <a:spcPct val="80000"/>
              </a:lnSpc>
              <a:buClr>
                <a:srgbClr val="92D050"/>
              </a:buClr>
              <a:buFontTx/>
              <a:buAutoNum type="alphaLcParenR"/>
            </a:pPr>
            <a:r>
              <a:rPr lang="es-ES_tradnl" sz="2000" b="1" dirty="0" smtClean="0">
                <a:solidFill>
                  <a:schemeClr val="tx1">
                    <a:lumMod val="85000"/>
                    <a:lumOff val="15000"/>
                  </a:schemeClr>
                </a:solidFill>
                <a:latin typeface="Verdana" pitchFamily="34" charset="0"/>
              </a:rPr>
              <a:t>ATENCION </a:t>
            </a:r>
            <a:r>
              <a:rPr lang="es-ES_tradnl" sz="2000" b="1" dirty="0">
                <a:solidFill>
                  <a:schemeClr val="tx1">
                    <a:lumMod val="85000"/>
                    <a:lumOff val="15000"/>
                  </a:schemeClr>
                </a:solidFill>
                <a:latin typeface="Verdana" pitchFamily="34" charset="0"/>
              </a:rPr>
              <a:t>MEDICA</a:t>
            </a:r>
          </a:p>
          <a:p>
            <a:pPr marL="0" indent="0">
              <a:lnSpc>
                <a:spcPct val="80000"/>
              </a:lnSpc>
              <a:buClr>
                <a:srgbClr val="92D050"/>
              </a:buClr>
              <a:buNone/>
            </a:pPr>
            <a:endParaRPr lang="es-ES_tradnl" sz="2000" b="1" dirty="0">
              <a:solidFill>
                <a:schemeClr val="tx1">
                  <a:lumMod val="85000"/>
                  <a:lumOff val="15000"/>
                </a:schemeClr>
              </a:solidFill>
              <a:latin typeface="Verdana" pitchFamily="34" charset="0"/>
            </a:endParaRPr>
          </a:p>
          <a:p>
            <a:pPr>
              <a:lnSpc>
                <a:spcPct val="80000"/>
              </a:lnSpc>
              <a:buClr>
                <a:srgbClr val="92D050"/>
              </a:buClr>
              <a:buFontTx/>
              <a:buAutoNum type="alphaLcParenR"/>
            </a:pPr>
            <a:r>
              <a:rPr lang="es-ES_tradnl" sz="2000" b="1" dirty="0">
                <a:solidFill>
                  <a:schemeClr val="tx1">
                    <a:lumMod val="85000"/>
                    <a:lumOff val="15000"/>
                  </a:schemeClr>
                </a:solidFill>
                <a:latin typeface="Verdana" pitchFamily="34" charset="0"/>
              </a:rPr>
              <a:t>HOSPITALIZACION</a:t>
            </a:r>
          </a:p>
          <a:p>
            <a:pPr>
              <a:lnSpc>
                <a:spcPct val="80000"/>
              </a:lnSpc>
              <a:buClr>
                <a:srgbClr val="92D050"/>
              </a:buClr>
              <a:buFontTx/>
              <a:buAutoNum type="alphaLcParenR"/>
            </a:pPr>
            <a:endParaRPr lang="es-ES_tradnl" sz="2000" b="1" dirty="0">
              <a:solidFill>
                <a:schemeClr val="tx1">
                  <a:lumMod val="85000"/>
                  <a:lumOff val="15000"/>
                </a:schemeClr>
              </a:solidFill>
              <a:latin typeface="Verdana" pitchFamily="34" charset="0"/>
            </a:endParaRPr>
          </a:p>
          <a:p>
            <a:pPr>
              <a:lnSpc>
                <a:spcPct val="80000"/>
              </a:lnSpc>
              <a:buClr>
                <a:srgbClr val="92D050"/>
              </a:buClr>
              <a:buFontTx/>
              <a:buAutoNum type="alphaLcParenR"/>
            </a:pPr>
            <a:r>
              <a:rPr lang="es-ES_tradnl" sz="2000" b="1" dirty="0">
                <a:solidFill>
                  <a:schemeClr val="tx1">
                    <a:lumMod val="85000"/>
                    <a:lumOff val="15000"/>
                  </a:schemeClr>
                </a:solidFill>
                <a:latin typeface="Verdana" pitchFamily="34" charset="0"/>
              </a:rPr>
              <a:t>MEDICAMENTOS, PRODUCTOS FARMACEUTICOS</a:t>
            </a:r>
          </a:p>
          <a:p>
            <a:pPr>
              <a:lnSpc>
                <a:spcPct val="80000"/>
              </a:lnSpc>
              <a:buClr>
                <a:srgbClr val="92D050"/>
              </a:buClr>
              <a:buFontTx/>
              <a:buAutoNum type="alphaLcParenR"/>
            </a:pPr>
            <a:endParaRPr lang="es-ES_tradnl" sz="2000" b="1" dirty="0">
              <a:solidFill>
                <a:schemeClr val="tx1">
                  <a:lumMod val="85000"/>
                  <a:lumOff val="15000"/>
                </a:schemeClr>
              </a:solidFill>
              <a:latin typeface="Verdana" pitchFamily="34" charset="0"/>
            </a:endParaRPr>
          </a:p>
          <a:p>
            <a:pPr>
              <a:lnSpc>
                <a:spcPct val="80000"/>
              </a:lnSpc>
              <a:buClr>
                <a:srgbClr val="92D050"/>
              </a:buClr>
              <a:buFontTx/>
              <a:buAutoNum type="alphaLcParenR"/>
            </a:pPr>
            <a:r>
              <a:rPr lang="es-ES_tradnl" sz="2000" b="1" dirty="0">
                <a:solidFill>
                  <a:schemeClr val="tx1">
                    <a:lumMod val="85000"/>
                    <a:lumOff val="15000"/>
                  </a:schemeClr>
                </a:solidFill>
                <a:latin typeface="Verdana" pitchFamily="34" charset="0"/>
              </a:rPr>
              <a:t>PROTESIS Y APARATOS ORTOPEDICOS</a:t>
            </a:r>
          </a:p>
          <a:p>
            <a:pPr>
              <a:lnSpc>
                <a:spcPct val="80000"/>
              </a:lnSpc>
              <a:buClr>
                <a:srgbClr val="92D050"/>
              </a:buClr>
              <a:buFontTx/>
              <a:buAutoNum type="alphaLcParenR"/>
            </a:pPr>
            <a:endParaRPr lang="es-ES_tradnl" sz="2000" b="1" dirty="0">
              <a:solidFill>
                <a:schemeClr val="tx1">
                  <a:lumMod val="85000"/>
                  <a:lumOff val="15000"/>
                </a:schemeClr>
              </a:solidFill>
              <a:latin typeface="Verdana" pitchFamily="34" charset="0"/>
            </a:endParaRPr>
          </a:p>
          <a:p>
            <a:pPr>
              <a:lnSpc>
                <a:spcPct val="80000"/>
              </a:lnSpc>
              <a:buClr>
                <a:srgbClr val="92D050"/>
              </a:buClr>
              <a:buFontTx/>
              <a:buAutoNum type="alphaLcParenR"/>
            </a:pPr>
            <a:r>
              <a:rPr lang="es-ES_tradnl" sz="2000" b="1" dirty="0">
                <a:solidFill>
                  <a:schemeClr val="tx1">
                    <a:lumMod val="85000"/>
                    <a:lumOff val="15000"/>
                  </a:schemeClr>
                </a:solidFill>
                <a:latin typeface="Verdana" pitchFamily="34" charset="0"/>
              </a:rPr>
              <a:t>REHABILITACION FISICA y  REEDUCACION </a:t>
            </a:r>
            <a:r>
              <a:rPr lang="es-ES_tradnl" sz="2000" b="1" dirty="0" smtClean="0">
                <a:solidFill>
                  <a:schemeClr val="tx1">
                    <a:lumMod val="85000"/>
                    <a:lumOff val="15000"/>
                  </a:schemeClr>
                </a:solidFill>
                <a:latin typeface="Verdana" pitchFamily="34" charset="0"/>
              </a:rPr>
              <a:t>PROFESIONAL</a:t>
            </a:r>
          </a:p>
          <a:p>
            <a:pPr marL="0" indent="0">
              <a:lnSpc>
                <a:spcPct val="80000"/>
              </a:lnSpc>
              <a:buClr>
                <a:srgbClr val="92D050"/>
              </a:buClr>
              <a:buNone/>
            </a:pPr>
            <a:endParaRPr lang="es-ES_tradnl" sz="2000" b="1" dirty="0" smtClean="0">
              <a:solidFill>
                <a:schemeClr val="tx1">
                  <a:lumMod val="85000"/>
                  <a:lumOff val="15000"/>
                </a:schemeClr>
              </a:solidFill>
              <a:latin typeface="Verdana" pitchFamily="34" charset="0"/>
            </a:endParaRPr>
          </a:p>
          <a:p>
            <a:pPr>
              <a:lnSpc>
                <a:spcPct val="80000"/>
              </a:lnSpc>
              <a:buClr>
                <a:srgbClr val="92D050"/>
              </a:buClr>
              <a:buFontTx/>
              <a:buAutoNum type="alphaLcParenR"/>
            </a:pPr>
            <a:r>
              <a:rPr lang="es-ES_tradnl" sz="2000" b="1" dirty="0">
                <a:solidFill>
                  <a:schemeClr val="tx1">
                    <a:lumMod val="85000"/>
                    <a:lumOff val="15000"/>
                  </a:schemeClr>
                </a:solidFill>
                <a:latin typeface="Verdana" pitchFamily="34" charset="0"/>
              </a:rPr>
              <a:t>GASTOS DE TRASLADO  (EN CIERTOS CASOS) </a:t>
            </a:r>
          </a:p>
          <a:p>
            <a:pPr>
              <a:lnSpc>
                <a:spcPct val="80000"/>
              </a:lnSpc>
              <a:buClr>
                <a:srgbClr val="92D050"/>
              </a:buClr>
              <a:buFontTx/>
              <a:buAutoNum type="alphaLcParenR"/>
            </a:pPr>
            <a:endParaRPr lang="es-ES_tradnl" sz="2000" b="1" dirty="0" smtClean="0">
              <a:solidFill>
                <a:schemeClr val="tx1"/>
              </a:solidFill>
              <a:latin typeface="Verdana" pitchFamily="34" charset="0"/>
            </a:endParaRPr>
          </a:p>
          <a:p>
            <a:pPr>
              <a:lnSpc>
                <a:spcPct val="80000"/>
              </a:lnSpc>
              <a:buClr>
                <a:srgbClr val="92D050"/>
              </a:buClr>
              <a:buFontTx/>
              <a:buAutoNum type="alphaLcParenR"/>
            </a:pPr>
            <a:endParaRPr lang="es-ES_tradnl" sz="2000" b="1" dirty="0">
              <a:solidFill>
                <a:schemeClr val="tx1"/>
              </a:solidFill>
              <a:latin typeface="Verdana" pitchFamily="34" charset="0"/>
            </a:endParaRPr>
          </a:p>
          <a:p>
            <a:pPr marL="0" indent="0">
              <a:lnSpc>
                <a:spcPct val="80000"/>
              </a:lnSpc>
              <a:buClr>
                <a:srgbClr val="92D050"/>
              </a:buClr>
              <a:buNone/>
            </a:pPr>
            <a:endParaRPr lang="es-ES_tradnl" sz="2000" b="1" dirty="0">
              <a:solidFill>
                <a:srgbClr val="595959"/>
              </a:solidFill>
              <a:latin typeface="Verdana" pitchFamily="34" charset="0"/>
            </a:endParaRPr>
          </a:p>
          <a:p>
            <a:pPr>
              <a:lnSpc>
                <a:spcPct val="80000"/>
              </a:lnSpc>
              <a:buFontTx/>
              <a:buNone/>
            </a:pPr>
            <a:r>
              <a:rPr lang="es-ES_tradnl" sz="2000" b="1" dirty="0" smtClean="0">
                <a:solidFill>
                  <a:srgbClr val="FAFD00"/>
                </a:solidFill>
              </a:rPr>
              <a:t>  </a:t>
            </a:r>
            <a:endParaRPr lang="es-ES_tradnl" sz="2000" b="1" dirty="0">
              <a:solidFill>
                <a:srgbClr val="FAFD00"/>
              </a:solidFill>
            </a:endParaRPr>
          </a:p>
        </p:txBody>
      </p:sp>
      <p:sp>
        <p:nvSpPr>
          <p:cNvPr id="4" name="3 Marcador de número de diapositiva"/>
          <p:cNvSpPr>
            <a:spLocks noGrp="1"/>
          </p:cNvSpPr>
          <p:nvPr>
            <p:ph type="sldNum" sz="quarter" idx="12"/>
          </p:nvPr>
        </p:nvSpPr>
        <p:spPr/>
        <p:txBody>
          <a:bodyPr/>
          <a:lstStyle/>
          <a:p>
            <a:fld id="{D315B5AF-A359-4525-9C94-E83A5E5432DA}" type="slidenum">
              <a:rPr lang="es-ES_tradnl">
                <a:solidFill>
                  <a:srgbClr val="FFFFFF"/>
                </a:solidFill>
              </a:rPr>
              <a:pPr/>
              <a:t>53</a:t>
            </a:fld>
            <a:endParaRPr lang="es-ES_tradnl" dirty="0">
              <a:solidFill>
                <a:srgbClr val="FFFFFF"/>
              </a:solidFill>
            </a:endParaRPr>
          </a:p>
        </p:txBody>
      </p:sp>
    </p:spTree>
    <p:extLst>
      <p:ext uri="{BB962C8B-B14F-4D97-AF65-F5344CB8AC3E}">
        <p14:creationId xmlns:p14="http://schemas.microsoft.com/office/powerpoint/2010/main" val="38295334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 calcmode="lin" valueType="num">
                                      <p:cBhvr additive="base">
                                        <p:cTn id="7" dur="500" fill="hold"/>
                                        <p:tgtEl>
                                          <p:spTgt spid="67587"/>
                                        </p:tgtEl>
                                        <p:attrNameLst>
                                          <p:attrName>ppt_x</p:attrName>
                                        </p:attrNameLst>
                                      </p:cBhvr>
                                      <p:tavLst>
                                        <p:tav tm="0">
                                          <p:val>
                                            <p:strVal val="0-#ppt_w/2"/>
                                          </p:val>
                                        </p:tav>
                                        <p:tav tm="100000">
                                          <p:val>
                                            <p:strVal val="#ppt_x"/>
                                          </p:val>
                                        </p:tav>
                                      </p:tavLst>
                                    </p:anim>
                                    <p:anim calcmode="lin" valueType="num">
                                      <p:cBhvr additive="base">
                                        <p:cTn id="8" dur="500" fill="hold"/>
                                        <p:tgtEl>
                                          <p:spTgt spid="675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285852" y="304800"/>
            <a:ext cx="6598516" cy="754029"/>
          </a:xfrm>
        </p:spPr>
        <p:txBody>
          <a:bodyPr/>
          <a:lstStyle/>
          <a:p>
            <a:pPr algn="ctr"/>
            <a:r>
              <a:rPr lang="es-C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GASTOS DE TRASLADO</a:t>
            </a:r>
            <a:endParaRPr lang="es-ES"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70659" name="Rectangle 3"/>
          <p:cNvSpPr>
            <a:spLocks noGrp="1" noChangeArrowheads="1"/>
          </p:cNvSpPr>
          <p:nvPr>
            <p:ph idx="1"/>
          </p:nvPr>
        </p:nvSpPr>
        <p:spPr>
          <a:xfrm>
            <a:off x="179512" y="1058829"/>
            <a:ext cx="8856984" cy="4941939"/>
          </a:xfrm>
        </p:spPr>
        <p:txBody>
          <a:bodyPr>
            <a:normAutofit lnSpcReduction="10000"/>
          </a:bodyPr>
          <a:lstStyle/>
          <a:p>
            <a:pPr marL="0" indent="0">
              <a:buClr>
                <a:schemeClr val="folHlink"/>
              </a:buClr>
              <a:buFontTx/>
              <a:buNone/>
            </a:pPr>
            <a:r>
              <a:rPr lang="es-CL" sz="1600" dirty="0" smtClean="0">
                <a:solidFill>
                  <a:schemeClr val="tx1"/>
                </a:solidFill>
                <a:latin typeface="Verdana" pitchFamily="34" charset="0"/>
              </a:rPr>
              <a:t>Mutual sólo cubrirá dichos gastos cuando la víctima ya se encuentra bajo tratamiento en Mutual y además:</a:t>
            </a:r>
          </a:p>
          <a:p>
            <a:pPr marL="0" indent="0">
              <a:buClr>
                <a:schemeClr val="folHlink"/>
              </a:buClr>
              <a:buNone/>
            </a:pPr>
            <a:r>
              <a:rPr lang="es-CL" sz="1600" dirty="0" smtClean="0">
                <a:solidFill>
                  <a:schemeClr val="tx1"/>
                </a:solidFill>
                <a:latin typeface="Verdana" pitchFamily="34" charset="0"/>
              </a:rPr>
              <a:t>- Paciente </a:t>
            </a:r>
            <a:r>
              <a:rPr lang="es-CL" sz="1600" dirty="0">
                <a:solidFill>
                  <a:schemeClr val="tx1"/>
                </a:solidFill>
                <a:latin typeface="Verdana" pitchFamily="34" charset="0"/>
              </a:rPr>
              <a:t>impedido de valerse por sí mismo</a:t>
            </a:r>
          </a:p>
          <a:p>
            <a:pPr marL="0" indent="0">
              <a:buClr>
                <a:schemeClr val="folHlink"/>
              </a:buClr>
              <a:buNone/>
            </a:pPr>
            <a:r>
              <a:rPr lang="es-CL" sz="1600" dirty="0" smtClean="0">
                <a:solidFill>
                  <a:schemeClr val="tx1"/>
                </a:solidFill>
                <a:latin typeface="Verdana" pitchFamily="34" charset="0"/>
              </a:rPr>
              <a:t>- Por </a:t>
            </a:r>
            <a:r>
              <a:rPr lang="es-CL" sz="1600" dirty="0">
                <a:solidFill>
                  <a:schemeClr val="tx1"/>
                </a:solidFill>
                <a:latin typeface="Verdana" pitchFamily="34" charset="0"/>
              </a:rPr>
              <a:t>prescripción </a:t>
            </a:r>
            <a:r>
              <a:rPr lang="es-CL" sz="1600" dirty="0" smtClean="0">
                <a:solidFill>
                  <a:schemeClr val="tx1"/>
                </a:solidFill>
                <a:latin typeface="Verdana" pitchFamily="34" charset="0"/>
              </a:rPr>
              <a:t>médica</a:t>
            </a:r>
          </a:p>
          <a:p>
            <a:pPr marL="0" indent="0">
              <a:buClr>
                <a:schemeClr val="folHlink"/>
              </a:buClr>
              <a:buNone/>
            </a:pPr>
            <a:endParaRPr lang="es-CL" sz="1600" dirty="0" smtClean="0">
              <a:solidFill>
                <a:schemeClr val="tx1"/>
              </a:solidFill>
              <a:latin typeface="Verdana" pitchFamily="34" charset="0"/>
            </a:endParaRPr>
          </a:p>
          <a:p>
            <a:pPr marL="0" indent="0">
              <a:buClr>
                <a:schemeClr val="folHlink"/>
              </a:buClr>
              <a:buNone/>
            </a:pPr>
            <a:endParaRPr lang="es-CL" sz="1600" dirty="0">
              <a:solidFill>
                <a:schemeClr val="tx1"/>
              </a:solidFill>
              <a:latin typeface="Verdana" pitchFamily="34" charset="0"/>
            </a:endParaRPr>
          </a:p>
          <a:p>
            <a:pPr marL="0" indent="0">
              <a:buClr>
                <a:schemeClr val="folHlink"/>
              </a:buClr>
              <a:buNone/>
            </a:pPr>
            <a:r>
              <a:rPr lang="es-CL" sz="1600" dirty="0" smtClean="0">
                <a:solidFill>
                  <a:schemeClr val="tx1"/>
                </a:solidFill>
                <a:latin typeface="Verdana" pitchFamily="34" charset="0"/>
              </a:rPr>
              <a:t>Ambas </a:t>
            </a:r>
            <a:r>
              <a:rPr lang="es-CL" sz="1600" dirty="0">
                <a:solidFill>
                  <a:schemeClr val="tx1"/>
                </a:solidFill>
                <a:latin typeface="Verdana" pitchFamily="34" charset="0"/>
              </a:rPr>
              <a:t>circunstancias deben ser certificadas y autorizadas por el </a:t>
            </a:r>
            <a:r>
              <a:rPr lang="es-CL" sz="1600" b="1" dirty="0">
                <a:solidFill>
                  <a:schemeClr val="tx1"/>
                </a:solidFill>
                <a:latin typeface="Verdana" pitchFamily="34" charset="0"/>
              </a:rPr>
              <a:t>médico tratante</a:t>
            </a:r>
            <a:r>
              <a:rPr lang="es-CL" sz="1600" dirty="0" smtClean="0">
                <a:solidFill>
                  <a:schemeClr val="tx1"/>
                </a:solidFill>
                <a:latin typeface="Verdana" pitchFamily="34" charset="0"/>
              </a:rPr>
              <a:t>. (Art. 49, D. S. N° 101, de 1968)</a:t>
            </a:r>
            <a:endParaRPr lang="es-ES" sz="1600" dirty="0" smtClean="0">
              <a:solidFill>
                <a:schemeClr val="tx1"/>
              </a:solidFill>
              <a:latin typeface="Verdana" pitchFamily="34" charset="0"/>
            </a:endParaRPr>
          </a:p>
          <a:p>
            <a:pPr marL="0" indent="0">
              <a:buClr>
                <a:schemeClr val="folHlink"/>
              </a:buClr>
              <a:buFontTx/>
              <a:buNone/>
            </a:pPr>
            <a:endParaRPr lang="es-CL" sz="1600" dirty="0" smtClean="0">
              <a:solidFill>
                <a:srgbClr val="595959"/>
              </a:solidFill>
              <a:latin typeface="Verdana" pitchFamily="34" charset="0"/>
            </a:endParaRPr>
          </a:p>
          <a:p>
            <a:pPr marL="0" indent="0">
              <a:buClr>
                <a:schemeClr val="folHlink"/>
              </a:buClr>
              <a:buFontTx/>
              <a:buNone/>
            </a:pPr>
            <a:endParaRPr lang="es-CL" sz="1600" dirty="0" smtClean="0">
              <a:latin typeface="Verdana" pitchFamily="34" charset="0"/>
            </a:endParaRPr>
          </a:p>
          <a:p>
            <a:pPr marL="0" indent="0">
              <a:buClr>
                <a:schemeClr val="folHlink"/>
              </a:buClr>
              <a:buFontTx/>
              <a:buNone/>
            </a:pPr>
            <a:endParaRPr lang="es-CL" sz="1600" dirty="0" smtClean="0">
              <a:solidFill>
                <a:srgbClr val="595959"/>
              </a:solidFill>
              <a:latin typeface="Verdana" pitchFamily="34" charset="0"/>
            </a:endParaRPr>
          </a:p>
          <a:p>
            <a:pPr marL="0" indent="0">
              <a:buClr>
                <a:schemeClr val="folHlink"/>
              </a:buClr>
              <a:buFontTx/>
              <a:buNone/>
            </a:pPr>
            <a:endParaRPr lang="es-CL" sz="1600" dirty="0" smtClean="0">
              <a:solidFill>
                <a:srgbClr val="595959"/>
              </a:solidFill>
              <a:latin typeface="Verdana" pitchFamily="34" charset="0"/>
            </a:endParaRPr>
          </a:p>
          <a:p>
            <a:pPr marL="0" indent="0">
              <a:buClr>
                <a:schemeClr val="folHlink"/>
              </a:buClr>
              <a:buFontTx/>
              <a:buNone/>
            </a:pPr>
            <a:endParaRPr lang="es-CL" sz="1600" dirty="0" smtClean="0">
              <a:solidFill>
                <a:srgbClr val="595959"/>
              </a:solidFill>
              <a:latin typeface="Verdana" pitchFamily="34" charset="0"/>
            </a:endParaRPr>
          </a:p>
          <a:p>
            <a:pPr marL="0" indent="0">
              <a:buClr>
                <a:schemeClr val="folHlink"/>
              </a:buClr>
              <a:buFontTx/>
              <a:buNone/>
            </a:pPr>
            <a:endParaRPr lang="es-CL" sz="1600" dirty="0" smtClean="0">
              <a:solidFill>
                <a:schemeClr val="tx1"/>
              </a:solidFill>
              <a:latin typeface="Verdana" pitchFamily="34" charset="0"/>
            </a:endParaRPr>
          </a:p>
          <a:p>
            <a:pPr marL="0" indent="0">
              <a:buClr>
                <a:schemeClr val="folHlink"/>
              </a:buClr>
              <a:buFontTx/>
              <a:buNone/>
            </a:pPr>
            <a:r>
              <a:rPr lang="es-CL" sz="1600" dirty="0" smtClean="0">
                <a:solidFill>
                  <a:schemeClr val="tx1"/>
                </a:solidFill>
                <a:latin typeface="Verdana" pitchFamily="34" charset="0"/>
              </a:rPr>
              <a:t>Si un </a:t>
            </a:r>
            <a:r>
              <a:rPr lang="es-CL" sz="1600" b="1" dirty="0" smtClean="0">
                <a:solidFill>
                  <a:schemeClr val="tx1"/>
                </a:solidFill>
                <a:latin typeface="Verdana" pitchFamily="34" charset="0"/>
              </a:rPr>
              <a:t>empleador</a:t>
            </a:r>
            <a:r>
              <a:rPr lang="es-CL" sz="1600" dirty="0" smtClean="0">
                <a:solidFill>
                  <a:schemeClr val="tx1"/>
                </a:solidFill>
                <a:latin typeface="Verdana" pitchFamily="34" charset="0"/>
              </a:rPr>
              <a:t> destina a un trabajador a un lugar apartado, tiene la obligación de </a:t>
            </a:r>
            <a:r>
              <a:rPr lang="es-CL" sz="1600" b="1" dirty="0" smtClean="0">
                <a:solidFill>
                  <a:schemeClr val="tx1"/>
                </a:solidFill>
                <a:latin typeface="Verdana" pitchFamily="34" charset="0"/>
              </a:rPr>
              <a:t>garantizarle los medios para acceder </a:t>
            </a:r>
            <a:r>
              <a:rPr lang="es-CL" sz="1600" dirty="0" smtClean="0">
                <a:solidFill>
                  <a:schemeClr val="tx1"/>
                </a:solidFill>
                <a:latin typeface="Verdana" pitchFamily="34" charset="0"/>
              </a:rPr>
              <a:t>oportuna y adecuadamente -vía terrestre, aérea o marítima- a </a:t>
            </a:r>
            <a:r>
              <a:rPr lang="es-CL" sz="1600" b="1" dirty="0" smtClean="0">
                <a:solidFill>
                  <a:schemeClr val="tx1"/>
                </a:solidFill>
                <a:latin typeface="Verdana" pitchFamily="34" charset="0"/>
              </a:rPr>
              <a:t>atención médica, hospitalaria o farmacéutica</a:t>
            </a:r>
            <a:r>
              <a:rPr lang="es-CL" sz="1600" dirty="0" smtClean="0">
                <a:solidFill>
                  <a:schemeClr val="tx1"/>
                </a:solidFill>
                <a:latin typeface="Verdana" pitchFamily="34" charset="0"/>
              </a:rPr>
              <a:t>, incluso por accidentes y enfermedades comunes (Art. 184 del Código del Trabajo).</a:t>
            </a:r>
            <a:endParaRPr lang="es-CL" sz="1600" dirty="0">
              <a:solidFill>
                <a:schemeClr val="tx1"/>
              </a:solidFill>
              <a:latin typeface="Verdana" pitchFamily="34" charset="0"/>
            </a:endParaRPr>
          </a:p>
          <a:p>
            <a:pPr marL="0" indent="0">
              <a:buClr>
                <a:schemeClr val="folHlink"/>
              </a:buClr>
            </a:pPr>
            <a:endParaRPr lang="es-CL" sz="2400" b="1" dirty="0">
              <a:solidFill>
                <a:srgbClr val="595959"/>
              </a:solidFill>
              <a:latin typeface="Verdana" pitchFamily="34" charset="0"/>
            </a:endParaRPr>
          </a:p>
        </p:txBody>
      </p:sp>
      <p:pic>
        <p:nvPicPr>
          <p:cNvPr id="70769" name="Picture 113" descr="C:\Archivos de programa\Archivos comunes\Microsoft Shared\Clipart\cagcat50\TN00561_.wmf"/>
          <p:cNvPicPr>
            <a:picLocks noChangeAspect="1" noChangeArrowheads="1"/>
          </p:cNvPicPr>
          <p:nvPr/>
        </p:nvPicPr>
        <p:blipFill>
          <a:blip r:embed="rId2" cstate="print"/>
          <a:srcRect/>
          <a:stretch>
            <a:fillRect/>
          </a:stretch>
        </p:blipFill>
        <p:spPr bwMode="auto">
          <a:xfrm>
            <a:off x="1071538" y="3286124"/>
            <a:ext cx="1752600" cy="1276350"/>
          </a:xfrm>
          <a:prstGeom prst="rect">
            <a:avLst/>
          </a:prstGeom>
          <a:noFill/>
        </p:spPr>
      </p:pic>
      <p:pic>
        <p:nvPicPr>
          <p:cNvPr id="70772" name="Picture 116" descr="C:\Archivos de programa\Archivos comunes\Microsoft Shared\Clipart\cagcat50\BD05680_.WMF"/>
          <p:cNvPicPr>
            <a:picLocks noChangeAspect="1" noChangeArrowheads="1"/>
          </p:cNvPicPr>
          <p:nvPr/>
        </p:nvPicPr>
        <p:blipFill>
          <a:blip r:embed="rId3" cstate="print"/>
          <a:srcRect/>
          <a:stretch>
            <a:fillRect/>
          </a:stretch>
        </p:blipFill>
        <p:spPr bwMode="auto">
          <a:xfrm>
            <a:off x="6817568" y="2868296"/>
            <a:ext cx="2133600" cy="1905000"/>
          </a:xfrm>
          <a:prstGeom prst="rect">
            <a:avLst/>
          </a:prstGeom>
          <a:noFill/>
        </p:spPr>
      </p:pic>
      <p:pic>
        <p:nvPicPr>
          <p:cNvPr id="100" name="Imagen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1329344"/>
            <a:ext cx="2355119" cy="1350268"/>
          </a:xfrm>
          <a:prstGeom prst="rect">
            <a:avLst/>
          </a:prstGeom>
        </p:spPr>
      </p:pic>
    </p:spTree>
    <p:extLst>
      <p:ext uri="{BB962C8B-B14F-4D97-AF65-F5344CB8AC3E}">
        <p14:creationId xmlns:p14="http://schemas.microsoft.com/office/powerpoint/2010/main" val="238248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14348" y="304800"/>
            <a:ext cx="7818092" cy="1143000"/>
          </a:xfrm>
        </p:spPr>
        <p:txBody>
          <a:bodyPr/>
          <a:lstStyle/>
          <a:p>
            <a:pPr algn="ctr"/>
            <a:r>
              <a:rPr lang="es-CL"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Prestaciones médicas recibidas en el extranjero</a:t>
            </a:r>
            <a:endParaRPr lang="es-ES"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71683" name="Rectangle 3"/>
          <p:cNvSpPr>
            <a:spLocks noGrp="1" noChangeArrowheads="1"/>
          </p:cNvSpPr>
          <p:nvPr>
            <p:ph idx="1"/>
          </p:nvPr>
        </p:nvSpPr>
        <p:spPr>
          <a:xfrm>
            <a:off x="381000" y="1447800"/>
            <a:ext cx="8534400" cy="4114800"/>
          </a:xfrm>
        </p:spPr>
        <p:txBody>
          <a:bodyPr>
            <a:normAutofit lnSpcReduction="10000"/>
          </a:bodyPr>
          <a:lstStyle/>
          <a:p>
            <a:pPr marL="0" indent="0" algn="just">
              <a:spcBef>
                <a:spcPts val="0"/>
              </a:spcBef>
              <a:spcAft>
                <a:spcPts val="0"/>
              </a:spcAft>
              <a:buClr>
                <a:schemeClr val="folHlink"/>
              </a:buClr>
              <a:buFontTx/>
              <a:buNone/>
            </a:pPr>
            <a:endParaRPr lang="es-CL" sz="2000" dirty="0" smtClean="0">
              <a:solidFill>
                <a:schemeClr val="tx1"/>
              </a:solidFill>
              <a:latin typeface="Verdana" pitchFamily="34" charset="0"/>
            </a:endParaRPr>
          </a:p>
          <a:p>
            <a:pPr marL="0" indent="0" algn="just">
              <a:spcBef>
                <a:spcPts val="0"/>
              </a:spcBef>
              <a:spcAft>
                <a:spcPts val="0"/>
              </a:spcAft>
              <a:buClr>
                <a:schemeClr val="folHlink"/>
              </a:buClr>
              <a:buFontTx/>
              <a:buNone/>
            </a:pPr>
            <a:r>
              <a:rPr lang="es-CL" sz="2000" dirty="0" smtClean="0">
                <a:solidFill>
                  <a:schemeClr val="tx1"/>
                </a:solidFill>
                <a:latin typeface="Verdana" pitchFamily="34" charset="0"/>
              </a:rPr>
              <a:t>Las </a:t>
            </a:r>
            <a:r>
              <a:rPr lang="es-CL" sz="2000" dirty="0">
                <a:solidFill>
                  <a:schemeClr val="tx1"/>
                </a:solidFill>
                <a:latin typeface="Verdana" pitchFamily="34" charset="0"/>
              </a:rPr>
              <a:t>prestaciones médicas de urgencia recibidas en el extranjero, deberán ser </a:t>
            </a:r>
            <a:r>
              <a:rPr lang="es-CL" sz="2000" b="1" dirty="0">
                <a:solidFill>
                  <a:schemeClr val="tx1"/>
                </a:solidFill>
                <a:latin typeface="Verdana" pitchFamily="34" charset="0"/>
              </a:rPr>
              <a:t>canceladas por el empleador</a:t>
            </a:r>
            <a:r>
              <a:rPr lang="es-CL" sz="2000" dirty="0">
                <a:solidFill>
                  <a:schemeClr val="tx1"/>
                </a:solidFill>
                <a:latin typeface="Verdana" pitchFamily="34" charset="0"/>
              </a:rPr>
              <a:t>, quien podrá </a:t>
            </a:r>
            <a:r>
              <a:rPr lang="es-CL" sz="2000" b="1" dirty="0">
                <a:solidFill>
                  <a:schemeClr val="tx1"/>
                </a:solidFill>
                <a:latin typeface="Verdana" pitchFamily="34" charset="0"/>
              </a:rPr>
              <a:t>solicitar su reembolso al Organismo Administrador </a:t>
            </a:r>
            <a:r>
              <a:rPr lang="es-CL" sz="2000" dirty="0">
                <a:solidFill>
                  <a:schemeClr val="tx1"/>
                </a:solidFill>
                <a:latin typeface="Verdana" pitchFamily="34" charset="0"/>
              </a:rPr>
              <a:t>cumpliendo los siguientes requisitos</a:t>
            </a:r>
            <a:r>
              <a:rPr lang="es-CL" sz="2000" dirty="0" smtClean="0">
                <a:solidFill>
                  <a:schemeClr val="tx1"/>
                </a:solidFill>
                <a:latin typeface="Verdana" pitchFamily="34" charset="0"/>
              </a:rPr>
              <a:t>:</a:t>
            </a:r>
          </a:p>
          <a:p>
            <a:pPr marL="0" indent="0" algn="just">
              <a:spcBef>
                <a:spcPts val="0"/>
              </a:spcBef>
              <a:spcAft>
                <a:spcPts val="0"/>
              </a:spcAft>
              <a:buClr>
                <a:schemeClr val="folHlink"/>
              </a:buClr>
              <a:buFontTx/>
              <a:buNone/>
            </a:pPr>
            <a:endParaRPr lang="es-CL" sz="2000" dirty="0" smtClean="0">
              <a:solidFill>
                <a:schemeClr val="tx1"/>
              </a:solidFill>
              <a:latin typeface="Verdana" pitchFamily="34" charset="0"/>
            </a:endParaRPr>
          </a:p>
          <a:p>
            <a:pPr marL="0" indent="0">
              <a:lnSpc>
                <a:spcPct val="150000"/>
              </a:lnSpc>
              <a:spcBef>
                <a:spcPts val="0"/>
              </a:spcBef>
              <a:buClr>
                <a:schemeClr val="folHlink"/>
              </a:buClr>
              <a:buNone/>
            </a:pPr>
            <a:r>
              <a:rPr lang="es-CL" sz="2000" dirty="0" smtClean="0">
                <a:solidFill>
                  <a:schemeClr val="tx1"/>
                </a:solidFill>
                <a:latin typeface="Verdana" pitchFamily="34" charset="0"/>
              </a:rPr>
              <a:t>- </a:t>
            </a:r>
            <a:r>
              <a:rPr lang="es-CL" sz="2000" b="1" dirty="0" smtClean="0">
                <a:solidFill>
                  <a:schemeClr val="tx1"/>
                </a:solidFill>
                <a:latin typeface="Verdana" pitchFamily="34" charset="0"/>
              </a:rPr>
              <a:t>Presentar </a:t>
            </a:r>
            <a:r>
              <a:rPr lang="es-CL" sz="2000" b="1" dirty="0">
                <a:solidFill>
                  <a:schemeClr val="tx1"/>
                </a:solidFill>
                <a:latin typeface="Verdana" pitchFamily="34" charset="0"/>
              </a:rPr>
              <a:t>las facturas </a:t>
            </a:r>
            <a:r>
              <a:rPr lang="es-CL" sz="2000" dirty="0">
                <a:solidFill>
                  <a:schemeClr val="tx1"/>
                </a:solidFill>
                <a:latin typeface="Verdana" pitchFamily="34" charset="0"/>
              </a:rPr>
              <a:t>correspondientes.</a:t>
            </a:r>
          </a:p>
          <a:p>
            <a:pPr marL="0" indent="0" algn="just">
              <a:buClr>
                <a:schemeClr val="folHlink"/>
              </a:buClr>
              <a:buNone/>
            </a:pPr>
            <a:r>
              <a:rPr lang="es-CL" sz="2000" dirty="0" smtClean="0">
                <a:solidFill>
                  <a:schemeClr val="tx1"/>
                </a:solidFill>
                <a:latin typeface="Verdana" pitchFamily="34" charset="0"/>
              </a:rPr>
              <a:t>- </a:t>
            </a:r>
            <a:r>
              <a:rPr lang="es-CL" sz="2000" b="1" dirty="0" smtClean="0">
                <a:solidFill>
                  <a:schemeClr val="tx1"/>
                </a:solidFill>
                <a:latin typeface="Verdana" pitchFamily="34" charset="0"/>
              </a:rPr>
              <a:t>Certificado </a:t>
            </a:r>
            <a:r>
              <a:rPr lang="es-CL" sz="2000" b="1" dirty="0">
                <a:solidFill>
                  <a:schemeClr val="tx1"/>
                </a:solidFill>
                <a:latin typeface="Verdana" pitchFamily="34" charset="0"/>
              </a:rPr>
              <a:t>del respectivo </a:t>
            </a:r>
            <a:r>
              <a:rPr lang="es-CL" sz="2000" b="1" dirty="0" smtClean="0">
                <a:solidFill>
                  <a:schemeClr val="tx1"/>
                </a:solidFill>
                <a:latin typeface="Verdana" pitchFamily="34" charset="0"/>
              </a:rPr>
              <a:t>cónsul </a:t>
            </a:r>
            <a:r>
              <a:rPr lang="es-CL" sz="2000" b="1" dirty="0">
                <a:solidFill>
                  <a:schemeClr val="tx1"/>
                </a:solidFill>
                <a:latin typeface="Verdana" pitchFamily="34" charset="0"/>
              </a:rPr>
              <a:t>chileno </a:t>
            </a:r>
            <a:r>
              <a:rPr lang="es-CL" sz="2000" dirty="0">
                <a:solidFill>
                  <a:schemeClr val="tx1"/>
                </a:solidFill>
                <a:latin typeface="Verdana" pitchFamily="34" charset="0"/>
              </a:rPr>
              <a:t>en que </a:t>
            </a:r>
            <a:r>
              <a:rPr lang="es-CL" sz="2000" dirty="0" smtClean="0">
                <a:solidFill>
                  <a:schemeClr val="tx1"/>
                </a:solidFill>
                <a:latin typeface="Verdana" pitchFamily="34" charset="0"/>
              </a:rPr>
              <a:t>conste:          *Efectividad </a:t>
            </a:r>
            <a:r>
              <a:rPr lang="es-CL" sz="2000" dirty="0">
                <a:solidFill>
                  <a:schemeClr val="tx1"/>
                </a:solidFill>
                <a:latin typeface="Verdana" pitchFamily="34" charset="0"/>
              </a:rPr>
              <a:t>del accidente </a:t>
            </a:r>
            <a:endParaRPr lang="es-CL" sz="2000" dirty="0" smtClean="0">
              <a:solidFill>
                <a:schemeClr val="tx1"/>
              </a:solidFill>
              <a:latin typeface="Verdana" pitchFamily="34" charset="0"/>
            </a:endParaRPr>
          </a:p>
          <a:p>
            <a:pPr marL="0" indent="0" algn="just">
              <a:buClr>
                <a:schemeClr val="folHlink"/>
              </a:buClr>
              <a:buNone/>
            </a:pPr>
            <a:r>
              <a:rPr lang="es-CL" dirty="0" smtClean="0">
                <a:solidFill>
                  <a:schemeClr val="tx1"/>
                </a:solidFill>
                <a:latin typeface="Verdana" pitchFamily="34" charset="0"/>
              </a:rPr>
              <a:t>*</a:t>
            </a:r>
            <a:r>
              <a:rPr lang="es-CL" sz="2000" dirty="0" smtClean="0">
                <a:solidFill>
                  <a:schemeClr val="tx1"/>
                </a:solidFill>
                <a:latin typeface="Verdana" pitchFamily="34" charset="0"/>
              </a:rPr>
              <a:t>Que </a:t>
            </a:r>
            <a:r>
              <a:rPr lang="es-CL" sz="2000" dirty="0">
                <a:solidFill>
                  <a:schemeClr val="tx1"/>
                </a:solidFill>
                <a:latin typeface="Verdana" pitchFamily="34" charset="0"/>
              </a:rPr>
              <a:t>el gasto efectuado está dentro de las tarifas habituales de país de que se trate.</a:t>
            </a:r>
          </a:p>
          <a:p>
            <a:pPr marL="0" indent="0">
              <a:buClr>
                <a:schemeClr val="folHlink"/>
              </a:buClr>
              <a:buFontTx/>
              <a:buNone/>
            </a:pPr>
            <a:r>
              <a:rPr lang="es-CL" sz="2000" dirty="0">
                <a:solidFill>
                  <a:schemeClr val="tx1"/>
                </a:solidFill>
                <a:latin typeface="Verdana" pitchFamily="34" charset="0"/>
              </a:rPr>
              <a:t>(Art. 50, inc. 2°, D. S. N° 101)</a:t>
            </a:r>
            <a:endParaRPr lang="es-ES" sz="2000" dirty="0">
              <a:solidFill>
                <a:schemeClr val="tx1"/>
              </a:solidFill>
              <a:latin typeface="Verdana" pitchFamily="34" charset="0"/>
            </a:endParaRPr>
          </a:p>
        </p:txBody>
      </p:sp>
      <p:pic>
        <p:nvPicPr>
          <p:cNvPr id="71685" name="Picture 5" descr="C:\Archivos de programa\Archivos comunes\Microsoft Shared\Clipart\cagcat50\MP00640_.wmf"/>
          <p:cNvPicPr>
            <a:picLocks noChangeAspect="1" noChangeArrowheads="1"/>
          </p:cNvPicPr>
          <p:nvPr/>
        </p:nvPicPr>
        <p:blipFill>
          <a:blip r:embed="rId2" cstate="print"/>
          <a:srcRect/>
          <a:stretch>
            <a:fillRect/>
          </a:stretch>
        </p:blipFill>
        <p:spPr bwMode="auto">
          <a:xfrm>
            <a:off x="5220072" y="4647549"/>
            <a:ext cx="2070186" cy="1830102"/>
          </a:xfrm>
          <a:prstGeom prst="rect">
            <a:avLst/>
          </a:prstGeom>
          <a:noFill/>
        </p:spPr>
      </p:pic>
    </p:spTree>
    <p:extLst>
      <p:ext uri="{BB962C8B-B14F-4D97-AF65-F5344CB8AC3E}">
        <p14:creationId xmlns:p14="http://schemas.microsoft.com/office/powerpoint/2010/main" val="2919698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14348" y="428604"/>
            <a:ext cx="7167586" cy="557194"/>
          </a:xfrm>
        </p:spPr>
        <p:txBody>
          <a:bodyPr/>
          <a:lstStyle/>
          <a:p>
            <a:pPr algn="ctr"/>
            <a:r>
              <a:rPr lang="es-C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AUTOMARGINACIÓN</a:t>
            </a:r>
            <a:endParaRPr lang="es-ES"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72707" name="Rectangle 3"/>
          <p:cNvSpPr>
            <a:spLocks noGrp="1" noChangeArrowheads="1"/>
          </p:cNvSpPr>
          <p:nvPr>
            <p:ph idx="1"/>
          </p:nvPr>
        </p:nvSpPr>
        <p:spPr>
          <a:xfrm>
            <a:off x="381000" y="1214422"/>
            <a:ext cx="8534400" cy="4929222"/>
          </a:xfrm>
        </p:spPr>
        <p:txBody>
          <a:bodyPr>
            <a:normAutofit fontScale="62500" lnSpcReduction="20000"/>
          </a:bodyPr>
          <a:lstStyle/>
          <a:p>
            <a:pPr marL="0">
              <a:buNone/>
            </a:pPr>
            <a:r>
              <a:rPr lang="es-CL" sz="2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Inmediatamente de tomado conocimiento de la ocurrencia de un siniestro que afecte a un trabajador, el empleador debe:</a:t>
            </a:r>
          </a:p>
          <a:p>
            <a:pPr marL="0">
              <a:buNone/>
            </a:pPr>
            <a:endParaRPr lang="es-CL" sz="29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buAutoNum type="arabicPeriod"/>
            </a:pPr>
            <a:r>
              <a:rPr lang="es-CL" sz="2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Enviarlo a un establecimiento asistencial de la Mutualidad respectiva  (D.S. 101, art. 71 letra a)</a:t>
            </a:r>
          </a:p>
          <a:p>
            <a:pPr>
              <a:buAutoNum type="arabicPeriod"/>
            </a:pPr>
            <a:r>
              <a:rPr lang="es-CL" sz="2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Excepcionalmente trasladarlo a un centro asistencial fuera de convenio en las siguientes </a:t>
            </a:r>
            <a:r>
              <a:rPr lang="es-CL" sz="2900" dirty="0">
                <a:solidFill>
                  <a:schemeClr val="tx1"/>
                </a:solidFill>
                <a:latin typeface="Verdana" panose="020B0604030504040204" pitchFamily="34" charset="0"/>
                <a:ea typeface="Verdana" panose="020B0604030504040204" pitchFamily="34" charset="0"/>
                <a:cs typeface="Verdana" panose="020B0604030504040204" pitchFamily="34" charset="0"/>
              </a:rPr>
              <a:t>situaciones(D.S. N° 101, art. 71 letra e</a:t>
            </a:r>
            <a:r>
              <a:rPr lang="es-CL" sz="2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1122000" lvl="2" algn="just">
              <a:buNone/>
            </a:pPr>
            <a:r>
              <a:rPr lang="es-CL" sz="29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Casos de </a:t>
            </a:r>
            <a:r>
              <a:rPr lang="es-CL" sz="2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urgencia</a:t>
            </a:r>
            <a:r>
              <a:rPr lang="es-CL" sz="29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Se entiende que hay urgencia cuando la condición de salud o cuadro clínico implique </a:t>
            </a:r>
            <a:r>
              <a:rPr lang="es-CL" sz="2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riesgo vital y/o secuela funcional grave </a:t>
            </a:r>
            <a:r>
              <a:rPr lang="es-CL" sz="29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para la persona de no mediar atención médica inmediata.</a:t>
            </a:r>
          </a:p>
          <a:p>
            <a:pPr marL="1158000" lvl="2" algn="just">
              <a:spcBef>
                <a:spcPts val="0"/>
              </a:spcBef>
              <a:buClr>
                <a:srgbClr val="99CC00"/>
              </a:buClr>
              <a:buNone/>
            </a:pPr>
            <a:r>
              <a:rPr lang="es-CL" sz="29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 Cuando la </a:t>
            </a:r>
            <a:r>
              <a:rPr lang="es-CL" sz="2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cercanía del lugar donde ocurrió el accidente y su gravedad</a:t>
            </a:r>
            <a:r>
              <a:rPr lang="es-CL" sz="29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así lo requieran.</a:t>
            </a:r>
          </a:p>
          <a:p>
            <a:pPr marL="0" lvl="0">
              <a:spcBef>
                <a:spcPts val="0"/>
              </a:spcBef>
              <a:buClr>
                <a:srgbClr val="99CC00"/>
              </a:buClr>
              <a:buNone/>
            </a:pPr>
            <a:endParaRPr lang="es-CL" sz="29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lvl="0">
              <a:spcBef>
                <a:spcPts val="0"/>
              </a:spcBef>
              <a:buClr>
                <a:srgbClr val="99CC00"/>
              </a:buClr>
              <a:buNone/>
            </a:pPr>
            <a:endParaRPr lang="es-CL" sz="29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lvl="0">
              <a:spcBef>
                <a:spcPts val="0"/>
              </a:spcBef>
              <a:buClr>
                <a:srgbClr val="99CC00"/>
              </a:buClr>
              <a:buNone/>
            </a:pPr>
            <a:r>
              <a:rPr lang="es-CL" sz="2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Una vez calificada la urgencia y efectuado el ingreso del accidentado, el centro asistencial deberá informar dicha situación a los organismos administradores, dejando constancia de ello.</a:t>
            </a:r>
          </a:p>
          <a:p>
            <a:pPr marL="0" indent="0">
              <a:lnSpc>
                <a:spcPct val="90000"/>
              </a:lnSpc>
              <a:buClr>
                <a:schemeClr val="folHlink"/>
              </a:buClr>
              <a:buFontTx/>
              <a:buNone/>
            </a:pPr>
            <a:endParaRPr lang="es-ES" sz="2000" b="1" dirty="0">
              <a:solidFill>
                <a:srgbClr val="595959"/>
              </a:solidFill>
              <a:latin typeface="Verdana" pitchFamily="34" charset="0"/>
            </a:endParaRPr>
          </a:p>
          <a:p>
            <a:pPr marL="0" indent="0">
              <a:lnSpc>
                <a:spcPct val="90000"/>
              </a:lnSpc>
              <a:buFontTx/>
              <a:buNone/>
            </a:pPr>
            <a:endParaRPr lang="es-CL" sz="2400" dirty="0">
              <a:latin typeface="Tahoma" pitchFamily="34" charset="0"/>
            </a:endParaRPr>
          </a:p>
          <a:p>
            <a:pPr marL="0" indent="0">
              <a:lnSpc>
                <a:spcPct val="90000"/>
              </a:lnSpc>
              <a:buFontTx/>
              <a:buNone/>
            </a:pPr>
            <a:r>
              <a:rPr lang="es-CL" sz="2400" dirty="0"/>
              <a:t>	</a:t>
            </a:r>
            <a:endParaRPr lang="es-ES" sz="2400" dirty="0"/>
          </a:p>
        </p:txBody>
      </p:sp>
    </p:spTree>
    <p:extLst>
      <p:ext uri="{BB962C8B-B14F-4D97-AF65-F5344CB8AC3E}">
        <p14:creationId xmlns:p14="http://schemas.microsoft.com/office/powerpoint/2010/main" val="1841452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736" y="188640"/>
            <a:ext cx="8229600" cy="940966"/>
          </a:xfrm>
        </p:spPr>
        <p:txBody>
          <a:bodyPr/>
          <a:lstStyle/>
          <a:p>
            <a:r>
              <a:rPr lang="es-CL"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REPOSO LABORAL (RELA)</a:t>
            </a:r>
            <a:endParaRPr lang="es-CL"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contenido 2"/>
          <p:cNvSpPr>
            <a:spLocks noGrp="1"/>
          </p:cNvSpPr>
          <p:nvPr>
            <p:ph idx="1"/>
          </p:nvPr>
        </p:nvSpPr>
        <p:spPr>
          <a:xfrm>
            <a:off x="231736" y="1484784"/>
            <a:ext cx="8660744" cy="4948802"/>
          </a:xfrm>
        </p:spPr>
        <p:txBody>
          <a:bodyPr>
            <a:noAutofit/>
          </a:bodyPr>
          <a:lstStyle/>
          <a:p>
            <a:pPr algn="just"/>
            <a:r>
              <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Es una indicación médica que procede </a:t>
            </a: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conceder SOLO </a:t>
            </a:r>
            <a:r>
              <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cuando una patología, lesión o </a:t>
            </a: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enfermedad provoca </a:t>
            </a:r>
            <a:r>
              <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Incapacidad Laboral Transitoria ( ILT).</a:t>
            </a:r>
            <a:endPar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Pronunciamiento del médico responsable de la atención del trabajador accidentado, o aquejado de una enfermedad profesional, en los casos que considere que éste no se encuentre en condiciones de reintegrarse inmediatamente a su </a:t>
            </a:r>
            <a:r>
              <a:rPr lang="es-CL" sz="2000" b="1" dirty="0" smtClean="0">
                <a:solidFill>
                  <a:schemeClr val="tx1">
                    <a:lumMod val="85000"/>
                    <a:lumOff val="1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labor y jornada habituales.</a:t>
            </a:r>
          </a:p>
          <a:p>
            <a:pPr algn="just"/>
            <a:r>
              <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Es responsabilidad del médico a cargo de </a:t>
            </a: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la atención </a:t>
            </a:r>
            <a:r>
              <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determinar la asociación entre </a:t>
            </a: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la Incapacidad </a:t>
            </a:r>
            <a:r>
              <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Laboral y el Reposo </a:t>
            </a: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Laboral para </a:t>
            </a:r>
            <a:r>
              <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conceder el reposo, considerando </a:t>
            </a: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los antecedentes </a:t>
            </a:r>
            <a:r>
              <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disponibles al momento de </a:t>
            </a: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la atención</a:t>
            </a:r>
            <a:r>
              <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45269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736" y="188640"/>
            <a:ext cx="8660744" cy="940966"/>
          </a:xfrm>
        </p:spPr>
        <p:txBody>
          <a:bodyPr/>
          <a:lstStyle/>
          <a:p>
            <a:r>
              <a:rPr lang="es-CL" sz="3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INCAPACIDAD LABORAL TRANSITORIA </a:t>
            </a:r>
            <a:endParaRPr lang="es-CL" sz="3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contenido 2"/>
          <p:cNvSpPr>
            <a:spLocks noGrp="1"/>
          </p:cNvSpPr>
          <p:nvPr>
            <p:ph idx="1"/>
          </p:nvPr>
        </p:nvSpPr>
        <p:spPr>
          <a:xfrm>
            <a:off x="231736" y="1412776"/>
            <a:ext cx="8660744" cy="4948802"/>
          </a:xfrm>
        </p:spPr>
        <p:txBody>
          <a:bodyPr>
            <a:noAutofit/>
          </a:bodyPr>
          <a:lstStyle/>
          <a:p>
            <a:pPr algn="just"/>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 </a:t>
            </a:r>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que produce un déficit o limitación,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producto de </a:t>
            </a:r>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un accidente del trabajo o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enfermedad profesional</a:t>
            </a:r>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 que impide temporalmente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al trabajador </a:t>
            </a:r>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el desempeño de sus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labores habituales.</a:t>
            </a:r>
          </a:p>
          <a:p>
            <a:pPr algn="just"/>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Se entenderá por labores y jornadas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habituales aquellas </a:t>
            </a:r>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que el trabajador realizaba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normalmente antes </a:t>
            </a:r>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del inicio de la incapacidad.</a:t>
            </a:r>
            <a:endPar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La temporalidad aludida puede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durar desde </a:t>
            </a:r>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un instante hasta la curación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o recuperación </a:t>
            </a:r>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de la salud, o se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determine que </a:t>
            </a:r>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existe una incapacidad permanente.</a:t>
            </a:r>
          </a:p>
        </p:txBody>
      </p:sp>
    </p:spTree>
    <p:extLst>
      <p:ext uri="{BB962C8B-B14F-4D97-AF65-F5344CB8AC3E}">
        <p14:creationId xmlns:p14="http://schemas.microsoft.com/office/powerpoint/2010/main" val="2360164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0"/>
            <a:ext cx="8083664" cy="648742"/>
          </a:xfrm>
        </p:spPr>
        <p:txBody>
          <a:bodyPr/>
          <a:lstStyle/>
          <a:p>
            <a:r>
              <a:rPr lang="es-CL" b="1" dirty="0" smtClean="0">
                <a:solidFill>
                  <a:schemeClr val="tx1">
                    <a:lumMod val="85000"/>
                    <a:lumOff val="1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ALTA</a:t>
            </a:r>
            <a:endParaRPr lang="es-CL" b="1" dirty="0">
              <a:solidFill>
                <a:schemeClr val="tx1">
                  <a:lumMod val="85000"/>
                  <a:lumOff val="1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contenido 2"/>
          <p:cNvSpPr>
            <a:spLocks noGrp="1"/>
          </p:cNvSpPr>
          <p:nvPr>
            <p:ph idx="1"/>
          </p:nvPr>
        </p:nvSpPr>
        <p:spPr>
          <a:xfrm>
            <a:off x="251520" y="620688"/>
            <a:ext cx="8443704" cy="5760640"/>
          </a:xfrm>
        </p:spPr>
        <p:txBody>
          <a:bodyPr>
            <a:noAutofit/>
          </a:bodyPr>
          <a:lstStyle/>
          <a:p>
            <a:pPr marL="0" indent="0">
              <a:buNone/>
            </a:pPr>
            <a:r>
              <a:rPr lang="es-CL" sz="20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Alta laboral</a:t>
            </a:r>
            <a:endParaRPr lang="es-CL" sz="20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Certificación</a:t>
            </a: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por parte del OA, de que el trabajador está capacitado para reintegrarse a su trabajo (labores </a:t>
            </a:r>
            <a:r>
              <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y jornadas </a:t>
            </a: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habituales: aquellas </a:t>
            </a:r>
            <a:r>
              <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que el trabajador realizaba normalmente</a:t>
            </a:r>
          </a:p>
          <a:p>
            <a:pPr marL="0" indent="0" algn="just">
              <a:buNone/>
            </a:pPr>
            <a:r>
              <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antes del inicio de la </a:t>
            </a: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incapacidad).</a:t>
            </a:r>
            <a:endPar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L" sz="20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Alta médica</a:t>
            </a:r>
            <a:endParaRPr lang="es-CL" sz="20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Certificación</a:t>
            </a: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por parte del médico tratante, del término de los tratamientos médicos, quirúrgicos, de rehabilitación y otros susceptibles de efectuarse en cada caso específico, para lograr la curación del afectado. Dicha certificación debe pronunciarse en torno a la existencia o no de secuelas que deban ser evaluadas</a:t>
            </a:r>
            <a:r>
              <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t>
            </a:r>
          </a:p>
          <a:p>
            <a:pPr marL="0" indent="0" algn="just">
              <a:buNone/>
            </a:pPr>
            <a:r>
              <a:rPr lang="es-CL" sz="20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Alta Inmediata</a:t>
            </a:r>
            <a:endParaRPr lang="es-CL" sz="20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Cuando el profesional competente determina que el trabajador no requiere guardar reposo y puede reintegrarse de inmediato a su trabajo</a:t>
            </a:r>
            <a:r>
              <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(labores y jornadas habituales).</a:t>
            </a:r>
            <a:endPar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1316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28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ADHESIÓN ENTIDADES PÚBLICAS</a:t>
            </a:r>
            <a:endParaRPr lang="es-CL" sz="2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p:txBody>
          <a:bodyPr/>
          <a:lstStyle/>
          <a:p>
            <a:pPr>
              <a:buFontTx/>
              <a:buChar char="-"/>
            </a:pPr>
            <a:r>
              <a:rPr lang="es-CL"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Adhesión individual:</a:t>
            </a:r>
          </a:p>
          <a:p>
            <a:pPr lvl="2"/>
            <a:r>
              <a:rPr lang="es-CL" sz="24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Autorización Ministerial</a:t>
            </a:r>
          </a:p>
          <a:p>
            <a:pPr lvl="2"/>
            <a:r>
              <a:rPr lang="es-CL" sz="24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Consulta a las Asociaciones de Funcionarios</a:t>
            </a:r>
          </a:p>
          <a:p>
            <a:pPr>
              <a:buFontTx/>
              <a:buChar char="-"/>
            </a:pPr>
            <a:endParaRPr lang="es-CL" dirty="0" smtClean="0">
              <a:solidFill>
                <a:schemeClr val="tx1">
                  <a:lumMod val="85000"/>
                  <a:lumOff val="15000"/>
                </a:schemeClr>
              </a:solidFill>
            </a:endParaRPr>
          </a:p>
          <a:p>
            <a:pPr>
              <a:buFontTx/>
              <a:buChar char="-"/>
            </a:pPr>
            <a:r>
              <a:rPr lang="es-CL"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Adhesión conjunta:</a:t>
            </a:r>
          </a:p>
          <a:p>
            <a:pPr lvl="2"/>
            <a:r>
              <a:rPr lang="es-CL" sz="24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Autorización Ministerial</a:t>
            </a:r>
          </a:p>
          <a:p>
            <a:pPr lvl="2"/>
            <a:r>
              <a:rPr lang="es-CL" sz="24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Acuerdo de los respectivos Jefes Superiores</a:t>
            </a:r>
          </a:p>
          <a:p>
            <a:pPr lvl="2"/>
            <a:r>
              <a:rPr lang="es-CL" sz="24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Consulta a las Asociaciones de Funcionarios</a:t>
            </a:r>
          </a:p>
          <a:p>
            <a:pPr>
              <a:buFontTx/>
              <a:buChar char="-"/>
            </a:pPr>
            <a:endParaRPr lang="es-CL" dirty="0" smtClean="0"/>
          </a:p>
          <a:p>
            <a:pPr>
              <a:buFontTx/>
              <a:buChar char="-"/>
            </a:pPr>
            <a:endParaRPr lang="es-CL" dirty="0"/>
          </a:p>
        </p:txBody>
      </p:sp>
    </p:spTree>
    <p:extLst>
      <p:ext uri="{BB962C8B-B14F-4D97-AF65-F5344CB8AC3E}">
        <p14:creationId xmlns:p14="http://schemas.microsoft.com/office/powerpoint/2010/main" val="28264340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0667" y="1579921"/>
            <a:ext cx="7929618" cy="857256"/>
          </a:xfrm>
        </p:spPr>
        <p:txBody>
          <a:bodyPr/>
          <a:lstStyle/>
          <a:p>
            <a:r>
              <a:rPr lang="es-ES_tradn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PRESTACIONES ECONÓMICAS</a:t>
            </a:r>
            <a:br>
              <a:rPr lang="es-ES_tradn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s-ES_tradn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SEGÚN SU CAUSA:</a:t>
            </a:r>
            <a:endPar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68962" name="Object 2"/>
          <p:cNvGraphicFramePr>
            <a:graphicFrameLocks noGrp="1" noChangeAspect="1"/>
          </p:cNvGraphicFramePr>
          <p:nvPr>
            <p:ph idx="1"/>
            <p:extLst>
              <p:ext uri="{D42A27DB-BD31-4B8C-83A1-F6EECF244321}">
                <p14:modId xmlns:p14="http://schemas.microsoft.com/office/powerpoint/2010/main" val="1236969573"/>
              </p:ext>
            </p:extLst>
          </p:nvPr>
        </p:nvGraphicFramePr>
        <p:xfrm>
          <a:off x="952500" y="2485996"/>
          <a:ext cx="7734300" cy="2540000"/>
        </p:xfrm>
        <a:graphic>
          <a:graphicData uri="http://schemas.openxmlformats.org/presentationml/2006/ole">
            <mc:AlternateContent xmlns:mc="http://schemas.openxmlformats.org/markup-compatibility/2006">
              <mc:Choice xmlns:v="urn:schemas-microsoft-com:vml" Requires="v">
                <p:oleObj spid="_x0000_s6257" name="MS Org Chart" r:id="rId3" imgW="7734240" imgH="2539800" progId="">
                  <p:embed followColorScheme="full"/>
                </p:oleObj>
              </mc:Choice>
              <mc:Fallback>
                <p:oleObj name="MS Org Chart" r:id="rId3" imgW="7734240" imgH="2539800" progId="">
                  <p:embed followColorScheme="full"/>
                  <p:pic>
                    <p:nvPicPr>
                      <p:cNvPr id="0" name=""/>
                      <p:cNvPicPr>
                        <a:picLocks noChangeAspect="1" noChangeArrowheads="1"/>
                      </p:cNvPicPr>
                      <p:nvPr/>
                    </p:nvPicPr>
                    <p:blipFill>
                      <a:blip r:embed="rId4"/>
                      <a:srcRect/>
                      <a:stretch>
                        <a:fillRect/>
                      </a:stretch>
                    </p:blipFill>
                    <p:spPr bwMode="auto">
                      <a:xfrm>
                        <a:off x="952500" y="2485996"/>
                        <a:ext cx="7734300" cy="254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3 Marcador de número de diapositiva"/>
          <p:cNvSpPr>
            <a:spLocks noGrp="1"/>
          </p:cNvSpPr>
          <p:nvPr>
            <p:ph type="sldNum" sz="quarter" idx="12"/>
          </p:nvPr>
        </p:nvSpPr>
        <p:spPr/>
        <p:txBody>
          <a:bodyPr/>
          <a:lstStyle/>
          <a:p>
            <a:fld id="{481E6B76-5AF2-485F-892B-F74A89BFFF9F}" type="slidenum">
              <a:rPr lang="es-ES_tradnl" smtClean="0">
                <a:solidFill>
                  <a:srgbClr val="FFFFFF"/>
                </a:solidFill>
              </a:rPr>
              <a:pPr/>
              <a:t>60</a:t>
            </a:fld>
            <a:endParaRPr lang="es-ES_tradnl">
              <a:solidFill>
                <a:srgbClr val="FFFFFF"/>
              </a:solidFill>
            </a:endParaRPr>
          </a:p>
        </p:txBody>
      </p:sp>
      <p:sp>
        <p:nvSpPr>
          <p:cNvPr id="5" name="4 Rectángulo"/>
          <p:cNvSpPr/>
          <p:nvPr/>
        </p:nvSpPr>
        <p:spPr>
          <a:xfrm>
            <a:off x="464315" y="364451"/>
            <a:ext cx="8215370" cy="1631216"/>
          </a:xfrm>
          <a:prstGeom prst="rect">
            <a:avLst/>
          </a:prstGeom>
        </p:spPr>
        <p:txBody>
          <a:bodyPr wrap="square">
            <a:spAutoFit/>
          </a:bodyPr>
          <a:lstStyle/>
          <a:p>
            <a:pPr algn="l" eaLnBrk="0" hangingPunct="0">
              <a:spcBef>
                <a:spcPct val="0"/>
              </a:spcBef>
              <a:buClrTx/>
            </a:pPr>
            <a:r>
              <a:rPr lang="es-ES_tradnl" sz="3600" dirty="0" smtClean="0">
                <a:solidFill>
                  <a:srgbClr val="99CC0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¿COMO PROTEGE?</a:t>
            </a:r>
            <a:r>
              <a:rPr lang="es-ES_tradnl" sz="3600" dirty="0" smtClean="0">
                <a:solidFill>
                  <a:srgbClr val="00000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a:t>
            </a:r>
          </a:p>
          <a:p>
            <a:pPr algn="l" eaLnBrk="0" hangingPunct="0">
              <a:spcBef>
                <a:spcPct val="0"/>
              </a:spcBef>
              <a:buClrTx/>
            </a:pPr>
            <a:r>
              <a:rPr lang="es-ES_tradnl" sz="3200" dirty="0" smtClean="0">
                <a:solidFill>
                  <a:srgbClr val="000000"/>
                </a:solidFill>
              </a:rPr>
              <a:t>	</a:t>
            </a:r>
            <a:r>
              <a:rPr lang="es-ES_tradnl" sz="3200" b="0" dirty="0" smtClean="0">
                <a:solidFill>
                  <a:srgbClr val="000000"/>
                </a:solidFill>
                <a:effectLst>
                  <a:outerShdw blurRad="38100" dist="38100" dir="2700000" algn="tl">
                    <a:srgbClr val="000000">
                      <a:alpha val="43137"/>
                    </a:srgbClr>
                  </a:outerShdw>
                </a:effectLst>
              </a:rPr>
              <a:t>PRESTACIONES ECONOMICAS</a:t>
            </a:r>
          </a:p>
          <a:p>
            <a:pPr algn="l" eaLnBrk="0" hangingPunct="0">
              <a:spcBef>
                <a:spcPct val="0"/>
              </a:spcBef>
              <a:buClrTx/>
            </a:pPr>
            <a:endParaRPr lang="es-CL" sz="3200" dirty="0">
              <a:solidFill>
                <a:srgbClr val="92D050"/>
              </a:solidFill>
              <a:latin typeface="Verdana"/>
            </a:endParaRPr>
          </a:p>
        </p:txBody>
      </p:sp>
      <p:pic>
        <p:nvPicPr>
          <p:cNvPr id="6" name="Picture 13" descr="http://images.google.com.ar/images?q=tbn:7yoHnxm2KYUJ:www.ciberganancias.com/billstack.jpg">
            <a:hlinkClick r:id="rId5"/>
          </p:cNvPr>
          <p:cNvPicPr>
            <a:picLocks noChangeAspect="1" noChangeArrowheads="1"/>
          </p:cNvPicPr>
          <p:nvPr/>
        </p:nvPicPr>
        <p:blipFill>
          <a:blip r:embed="rId6" cstate="print"/>
          <a:srcRect/>
          <a:stretch>
            <a:fillRect/>
          </a:stretch>
        </p:blipFill>
        <p:spPr bwMode="auto">
          <a:xfrm>
            <a:off x="500034" y="4429132"/>
            <a:ext cx="1295400" cy="1184275"/>
          </a:xfrm>
          <a:prstGeom prst="rect">
            <a:avLst/>
          </a:prstGeom>
          <a:noFill/>
        </p:spPr>
      </p:pic>
    </p:spTree>
    <p:extLst>
      <p:ext uri="{BB962C8B-B14F-4D97-AF65-F5344CB8AC3E}">
        <p14:creationId xmlns:p14="http://schemas.microsoft.com/office/powerpoint/2010/main" val="177997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8962"/>
                                        </p:tgtEl>
                                        <p:attrNameLst>
                                          <p:attrName>style.visibility</p:attrName>
                                        </p:attrNameLst>
                                      </p:cBhvr>
                                      <p:to>
                                        <p:strVal val="visible"/>
                                      </p:to>
                                    </p:set>
                                    <p:anim calcmode="lin" valueType="num">
                                      <p:cBhvr>
                                        <p:cTn id="7" dur="1000" fill="hold"/>
                                        <p:tgtEl>
                                          <p:spTgt spid="168962"/>
                                        </p:tgtEl>
                                        <p:attrNameLst>
                                          <p:attrName>ppt_w</p:attrName>
                                        </p:attrNameLst>
                                      </p:cBhvr>
                                      <p:tavLst>
                                        <p:tav tm="0">
                                          <p:val>
                                            <p:fltVal val="0"/>
                                          </p:val>
                                        </p:tav>
                                        <p:tav tm="100000">
                                          <p:val>
                                            <p:strVal val="#ppt_w"/>
                                          </p:val>
                                        </p:tav>
                                      </p:tavLst>
                                    </p:anim>
                                    <p:anim calcmode="lin" valueType="num">
                                      <p:cBhvr>
                                        <p:cTn id="8" dur="1000" fill="hold"/>
                                        <p:tgtEl>
                                          <p:spTgt spid="168962"/>
                                        </p:tgtEl>
                                        <p:attrNameLst>
                                          <p:attrName>ppt_h</p:attrName>
                                        </p:attrNameLst>
                                      </p:cBhvr>
                                      <p:tavLst>
                                        <p:tav tm="0">
                                          <p:val>
                                            <p:fltVal val="0"/>
                                          </p:val>
                                        </p:tav>
                                        <p:tav tm="100000">
                                          <p:val>
                                            <p:strVal val="#ppt_h"/>
                                          </p:val>
                                        </p:tav>
                                      </p:tavLst>
                                    </p:anim>
                                    <p:anim calcmode="lin" valueType="num">
                                      <p:cBhvr>
                                        <p:cTn id="9" dur="1000" fill="hold"/>
                                        <p:tgtEl>
                                          <p:spTgt spid="1689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89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304800"/>
            <a:ext cx="7901014" cy="1143000"/>
          </a:xfrm>
        </p:spPr>
        <p:txBody>
          <a:bodyPr/>
          <a:lstStyle/>
          <a:p>
            <a:r>
              <a:rPr lang="es-ES_tradnl" sz="24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INCAPACIDAD TEMPORAL SUBSIDIO</a:t>
            </a:r>
            <a:endParaRPr lang="es-CL" sz="24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a:xfrm>
            <a:off x="457200" y="1340769"/>
            <a:ext cx="8507288" cy="4320480"/>
          </a:xfrm>
        </p:spPr>
        <p:txBody>
          <a:bodyPr>
            <a:normAutofit/>
          </a:bodyPr>
          <a:lstStyle/>
          <a:p>
            <a:pPr marL="0" indent="0" algn="just">
              <a:spcBef>
                <a:spcPts val="0"/>
              </a:spcBef>
              <a:buClr>
                <a:schemeClr val="folHlink"/>
              </a:buClr>
              <a:buFontTx/>
              <a:buChar char="-"/>
              <a:tabLst>
                <a:tab pos="0" algn="l"/>
              </a:tabLst>
            </a:pPr>
            <a:r>
              <a:rPr lang="es-ES_tradnl" sz="1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ES UN BENEFICIO ECONÓMICO QUE TIENE POR OBJETO REEMPLAZAR LA REMUNERACION QUE TENÍA EL TRABAJADOR CUANDO ESTABA EN ACTIVIDAD LABORAL.</a:t>
            </a:r>
          </a:p>
          <a:p>
            <a:pPr marL="0" indent="0">
              <a:spcBef>
                <a:spcPts val="0"/>
              </a:spcBef>
              <a:buClr>
                <a:schemeClr val="folHlink"/>
              </a:buClr>
              <a:tabLst>
                <a:tab pos="0" algn="l"/>
              </a:tabLst>
            </a:pPr>
            <a:endParaRPr lang="es-ES_tradnl" sz="1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just">
              <a:spcBef>
                <a:spcPts val="0"/>
              </a:spcBef>
              <a:buClr>
                <a:schemeClr val="folHlink"/>
              </a:buClr>
              <a:buFontTx/>
              <a:buChar char="-"/>
              <a:tabLst>
                <a:tab pos="0" algn="l"/>
              </a:tabLst>
            </a:pPr>
            <a:r>
              <a:rPr lang="es-ES_tradnl" sz="1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SE OTORGA MIENTRAS DURA SU INCAPACIDAD TEMPORAL PARA TRABAJAR.</a:t>
            </a:r>
          </a:p>
          <a:p>
            <a:pPr marL="0" indent="0" algn="just">
              <a:spcBef>
                <a:spcPts val="0"/>
              </a:spcBef>
              <a:buClr>
                <a:schemeClr val="folHlink"/>
              </a:buClr>
              <a:tabLst>
                <a:tab pos="0" algn="l"/>
              </a:tabLst>
            </a:pPr>
            <a:endParaRPr lang="es-ES_tradnl" sz="1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just">
              <a:spcBef>
                <a:spcPts val="0"/>
              </a:spcBef>
              <a:buClr>
                <a:schemeClr val="folHlink"/>
              </a:buClr>
              <a:buFontTx/>
              <a:buChar char="-"/>
              <a:tabLst>
                <a:tab pos="0" algn="l"/>
              </a:tabLst>
            </a:pPr>
            <a:r>
              <a:rPr lang="es-ES_tradnl" sz="1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El SUBSIDIO SE PAGARÁ DURANTE TODA LA DURACIÓN DEL TRATAMIENTO, DESDE EL DÍA EN QUE OCURRIÓ EL ACCIDENTE O SE COMPROBÓ LA ENFERMEDAD HASTA LA CURACIÓN COMPLETA DEL AFILIADO O SU DECLRACIÓN DE INVALIDEZ (52 + 52 SEMANAS).</a:t>
            </a:r>
          </a:p>
          <a:p>
            <a:pPr marL="0" indent="0">
              <a:spcBef>
                <a:spcPts val="0"/>
              </a:spcBef>
              <a:buClr>
                <a:schemeClr val="folHlink"/>
              </a:buClr>
              <a:tabLst>
                <a:tab pos="0" algn="l"/>
              </a:tabLst>
            </a:pPr>
            <a:endParaRPr lang="es-ES_tradnl" sz="1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s-CL"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En el caso de trabajadores de entidades públicas en tienen el derecho de seguir percibiendo el total de sus remuneraciones.</a:t>
            </a:r>
            <a:endParaRPr lang="es-CL"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624726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8429684" cy="1785950"/>
          </a:xfrm>
        </p:spPr>
        <p:txBody>
          <a:bodyPr/>
          <a:lstStyle/>
          <a:p>
            <a:pPr algn="ctr"/>
            <a:r>
              <a:rPr lang="es-ES_tradn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INCAPACIDAD PERMANENTE</a:t>
            </a:r>
            <a:br>
              <a:rPr lang="es-ES_tradn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s-ES_tradn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O INVALIDEZ</a:t>
            </a:r>
            <a:br>
              <a:rPr lang="es-ES_tradn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s-ES_tradn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INDEMNIZACION</a:t>
            </a:r>
            <a:endParaRPr lang="es-CL"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p:txBody>
          <a:bodyPr>
            <a:normAutofit fontScale="92500" lnSpcReduction="10000"/>
          </a:bodyPr>
          <a:lstStyle/>
          <a:p>
            <a:pPr marL="0" indent="0">
              <a:lnSpc>
                <a:spcPct val="90000"/>
              </a:lnSpc>
            </a:pPr>
            <a:endParaRPr lang="es-ES_tradnl" b="1" dirty="0" smtClean="0">
              <a:latin typeface="Verdana" pitchFamily="34" charset="0"/>
            </a:endParaRPr>
          </a:p>
          <a:p>
            <a:pPr marL="0" indent="0" algn="just">
              <a:lnSpc>
                <a:spcPct val="90000"/>
              </a:lnSpc>
            </a:pPr>
            <a:endParaRPr lang="es-ES_tradnl" b="1" dirty="0" smtClean="0">
              <a:latin typeface="Verdana" pitchFamily="34" charset="0"/>
            </a:endParaRPr>
          </a:p>
          <a:p>
            <a:pPr marL="0" indent="0" algn="just">
              <a:lnSpc>
                <a:spcPct val="90000"/>
              </a:lnSpc>
              <a:buNone/>
            </a:pPr>
            <a:r>
              <a:rPr lang="es-ES_tradnl" b="1" dirty="0" smtClean="0">
                <a:solidFill>
                  <a:schemeClr val="tx1"/>
                </a:solidFill>
                <a:latin typeface="Verdana" pitchFamily="34" charset="0"/>
              </a:rPr>
              <a:t>PORCENTAJE DE INCAPACIDAD DESDE  15% HASTA 37,5%.</a:t>
            </a:r>
          </a:p>
          <a:p>
            <a:pPr marL="0" indent="0" algn="just">
              <a:lnSpc>
                <a:spcPct val="90000"/>
              </a:lnSpc>
              <a:buFontTx/>
              <a:buNone/>
            </a:pPr>
            <a:endParaRPr lang="es-ES_tradnl" b="1" dirty="0" smtClean="0">
              <a:solidFill>
                <a:schemeClr val="tx1"/>
              </a:solidFill>
              <a:latin typeface="Verdana" pitchFamily="34" charset="0"/>
            </a:endParaRPr>
          </a:p>
          <a:p>
            <a:pPr marL="0" indent="0" algn="just">
              <a:lnSpc>
                <a:spcPct val="90000"/>
              </a:lnSpc>
              <a:buNone/>
            </a:pPr>
            <a:r>
              <a:rPr lang="es-ES_tradnl" dirty="0" smtClean="0">
                <a:solidFill>
                  <a:schemeClr val="tx1"/>
                </a:solidFill>
                <a:latin typeface="Verdana" pitchFamily="34" charset="0"/>
              </a:rPr>
              <a:t>BENEFICIO ECONÓMICO QUE COMPENSA LA INCAPACIDAD PRODUCIDA POR UN ACCIDENTE DEL TRABAJO O ENFERMEDAD PROFESIONAL.</a:t>
            </a:r>
          </a:p>
          <a:p>
            <a:pPr marL="0" indent="0" algn="just">
              <a:lnSpc>
                <a:spcPct val="90000"/>
              </a:lnSpc>
              <a:buFontTx/>
              <a:buNone/>
            </a:pPr>
            <a:endParaRPr lang="es-ES_tradnl" dirty="0" smtClean="0">
              <a:solidFill>
                <a:schemeClr val="tx1"/>
              </a:solidFill>
              <a:latin typeface="Verdana" pitchFamily="34" charset="0"/>
            </a:endParaRPr>
          </a:p>
          <a:p>
            <a:pPr marL="0" indent="0" algn="just">
              <a:lnSpc>
                <a:spcPct val="90000"/>
              </a:lnSpc>
              <a:buNone/>
            </a:pPr>
            <a:r>
              <a:rPr lang="es-ES_tradnl" b="1" dirty="0" smtClean="0">
                <a:solidFill>
                  <a:schemeClr val="tx1"/>
                </a:solidFill>
                <a:latin typeface="Verdana" pitchFamily="34" charset="0"/>
              </a:rPr>
              <a:t>PAGO POR UNA SOLA VEZ</a:t>
            </a:r>
            <a:r>
              <a:rPr lang="es-ES_tradnl" dirty="0" smtClean="0">
                <a:solidFill>
                  <a:schemeClr val="tx1"/>
                </a:solidFill>
                <a:latin typeface="Verdana" pitchFamily="34" charset="0"/>
              </a:rPr>
              <a:t>, EN RELACIÓN AL PORCENTAJE DE INCAPACIDAD ASIGNADO POR LA COMISIÓN MÉDICA (CEIAT/COMPIN)</a:t>
            </a:r>
          </a:p>
          <a:p>
            <a:endParaRPr lang="es-CL" dirty="0"/>
          </a:p>
        </p:txBody>
      </p:sp>
    </p:spTree>
    <p:extLst>
      <p:ext uri="{BB962C8B-B14F-4D97-AF65-F5344CB8AC3E}">
        <p14:creationId xmlns:p14="http://schemas.microsoft.com/office/powerpoint/2010/main" val="2321159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304800"/>
            <a:ext cx="7453338" cy="1143000"/>
          </a:xfrm>
        </p:spPr>
        <p:txBody>
          <a:bodyPr/>
          <a:lstStyle/>
          <a:p>
            <a:pPr algn="ctr"/>
            <a:r>
              <a:rPr lang="es-ES_tradnl" sz="24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TABLA DE PORCENTAJES </a:t>
            </a:r>
            <a:br>
              <a:rPr lang="es-ES_tradnl" sz="24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s-ES_tradnl" sz="24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OTORGAMIENTO DE INDEMNIZACIONES</a:t>
            </a:r>
            <a:r>
              <a:rPr lang="es-CL" sz="2400" dirty="0" smtClean="0"/>
              <a:t/>
            </a:r>
            <a:br>
              <a:rPr lang="es-CL" sz="2400" dirty="0" smtClean="0"/>
            </a:br>
            <a:endParaRPr lang="es-CL" sz="24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42385030"/>
              </p:ext>
            </p:extLst>
          </p:nvPr>
        </p:nvGraphicFramePr>
        <p:xfrm>
          <a:off x="928662" y="1500174"/>
          <a:ext cx="7772400" cy="4251960"/>
        </p:xfrm>
        <a:graphic>
          <a:graphicData uri="http://schemas.openxmlformats.org/drawingml/2006/table">
            <a:tbl>
              <a:tblPr/>
              <a:tblGrid>
                <a:gridCol w="1943100"/>
                <a:gridCol w="1943100"/>
                <a:gridCol w="1943100"/>
                <a:gridCol w="1943100"/>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dirty="0" smtClean="0">
                          <a:ln>
                            <a:noFill/>
                          </a:ln>
                          <a:solidFill>
                            <a:schemeClr val="tx1">
                              <a:lumMod val="85000"/>
                              <a:lumOff val="15000"/>
                            </a:schemeClr>
                          </a:solidFill>
                          <a:effectLst/>
                          <a:latin typeface="Verdana" pitchFamily="34" charset="0"/>
                        </a:rPr>
                        <a:t>PORCENTAJE DE INCAPACIDAD</a:t>
                      </a:r>
                      <a:endParaRPr kumimoji="0" lang="es-ES" sz="1600" b="1" i="0" u="none" strike="noStrike" cap="none" normalizeH="0" baseline="0" dirty="0" smtClean="0">
                        <a:ln>
                          <a:noFill/>
                        </a:ln>
                        <a:solidFill>
                          <a:schemeClr val="tx1">
                            <a:lumMod val="85000"/>
                            <a:lumOff val="15000"/>
                          </a:schemeClr>
                        </a:solidFill>
                        <a:effectLst/>
                        <a:latin typeface="Verdana"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dirty="0" smtClean="0">
                          <a:ln>
                            <a:noFill/>
                          </a:ln>
                          <a:solidFill>
                            <a:schemeClr val="tx1">
                              <a:lumMod val="85000"/>
                              <a:lumOff val="15000"/>
                            </a:schemeClr>
                          </a:solidFill>
                          <a:effectLst/>
                          <a:latin typeface="Verdana" pitchFamily="34" charset="0"/>
                        </a:rPr>
                        <a:t>NUMEROS DE SUELDOS BASES</a:t>
                      </a:r>
                      <a:endParaRPr kumimoji="0" lang="es-ES" sz="1600" b="1" i="0" u="none" strike="noStrike" cap="none" normalizeH="0" baseline="0" dirty="0" smtClean="0">
                        <a:ln>
                          <a:noFill/>
                        </a:ln>
                        <a:solidFill>
                          <a:schemeClr val="tx1">
                            <a:lumMod val="85000"/>
                            <a:lumOff val="15000"/>
                          </a:schemeClr>
                        </a:solidFill>
                        <a:effectLst/>
                        <a:latin typeface="Verdana"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smtClean="0">
                          <a:ln>
                            <a:noFill/>
                          </a:ln>
                          <a:solidFill>
                            <a:schemeClr val="tx1">
                              <a:lumMod val="85000"/>
                              <a:lumOff val="15000"/>
                            </a:schemeClr>
                          </a:solidFill>
                          <a:effectLst/>
                          <a:latin typeface="Verdana" pitchFamily="34" charset="0"/>
                        </a:rPr>
                        <a:t>PORCENTAJE DE INCAPACIDAD</a:t>
                      </a:r>
                      <a:endParaRPr kumimoji="0" lang="es-ES" sz="1600" b="1" i="0" u="none" strike="noStrike" cap="none" normalizeH="0" baseline="0" smtClean="0">
                        <a:ln>
                          <a:noFill/>
                        </a:ln>
                        <a:solidFill>
                          <a:schemeClr val="tx1">
                            <a:lumMod val="85000"/>
                            <a:lumOff val="15000"/>
                          </a:schemeClr>
                        </a:solidFill>
                        <a:effectLst/>
                        <a:latin typeface="Verdana"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dirty="0" smtClean="0">
                          <a:ln>
                            <a:noFill/>
                          </a:ln>
                          <a:solidFill>
                            <a:schemeClr val="tx1">
                              <a:lumMod val="85000"/>
                              <a:lumOff val="15000"/>
                            </a:schemeClr>
                          </a:solidFill>
                          <a:effectLst/>
                          <a:latin typeface="Verdana" pitchFamily="34" charset="0"/>
                        </a:rPr>
                        <a:t>NUMEROS DE SUELDOS BASES</a:t>
                      </a:r>
                      <a:endParaRPr kumimoji="0" lang="es-ES" sz="1600" b="1" i="0" u="none" strike="noStrike" cap="none" normalizeH="0" baseline="0" dirty="0" smtClean="0">
                        <a:ln>
                          <a:noFill/>
                        </a:ln>
                        <a:solidFill>
                          <a:schemeClr val="tx1">
                            <a:lumMod val="85000"/>
                            <a:lumOff val="15000"/>
                          </a:schemeClr>
                        </a:solidFill>
                        <a:effectLst/>
                        <a:latin typeface="Verdana" pitchFamily="34"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dirty="0" smtClean="0">
                          <a:ln>
                            <a:noFill/>
                          </a:ln>
                          <a:solidFill>
                            <a:schemeClr val="tx1">
                              <a:lumMod val="85000"/>
                              <a:lumOff val="15000"/>
                            </a:schemeClr>
                          </a:solidFill>
                          <a:effectLst/>
                          <a:latin typeface="Verdana" pitchFamily="34" charset="0"/>
                        </a:rPr>
                        <a:t>15.0</a:t>
                      </a:r>
                      <a:endParaRPr kumimoji="0" lang="es-ES" sz="1600" b="1" i="0" u="none" strike="noStrike" cap="none" normalizeH="0" baseline="0" dirty="0" smtClean="0">
                        <a:ln>
                          <a:noFill/>
                        </a:ln>
                        <a:solidFill>
                          <a:schemeClr val="tx1">
                            <a:lumMod val="85000"/>
                            <a:lumOff val="15000"/>
                          </a:schemeClr>
                        </a:solidFill>
                        <a:effectLst/>
                        <a:latin typeface="Verdana"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dirty="0" smtClean="0">
                          <a:ln>
                            <a:noFill/>
                          </a:ln>
                          <a:solidFill>
                            <a:schemeClr val="tx1">
                              <a:lumMod val="85000"/>
                              <a:lumOff val="15000"/>
                            </a:schemeClr>
                          </a:solidFill>
                          <a:effectLst/>
                          <a:latin typeface="Verdana" pitchFamily="34" charset="0"/>
                        </a:rPr>
                        <a:t>1.5</a:t>
                      </a:r>
                      <a:endParaRPr kumimoji="0" lang="es-ES" sz="1600" b="1" i="0" u="none" strike="noStrike" cap="none" normalizeH="0" baseline="0" dirty="0" smtClean="0">
                        <a:ln>
                          <a:noFill/>
                        </a:ln>
                        <a:solidFill>
                          <a:schemeClr val="tx1">
                            <a:lumMod val="85000"/>
                            <a:lumOff val="15000"/>
                          </a:schemeClr>
                        </a:solidFill>
                        <a:effectLst/>
                        <a:latin typeface="Verdana"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dirty="0" smtClean="0">
                          <a:ln>
                            <a:noFill/>
                          </a:ln>
                          <a:solidFill>
                            <a:schemeClr val="tx1">
                              <a:lumMod val="85000"/>
                              <a:lumOff val="15000"/>
                            </a:schemeClr>
                          </a:solidFill>
                          <a:effectLst/>
                          <a:latin typeface="Verdana" pitchFamily="34" charset="0"/>
                        </a:rPr>
                        <a:t>27.5</a:t>
                      </a:r>
                      <a:endParaRPr kumimoji="0" lang="es-ES" sz="1600" b="1" i="0" u="none" strike="noStrike" cap="none" normalizeH="0" baseline="0" dirty="0" smtClean="0">
                        <a:ln>
                          <a:noFill/>
                        </a:ln>
                        <a:solidFill>
                          <a:schemeClr val="tx1">
                            <a:lumMod val="85000"/>
                            <a:lumOff val="15000"/>
                          </a:schemeClr>
                        </a:solidFill>
                        <a:effectLst/>
                        <a:latin typeface="Verdana"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smtClean="0">
                          <a:ln>
                            <a:noFill/>
                          </a:ln>
                          <a:solidFill>
                            <a:schemeClr val="tx1">
                              <a:lumMod val="85000"/>
                              <a:lumOff val="15000"/>
                            </a:schemeClr>
                          </a:solidFill>
                          <a:effectLst/>
                          <a:latin typeface="Verdana" pitchFamily="34" charset="0"/>
                        </a:rPr>
                        <a:t>9.0</a:t>
                      </a:r>
                      <a:endParaRPr kumimoji="0" lang="es-ES" sz="1600" b="1" i="0" u="none" strike="noStrike" cap="none" normalizeH="0" baseline="0" smtClean="0">
                        <a:ln>
                          <a:noFill/>
                        </a:ln>
                        <a:solidFill>
                          <a:schemeClr val="tx1">
                            <a:lumMod val="85000"/>
                            <a:lumOff val="15000"/>
                          </a:schemeClr>
                        </a:solidFill>
                        <a:effectLst/>
                        <a:latin typeface="Verdana" pitchFamily="34"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dirty="0" smtClean="0">
                          <a:ln>
                            <a:noFill/>
                          </a:ln>
                          <a:solidFill>
                            <a:schemeClr val="tx1">
                              <a:lumMod val="85000"/>
                              <a:lumOff val="15000"/>
                            </a:schemeClr>
                          </a:solidFill>
                          <a:effectLst/>
                          <a:latin typeface="Verdana" pitchFamily="34" charset="0"/>
                        </a:rPr>
                        <a:t>17.5</a:t>
                      </a:r>
                      <a:endParaRPr kumimoji="0" lang="es-ES" sz="1600" b="1" i="0" u="none" strike="noStrike" cap="none" normalizeH="0" baseline="0" dirty="0" smtClean="0">
                        <a:ln>
                          <a:noFill/>
                        </a:ln>
                        <a:solidFill>
                          <a:schemeClr val="tx1">
                            <a:lumMod val="85000"/>
                            <a:lumOff val="15000"/>
                          </a:schemeClr>
                        </a:solidFill>
                        <a:effectLst/>
                        <a:latin typeface="Verdana"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dirty="0" smtClean="0">
                          <a:ln>
                            <a:noFill/>
                          </a:ln>
                          <a:solidFill>
                            <a:schemeClr val="tx1">
                              <a:lumMod val="85000"/>
                              <a:lumOff val="15000"/>
                            </a:schemeClr>
                          </a:solidFill>
                          <a:effectLst/>
                          <a:latin typeface="Verdana" pitchFamily="34" charset="0"/>
                        </a:rPr>
                        <a:t>3.0</a:t>
                      </a:r>
                      <a:endParaRPr kumimoji="0" lang="es-ES" sz="1600" b="1" i="0" u="none" strike="noStrike" cap="none" normalizeH="0" baseline="0" dirty="0" smtClean="0">
                        <a:ln>
                          <a:noFill/>
                        </a:ln>
                        <a:solidFill>
                          <a:schemeClr val="tx1">
                            <a:lumMod val="85000"/>
                            <a:lumOff val="15000"/>
                          </a:schemeClr>
                        </a:solidFill>
                        <a:effectLst/>
                        <a:latin typeface="Verdana"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smtClean="0">
                          <a:ln>
                            <a:noFill/>
                          </a:ln>
                          <a:solidFill>
                            <a:schemeClr val="tx1">
                              <a:lumMod val="85000"/>
                              <a:lumOff val="15000"/>
                            </a:schemeClr>
                          </a:solidFill>
                          <a:effectLst/>
                          <a:latin typeface="Verdana" pitchFamily="34" charset="0"/>
                        </a:rPr>
                        <a:t>30.0</a:t>
                      </a:r>
                      <a:endParaRPr kumimoji="0" lang="es-ES" sz="1600" b="1" i="0" u="none" strike="noStrike" cap="none" normalizeH="0" baseline="0" smtClean="0">
                        <a:ln>
                          <a:noFill/>
                        </a:ln>
                        <a:solidFill>
                          <a:schemeClr val="tx1">
                            <a:lumMod val="85000"/>
                            <a:lumOff val="15000"/>
                          </a:schemeClr>
                        </a:solidFill>
                        <a:effectLst/>
                        <a:latin typeface="Verdana"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smtClean="0">
                          <a:ln>
                            <a:noFill/>
                          </a:ln>
                          <a:solidFill>
                            <a:schemeClr val="tx1">
                              <a:lumMod val="85000"/>
                              <a:lumOff val="15000"/>
                            </a:schemeClr>
                          </a:solidFill>
                          <a:effectLst/>
                          <a:latin typeface="Verdana" pitchFamily="34" charset="0"/>
                        </a:rPr>
                        <a:t>10.5</a:t>
                      </a:r>
                      <a:endParaRPr kumimoji="0" lang="es-ES" sz="1600" b="1" i="0" u="none" strike="noStrike" cap="none" normalizeH="0" baseline="0" smtClean="0">
                        <a:ln>
                          <a:noFill/>
                        </a:ln>
                        <a:solidFill>
                          <a:schemeClr val="tx1">
                            <a:lumMod val="85000"/>
                            <a:lumOff val="15000"/>
                          </a:schemeClr>
                        </a:solidFill>
                        <a:effectLst/>
                        <a:latin typeface="Verdana" pitchFamily="34"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dirty="0" smtClean="0">
                          <a:ln>
                            <a:noFill/>
                          </a:ln>
                          <a:solidFill>
                            <a:schemeClr val="tx1">
                              <a:lumMod val="85000"/>
                              <a:lumOff val="15000"/>
                            </a:schemeClr>
                          </a:solidFill>
                          <a:effectLst/>
                          <a:latin typeface="Verdana" pitchFamily="34" charset="0"/>
                        </a:rPr>
                        <a:t>20.0</a:t>
                      </a:r>
                      <a:endParaRPr kumimoji="0" lang="es-ES" sz="1600" b="1" i="0" u="none" strike="noStrike" cap="none" normalizeH="0" baseline="0" dirty="0" smtClean="0">
                        <a:ln>
                          <a:noFill/>
                        </a:ln>
                        <a:solidFill>
                          <a:schemeClr val="tx1">
                            <a:lumMod val="85000"/>
                            <a:lumOff val="15000"/>
                          </a:schemeClr>
                        </a:solidFill>
                        <a:effectLst/>
                        <a:latin typeface="Verdana"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dirty="0" smtClean="0">
                          <a:ln>
                            <a:noFill/>
                          </a:ln>
                          <a:solidFill>
                            <a:schemeClr val="tx1">
                              <a:lumMod val="85000"/>
                              <a:lumOff val="15000"/>
                            </a:schemeClr>
                          </a:solidFill>
                          <a:effectLst/>
                          <a:latin typeface="Verdana" pitchFamily="34" charset="0"/>
                        </a:rPr>
                        <a:t>4.5</a:t>
                      </a:r>
                      <a:endParaRPr kumimoji="0" lang="es-ES" sz="1600" b="1" i="0" u="none" strike="noStrike" cap="none" normalizeH="0" baseline="0" dirty="0" smtClean="0">
                        <a:ln>
                          <a:noFill/>
                        </a:ln>
                        <a:solidFill>
                          <a:schemeClr val="tx1">
                            <a:lumMod val="85000"/>
                            <a:lumOff val="15000"/>
                          </a:schemeClr>
                        </a:solidFill>
                        <a:effectLst/>
                        <a:latin typeface="Verdana"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dirty="0" smtClean="0">
                          <a:ln>
                            <a:noFill/>
                          </a:ln>
                          <a:solidFill>
                            <a:schemeClr val="tx1">
                              <a:lumMod val="85000"/>
                              <a:lumOff val="15000"/>
                            </a:schemeClr>
                          </a:solidFill>
                          <a:effectLst/>
                          <a:latin typeface="Verdana" pitchFamily="34" charset="0"/>
                        </a:rPr>
                        <a:t>32.5</a:t>
                      </a:r>
                      <a:endParaRPr kumimoji="0" lang="es-ES" sz="1600" b="1" i="0" u="none" strike="noStrike" cap="none" normalizeH="0" baseline="0" dirty="0" smtClean="0">
                        <a:ln>
                          <a:noFill/>
                        </a:ln>
                        <a:solidFill>
                          <a:schemeClr val="tx1">
                            <a:lumMod val="85000"/>
                            <a:lumOff val="15000"/>
                          </a:schemeClr>
                        </a:solidFill>
                        <a:effectLst/>
                        <a:latin typeface="Verdana"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smtClean="0">
                          <a:ln>
                            <a:noFill/>
                          </a:ln>
                          <a:solidFill>
                            <a:schemeClr val="tx1">
                              <a:lumMod val="85000"/>
                              <a:lumOff val="15000"/>
                            </a:schemeClr>
                          </a:solidFill>
                          <a:effectLst/>
                          <a:latin typeface="Verdana" pitchFamily="34" charset="0"/>
                        </a:rPr>
                        <a:t>12.0</a:t>
                      </a:r>
                      <a:endParaRPr kumimoji="0" lang="es-ES" sz="1600" b="1" i="0" u="none" strike="noStrike" cap="none" normalizeH="0" baseline="0" smtClean="0">
                        <a:ln>
                          <a:noFill/>
                        </a:ln>
                        <a:solidFill>
                          <a:schemeClr val="tx1">
                            <a:lumMod val="85000"/>
                            <a:lumOff val="15000"/>
                          </a:schemeClr>
                        </a:solidFill>
                        <a:effectLst/>
                        <a:latin typeface="Verdana" pitchFamily="34"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dirty="0" smtClean="0">
                          <a:ln>
                            <a:noFill/>
                          </a:ln>
                          <a:solidFill>
                            <a:schemeClr val="tx1">
                              <a:lumMod val="85000"/>
                              <a:lumOff val="15000"/>
                            </a:schemeClr>
                          </a:solidFill>
                          <a:effectLst/>
                          <a:latin typeface="Verdana" pitchFamily="34" charset="0"/>
                        </a:rPr>
                        <a:t>22.5</a:t>
                      </a:r>
                      <a:endParaRPr kumimoji="0" lang="es-ES" sz="1600" b="1" i="0" u="none" strike="noStrike" cap="none" normalizeH="0" baseline="0" dirty="0" smtClean="0">
                        <a:ln>
                          <a:noFill/>
                        </a:ln>
                        <a:solidFill>
                          <a:schemeClr val="tx1">
                            <a:lumMod val="85000"/>
                            <a:lumOff val="15000"/>
                          </a:schemeClr>
                        </a:solidFill>
                        <a:effectLst/>
                        <a:latin typeface="Verdana"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dirty="0" smtClean="0">
                          <a:ln>
                            <a:noFill/>
                          </a:ln>
                          <a:solidFill>
                            <a:schemeClr val="tx1">
                              <a:lumMod val="85000"/>
                              <a:lumOff val="15000"/>
                            </a:schemeClr>
                          </a:solidFill>
                          <a:effectLst/>
                          <a:latin typeface="Verdana" pitchFamily="34" charset="0"/>
                        </a:rPr>
                        <a:t>6.0</a:t>
                      </a:r>
                      <a:endParaRPr kumimoji="0" lang="es-ES" sz="1600" b="1" i="0" u="none" strike="noStrike" cap="none" normalizeH="0" baseline="0" dirty="0" smtClean="0">
                        <a:ln>
                          <a:noFill/>
                        </a:ln>
                        <a:solidFill>
                          <a:schemeClr val="tx1">
                            <a:lumMod val="85000"/>
                            <a:lumOff val="15000"/>
                          </a:schemeClr>
                        </a:solidFill>
                        <a:effectLst/>
                        <a:latin typeface="Verdana"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dirty="0" smtClean="0">
                          <a:ln>
                            <a:noFill/>
                          </a:ln>
                          <a:solidFill>
                            <a:schemeClr val="tx1">
                              <a:lumMod val="85000"/>
                              <a:lumOff val="15000"/>
                            </a:schemeClr>
                          </a:solidFill>
                          <a:effectLst/>
                          <a:latin typeface="Verdana" pitchFamily="34" charset="0"/>
                        </a:rPr>
                        <a:t>35.0</a:t>
                      </a:r>
                      <a:endParaRPr kumimoji="0" lang="es-ES" sz="1600" b="1" i="0" u="none" strike="noStrike" cap="none" normalizeH="0" baseline="0" dirty="0" smtClean="0">
                        <a:ln>
                          <a:noFill/>
                        </a:ln>
                        <a:solidFill>
                          <a:schemeClr val="tx1">
                            <a:lumMod val="85000"/>
                            <a:lumOff val="15000"/>
                          </a:schemeClr>
                        </a:solidFill>
                        <a:effectLst/>
                        <a:latin typeface="Verdana"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dirty="0" smtClean="0">
                          <a:ln>
                            <a:noFill/>
                          </a:ln>
                          <a:solidFill>
                            <a:schemeClr val="tx1">
                              <a:lumMod val="85000"/>
                              <a:lumOff val="15000"/>
                            </a:schemeClr>
                          </a:solidFill>
                          <a:effectLst/>
                          <a:latin typeface="Verdana" pitchFamily="34" charset="0"/>
                        </a:rPr>
                        <a:t>13.5</a:t>
                      </a:r>
                      <a:endParaRPr kumimoji="0" lang="es-ES" sz="1600" b="1" i="0" u="none" strike="noStrike" cap="none" normalizeH="0" baseline="0" dirty="0" smtClean="0">
                        <a:ln>
                          <a:noFill/>
                        </a:ln>
                        <a:solidFill>
                          <a:schemeClr val="tx1">
                            <a:lumMod val="85000"/>
                            <a:lumOff val="15000"/>
                          </a:schemeClr>
                        </a:solidFill>
                        <a:effectLst/>
                        <a:latin typeface="Verdana" pitchFamily="34"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smtClean="0">
                          <a:ln>
                            <a:noFill/>
                          </a:ln>
                          <a:solidFill>
                            <a:schemeClr val="tx1">
                              <a:lumMod val="85000"/>
                              <a:lumOff val="15000"/>
                            </a:schemeClr>
                          </a:solidFill>
                          <a:effectLst/>
                          <a:latin typeface="Verdana" pitchFamily="34" charset="0"/>
                        </a:rPr>
                        <a:t>25.0</a:t>
                      </a:r>
                      <a:endParaRPr kumimoji="0" lang="es-ES" sz="1600" b="1" i="0" u="none" strike="noStrike" cap="none" normalizeH="0" baseline="0" smtClean="0">
                        <a:ln>
                          <a:noFill/>
                        </a:ln>
                        <a:solidFill>
                          <a:schemeClr val="tx1">
                            <a:lumMod val="85000"/>
                            <a:lumOff val="15000"/>
                          </a:schemeClr>
                        </a:solidFill>
                        <a:effectLst/>
                        <a:latin typeface="Verdana" pitchFamily="34"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dirty="0" smtClean="0">
                          <a:ln>
                            <a:noFill/>
                          </a:ln>
                          <a:solidFill>
                            <a:schemeClr val="tx1">
                              <a:lumMod val="85000"/>
                              <a:lumOff val="15000"/>
                            </a:schemeClr>
                          </a:solidFill>
                          <a:effectLst/>
                          <a:latin typeface="Verdana" pitchFamily="34" charset="0"/>
                        </a:rPr>
                        <a:t>7.5</a:t>
                      </a:r>
                      <a:endParaRPr kumimoji="0" lang="es-ES" sz="1600" b="1" i="0" u="none" strike="noStrike" cap="none" normalizeH="0" baseline="0" dirty="0" smtClean="0">
                        <a:ln>
                          <a:noFill/>
                        </a:ln>
                        <a:solidFill>
                          <a:schemeClr val="tx1">
                            <a:lumMod val="85000"/>
                            <a:lumOff val="15000"/>
                          </a:schemeClr>
                        </a:solidFill>
                        <a:effectLst/>
                        <a:latin typeface="Verdana"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dirty="0" smtClean="0">
                          <a:ln>
                            <a:noFill/>
                          </a:ln>
                          <a:solidFill>
                            <a:schemeClr val="tx1">
                              <a:lumMod val="85000"/>
                              <a:lumOff val="15000"/>
                            </a:schemeClr>
                          </a:solidFill>
                          <a:effectLst/>
                          <a:latin typeface="Verdana" pitchFamily="34" charset="0"/>
                        </a:rPr>
                        <a:t>37.5</a:t>
                      </a:r>
                      <a:endParaRPr kumimoji="0" lang="es-ES" sz="1600" b="1" i="0" u="none" strike="noStrike" cap="none" normalizeH="0" baseline="0" dirty="0" smtClean="0">
                        <a:ln>
                          <a:noFill/>
                        </a:ln>
                        <a:solidFill>
                          <a:schemeClr val="tx1">
                            <a:lumMod val="85000"/>
                            <a:lumOff val="15000"/>
                          </a:schemeClr>
                        </a:solidFill>
                        <a:effectLst/>
                        <a:latin typeface="Verdana" pitchFamily="34"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dirty="0" smtClean="0">
                          <a:ln>
                            <a:noFill/>
                          </a:ln>
                          <a:solidFill>
                            <a:schemeClr val="tx1">
                              <a:lumMod val="85000"/>
                              <a:lumOff val="15000"/>
                            </a:schemeClr>
                          </a:solidFill>
                          <a:effectLst/>
                          <a:latin typeface="Verdana" pitchFamily="34" charset="0"/>
                        </a:rPr>
                        <a:t>15</a:t>
                      </a:r>
                      <a:endParaRPr kumimoji="0" lang="es-ES" sz="1600" b="1" i="0" u="none" strike="noStrike" cap="none" normalizeH="0" baseline="0" dirty="0" smtClean="0">
                        <a:ln>
                          <a:noFill/>
                        </a:ln>
                        <a:solidFill>
                          <a:schemeClr val="tx1">
                            <a:lumMod val="85000"/>
                            <a:lumOff val="15000"/>
                          </a:schemeClr>
                        </a:solidFill>
                        <a:effectLst/>
                        <a:latin typeface="Verdana" pitchFamily="34"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4166170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6632"/>
            <a:ext cx="9036496" cy="1584175"/>
          </a:xfrm>
        </p:spPr>
        <p:txBody>
          <a:bodyPr/>
          <a:lstStyle/>
          <a:p>
            <a:pPr algn="ctr"/>
            <a:r>
              <a:rPr lang="es-ES_tradnl" sz="28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INCAPACIDAD PERMANENTE O INVALIDEZ</a:t>
            </a:r>
            <a:br>
              <a:rPr lang="es-ES_tradnl" sz="28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s-ES_tradnl" sz="28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PENSIONES</a:t>
            </a:r>
            <a:endParaRPr lang="es-CL" sz="2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p:txBody>
          <a:bodyPr>
            <a:normAutofit fontScale="92500" lnSpcReduction="10000"/>
          </a:bodyPr>
          <a:lstStyle/>
          <a:p>
            <a:pPr>
              <a:lnSpc>
                <a:spcPct val="90000"/>
              </a:lnSpc>
              <a:buClr>
                <a:schemeClr val="folHlink"/>
              </a:buClr>
            </a:pPr>
            <a:endParaRPr lang="es-ES_tradnl" b="1" dirty="0" smtClean="0">
              <a:latin typeface="Verdana" pitchFamily="34" charset="0"/>
            </a:endParaRPr>
          </a:p>
          <a:p>
            <a:pPr marL="0" indent="0">
              <a:lnSpc>
                <a:spcPct val="90000"/>
              </a:lnSpc>
              <a:buClr>
                <a:schemeClr val="folHlink"/>
              </a:buClr>
              <a:buNone/>
            </a:pPr>
            <a:r>
              <a:rPr lang="es-ES_tradnl" b="1" dirty="0" smtClean="0">
                <a:solidFill>
                  <a:schemeClr val="tx1">
                    <a:lumMod val="85000"/>
                    <a:lumOff val="15000"/>
                  </a:schemeClr>
                </a:solidFill>
                <a:latin typeface="Verdana" pitchFamily="34" charset="0"/>
              </a:rPr>
              <a:t>INVALIDEZ PARCIAL</a:t>
            </a:r>
          </a:p>
          <a:p>
            <a:pPr>
              <a:lnSpc>
                <a:spcPct val="75000"/>
              </a:lnSpc>
              <a:buClr>
                <a:schemeClr val="folHlink"/>
              </a:buClr>
              <a:buFontTx/>
              <a:buNone/>
            </a:pPr>
            <a:r>
              <a:rPr lang="es-ES_tradnl" dirty="0" smtClean="0">
                <a:solidFill>
                  <a:schemeClr val="tx1">
                    <a:lumMod val="85000"/>
                    <a:lumOff val="15000"/>
                  </a:schemeClr>
                </a:solidFill>
                <a:latin typeface="Verdana" pitchFamily="34" charset="0"/>
              </a:rPr>
              <a:t>Porcentaje de incapacidad:  </a:t>
            </a:r>
            <a:r>
              <a:rPr lang="es-ES_tradnl" b="1" dirty="0" smtClean="0">
                <a:solidFill>
                  <a:schemeClr val="tx1">
                    <a:lumMod val="85000"/>
                    <a:lumOff val="15000"/>
                  </a:schemeClr>
                </a:solidFill>
                <a:latin typeface="Verdana" pitchFamily="34" charset="0"/>
              </a:rPr>
              <a:t>40%  -  65%</a:t>
            </a:r>
            <a:r>
              <a:rPr lang="es-ES_tradnl" dirty="0" smtClean="0">
                <a:solidFill>
                  <a:schemeClr val="tx1">
                    <a:lumMod val="85000"/>
                    <a:lumOff val="15000"/>
                  </a:schemeClr>
                </a:solidFill>
                <a:latin typeface="Verdana" pitchFamily="34" charset="0"/>
              </a:rPr>
              <a:t>.</a:t>
            </a:r>
          </a:p>
          <a:p>
            <a:pPr>
              <a:lnSpc>
                <a:spcPct val="90000"/>
              </a:lnSpc>
              <a:buClr>
                <a:schemeClr val="folHlink"/>
              </a:buClr>
            </a:pPr>
            <a:endParaRPr lang="es-ES_tradnl" b="1" dirty="0" smtClean="0">
              <a:solidFill>
                <a:schemeClr val="tx1">
                  <a:lumMod val="85000"/>
                  <a:lumOff val="15000"/>
                </a:schemeClr>
              </a:solidFill>
              <a:latin typeface="Verdana" pitchFamily="34" charset="0"/>
            </a:endParaRPr>
          </a:p>
          <a:p>
            <a:pPr>
              <a:lnSpc>
                <a:spcPct val="90000"/>
              </a:lnSpc>
              <a:buClr>
                <a:schemeClr val="folHlink"/>
              </a:buClr>
            </a:pPr>
            <a:endParaRPr lang="es-ES_tradnl" b="1" dirty="0" smtClean="0">
              <a:solidFill>
                <a:schemeClr val="tx1">
                  <a:lumMod val="85000"/>
                  <a:lumOff val="15000"/>
                </a:schemeClr>
              </a:solidFill>
              <a:latin typeface="Verdana" pitchFamily="34" charset="0"/>
            </a:endParaRPr>
          </a:p>
          <a:p>
            <a:pPr marL="0" indent="0">
              <a:lnSpc>
                <a:spcPct val="90000"/>
              </a:lnSpc>
              <a:buClr>
                <a:schemeClr val="folHlink"/>
              </a:buClr>
              <a:buNone/>
            </a:pPr>
            <a:r>
              <a:rPr lang="es-ES_tradnl" b="1" dirty="0" smtClean="0">
                <a:solidFill>
                  <a:schemeClr val="tx1">
                    <a:lumMod val="85000"/>
                    <a:lumOff val="15000"/>
                  </a:schemeClr>
                </a:solidFill>
                <a:latin typeface="Verdana" pitchFamily="34" charset="0"/>
              </a:rPr>
              <a:t>INVALIDEZ TOTAL</a:t>
            </a:r>
          </a:p>
          <a:p>
            <a:pPr>
              <a:lnSpc>
                <a:spcPct val="75000"/>
              </a:lnSpc>
              <a:buClr>
                <a:schemeClr val="folHlink"/>
              </a:buClr>
              <a:buFontTx/>
              <a:buNone/>
            </a:pPr>
            <a:r>
              <a:rPr lang="es-ES_tradnl" dirty="0" smtClean="0">
                <a:solidFill>
                  <a:schemeClr val="tx1">
                    <a:lumMod val="85000"/>
                    <a:lumOff val="15000"/>
                  </a:schemeClr>
                </a:solidFill>
                <a:latin typeface="Verdana" pitchFamily="34" charset="0"/>
              </a:rPr>
              <a:t>Porcentaje de incapacidad:  </a:t>
            </a:r>
            <a:r>
              <a:rPr lang="es-ES_tradnl" b="1" dirty="0" smtClean="0">
                <a:solidFill>
                  <a:schemeClr val="tx1">
                    <a:lumMod val="85000"/>
                    <a:lumOff val="15000"/>
                  </a:schemeClr>
                </a:solidFill>
                <a:latin typeface="Verdana" pitchFamily="34" charset="0"/>
              </a:rPr>
              <a:t>70%  y más</a:t>
            </a:r>
            <a:r>
              <a:rPr lang="es-ES_tradnl" dirty="0" smtClean="0">
                <a:solidFill>
                  <a:schemeClr val="tx1">
                    <a:lumMod val="85000"/>
                    <a:lumOff val="15000"/>
                  </a:schemeClr>
                </a:solidFill>
                <a:latin typeface="Verdana" pitchFamily="34" charset="0"/>
              </a:rPr>
              <a:t>.</a:t>
            </a:r>
          </a:p>
          <a:p>
            <a:pPr>
              <a:lnSpc>
                <a:spcPct val="90000"/>
              </a:lnSpc>
              <a:buClr>
                <a:schemeClr val="folHlink"/>
              </a:buClr>
            </a:pPr>
            <a:endParaRPr lang="es-ES_tradnl" b="1" dirty="0" smtClean="0">
              <a:solidFill>
                <a:schemeClr val="tx1">
                  <a:lumMod val="85000"/>
                  <a:lumOff val="15000"/>
                </a:schemeClr>
              </a:solidFill>
              <a:latin typeface="Verdana" pitchFamily="34" charset="0"/>
            </a:endParaRPr>
          </a:p>
          <a:p>
            <a:pPr>
              <a:lnSpc>
                <a:spcPct val="90000"/>
              </a:lnSpc>
              <a:buClr>
                <a:schemeClr val="folHlink"/>
              </a:buClr>
            </a:pPr>
            <a:endParaRPr lang="es-ES_tradnl" b="1" dirty="0" smtClean="0">
              <a:solidFill>
                <a:schemeClr val="tx1">
                  <a:lumMod val="85000"/>
                  <a:lumOff val="15000"/>
                </a:schemeClr>
              </a:solidFill>
              <a:latin typeface="Verdana" pitchFamily="34" charset="0"/>
            </a:endParaRPr>
          </a:p>
          <a:p>
            <a:pPr marL="0" indent="0">
              <a:lnSpc>
                <a:spcPct val="90000"/>
              </a:lnSpc>
              <a:buClr>
                <a:schemeClr val="folHlink"/>
              </a:buClr>
              <a:buNone/>
            </a:pPr>
            <a:r>
              <a:rPr lang="es-ES_tradnl" b="1" dirty="0" smtClean="0">
                <a:solidFill>
                  <a:schemeClr val="tx1">
                    <a:lumMod val="85000"/>
                    <a:lumOff val="15000"/>
                  </a:schemeClr>
                </a:solidFill>
                <a:latin typeface="Verdana" pitchFamily="34" charset="0"/>
              </a:rPr>
              <a:t>GRAN INVALIDEZ</a:t>
            </a:r>
          </a:p>
          <a:p>
            <a:pPr marL="0" indent="0" algn="just">
              <a:lnSpc>
                <a:spcPct val="90000"/>
              </a:lnSpc>
              <a:buClr>
                <a:schemeClr val="folHlink"/>
              </a:buClr>
              <a:buNone/>
            </a:pPr>
            <a:r>
              <a:rPr lang="es-ES_tradnl" dirty="0" smtClean="0">
                <a:solidFill>
                  <a:schemeClr val="tx1">
                    <a:lumMod val="85000"/>
                    <a:lumOff val="15000"/>
                  </a:schemeClr>
                </a:solidFill>
                <a:latin typeface="Verdana" pitchFamily="34" charset="0"/>
              </a:rPr>
              <a:t>Necesidad de </a:t>
            </a:r>
            <a:r>
              <a:rPr lang="es-ES_tradnl" b="1" dirty="0" smtClean="0">
                <a:solidFill>
                  <a:schemeClr val="tx1">
                    <a:lumMod val="85000"/>
                    <a:lumOff val="15000"/>
                  </a:schemeClr>
                </a:solidFill>
                <a:latin typeface="Verdana" pitchFamily="34" charset="0"/>
              </a:rPr>
              <a:t>ayuda terceras personas </a:t>
            </a:r>
            <a:r>
              <a:rPr lang="es-ES_tradnl" dirty="0" smtClean="0">
                <a:solidFill>
                  <a:schemeClr val="tx1">
                    <a:lumMod val="85000"/>
                    <a:lumOff val="15000"/>
                  </a:schemeClr>
                </a:solidFill>
                <a:latin typeface="Verdana" pitchFamily="34" charset="0"/>
              </a:rPr>
              <a:t>para desarrollar actos elementales de la vida.</a:t>
            </a:r>
          </a:p>
          <a:p>
            <a:endParaRPr lang="es-CL" dirty="0"/>
          </a:p>
        </p:txBody>
      </p:sp>
    </p:spTree>
    <p:extLst>
      <p:ext uri="{BB962C8B-B14F-4D97-AF65-F5344CB8AC3E}">
        <p14:creationId xmlns:p14="http://schemas.microsoft.com/office/powerpoint/2010/main" val="1996438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357166"/>
            <a:ext cx="8358216" cy="1143000"/>
          </a:xfrm>
        </p:spPr>
        <p:txBody>
          <a:bodyPr/>
          <a:lstStyle/>
          <a:p>
            <a:pPr algn="ctr"/>
            <a:r>
              <a:rPr lang="es-ES_tradn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PENSIONES POR SUPERVIVENCIA</a:t>
            </a:r>
            <a:endParaRPr lang="es-CL"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6" name="Picture 20" descr="http://images.google.com.ar/images?q=tbn:aVYsx657-s8J:www.mujeresdeltercermilenio.hpg.ig.com.br/washin25.jpg">
            <a:hlinkClick r:id="rId2"/>
          </p:cNvPr>
          <p:cNvPicPr>
            <a:picLocks noChangeAspect="1" noChangeArrowheads="1"/>
          </p:cNvPicPr>
          <p:nvPr/>
        </p:nvPicPr>
        <p:blipFill>
          <a:blip r:embed="rId3" cstate="print"/>
          <a:srcRect/>
          <a:stretch>
            <a:fillRect/>
          </a:stretch>
        </p:blipFill>
        <p:spPr bwMode="auto">
          <a:xfrm>
            <a:off x="6934200" y="2057400"/>
            <a:ext cx="1995488" cy="2743200"/>
          </a:xfrm>
          <a:prstGeom prst="rect">
            <a:avLst/>
          </a:prstGeom>
          <a:noFill/>
        </p:spPr>
      </p:pic>
      <p:sp>
        <p:nvSpPr>
          <p:cNvPr id="14" name="13 CuadroTexto"/>
          <p:cNvSpPr txBox="1"/>
          <p:nvPr/>
        </p:nvSpPr>
        <p:spPr>
          <a:xfrm>
            <a:off x="285720" y="1643050"/>
            <a:ext cx="6643734" cy="4167295"/>
          </a:xfrm>
          <a:prstGeom prst="rect">
            <a:avLst/>
          </a:prstGeom>
          <a:noFill/>
        </p:spPr>
        <p:txBody>
          <a:bodyPr wrap="square" rtlCol="0">
            <a:spAutoFit/>
          </a:bodyPr>
          <a:lstStyle/>
          <a:p>
            <a:endParaRPr lang="es-CL" sz="24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r>
              <a:rPr lang="es-CL" sz="24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BENEFICIARIOS:</a:t>
            </a:r>
          </a:p>
          <a:p>
            <a:endParaRPr lang="es-CL" sz="2000" dirty="0" smtClean="0">
              <a:latin typeface="Verdana" panose="020B0604030504040204" pitchFamily="34" charset="0"/>
              <a:ea typeface="Verdana" panose="020B0604030504040204" pitchFamily="34" charset="0"/>
              <a:cs typeface="Verdana" panose="020B0604030504040204" pitchFamily="34" charset="0"/>
            </a:endParaRPr>
          </a:p>
          <a:p>
            <a:r>
              <a:rPr lang="es-CL" sz="20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 CÓNYUGE</a:t>
            </a:r>
          </a:p>
          <a:p>
            <a:endParaRPr lang="es-CL" sz="20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r>
              <a:rPr lang="es-CL" sz="20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 HIJOS</a:t>
            </a:r>
          </a:p>
          <a:p>
            <a:endParaRPr lang="es-CL" sz="20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r>
              <a:rPr lang="es-CL" sz="20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 MADRE DE HIJOS NO MATRIMONIALES</a:t>
            </a:r>
          </a:p>
          <a:p>
            <a:endParaRPr lang="es-CL" sz="20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r>
              <a:rPr lang="es-CL" sz="20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 ASCENDIENTES O DESCENDIENTES          	(CARGAS FAMILIARES)</a:t>
            </a:r>
            <a:endParaRPr lang="es-CL" sz="20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09942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507288" cy="940966"/>
          </a:xfrm>
        </p:spPr>
        <p:txBody>
          <a:bodyPr/>
          <a:lstStyle/>
          <a:p>
            <a:r>
              <a:rPr lang="es-CL" sz="24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Pensión Invalidez Total/Sobrevivencia</a:t>
            </a:r>
            <a:br>
              <a:rPr lang="es-CL" sz="24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s-CL" sz="24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Sector Público (actual servicio 01.03.95)</a:t>
            </a:r>
            <a:endParaRPr lang="es-CL" sz="24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a:xfrm>
            <a:off x="457200" y="1700807"/>
            <a:ext cx="8291264" cy="3960441"/>
          </a:xfrm>
        </p:spPr>
        <p:txBody>
          <a:bodyPr>
            <a:normAutofit fontScale="92500" lnSpcReduction="20000"/>
          </a:bodyPr>
          <a:lstStyle/>
          <a:p>
            <a:pPr marL="0" indent="0" algn="just">
              <a:spcBef>
                <a:spcPts val="0"/>
              </a:spcBef>
            </a:pPr>
            <a:r>
              <a:rPr lang="es-CL"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En el caso de los trabajadores del sector público, que estuvieren en servicio a la fecha de entrada en vigencia de la ley, y que sufrieren un siniestro laboral que los incapacitara por un 70% o más; o sus causahabientes en caso de muerte, tendrán derecho a que la pensión a que hubiere lugar conforme a la Ley N° 16.744 no sea de un monto inferior a la que les habría correspondido percibir de acuerdo a las normas aplicables con anterioridad a la entrada en vigencia de la Ley N° 19.345.</a:t>
            </a:r>
          </a:p>
          <a:p>
            <a:pPr marL="0" indent="0" algn="just">
              <a:spcBef>
                <a:spcPts val="0"/>
              </a:spcBef>
            </a:pPr>
            <a:endParaRPr lang="es-CL"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just">
              <a:spcBef>
                <a:spcPts val="0"/>
              </a:spcBef>
            </a:pPr>
            <a:r>
              <a:rPr lang="es-CL"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Para ello el organismo administrador debe efectuar los cálculos respectivos y se deberá pagar la pensión que resulte mayor.</a:t>
            </a:r>
            <a:endParaRPr lang="es-CL"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619439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2 Rectángulo"/>
          <p:cNvSpPr/>
          <p:nvPr/>
        </p:nvSpPr>
        <p:spPr>
          <a:xfrm>
            <a:off x="785786" y="500042"/>
            <a:ext cx="7738016" cy="1569660"/>
          </a:xfrm>
          <a:prstGeom prst="rect">
            <a:avLst/>
          </a:prstGeom>
        </p:spPr>
        <p:txBody>
          <a:bodyPr wrap="none">
            <a:spAutoFit/>
          </a:bodyPr>
          <a:lstStyle/>
          <a:p>
            <a:r>
              <a:rPr lang="es-ES_tradnl" sz="3200"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¿COMO PROTEGE? </a:t>
            </a:r>
          </a:p>
          <a:p>
            <a:r>
              <a:rPr lang="es-ES_tradnl" sz="2800" b="1" dirty="0" smtClean="0">
                <a:latin typeface="Verdana" pitchFamily="34" charset="0"/>
              </a:rPr>
              <a:t>SEGURIDAD Y SALUD OCUPACI</a:t>
            </a:r>
            <a:r>
              <a:rPr lang="es-ES_tradnl" sz="3200" b="1" dirty="0" smtClean="0">
                <a:latin typeface="Verdana" pitchFamily="34" charset="0"/>
              </a:rPr>
              <a:t>ONAL</a:t>
            </a:r>
          </a:p>
          <a:p>
            <a:r>
              <a:rPr lang="es-ES_tradnl" sz="3200" b="1" dirty="0" smtClean="0">
                <a:solidFill>
                  <a:schemeClr val="folHlink"/>
                </a:solidFill>
                <a:latin typeface="Tahoma" pitchFamily="34" charset="0"/>
                <a:cs typeface="Tahoma" pitchFamily="34" charset="0"/>
              </a:rPr>
              <a:t> </a:t>
            </a:r>
            <a:endParaRPr lang="es-CL" sz="3200" b="1" dirty="0">
              <a:latin typeface="Tahoma" pitchFamily="34" charset="0"/>
              <a:cs typeface="Tahoma" pitchFamily="34" charset="0"/>
            </a:endParaRPr>
          </a:p>
        </p:txBody>
      </p:sp>
      <p:pic>
        <p:nvPicPr>
          <p:cNvPr id="171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628800"/>
            <a:ext cx="4546955" cy="454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070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0035" name="Rectangle 3"/>
          <p:cNvSpPr>
            <a:spLocks noGrp="1" noChangeArrowheads="1"/>
          </p:cNvSpPr>
          <p:nvPr>
            <p:ph idx="1"/>
          </p:nvPr>
        </p:nvSpPr>
        <p:spPr>
          <a:xfrm>
            <a:off x="357158" y="1928802"/>
            <a:ext cx="8329642" cy="4000528"/>
          </a:xfrm>
          <a:noFill/>
          <a:ln/>
        </p:spPr>
        <p:txBody>
          <a:bodyPr lIns="92075" tIns="46038" rIns="92075" bIns="46038"/>
          <a:lstStyle/>
          <a:p>
            <a:pPr marL="0" indent="0" algn="just" defTabSz="762000">
              <a:buNone/>
            </a:pPr>
            <a:r>
              <a:rPr lang="es-ES_tradnl" sz="2400" dirty="0">
                <a:solidFill>
                  <a:schemeClr val="tx1">
                    <a:lumMod val="85000"/>
                    <a:lumOff val="15000"/>
                  </a:schemeClr>
                </a:solidFill>
                <a:latin typeface="Verdana" pitchFamily="34" charset="0"/>
              </a:rPr>
              <a:t>Ley N° 16.744 permitió a Organismos Administradores, tomar sobre sí los riesgos de </a:t>
            </a:r>
            <a:r>
              <a:rPr lang="es-ES_tradnl" sz="2400" dirty="0" smtClean="0">
                <a:solidFill>
                  <a:schemeClr val="tx1">
                    <a:lumMod val="85000"/>
                    <a:lumOff val="15000"/>
                  </a:schemeClr>
                </a:solidFill>
                <a:latin typeface="Verdana" pitchFamily="34" charset="0"/>
              </a:rPr>
              <a:t>siniestros  laborales, contra  </a:t>
            </a:r>
            <a:r>
              <a:rPr lang="es-ES_tradnl" sz="2400" dirty="0">
                <a:solidFill>
                  <a:schemeClr val="tx1">
                    <a:lumMod val="85000"/>
                    <a:lumOff val="15000"/>
                  </a:schemeClr>
                </a:solidFill>
                <a:latin typeface="Verdana" pitchFamily="34" charset="0"/>
              </a:rPr>
              <a:t>el </a:t>
            </a:r>
            <a:r>
              <a:rPr lang="es-ES_tradnl" sz="2400" dirty="0" smtClean="0">
                <a:solidFill>
                  <a:schemeClr val="tx1">
                    <a:lumMod val="85000"/>
                    <a:lumOff val="15000"/>
                  </a:schemeClr>
                </a:solidFill>
                <a:latin typeface="Verdana" pitchFamily="34" charset="0"/>
              </a:rPr>
              <a:t> pago  de  </a:t>
            </a:r>
            <a:r>
              <a:rPr lang="es-ES_tradnl" sz="2400" dirty="0">
                <a:solidFill>
                  <a:schemeClr val="tx1">
                    <a:lumMod val="85000"/>
                    <a:lumOff val="15000"/>
                  </a:schemeClr>
                </a:solidFill>
                <a:latin typeface="Verdana" pitchFamily="34" charset="0"/>
              </a:rPr>
              <a:t>una </a:t>
            </a:r>
            <a:r>
              <a:rPr lang="es-ES_tradnl" sz="2400" dirty="0" smtClean="0">
                <a:solidFill>
                  <a:schemeClr val="tx1">
                    <a:lumMod val="85000"/>
                    <a:lumOff val="15000"/>
                  </a:schemeClr>
                </a:solidFill>
                <a:latin typeface="Verdana" pitchFamily="34" charset="0"/>
              </a:rPr>
              <a:t>prima -cotización-.</a:t>
            </a:r>
          </a:p>
          <a:p>
            <a:pPr marL="0" indent="0" defTabSz="762000">
              <a:buNone/>
            </a:pPr>
            <a:endParaRPr lang="es-ES_tradnl" sz="2400" dirty="0" smtClean="0">
              <a:solidFill>
                <a:schemeClr val="tx1">
                  <a:lumMod val="85000"/>
                  <a:lumOff val="15000"/>
                </a:schemeClr>
              </a:solidFill>
              <a:latin typeface="Verdana" pitchFamily="34" charset="0"/>
            </a:endParaRPr>
          </a:p>
          <a:p>
            <a:pPr marL="0" indent="0" algn="just" defTabSz="762000">
              <a:buNone/>
            </a:pPr>
            <a:r>
              <a:rPr lang="es-ES_tradnl" sz="2400" dirty="0" smtClean="0">
                <a:solidFill>
                  <a:schemeClr val="tx1">
                    <a:lumMod val="85000"/>
                    <a:lumOff val="15000"/>
                  </a:schemeClr>
                </a:solidFill>
                <a:latin typeface="Verdana" pitchFamily="34" charset="0"/>
              </a:rPr>
              <a:t>Por </a:t>
            </a:r>
            <a:r>
              <a:rPr lang="es-ES_tradnl" sz="2400" dirty="0">
                <a:solidFill>
                  <a:schemeClr val="tx1">
                    <a:lumMod val="85000"/>
                    <a:lumOff val="15000"/>
                  </a:schemeClr>
                </a:solidFill>
                <a:latin typeface="Verdana" pitchFamily="34" charset="0"/>
              </a:rPr>
              <a:t>lo tanto, la responsabilidad </a:t>
            </a:r>
            <a:r>
              <a:rPr lang="es-ES_tradnl" sz="2400" dirty="0" smtClean="0">
                <a:solidFill>
                  <a:schemeClr val="tx1">
                    <a:lumMod val="85000"/>
                    <a:lumOff val="15000"/>
                  </a:schemeClr>
                </a:solidFill>
                <a:latin typeface="Verdana" pitchFamily="34" charset="0"/>
              </a:rPr>
              <a:t>directa en cuanto a las prestaciones médicas y económicas -subsidios, indemnizaciones y pensiones- que se otorgan </a:t>
            </a:r>
            <a:r>
              <a:rPr lang="es-ES_tradnl" sz="2400" dirty="0">
                <a:solidFill>
                  <a:schemeClr val="tx1">
                    <a:lumMod val="85000"/>
                    <a:lumOff val="15000"/>
                  </a:schemeClr>
                </a:solidFill>
                <a:latin typeface="Verdana" pitchFamily="34" charset="0"/>
              </a:rPr>
              <a:t>por dichos siniestros pasa a esos Organismos Administradores</a:t>
            </a:r>
            <a:r>
              <a:rPr lang="es-ES_tradnl" sz="2800" dirty="0">
                <a:solidFill>
                  <a:schemeClr val="tx1">
                    <a:lumMod val="85000"/>
                    <a:lumOff val="15000"/>
                  </a:schemeClr>
                </a:solidFill>
                <a:latin typeface="Verdana" pitchFamily="34" charset="0"/>
              </a:rPr>
              <a:t>.</a:t>
            </a:r>
          </a:p>
        </p:txBody>
      </p:sp>
      <p:sp>
        <p:nvSpPr>
          <p:cNvPr id="3" name="2 Rectángulo"/>
          <p:cNvSpPr/>
          <p:nvPr/>
        </p:nvSpPr>
        <p:spPr>
          <a:xfrm>
            <a:off x="785786" y="500042"/>
            <a:ext cx="7738016" cy="1569660"/>
          </a:xfrm>
          <a:prstGeom prst="rect">
            <a:avLst/>
          </a:prstGeom>
        </p:spPr>
        <p:txBody>
          <a:bodyPr wrap="none">
            <a:spAutoFit/>
          </a:bodyPr>
          <a:lstStyle/>
          <a:p>
            <a:r>
              <a:rPr lang="es-ES_tradnl" sz="3200"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¿COMO PROTEGE? </a:t>
            </a:r>
          </a:p>
          <a:p>
            <a:r>
              <a:rPr lang="es-ES_tradnl" sz="2800" b="1" dirty="0" smtClean="0">
                <a:latin typeface="Verdana" pitchFamily="34" charset="0"/>
              </a:rPr>
              <a:t>SEGURIDAD Y SALUD OCUPACI</a:t>
            </a:r>
            <a:r>
              <a:rPr lang="es-ES_tradnl" sz="3200" b="1" dirty="0" smtClean="0">
                <a:latin typeface="Verdana" pitchFamily="34" charset="0"/>
              </a:rPr>
              <a:t>ONAL</a:t>
            </a:r>
          </a:p>
          <a:p>
            <a:r>
              <a:rPr lang="es-ES_tradnl" sz="3200" b="1" dirty="0" smtClean="0">
                <a:solidFill>
                  <a:schemeClr val="folHlink"/>
                </a:solidFill>
                <a:latin typeface="Tahoma" pitchFamily="34" charset="0"/>
                <a:cs typeface="Tahoma" pitchFamily="34" charset="0"/>
              </a:rPr>
              <a:t> </a:t>
            </a:r>
            <a:endParaRPr lang="es-CL" sz="3200" b="1" dirty="0">
              <a:latin typeface="Tahoma" pitchFamily="34" charset="0"/>
              <a:cs typeface="Tahoma" pitchFamily="34" charset="0"/>
            </a:endParaRPr>
          </a:p>
        </p:txBody>
      </p:sp>
    </p:spTree>
    <p:extLst>
      <p:ext uri="{BB962C8B-B14F-4D97-AF65-F5344CB8AC3E}">
        <p14:creationId xmlns:p14="http://schemas.microsoft.com/office/powerpoint/2010/main" val="2409688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685800" y="152400"/>
            <a:ext cx="7772400" cy="1371600"/>
          </a:xfrm>
          <a:noFill/>
          <a:ln/>
        </p:spPr>
        <p:txBody>
          <a:bodyPr lIns="92075" tIns="46038" rIns="92075" bIns="46038"/>
          <a:lstStyle/>
          <a:p>
            <a:pPr algn="ctr" defTabSz="762000"/>
            <a:r>
              <a:rPr lang="es-ES_tradnl" b="1" dirty="0">
                <a:solidFill>
                  <a:srgbClr val="92D05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LIMITACIONES </a:t>
            </a:r>
            <a:r>
              <a:rPr lang="es-ES_tradnl" b="1" dirty="0" smtClean="0">
                <a:solidFill>
                  <a:srgbClr val="92D05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AL </a:t>
            </a:r>
            <a:br>
              <a:rPr lang="es-ES_tradnl" b="1" dirty="0" smtClean="0">
                <a:solidFill>
                  <a:srgbClr val="92D05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br>
            <a:r>
              <a:rPr lang="es-ES_tradnl" b="1" dirty="0" smtClean="0">
                <a:solidFill>
                  <a:srgbClr val="92D05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ASEGURAMIENTO</a:t>
            </a:r>
            <a:endParaRPr lang="es-ES_tradnl" b="1" dirty="0">
              <a:solidFill>
                <a:srgbClr val="92D05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02083" name="Rectangle 3"/>
          <p:cNvSpPr>
            <a:spLocks noGrp="1" noChangeArrowheads="1"/>
          </p:cNvSpPr>
          <p:nvPr>
            <p:ph idx="1"/>
          </p:nvPr>
        </p:nvSpPr>
        <p:spPr>
          <a:xfrm>
            <a:off x="381000" y="1500174"/>
            <a:ext cx="8382000" cy="4595826"/>
          </a:xfrm>
          <a:noFill/>
          <a:ln/>
        </p:spPr>
        <p:txBody>
          <a:bodyPr lIns="92075" tIns="46038" rIns="92075" bIns="46038"/>
          <a:lstStyle/>
          <a:p>
            <a:pPr marL="0" indent="0" algn="just" defTabSz="762000">
              <a:buClr>
                <a:schemeClr val="folHlink"/>
              </a:buClr>
              <a:buNone/>
            </a:pPr>
            <a:r>
              <a:rPr lang="es-ES_tradnl" sz="2400" dirty="0">
                <a:solidFill>
                  <a:schemeClr val="tx1">
                    <a:lumMod val="85000"/>
                    <a:lumOff val="15000"/>
                  </a:schemeClr>
                </a:solidFill>
                <a:latin typeface="Verdana" pitchFamily="34" charset="0"/>
              </a:rPr>
              <a:t>Traspaso del riesgo a organismos administradores, deja subsistentes las obligaciones legales y contractuales del </a:t>
            </a:r>
            <a:r>
              <a:rPr lang="es-ES_tradnl" sz="2400" dirty="0" smtClean="0">
                <a:solidFill>
                  <a:schemeClr val="tx1">
                    <a:lumMod val="85000"/>
                    <a:lumOff val="15000"/>
                  </a:schemeClr>
                </a:solidFill>
                <a:latin typeface="Verdana" pitchFamily="34" charset="0"/>
              </a:rPr>
              <a:t>empleador:</a:t>
            </a:r>
          </a:p>
          <a:p>
            <a:pPr marL="0" indent="-342900" defTabSz="762000">
              <a:buClr>
                <a:schemeClr val="folHlink"/>
              </a:buClr>
            </a:pPr>
            <a:endParaRPr lang="es-ES_tradnl" sz="2400" dirty="0">
              <a:solidFill>
                <a:schemeClr val="tx1">
                  <a:lumMod val="85000"/>
                  <a:lumOff val="15000"/>
                </a:schemeClr>
              </a:solidFill>
              <a:latin typeface="Verdana" pitchFamily="34" charset="0"/>
            </a:endParaRPr>
          </a:p>
          <a:p>
            <a:pPr marL="0" indent="-342900" algn="just" defTabSz="762000">
              <a:buClr>
                <a:schemeClr val="folHlink"/>
              </a:buClr>
              <a:buFontTx/>
              <a:buChar char="-"/>
            </a:pPr>
            <a:r>
              <a:rPr lang="es-ES_tradnl" sz="2400" dirty="0" smtClean="0">
                <a:solidFill>
                  <a:schemeClr val="tx1">
                    <a:lumMod val="85000"/>
                    <a:lumOff val="15000"/>
                  </a:schemeClr>
                </a:solidFill>
                <a:latin typeface="Verdana" pitchFamily="34" charset="0"/>
              </a:rPr>
              <a:t>Obligaciones </a:t>
            </a:r>
            <a:r>
              <a:rPr lang="es-ES_tradnl" sz="2400" dirty="0">
                <a:solidFill>
                  <a:schemeClr val="tx1">
                    <a:lumMod val="85000"/>
                    <a:lumOff val="15000"/>
                  </a:schemeClr>
                </a:solidFill>
                <a:latin typeface="Verdana" pitchFamily="34" charset="0"/>
              </a:rPr>
              <a:t>legales de respetar las normas que rigen el sistema (</a:t>
            </a:r>
            <a:r>
              <a:rPr lang="es-ES_tradnl" sz="2400" dirty="0" smtClean="0">
                <a:solidFill>
                  <a:schemeClr val="tx1">
                    <a:lumMod val="85000"/>
                    <a:lumOff val="15000"/>
                  </a:schemeClr>
                </a:solidFill>
                <a:latin typeface="Verdana" pitchFamily="34" charset="0"/>
              </a:rPr>
              <a:t>Responsabilidad </a:t>
            </a:r>
            <a:r>
              <a:rPr lang="es-ES_tradnl" sz="2400" dirty="0">
                <a:solidFill>
                  <a:schemeClr val="tx1">
                    <a:lumMod val="85000"/>
                    <a:lumOff val="15000"/>
                  </a:schemeClr>
                </a:solidFill>
                <a:latin typeface="Verdana" pitchFamily="34" charset="0"/>
              </a:rPr>
              <a:t>Administrativa</a:t>
            </a:r>
            <a:r>
              <a:rPr lang="es-ES_tradnl" sz="2400" dirty="0" smtClean="0">
                <a:solidFill>
                  <a:schemeClr val="tx1">
                    <a:lumMod val="85000"/>
                    <a:lumOff val="15000"/>
                  </a:schemeClr>
                </a:solidFill>
                <a:latin typeface="Verdana" pitchFamily="34" charset="0"/>
              </a:rPr>
              <a:t>)</a:t>
            </a:r>
          </a:p>
          <a:p>
            <a:pPr marL="0" indent="-342900" algn="just" defTabSz="762000">
              <a:buClr>
                <a:schemeClr val="folHlink"/>
              </a:buClr>
              <a:buFontTx/>
              <a:buChar char="-"/>
            </a:pPr>
            <a:endParaRPr lang="es-ES_tradnl" sz="2400" dirty="0">
              <a:solidFill>
                <a:schemeClr val="tx1">
                  <a:lumMod val="85000"/>
                  <a:lumOff val="15000"/>
                </a:schemeClr>
              </a:solidFill>
              <a:latin typeface="Verdana" pitchFamily="34" charset="0"/>
            </a:endParaRPr>
          </a:p>
          <a:p>
            <a:pPr marL="0" indent="0" algn="just" defTabSz="762000">
              <a:buClr>
                <a:schemeClr val="folHlink"/>
              </a:buClr>
              <a:buNone/>
            </a:pPr>
            <a:r>
              <a:rPr lang="es-ES_tradnl" sz="2400" dirty="0" smtClean="0">
                <a:solidFill>
                  <a:schemeClr val="tx1">
                    <a:lumMod val="85000"/>
                    <a:lumOff val="15000"/>
                  </a:schemeClr>
                </a:solidFill>
                <a:latin typeface="Verdana" pitchFamily="34" charset="0"/>
              </a:rPr>
              <a:t>- Indemnizar </a:t>
            </a:r>
            <a:r>
              <a:rPr lang="es-ES_tradnl" sz="2400" dirty="0">
                <a:solidFill>
                  <a:schemeClr val="tx1">
                    <a:lumMod val="85000"/>
                    <a:lumOff val="15000"/>
                  </a:schemeClr>
                </a:solidFill>
                <a:latin typeface="Verdana" pitchFamily="34" charset="0"/>
              </a:rPr>
              <a:t>al trabajador por perjuicios derivados de siniestros laborales provocados por la </a:t>
            </a:r>
            <a:r>
              <a:rPr lang="es-ES_tradnl" sz="2400" b="1" u="sng" dirty="0">
                <a:solidFill>
                  <a:schemeClr val="tx1">
                    <a:lumMod val="85000"/>
                    <a:lumOff val="15000"/>
                  </a:schemeClr>
                </a:solidFill>
                <a:latin typeface="Verdana" pitchFamily="34" charset="0"/>
              </a:rPr>
              <a:t>culpa</a:t>
            </a:r>
            <a:r>
              <a:rPr lang="es-ES_tradnl" sz="2400" dirty="0">
                <a:solidFill>
                  <a:schemeClr val="tx1">
                    <a:lumMod val="85000"/>
                    <a:lumOff val="15000"/>
                  </a:schemeClr>
                </a:solidFill>
                <a:latin typeface="Verdana" pitchFamily="34" charset="0"/>
              </a:rPr>
              <a:t> del empleador. (</a:t>
            </a:r>
            <a:r>
              <a:rPr lang="es-ES_tradnl" sz="2400" dirty="0" smtClean="0">
                <a:solidFill>
                  <a:schemeClr val="tx1">
                    <a:lumMod val="85000"/>
                    <a:lumOff val="15000"/>
                  </a:schemeClr>
                </a:solidFill>
                <a:latin typeface="Verdana" pitchFamily="34" charset="0"/>
              </a:rPr>
              <a:t>Responsabilidad </a:t>
            </a:r>
            <a:r>
              <a:rPr lang="es-ES_tradnl" sz="2400" dirty="0">
                <a:solidFill>
                  <a:schemeClr val="tx1">
                    <a:lumMod val="85000"/>
                    <a:lumOff val="15000"/>
                  </a:schemeClr>
                </a:solidFill>
                <a:latin typeface="Verdana" pitchFamily="34" charset="0"/>
              </a:rPr>
              <a:t>Civil </a:t>
            </a:r>
            <a:r>
              <a:rPr lang="es-ES_tradnl" sz="2400" dirty="0" smtClean="0">
                <a:solidFill>
                  <a:schemeClr val="tx1">
                    <a:lumMod val="85000"/>
                    <a:lumOff val="15000"/>
                  </a:schemeClr>
                </a:solidFill>
                <a:latin typeface="Verdana" pitchFamily="34" charset="0"/>
              </a:rPr>
              <a:t>contractual)</a:t>
            </a:r>
            <a:endParaRPr lang="es-ES_tradnl" sz="2400" u="sng" dirty="0">
              <a:solidFill>
                <a:schemeClr val="tx1">
                  <a:lumMod val="85000"/>
                  <a:lumOff val="15000"/>
                </a:schemeClr>
              </a:solidFill>
              <a:latin typeface="Verdana" pitchFamily="34" charset="0"/>
            </a:endParaRPr>
          </a:p>
        </p:txBody>
      </p:sp>
    </p:spTree>
    <p:extLst>
      <p:ext uri="{BB962C8B-B14F-4D97-AF65-F5344CB8AC3E}">
        <p14:creationId xmlns:p14="http://schemas.microsoft.com/office/powerpoint/2010/main" val="1270950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7504" y="1524000"/>
            <a:ext cx="6120680" cy="4038600"/>
          </a:xfrm>
          <a:noFill/>
          <a:ln/>
        </p:spPr>
        <p:txBody>
          <a:bodyPr lIns="90488" tIns="44450" rIns="90488" bIns="44450"/>
          <a:lstStyle/>
          <a:p>
            <a:pPr>
              <a:buClr>
                <a:srgbClr val="92D050"/>
              </a:buClr>
            </a:pPr>
            <a:r>
              <a:rPr lang="es-ES_tradnl" sz="2400" dirty="0" smtClean="0">
                <a:solidFill>
                  <a:schemeClr val="tx1"/>
                </a:solidFill>
              </a:rPr>
              <a:t>  </a:t>
            </a:r>
            <a:r>
              <a:rPr lang="es-ES_tradnl" sz="2400" u="sng" dirty="0" smtClean="0">
                <a:solidFill>
                  <a:schemeClr val="tx1"/>
                </a:solidFill>
              </a:rPr>
              <a:t>TRABAJADORES DEPENDIENTES</a:t>
            </a:r>
            <a:r>
              <a:rPr lang="es-ES_tradnl" b="0" u="sng" dirty="0" smtClean="0">
                <a:solidFill>
                  <a:schemeClr val="tx1"/>
                </a:solidFill>
              </a:rPr>
              <a:t> </a:t>
            </a:r>
            <a:r>
              <a:rPr lang="es-ES_tradnl" b="0" dirty="0">
                <a:solidFill>
                  <a:schemeClr val="bg2"/>
                </a:solidFill>
              </a:rPr>
              <a:t/>
            </a:r>
            <a:br>
              <a:rPr lang="es-ES_tradnl" b="0" dirty="0">
                <a:solidFill>
                  <a:schemeClr val="bg2"/>
                </a:solidFill>
              </a:rPr>
            </a:br>
            <a:r>
              <a:rPr lang="es-ES_tradnl" dirty="0">
                <a:solidFill>
                  <a:schemeClr val="folHlink"/>
                </a:solidFill>
              </a:rPr>
              <a:t> </a:t>
            </a:r>
            <a:r>
              <a:rPr lang="es-ES_tradnl" dirty="0" smtClean="0">
                <a:solidFill>
                  <a:schemeClr val="folHlink"/>
                </a:solidFill>
              </a:rPr>
              <a:t>   </a:t>
            </a:r>
            <a:r>
              <a:rPr lang="es-ES_tradnl" sz="2000" dirty="0" smtClean="0">
                <a:solidFill>
                  <a:schemeClr val="tx1"/>
                </a:solidFill>
              </a:rPr>
              <a:t>SECTOR </a:t>
            </a:r>
            <a:r>
              <a:rPr lang="es-ES_tradnl" sz="2000" dirty="0">
                <a:solidFill>
                  <a:schemeClr val="tx1"/>
                </a:solidFill>
              </a:rPr>
              <a:t>PRIVADO</a:t>
            </a:r>
            <a:r>
              <a:rPr lang="es-ES_tradnl" sz="2000" b="0" dirty="0">
                <a:solidFill>
                  <a:schemeClr val="tx1"/>
                </a:solidFill>
              </a:rPr>
              <a:t> </a:t>
            </a:r>
            <a:r>
              <a:rPr lang="es-ES_tradnl" sz="1600" dirty="0">
                <a:solidFill>
                  <a:schemeClr val="tx1"/>
                </a:solidFill>
              </a:rPr>
              <a:t>(Contrato de Trabajo)</a:t>
            </a:r>
            <a:r>
              <a:rPr lang="es-ES_tradnl" sz="1600" dirty="0">
                <a:solidFill>
                  <a:schemeClr val="bg2"/>
                </a:solidFill>
              </a:rPr>
              <a:t/>
            </a:r>
            <a:br>
              <a:rPr lang="es-ES_tradnl" sz="1600" dirty="0">
                <a:solidFill>
                  <a:schemeClr val="bg2"/>
                </a:solidFill>
              </a:rPr>
            </a:br>
            <a:r>
              <a:rPr lang="es-ES_tradnl" sz="1400" dirty="0">
                <a:solidFill>
                  <a:schemeClr val="bg2"/>
                </a:solidFill>
              </a:rPr>
              <a:t/>
            </a:r>
            <a:br>
              <a:rPr lang="es-ES_tradnl" sz="1400" dirty="0">
                <a:solidFill>
                  <a:schemeClr val="bg2"/>
                </a:solidFill>
              </a:rPr>
            </a:br>
            <a:r>
              <a:rPr lang="es-ES_tradnl" dirty="0">
                <a:solidFill>
                  <a:schemeClr val="folHlink"/>
                </a:solidFill>
              </a:rPr>
              <a:t> </a:t>
            </a:r>
            <a:r>
              <a:rPr lang="es-ES_tradnl" dirty="0" smtClean="0">
                <a:solidFill>
                  <a:schemeClr val="folHlink"/>
                </a:solidFill>
              </a:rPr>
              <a:t>   </a:t>
            </a:r>
            <a:r>
              <a:rPr lang="es-ES_tradnl" sz="2000" dirty="0" smtClean="0">
                <a:solidFill>
                  <a:schemeClr val="tx1"/>
                </a:solidFill>
              </a:rPr>
              <a:t>SECTOR </a:t>
            </a:r>
            <a:r>
              <a:rPr lang="es-ES_tradnl" sz="2000" dirty="0">
                <a:solidFill>
                  <a:schemeClr val="tx1"/>
                </a:solidFill>
              </a:rPr>
              <a:t>PUBLICO </a:t>
            </a:r>
            <a:r>
              <a:rPr lang="es-ES_tradnl" sz="1600" dirty="0">
                <a:solidFill>
                  <a:schemeClr val="tx1"/>
                </a:solidFill>
              </a:rPr>
              <a:t>(Nombramiento</a:t>
            </a:r>
            <a:r>
              <a:rPr lang="es-ES_tradnl" sz="1600" dirty="0" smtClean="0">
                <a:solidFill>
                  <a:schemeClr val="tx1"/>
                </a:solidFill>
              </a:rPr>
              <a:t>)</a:t>
            </a:r>
            <a:r>
              <a:rPr lang="es-ES_tradnl" sz="1600" dirty="0">
                <a:solidFill>
                  <a:schemeClr val="bg2"/>
                </a:solidFill>
              </a:rPr>
              <a:t/>
            </a:r>
            <a:br>
              <a:rPr lang="es-ES_tradnl" sz="1600" dirty="0">
                <a:solidFill>
                  <a:schemeClr val="bg2"/>
                </a:solidFill>
              </a:rPr>
            </a:br>
            <a:r>
              <a:rPr lang="es-ES_tradnl" sz="1600" dirty="0" smtClean="0">
                <a:solidFill>
                  <a:schemeClr val="bg2"/>
                </a:solidFill>
              </a:rPr>
              <a:t/>
            </a:r>
            <a:br>
              <a:rPr lang="es-ES_tradnl" sz="1600" dirty="0" smtClean="0">
                <a:solidFill>
                  <a:schemeClr val="bg2"/>
                </a:solidFill>
              </a:rPr>
            </a:br>
            <a:r>
              <a:rPr lang="es-ES_tradnl" sz="1600" dirty="0">
                <a:solidFill>
                  <a:schemeClr val="bg2"/>
                </a:solidFill>
              </a:rPr>
              <a:t/>
            </a:r>
            <a:br>
              <a:rPr lang="es-ES_tradnl" sz="1600" dirty="0">
                <a:solidFill>
                  <a:schemeClr val="bg2"/>
                </a:solidFill>
              </a:rPr>
            </a:br>
            <a:r>
              <a:rPr lang="es-ES_tradnl" sz="2000" b="0" dirty="0">
                <a:solidFill>
                  <a:schemeClr val="bg2"/>
                </a:solidFill>
              </a:rPr>
              <a:t/>
            </a:r>
            <a:br>
              <a:rPr lang="es-ES_tradnl" sz="2000" b="0" dirty="0">
                <a:solidFill>
                  <a:schemeClr val="bg2"/>
                </a:solidFill>
              </a:rPr>
            </a:br>
            <a:r>
              <a:rPr lang="es-ES_tradnl" sz="2400" u="sng" dirty="0">
                <a:solidFill>
                  <a:schemeClr val="tx1"/>
                </a:solidFill>
              </a:rPr>
              <a:t>TRABAJADORES INDEPENDIENTES</a:t>
            </a:r>
            <a:r>
              <a:rPr lang="es-ES_tradnl" dirty="0">
                <a:solidFill>
                  <a:schemeClr val="bg2"/>
                </a:solidFill>
              </a:rPr>
              <a:t/>
            </a:r>
            <a:br>
              <a:rPr lang="es-ES_tradnl" dirty="0">
                <a:solidFill>
                  <a:schemeClr val="bg2"/>
                </a:solidFill>
              </a:rPr>
            </a:br>
            <a:endParaRPr lang="es-ES_tradnl" sz="1400" dirty="0">
              <a:solidFill>
                <a:schemeClr val="bg2"/>
              </a:solidFill>
            </a:endParaRPr>
          </a:p>
        </p:txBody>
      </p:sp>
      <p:sp>
        <p:nvSpPr>
          <p:cNvPr id="5" name="3 Marcador de número de diapositiva"/>
          <p:cNvSpPr>
            <a:spLocks noGrp="1"/>
          </p:cNvSpPr>
          <p:nvPr>
            <p:ph type="sldNum" sz="quarter" idx="12"/>
          </p:nvPr>
        </p:nvSpPr>
        <p:spPr/>
        <p:txBody>
          <a:bodyPr/>
          <a:lstStyle/>
          <a:p>
            <a:fld id="{5FC129C9-ED02-445B-A6E6-71C0C459CB26}" type="slidenum">
              <a:rPr lang="es-ES_tradnl">
                <a:solidFill>
                  <a:srgbClr val="FFFFFF"/>
                </a:solidFill>
              </a:rPr>
              <a:pPr/>
              <a:t>7</a:t>
            </a:fld>
            <a:endParaRPr lang="es-ES_tradnl">
              <a:solidFill>
                <a:srgbClr val="FFFFFF"/>
              </a:solidFill>
            </a:endParaRPr>
          </a:p>
        </p:txBody>
      </p:sp>
      <p:sp>
        <p:nvSpPr>
          <p:cNvPr id="46083" name="Rectangle 3"/>
          <p:cNvSpPr>
            <a:spLocks noChangeArrowheads="1"/>
          </p:cNvSpPr>
          <p:nvPr/>
        </p:nvSpPr>
        <p:spPr bwMode="auto">
          <a:xfrm>
            <a:off x="685800" y="533400"/>
            <a:ext cx="6958034" cy="1077218"/>
          </a:xfrm>
          <a:prstGeom prst="rect">
            <a:avLst/>
          </a:prstGeom>
          <a:noFill/>
          <a:ln w="12700" cap="sq">
            <a:noFill/>
            <a:miter lim="800000"/>
            <a:headEnd type="none" w="sm" len="sm"/>
            <a:tailEnd type="none" w="sm" len="sm"/>
          </a:ln>
          <a:effectLst/>
        </p:spPr>
        <p:txBody>
          <a:bodyPr wrap="square">
            <a:spAutoFit/>
          </a:bodyPr>
          <a:lstStyle/>
          <a:p>
            <a:pPr algn="ctr" defTabSz="762000" eaLnBrk="0" hangingPunct="0">
              <a:spcBef>
                <a:spcPct val="0"/>
              </a:spcBef>
              <a:buClrTx/>
            </a:pPr>
            <a:r>
              <a:rPr lang="es-ES_tradnl" sz="3200" dirty="0" smtClean="0">
                <a:solidFill>
                  <a:srgbClr val="99CC00"/>
                </a:solidFill>
                <a:latin typeface="Verdana"/>
              </a:rPr>
              <a:t>    ¿</a:t>
            </a:r>
            <a:r>
              <a:rPr lang="es-ES_tradnl" sz="3200" dirty="0">
                <a:solidFill>
                  <a:srgbClr val="99CC00"/>
                </a:solidFill>
                <a:latin typeface="Verdana"/>
              </a:rPr>
              <a:t>A QUIENES PROTEGE?</a:t>
            </a:r>
            <a:r>
              <a:rPr lang="es-ES_tradnl" sz="3200" b="0" dirty="0">
                <a:solidFill>
                  <a:srgbClr val="FFFFFF"/>
                </a:solidFill>
                <a:latin typeface="Book Antiqua" pitchFamily="18" charset="0"/>
              </a:rPr>
              <a:t/>
            </a:r>
            <a:br>
              <a:rPr lang="es-ES_tradnl" sz="3200" b="0" dirty="0">
                <a:solidFill>
                  <a:srgbClr val="FFFFFF"/>
                </a:solidFill>
                <a:latin typeface="Book Antiqua" pitchFamily="18" charset="0"/>
              </a:rPr>
            </a:br>
            <a:endParaRPr lang="es-ES_tradnl" sz="3200" b="0" dirty="0">
              <a:solidFill>
                <a:srgbClr val="FFFFFF"/>
              </a:solidFill>
              <a:latin typeface="Book Antiqua" pitchFamily="18" charset="0"/>
            </a:endParaRPr>
          </a:p>
        </p:txBody>
      </p:sp>
      <p:pic>
        <p:nvPicPr>
          <p:cNvPr id="46084" name="Picture 4"/>
          <p:cNvPicPr>
            <a:picLocks noChangeAspect="1" noChangeArrowheads="1"/>
          </p:cNvPicPr>
          <p:nvPr/>
        </p:nvPicPr>
        <p:blipFill>
          <a:blip r:embed="rId2" cstate="print"/>
          <a:srcRect/>
          <a:stretch>
            <a:fillRect/>
          </a:stretch>
        </p:blipFill>
        <p:spPr bwMode="auto">
          <a:xfrm>
            <a:off x="6191672" y="1339216"/>
            <a:ext cx="2952328" cy="4419600"/>
          </a:xfrm>
          <a:prstGeom prst="rect">
            <a:avLst/>
          </a:prstGeom>
          <a:noFill/>
          <a:ln w="12700">
            <a:noFill/>
            <a:miter lim="800000"/>
            <a:headEnd/>
            <a:tailEnd/>
          </a:ln>
          <a:effectLst/>
        </p:spPr>
      </p:pic>
    </p:spTree>
    <p:extLst>
      <p:ext uri="{BB962C8B-B14F-4D97-AF65-F5344CB8AC3E}">
        <p14:creationId xmlns:p14="http://schemas.microsoft.com/office/powerpoint/2010/main" val="1106514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0-#ppt_w/2"/>
                                          </p:val>
                                        </p:tav>
                                        <p:tav tm="100000">
                                          <p:val>
                                            <p:strVal val="#ppt_x"/>
                                          </p:val>
                                        </p:tav>
                                      </p:tavLst>
                                    </p:anim>
                                    <p:anim calcmode="lin" valueType="num">
                                      <p:cBhvr additive="base">
                                        <p:cTn id="8" dur="500" fill="hold"/>
                                        <p:tgtEl>
                                          <p:spTgt spid="460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323528" y="228600"/>
            <a:ext cx="5832648" cy="1219200"/>
          </a:xfrm>
          <a:noFill/>
          <a:ln/>
        </p:spPr>
        <p:txBody>
          <a:bodyPr lIns="90488" tIns="44450" rIns="90488" bIns="44450"/>
          <a:lstStyle/>
          <a:p>
            <a:r>
              <a:rPr lang="es-ES_tradnl" sz="28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DEBER </a:t>
            </a:r>
            <a:r>
              <a:rPr lang="es-ES_tradnl" sz="28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DE HIGIENE Y SEGURIDAD DEL EMPLEADOR</a:t>
            </a:r>
          </a:p>
        </p:txBody>
      </p:sp>
      <p:sp>
        <p:nvSpPr>
          <p:cNvPr id="292867" name="Rectangle 3"/>
          <p:cNvSpPr>
            <a:spLocks noGrp="1" noChangeArrowheads="1"/>
          </p:cNvSpPr>
          <p:nvPr>
            <p:ph type="body" idx="1"/>
          </p:nvPr>
        </p:nvSpPr>
        <p:spPr>
          <a:xfrm>
            <a:off x="171872" y="2424490"/>
            <a:ext cx="8712968" cy="4104456"/>
          </a:xfrm>
          <a:noFill/>
          <a:ln/>
        </p:spPr>
        <p:txBody>
          <a:bodyPr lIns="90488" tIns="44450" rIns="90488" bIns="44450">
            <a:normAutofit fontScale="25000" lnSpcReduction="20000"/>
          </a:bodyPr>
          <a:lstStyle/>
          <a:p>
            <a:pPr marL="288925" indent="-288925">
              <a:lnSpc>
                <a:spcPct val="90000"/>
              </a:lnSpc>
              <a:spcAft>
                <a:spcPct val="10000"/>
              </a:spcAft>
              <a:buFontTx/>
              <a:buNone/>
            </a:pPr>
            <a:r>
              <a:rPr lang="es-ES_tradnl" sz="5100" b="1" dirty="0">
                <a:solidFill>
                  <a:srgbClr val="595959"/>
                </a:solidFill>
                <a:latin typeface="Verdana" pitchFamily="34" charset="0"/>
              </a:rPr>
              <a:t>Art. 184 Código del Trabajo:</a:t>
            </a:r>
          </a:p>
          <a:p>
            <a:pPr marL="288925" indent="-288925" algn="just">
              <a:lnSpc>
                <a:spcPct val="90000"/>
              </a:lnSpc>
              <a:spcAft>
                <a:spcPct val="10000"/>
              </a:spcAft>
              <a:buClr>
                <a:schemeClr val="folHlink"/>
              </a:buClr>
              <a:buFontTx/>
              <a:buNone/>
            </a:pPr>
            <a:r>
              <a:rPr lang="es-ES_tradnl" sz="5900" b="1" dirty="0">
                <a:solidFill>
                  <a:schemeClr val="tx1"/>
                </a:solidFill>
                <a:latin typeface="+mj-lt"/>
              </a:rPr>
              <a:t>-</a:t>
            </a:r>
            <a:r>
              <a:rPr lang="es-ES_tradnl" sz="5900" dirty="0">
                <a:solidFill>
                  <a:schemeClr val="tx1"/>
                </a:solidFill>
                <a:latin typeface="+mj-lt"/>
              </a:rPr>
              <a:t> </a:t>
            </a:r>
            <a:r>
              <a:rPr lang="es-ES_tradnl" sz="5900" dirty="0" smtClean="0">
                <a:solidFill>
                  <a:schemeClr val="tx1"/>
                </a:solidFill>
                <a:latin typeface="+mj-lt"/>
              </a:rPr>
              <a:t>  </a:t>
            </a:r>
            <a:r>
              <a:rPr lang="es-ES_tradnl" sz="9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Empleador </a:t>
            </a:r>
            <a:r>
              <a:rPr lang="es-ES_tradnl" sz="9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está obligado a tomar </a:t>
            </a:r>
            <a:r>
              <a:rPr lang="es-ES_tradnl" sz="9600" b="1" u="sng" dirty="0">
                <a:solidFill>
                  <a:schemeClr val="tx1">
                    <a:lumMod val="85000"/>
                    <a:lumOff val="1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todas</a:t>
            </a:r>
            <a:r>
              <a:rPr lang="es-ES_tradnl" sz="9600" b="1" u="sng"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las medidas </a:t>
            </a:r>
            <a:r>
              <a:rPr lang="es-ES_tradnl" sz="9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necesarias para proteger </a:t>
            </a:r>
            <a:r>
              <a:rPr lang="es-ES_tradnl" sz="9600" b="1" u="sng" dirty="0">
                <a:solidFill>
                  <a:schemeClr val="tx1">
                    <a:lumMod val="85000"/>
                    <a:lumOff val="15000"/>
                  </a:schemeClr>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eficazmente</a:t>
            </a:r>
            <a:r>
              <a:rPr lang="es-ES_tradnl" sz="9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la vida y la salud de sus trabajadores, manteniendo las condiciones adecuadas de higiene y seguridad en las faenas, como también los implementos necesarios para prevenir accidentes del trabajo y enfermedades profesionales.</a:t>
            </a:r>
          </a:p>
          <a:p>
            <a:pPr marL="288925" indent="-288925" algn="just">
              <a:lnSpc>
                <a:spcPct val="90000"/>
              </a:lnSpc>
              <a:spcAft>
                <a:spcPct val="10000"/>
              </a:spcAft>
              <a:buFontTx/>
              <a:buNone/>
            </a:pPr>
            <a:r>
              <a:rPr lang="es-ES_tradnl" sz="96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t>
            </a:r>
            <a:r>
              <a:rPr lang="es-ES_tradnl" sz="9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es-ES_tradnl" sz="9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Empleador </a:t>
            </a:r>
            <a:r>
              <a:rPr lang="es-ES_tradnl" sz="9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debe prestar o garantizar los elementos necesarios para que los trabajadores en caso de accidente o emergencias puedan acceder a una oportuna y adecuada atención médica, hospitalaria y farmacéutica.</a:t>
            </a:r>
            <a:endParaRPr lang="es-ES" sz="9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marL="288925" indent="-288925">
              <a:lnSpc>
                <a:spcPct val="90000"/>
              </a:lnSpc>
              <a:spcAft>
                <a:spcPct val="10000"/>
              </a:spcAft>
              <a:buFontTx/>
              <a:buChar char="-"/>
            </a:pPr>
            <a:endParaRPr lang="es-ES_tradnl" sz="2400" dirty="0">
              <a:solidFill>
                <a:srgbClr val="595959"/>
              </a:solidFill>
              <a:latin typeface="Verdana" pitchFamily="34" charset="0"/>
            </a:endParaRPr>
          </a:p>
          <a:p>
            <a:pPr marL="288925" indent="-288925">
              <a:lnSpc>
                <a:spcPct val="90000"/>
              </a:lnSpc>
              <a:spcAft>
                <a:spcPct val="10000"/>
              </a:spcAft>
              <a:buFontTx/>
              <a:buNone/>
            </a:pPr>
            <a:r>
              <a:rPr lang="es-ES_tradnl" sz="2800" b="1" dirty="0">
                <a:solidFill>
                  <a:srgbClr val="595959"/>
                </a:solidFill>
                <a:latin typeface="Verdana" pitchFamily="34" charset="0"/>
              </a:rPr>
              <a:t>	</a:t>
            </a:r>
            <a:endParaRPr lang="es-ES_tradnl" sz="3000" b="1" dirty="0">
              <a:solidFill>
                <a:srgbClr val="562B0A"/>
              </a:solidFill>
            </a:endParaRPr>
          </a:p>
        </p:txBody>
      </p:sp>
      <p:pic>
        <p:nvPicPr>
          <p:cNvPr id="292868" name="Picture 4" descr="http://images.google.cl/images?q=tbn:Qzd1iqyYyZYJ:www.cajpe.org.pe/imacid/cid56.jpg">
            <a:hlinkClick r:id="rId2"/>
          </p:cNvPr>
          <p:cNvPicPr>
            <a:picLocks noChangeAspect="1" noChangeArrowheads="1"/>
          </p:cNvPicPr>
          <p:nvPr/>
        </p:nvPicPr>
        <p:blipFill>
          <a:blip r:embed="rId3" cstate="print"/>
          <a:srcRect/>
          <a:stretch>
            <a:fillRect/>
          </a:stretch>
        </p:blipFill>
        <p:spPr bwMode="auto">
          <a:xfrm>
            <a:off x="6763562" y="194195"/>
            <a:ext cx="2128918" cy="2230295"/>
          </a:xfrm>
          <a:prstGeom prst="rect">
            <a:avLst/>
          </a:prstGeom>
          <a:noFill/>
        </p:spPr>
      </p:pic>
    </p:spTree>
    <p:extLst>
      <p:ext uri="{BB962C8B-B14F-4D97-AF65-F5344CB8AC3E}">
        <p14:creationId xmlns:p14="http://schemas.microsoft.com/office/powerpoint/2010/main" val="3136769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2867"/>
                                        </p:tgtEl>
                                        <p:attrNameLst>
                                          <p:attrName>style.visibility</p:attrName>
                                        </p:attrNameLst>
                                      </p:cBhvr>
                                      <p:to>
                                        <p:strVal val="visible"/>
                                      </p:to>
                                    </p:set>
                                    <p:anim calcmode="lin" valueType="num">
                                      <p:cBhvr additive="base">
                                        <p:cTn id="7" dur="500" fill="hold"/>
                                        <p:tgtEl>
                                          <p:spTgt spid="292867"/>
                                        </p:tgtEl>
                                        <p:attrNameLst>
                                          <p:attrName>ppt_x</p:attrName>
                                        </p:attrNameLst>
                                      </p:cBhvr>
                                      <p:tavLst>
                                        <p:tav tm="0">
                                          <p:val>
                                            <p:strVal val="#ppt_x"/>
                                          </p:val>
                                        </p:tav>
                                        <p:tav tm="100000">
                                          <p:val>
                                            <p:strVal val="#ppt_x"/>
                                          </p:val>
                                        </p:tav>
                                      </p:tavLst>
                                    </p:anim>
                                    <p:anim calcmode="lin" valueType="num">
                                      <p:cBhvr additive="base">
                                        <p:cTn id="8" dur="500" fill="hold"/>
                                        <p:tgtEl>
                                          <p:spTgt spid="292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785786" y="228600"/>
            <a:ext cx="8106694" cy="1447800"/>
          </a:xfrm>
          <a:noFill/>
          <a:ln/>
        </p:spPr>
        <p:txBody>
          <a:bodyPr lIns="90488" tIns="44450" rIns="90488" bIns="44450"/>
          <a:lstStyle/>
          <a:p>
            <a:pPr algn="ctr"/>
            <a:r>
              <a:rPr lang="es-ES_tradnl"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OBLIGACIONES EN MATERIA DE PREVENCIÓN DE </a:t>
            </a:r>
            <a:r>
              <a:rPr lang="es-ES_tradnl"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RIESGOS </a:t>
            </a:r>
            <a:r>
              <a:rPr lang="es-ES_tradnl"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LABORALES</a:t>
            </a:r>
          </a:p>
        </p:txBody>
      </p:sp>
      <p:sp>
        <p:nvSpPr>
          <p:cNvPr id="287747" name="Rectangle 3"/>
          <p:cNvSpPr>
            <a:spLocks noGrp="1" noChangeArrowheads="1"/>
          </p:cNvSpPr>
          <p:nvPr>
            <p:ph idx="1"/>
          </p:nvPr>
        </p:nvSpPr>
        <p:spPr>
          <a:xfrm>
            <a:off x="228600" y="1752600"/>
            <a:ext cx="8686800" cy="4248168"/>
          </a:xfrm>
          <a:noFill/>
          <a:ln/>
        </p:spPr>
        <p:txBody>
          <a:bodyPr lIns="90488" tIns="44450" rIns="90488" bIns="44450"/>
          <a:lstStyle/>
          <a:p>
            <a:pPr>
              <a:lnSpc>
                <a:spcPct val="90000"/>
              </a:lnSpc>
              <a:spcAft>
                <a:spcPct val="10000"/>
              </a:spcAft>
              <a:buFontTx/>
              <a:buNone/>
            </a:pPr>
            <a:r>
              <a:rPr lang="es-ES_tradnl" sz="2800" dirty="0">
                <a:solidFill>
                  <a:schemeClr val="tx1"/>
                </a:solidFill>
                <a:latin typeface="Verdana" pitchFamily="34" charset="0"/>
              </a:rPr>
              <a:t>A. EMPLEADOR: </a:t>
            </a:r>
          </a:p>
          <a:p>
            <a:pPr>
              <a:lnSpc>
                <a:spcPct val="90000"/>
              </a:lnSpc>
              <a:spcAft>
                <a:spcPct val="10000"/>
              </a:spcAft>
              <a:buFontTx/>
              <a:buNone/>
            </a:pPr>
            <a:r>
              <a:rPr lang="es-ES_tradnl" sz="2800" dirty="0">
                <a:solidFill>
                  <a:srgbClr val="595959"/>
                </a:solidFill>
                <a:latin typeface="Verdana" pitchFamily="34" charset="0"/>
              </a:rPr>
              <a:t>	</a:t>
            </a:r>
            <a:r>
              <a:rPr lang="es-ES_tradnl" sz="2800" b="1" dirty="0">
                <a:solidFill>
                  <a:srgbClr val="92D050"/>
                </a:solidFill>
                <a:effectLst>
                  <a:outerShdw blurRad="38100" dist="38100" dir="2700000" algn="tl">
                    <a:srgbClr val="000000">
                      <a:alpha val="43137"/>
                    </a:srgbClr>
                  </a:outerShdw>
                </a:effectLst>
                <a:latin typeface="Verdana" pitchFamily="34" charset="0"/>
              </a:rPr>
              <a:t>DEBER DE HIGIENE Y SEGURIDAD  </a:t>
            </a:r>
          </a:p>
          <a:p>
            <a:pPr>
              <a:lnSpc>
                <a:spcPct val="90000"/>
              </a:lnSpc>
              <a:spcAft>
                <a:spcPct val="10000"/>
              </a:spcAft>
              <a:buFontTx/>
              <a:buNone/>
            </a:pPr>
            <a:r>
              <a:rPr lang="es-ES_tradnl" sz="2800" dirty="0">
                <a:solidFill>
                  <a:schemeClr val="tx1"/>
                </a:solidFill>
                <a:latin typeface="Verdana" pitchFamily="34" charset="0"/>
              </a:rPr>
              <a:t>B. ORGANISMOS ADMINISTRADORES: </a:t>
            </a:r>
          </a:p>
          <a:p>
            <a:pPr algn="just">
              <a:lnSpc>
                <a:spcPct val="90000"/>
              </a:lnSpc>
              <a:spcAft>
                <a:spcPct val="10000"/>
              </a:spcAft>
              <a:buFontTx/>
              <a:buNone/>
            </a:pPr>
            <a:r>
              <a:rPr lang="es-ES_tradnl" sz="2800" dirty="0">
                <a:solidFill>
                  <a:schemeClr val="folHlink"/>
                </a:solidFill>
                <a:latin typeface="Verdana" pitchFamily="34" charset="0"/>
              </a:rPr>
              <a:t>	</a:t>
            </a:r>
            <a:r>
              <a:rPr lang="es-ES_tradnl" sz="2800" b="1" dirty="0">
                <a:solidFill>
                  <a:srgbClr val="92D050"/>
                </a:solidFill>
                <a:effectLst>
                  <a:outerShdw blurRad="38100" dist="38100" dir="2700000" algn="tl">
                    <a:srgbClr val="000000">
                      <a:alpha val="43137"/>
                    </a:srgbClr>
                  </a:outerShdw>
                </a:effectLst>
                <a:latin typeface="Verdana" pitchFamily="34" charset="0"/>
              </a:rPr>
              <a:t>ACTIVIDADES PERMANENTES EN PREVENCION DE LOS RIESGOS LABORALES</a:t>
            </a:r>
          </a:p>
          <a:p>
            <a:pPr>
              <a:lnSpc>
                <a:spcPct val="90000"/>
              </a:lnSpc>
              <a:spcAft>
                <a:spcPct val="10000"/>
              </a:spcAft>
              <a:buFontTx/>
              <a:buNone/>
            </a:pPr>
            <a:r>
              <a:rPr lang="es-ES_tradnl" sz="2800" dirty="0">
                <a:solidFill>
                  <a:schemeClr val="tx1"/>
                </a:solidFill>
                <a:latin typeface="Verdana" pitchFamily="34" charset="0"/>
              </a:rPr>
              <a:t>C. TRABAJADORES</a:t>
            </a:r>
          </a:p>
          <a:p>
            <a:pPr algn="just">
              <a:lnSpc>
                <a:spcPct val="90000"/>
              </a:lnSpc>
              <a:spcAft>
                <a:spcPct val="10000"/>
              </a:spcAft>
              <a:buFontTx/>
              <a:buNone/>
            </a:pPr>
            <a:r>
              <a:rPr lang="es-ES_tradnl" sz="3000" dirty="0">
                <a:solidFill>
                  <a:srgbClr val="562B0A"/>
                </a:solidFill>
              </a:rPr>
              <a:t>	</a:t>
            </a:r>
            <a:r>
              <a:rPr lang="es-ES_tradnl" sz="2800" b="1" dirty="0" smtClean="0">
                <a:solidFill>
                  <a:srgbClr val="92D050"/>
                </a:solidFill>
                <a:effectLst>
                  <a:outerShdw blurRad="38100" dist="38100" dir="2700000" algn="tl">
                    <a:srgbClr val="000000">
                      <a:alpha val="43137"/>
                    </a:srgbClr>
                  </a:outerShdw>
                </a:effectLst>
                <a:latin typeface="Verdana" pitchFamily="34" charset="0"/>
              </a:rPr>
              <a:t>RIOHS y otros (Art. 160, N°5, del Código del Trabajo)</a:t>
            </a:r>
            <a:endParaRPr lang="es-ES_tradnl" sz="2800" b="1" dirty="0">
              <a:solidFill>
                <a:srgbClr val="92D050"/>
              </a:solidFill>
              <a:effectLst>
                <a:outerShdw blurRad="38100" dist="38100" dir="2700000" algn="tl">
                  <a:srgbClr val="000000">
                    <a:alpha val="43137"/>
                  </a:srgbClr>
                </a:outerShdw>
              </a:effectLst>
              <a:latin typeface="Verdana" pitchFamily="34" charset="0"/>
            </a:endParaRPr>
          </a:p>
        </p:txBody>
      </p:sp>
    </p:spTree>
    <p:extLst>
      <p:ext uri="{BB962C8B-B14F-4D97-AF65-F5344CB8AC3E}">
        <p14:creationId xmlns:p14="http://schemas.microsoft.com/office/powerpoint/2010/main" val="338213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7747"/>
                                        </p:tgtEl>
                                        <p:attrNameLst>
                                          <p:attrName>style.visibility</p:attrName>
                                        </p:attrNameLst>
                                      </p:cBhvr>
                                      <p:to>
                                        <p:strVal val="visible"/>
                                      </p:to>
                                    </p:set>
                                    <p:anim calcmode="lin" valueType="num">
                                      <p:cBhvr additive="base">
                                        <p:cTn id="7" dur="500" fill="hold"/>
                                        <p:tgtEl>
                                          <p:spTgt spid="287747"/>
                                        </p:tgtEl>
                                        <p:attrNameLst>
                                          <p:attrName>ppt_x</p:attrName>
                                        </p:attrNameLst>
                                      </p:cBhvr>
                                      <p:tavLst>
                                        <p:tav tm="0">
                                          <p:val>
                                            <p:strVal val="#ppt_x"/>
                                          </p:val>
                                        </p:tav>
                                        <p:tav tm="100000">
                                          <p:val>
                                            <p:strVal val="#ppt_x"/>
                                          </p:val>
                                        </p:tav>
                                      </p:tavLst>
                                    </p:anim>
                                    <p:anim calcmode="lin" valueType="num">
                                      <p:cBhvr additive="base">
                                        <p:cTn id="8" dur="500" fill="hold"/>
                                        <p:tgtEl>
                                          <p:spTgt spid="2877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714348" y="152400"/>
            <a:ext cx="7715304" cy="1219200"/>
          </a:xfrm>
          <a:noFill/>
          <a:ln/>
        </p:spPr>
        <p:txBody>
          <a:bodyPr lIns="90488" tIns="44450" rIns="90488" bIns="44450"/>
          <a:lstStyle/>
          <a:p>
            <a:pPr algn="ctr"/>
            <a:r>
              <a:rPr lang="es-ES_tradnl" sz="2800" b="1" dirty="0">
                <a:solidFill>
                  <a:schemeClr val="tx1">
                    <a:lumMod val="85000"/>
                    <a:lumOff val="1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DEBER DE HIGIENE Y SEGURIDAD DEL EMPLEADOR</a:t>
            </a:r>
          </a:p>
        </p:txBody>
      </p:sp>
      <p:pic>
        <p:nvPicPr>
          <p:cNvPr id="293891" name="Picture 3"/>
          <p:cNvPicPr>
            <a:picLocks noChangeAspect="1" noChangeArrowheads="1"/>
          </p:cNvPicPr>
          <p:nvPr/>
        </p:nvPicPr>
        <p:blipFill>
          <a:blip r:embed="rId2" cstate="print"/>
          <a:srcRect/>
          <a:stretch>
            <a:fillRect/>
          </a:stretch>
        </p:blipFill>
        <p:spPr bwMode="auto">
          <a:xfrm>
            <a:off x="4876800" y="2057400"/>
            <a:ext cx="1981200" cy="1871663"/>
          </a:xfrm>
          <a:prstGeom prst="rect">
            <a:avLst/>
          </a:prstGeom>
          <a:noFill/>
          <a:ln w="9525">
            <a:noFill/>
            <a:miter lim="800000"/>
            <a:headEnd/>
            <a:tailEnd/>
          </a:ln>
          <a:effectLst/>
        </p:spPr>
      </p:pic>
      <p:sp>
        <p:nvSpPr>
          <p:cNvPr id="293893" name="Text Box 5"/>
          <p:cNvSpPr txBox="1">
            <a:spLocks noChangeArrowheads="1"/>
          </p:cNvSpPr>
          <p:nvPr/>
        </p:nvSpPr>
        <p:spPr bwMode="auto">
          <a:xfrm>
            <a:off x="338122" y="1375201"/>
            <a:ext cx="8772556" cy="276999"/>
          </a:xfrm>
          <a:prstGeom prst="rect">
            <a:avLst/>
          </a:prstGeom>
          <a:noFill/>
          <a:ln w="9525">
            <a:noFill/>
            <a:miter lim="800000"/>
            <a:headEnd/>
            <a:tailEnd/>
          </a:ln>
          <a:effectLst/>
        </p:spPr>
        <p:txBody>
          <a:bodyPr wrap="square">
            <a:spAutoFit/>
          </a:bodyPr>
          <a:lstStyle/>
          <a:p>
            <a:pPr algn="ctr" eaLnBrk="0" hangingPunct="0">
              <a:spcBef>
                <a:spcPct val="50000"/>
              </a:spcBef>
              <a:buClrTx/>
            </a:pPr>
            <a:r>
              <a:rPr lang="es-ES_tradnl" sz="1200" b="1" dirty="0">
                <a:latin typeface="Verdana" panose="020B0604030504040204" pitchFamily="34" charset="0"/>
                <a:ea typeface="Verdana" panose="020B0604030504040204" pitchFamily="34" charset="0"/>
                <a:cs typeface="Verdana" panose="020B0604030504040204" pitchFamily="34" charset="0"/>
              </a:rPr>
              <a:t>EL ART. 184 DEL CÓDIGO DEL TRABAJO SE ENTIENDE INCORPORADO AL CONTRATO DE TRABAJO</a:t>
            </a:r>
            <a:endParaRPr lang="es-ES" sz="1200" b="1" dirty="0">
              <a:latin typeface="Verdana" panose="020B0604030504040204" pitchFamily="34" charset="0"/>
              <a:ea typeface="Verdana" panose="020B0604030504040204" pitchFamily="34" charset="0"/>
              <a:cs typeface="Verdana" panose="020B0604030504040204" pitchFamily="34" charset="0"/>
            </a:endParaRPr>
          </a:p>
        </p:txBody>
      </p:sp>
      <p:sp>
        <p:nvSpPr>
          <p:cNvPr id="293894" name="Text Box 6"/>
          <p:cNvSpPr txBox="1">
            <a:spLocks noChangeArrowheads="1"/>
          </p:cNvSpPr>
          <p:nvPr/>
        </p:nvSpPr>
        <p:spPr bwMode="auto">
          <a:xfrm>
            <a:off x="609600" y="1905000"/>
            <a:ext cx="4114800" cy="1015663"/>
          </a:xfrm>
          <a:prstGeom prst="rect">
            <a:avLst/>
          </a:prstGeom>
          <a:noFill/>
          <a:ln w="9525">
            <a:solidFill>
              <a:schemeClr val="bg2"/>
            </a:solidFill>
            <a:miter lim="800000"/>
            <a:headEnd/>
            <a:tailEnd/>
          </a:ln>
          <a:effectLst/>
        </p:spPr>
        <p:txBody>
          <a:bodyPr>
            <a:spAutoFit/>
          </a:bodyPr>
          <a:lstStyle/>
          <a:p>
            <a:pPr algn="l">
              <a:spcAft>
                <a:spcPct val="10000"/>
              </a:spcAft>
              <a:buClrTx/>
            </a:pPr>
            <a:r>
              <a:rPr lang="es-ES_tradnl" sz="20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ELEMENTOS DEL DEBER DE HIGIENE Y SEGURIDAD DEL EMPLEADOR:</a:t>
            </a:r>
          </a:p>
        </p:txBody>
      </p:sp>
      <p:sp>
        <p:nvSpPr>
          <p:cNvPr id="293895" name="Text Box 7"/>
          <p:cNvSpPr txBox="1">
            <a:spLocks noChangeArrowheads="1"/>
          </p:cNvSpPr>
          <p:nvPr/>
        </p:nvSpPr>
        <p:spPr bwMode="auto">
          <a:xfrm>
            <a:off x="762000" y="3276600"/>
            <a:ext cx="3962400" cy="711200"/>
          </a:xfrm>
          <a:prstGeom prst="rect">
            <a:avLst/>
          </a:prstGeom>
          <a:noFill/>
          <a:ln w="9525">
            <a:solidFill>
              <a:srgbClr val="92D050"/>
            </a:solidFill>
            <a:miter lim="800000"/>
            <a:headEnd/>
            <a:tailEnd/>
          </a:ln>
          <a:effectLst/>
        </p:spPr>
        <p:txBody>
          <a:bodyPr>
            <a:spAutoFit/>
          </a:bodyPr>
          <a:lstStyle/>
          <a:p>
            <a:pPr algn="ctr">
              <a:spcAft>
                <a:spcPct val="10000"/>
              </a:spcAft>
            </a:pPr>
            <a:r>
              <a:rPr lang="es-ES_tradnl" sz="20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 </a:t>
            </a:r>
            <a:r>
              <a:rPr lang="es-ES_tradnl" sz="2000" b="1" dirty="0">
                <a:latin typeface="Verdana" panose="020B0604030504040204" pitchFamily="34" charset="0"/>
                <a:ea typeface="Verdana" panose="020B0604030504040204" pitchFamily="34" charset="0"/>
                <a:cs typeface="Verdana" panose="020B0604030504040204" pitchFamily="34" charset="0"/>
              </a:rPr>
              <a:t>Condiciones Adecuadas de Higiene y Seguridad</a:t>
            </a:r>
            <a:endParaRPr lang="es-ES" sz="2000" b="1" dirty="0">
              <a:latin typeface="Verdana" panose="020B0604030504040204" pitchFamily="34" charset="0"/>
              <a:ea typeface="Verdana" panose="020B0604030504040204" pitchFamily="34" charset="0"/>
              <a:cs typeface="Verdana" panose="020B0604030504040204" pitchFamily="34" charset="0"/>
            </a:endParaRPr>
          </a:p>
        </p:txBody>
      </p:sp>
      <p:sp>
        <p:nvSpPr>
          <p:cNvPr id="293896" name="Text Box 8"/>
          <p:cNvSpPr txBox="1">
            <a:spLocks noChangeArrowheads="1"/>
          </p:cNvSpPr>
          <p:nvPr/>
        </p:nvSpPr>
        <p:spPr bwMode="auto">
          <a:xfrm>
            <a:off x="762000" y="4114800"/>
            <a:ext cx="3667124" cy="711200"/>
          </a:xfrm>
          <a:prstGeom prst="rect">
            <a:avLst/>
          </a:prstGeom>
          <a:noFill/>
          <a:ln w="9525">
            <a:solidFill>
              <a:srgbClr val="92D050"/>
            </a:solidFill>
            <a:miter lim="800000"/>
            <a:headEnd/>
            <a:tailEnd/>
          </a:ln>
          <a:effectLst/>
        </p:spPr>
        <p:txBody>
          <a:bodyPr wrap="square">
            <a:spAutoFit/>
          </a:bodyPr>
          <a:lstStyle/>
          <a:p>
            <a:pPr algn="l">
              <a:spcAft>
                <a:spcPct val="10000"/>
              </a:spcAft>
            </a:pPr>
            <a:r>
              <a:rPr lang="es-ES_tradnl" sz="20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 </a:t>
            </a:r>
            <a:r>
              <a:rPr lang="es-ES_tradnl" sz="2000" b="1" dirty="0">
                <a:latin typeface="Verdana" panose="020B0604030504040204" pitchFamily="34" charset="0"/>
                <a:ea typeface="Verdana" panose="020B0604030504040204" pitchFamily="34" charset="0"/>
                <a:cs typeface="Verdana" panose="020B0604030504040204" pitchFamily="34" charset="0"/>
              </a:rPr>
              <a:t>Implementos de Protección Personal</a:t>
            </a:r>
            <a:endParaRPr lang="es-ES" sz="1800" b="1" dirty="0">
              <a:latin typeface="Verdana" panose="020B0604030504040204" pitchFamily="34" charset="0"/>
              <a:ea typeface="Verdana" panose="020B0604030504040204" pitchFamily="34" charset="0"/>
              <a:cs typeface="Verdana" panose="020B0604030504040204" pitchFamily="34" charset="0"/>
            </a:endParaRPr>
          </a:p>
        </p:txBody>
      </p:sp>
      <p:sp>
        <p:nvSpPr>
          <p:cNvPr id="293897" name="Text Box 9"/>
          <p:cNvSpPr txBox="1">
            <a:spLocks noChangeArrowheads="1"/>
          </p:cNvSpPr>
          <p:nvPr/>
        </p:nvSpPr>
        <p:spPr bwMode="auto">
          <a:xfrm>
            <a:off x="762000" y="4953000"/>
            <a:ext cx="3595686" cy="711200"/>
          </a:xfrm>
          <a:prstGeom prst="rect">
            <a:avLst/>
          </a:prstGeom>
          <a:noFill/>
          <a:ln w="9525">
            <a:solidFill>
              <a:srgbClr val="92D050"/>
            </a:solidFill>
            <a:miter lim="800000"/>
            <a:headEnd/>
            <a:tailEnd/>
          </a:ln>
          <a:effectLst/>
        </p:spPr>
        <p:txBody>
          <a:bodyPr wrap="square">
            <a:spAutoFit/>
          </a:bodyPr>
          <a:lstStyle/>
          <a:p>
            <a:pPr algn="l">
              <a:spcAft>
                <a:spcPct val="10000"/>
              </a:spcAft>
            </a:pPr>
            <a:r>
              <a:rPr lang="es-ES_tradnl" sz="20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 </a:t>
            </a:r>
            <a:r>
              <a:rPr lang="es-ES_tradnl" sz="2000" b="1" dirty="0">
                <a:latin typeface="Verdana" panose="020B0604030504040204" pitchFamily="34" charset="0"/>
                <a:ea typeface="Verdana" panose="020B0604030504040204" pitchFamily="34" charset="0"/>
                <a:cs typeface="Verdana" panose="020B0604030504040204" pitchFamily="34" charset="0"/>
              </a:rPr>
              <a:t>Acceso Oportuno a Atención Médica</a:t>
            </a:r>
          </a:p>
        </p:txBody>
      </p:sp>
      <p:cxnSp>
        <p:nvCxnSpPr>
          <p:cNvPr id="293898" name="AutoShape 10"/>
          <p:cNvCxnSpPr>
            <a:cxnSpLocks noChangeShapeType="1"/>
            <a:stCxn id="293894" idx="1"/>
            <a:endCxn id="293895" idx="1"/>
          </p:cNvCxnSpPr>
          <p:nvPr/>
        </p:nvCxnSpPr>
        <p:spPr bwMode="auto">
          <a:xfrm rot="10800000" flipH="1" flipV="1">
            <a:off x="609600" y="2412832"/>
            <a:ext cx="152400" cy="1219368"/>
          </a:xfrm>
          <a:prstGeom prst="bentConnector3">
            <a:avLst>
              <a:gd name="adj1" fmla="val -150000"/>
            </a:avLst>
          </a:prstGeom>
          <a:noFill/>
          <a:ln w="9525">
            <a:solidFill>
              <a:schemeClr val="tx1"/>
            </a:solidFill>
            <a:miter lim="800000"/>
            <a:headEnd/>
            <a:tailEnd type="triangle" w="med" len="med"/>
          </a:ln>
          <a:effectLst/>
        </p:spPr>
      </p:cxnSp>
      <p:cxnSp>
        <p:nvCxnSpPr>
          <p:cNvPr id="293899" name="AutoShape 11"/>
          <p:cNvCxnSpPr>
            <a:cxnSpLocks noChangeShapeType="1"/>
            <a:endCxn id="293896" idx="1"/>
          </p:cNvCxnSpPr>
          <p:nvPr/>
        </p:nvCxnSpPr>
        <p:spPr bwMode="auto">
          <a:xfrm rot="16200000" flipH="1">
            <a:off x="-443706" y="3264694"/>
            <a:ext cx="2032000" cy="379412"/>
          </a:xfrm>
          <a:prstGeom prst="bentConnector2">
            <a:avLst/>
          </a:prstGeom>
          <a:noFill/>
          <a:ln w="9525">
            <a:solidFill>
              <a:schemeClr val="tx1"/>
            </a:solidFill>
            <a:miter lim="800000"/>
            <a:headEnd/>
            <a:tailEnd type="triangle" w="med" len="med"/>
          </a:ln>
          <a:effectLst/>
        </p:spPr>
      </p:cxnSp>
      <p:cxnSp>
        <p:nvCxnSpPr>
          <p:cNvPr id="293900" name="AutoShape 12"/>
          <p:cNvCxnSpPr>
            <a:cxnSpLocks noChangeShapeType="1"/>
            <a:stCxn id="293894" idx="1"/>
            <a:endCxn id="293897" idx="1"/>
          </p:cNvCxnSpPr>
          <p:nvPr/>
        </p:nvCxnSpPr>
        <p:spPr bwMode="auto">
          <a:xfrm rot="10800000" flipH="1" flipV="1">
            <a:off x="609600" y="2412832"/>
            <a:ext cx="152400" cy="2895768"/>
          </a:xfrm>
          <a:prstGeom prst="bentConnector3">
            <a:avLst>
              <a:gd name="adj1" fmla="val -150000"/>
            </a:avLst>
          </a:prstGeom>
          <a:noFill/>
          <a:ln w="9525">
            <a:solidFill>
              <a:schemeClr val="tx1"/>
            </a:solidFill>
            <a:miter lim="800000"/>
            <a:headEnd/>
            <a:tailEnd type="triangle" w="med" len="med"/>
          </a:ln>
          <a:effectLst/>
        </p:spPr>
      </p:cxnSp>
      <p:pic>
        <p:nvPicPr>
          <p:cNvPr id="293901" name="Picture 13"/>
          <p:cNvPicPr>
            <a:picLocks noChangeAspect="1" noChangeArrowheads="1"/>
          </p:cNvPicPr>
          <p:nvPr/>
        </p:nvPicPr>
        <p:blipFill>
          <a:blip r:embed="rId3" cstate="print"/>
          <a:srcRect/>
          <a:stretch>
            <a:fillRect/>
          </a:stretch>
        </p:blipFill>
        <p:spPr bwMode="auto">
          <a:xfrm>
            <a:off x="7086600" y="2514600"/>
            <a:ext cx="1828800" cy="2438400"/>
          </a:xfrm>
          <a:prstGeom prst="rect">
            <a:avLst/>
          </a:prstGeom>
          <a:noFill/>
          <a:ln w="12700">
            <a:noFill/>
            <a:miter lim="800000"/>
            <a:headEnd/>
            <a:tailEnd/>
          </a:ln>
          <a:effectLst/>
        </p:spPr>
      </p:pic>
      <p:sp>
        <p:nvSpPr>
          <p:cNvPr id="2" name="AutoShape 2" descr="data:image/jpeg;base64,/9j/4AAQSkZJRgABAQAAAQABAAD/2wCEAAkGBhQSEBUUEhQVFRQVFxcVFxcUFhgVFRcVFBwWFxQUFxUXHCYeFxojGRQUHy8gIycpLCwsFx4xNTAqNSYrLCkBCQoKDgwOGg8PGiwkHCQsLCwpLCkpKSwsKSwsLCwtLCkpLCksLCksLCwsLCksKSwpKSwsLCwsLCwsLCkpLCksKf/AABEIAKAAyAMBIgACEQEDEQH/xAAcAAACAgMBAQAAAAAAAAAAAAADBQQGAAIHAQj/xABJEAACAAQDAwcJBQUGBQUAAAABAgADBBESITEFBkEHEyJRYXGBFDJScpGSobHSQlSCwdEjM0RisxUXNbLC8CVTouHxFiQ0Y4P/xAAZAQADAQEBAAAAAAAAAAAAAAAAAQIDBAX/xAAnEQACAgICAQIGAwAAAAAAAAAAAQIREjEDIVETQQQiYXGB8BQykf/aAAwDAQACEQMRAD8A7PTUylF6K+aOA6oL5Knor7ojKX92vqj5CCwAC8lT0V90RnkqeivuiCxkAAvJU9FfdEZ5Knor7ogsZAALyVPRX3RGeSp6K+6ILGQAC8lT0F90RnkqeivuiCxkAAvJU9FfdEZ5Knor7ogsZAAE0yD7K+wQMiV6K+Cj9IVbyb3SqXosGdyt7LbIcLk6aRX6PlVo2ycTZZy85cQ9qkxouNtXRDmkXK6cJY90CD+Sp6K+6IrVDvrSTpnNyp6M9wApupY5GyggYss8otcS1RSdgfJE9FfdH6Qur1wtkBa3og/lDeIdXJLHIQR2KXaI1Ol8NwMzn0V0sOyJ/kqeivuiASKZha/A38ImQSCKoF5Knor7ojPJU9FfdEFjyJKBGmT0V90QkO0U/l8EH6RYDARSKNFHsEXFpbRMk3pipZ4ZRZdceeEcBxNsoyGlQlkb1W+RjIlu9DSoJS/u19UfIQWA0p6C+qvyEFZrC50hDPYyItPXhycOg4njBXzFjpDaoSaegsZEUBUBOg1JufziONrSyQFYG5tl2wihiWECmv1QIvHheADczDYZxgmkcYEWit70b0GmZVRQSRiOLq0AFu6E2VGLk6RaOfPXGrVDWyIv2iFmx9p8/JSZa2IadoNj8om3gFQp2lsqVMJM6UrE6k3N/EQkq9z6Jh/8dR2oWU/AxcDCut2aD5rYT1aj2cPCHk17ipFLmcmlOXDyps2Wym4Bs69XYePXF13aWbJVJcyYJigYb5/hNjmOrWIB2fNXgD6pv8DaN5U11OasPAwm7dstSajj7FvmTgusC8tXt9kB5zFKUxGEzpn1YtK0Yt0ybMrgDax/8xiVl7dHU21hZtV7WOKwwjjYQKi2yjFAM7zMF7i1wFOXXrFYqicnZYIgtVP2eyJ0LJvHxiYqypOg0iqJt0r3JiU4yhTs0eZ3mHD6HugkqYRfRCmMMLeq3yMZA2XI5cG+RjyExom0x6CeqPkIg7wVuCUe2/sGsSUnBUS/oj5CK/t6dzrAIbBbgkjFfuzHbFQjkyOSSjG2ZurtcTZbkfZmYT7B+sWPHFc3f2ZgR+kbFhkAqi/E5DtiwypIA4+JMQ7XI19hwlkrqjSplh1ZTowIPjFV2bsJ5M/E0xCvYeo3GR4/rFm2jNEuWWsL8Li+Z0hP/aE3hhHcgilGynKhv5QvWPDP5RnPj+Y9yt+kKpe05nNTGLXOIIvfxPsPwiM9TM4zG9toeIZD0zf5X90wp23sKXU4eclzLjIMtlNuo56RBqJ7qt+cc/ih7V1Bk07OTdpcvU8Xt+toTjQ4y8AqcLJRUVMKqLAFkGXi0bf2h1BT/wDpL+qKutOAouAWt0mIBJb7RJOZzvAarZ8uYpV0Ug9gB7wRmDDwJzLRXbX5pS0xGRRniJW3tvb4xTNo8p0kMQuM244Dbw6492Ss2ifCWaoo36Ly3u8yWGyxD0l69Ij7R3blSJykl/JZtzLdDexOeAkg37OsdxicCsglLyoS7gHibZqRrpDyn3+lHzgR4EfMRT52x5MyZzaljLchVL5FScvnoRFqotyqiUMJdZmHR74Sw7VOhGl+Osa8fHB9SlRlyckl2lY4k7xU87LGLHhex9sPZOx5YGQJDDiTpFck7EAws0tXsbsoALestrXPZx74ebVnTeaDSGsRrkMwdLX0iGnF1ZUZKSuibP2bLcWZbi1rG9rDhGlPseTLtgloLHEMhk2lxfQ2EZsuczSlLXxZ3vloSISbSrahZ9kDlcR0BsBlxhK2V0izxpzY6o9iAs0Xt0vOtmDEjJ4QdUemBzV6J7jECkBL5jLtgAnVPmN6rfIxkeVA6Deq3yMZAAkrKzID0QAO8qsLMcb7SngMV1JwnXSyi+XjGuzpHOP/ACjM/p4xtxPGLkzn+IVyjFDujTDLUcTmfH/YicjREDXaDYukI4oTybl9TZKuhdvFP/dr1tf3f/MKTPsb9Vz8LwfeOd+2XTJMr5C5Jis7U3nloXVSrdG1lYXueqOtIeain1sfzHtKkL145p/L5xEao6zETeHbYk1CS2FgtOmZNs21HwhM288u9iyDr6X5QbCHIoN2i0SJmKZJTrcE9y5/lDXemfant/zJqL4Yrn4KYrG621lnV6qpDBJbNiXTS2n4hDbfSpCpThiADMZrn+VCfm0D2StENp4jVpwAvEIG4BBuIj7TxCU+AFmwtYDUki0UQVluVI4/3AKX1DkNbr0tfsi6U21JTzPIpp/Z1ChpZ9CYbkAdV8iO244xxGdQTFyaW470P6Q2nbcafNUlcLIgUWJywDI553yiDSqLnU1fk83BONmGYNjZ1B6Li3A2jtSNiAI0IuO4i8ckkn+0qEWt5bSgEf8A2Lpn1hrWPUwHXAaTlDdpYVnsVyIZihW2VrC2loiVhR0Wi22hZjZ8KMUdyoCK2hGK9jYkA20hpVTGUiwJGd7C5HbbjHEZm8dmBWbNZRqouyWz0ByEP9jb6ygM2nSyPSXEhv6pJU93si072RTWjqtHVAi2XeDcG/bCLamzZ71BZQcOJSM+Atfj3wppt50li6ETFJyCMpsTmfOI6J4jUHPrhhQcoMvHgqJbSOos6v7QuYz0Od4nRouy3RWzsqbz5b7POYtfs3vp3Q/pqlZihkYMp4qbj4QW0SM0mi6m2tjbvOkKNnU05JnTAwk+cDfK2WUOQI9tDAFU+Y3qt8jGRlSOg3qt8jGQAUXeCfgnrb7S3I67BAB8TD+lQJLyFicz3nh4QiqpWPaEu+YVS3uhLfEiHzVQ0t8Y5fjedRhGCf7fRhFfPKT/AHoPSnjBJL3c9gjw2VdDApc0roDY8SpMYp+koxf5NiSi3viAOZtkD0eEaNSJ6Ce4v6QMVeWo9hEeeW+r71o6v5HH5AVStorOrp1O8qWwlSkcMyhmJc2Km40zic+waY608g98pP0hOjCTWTJoUu8+WowqyjCE43Ot7RP/APUOdjJnDwU/Jo6I/PFSjojOOiQNnypCu8mTLRsJ8xACbZgdHMi9soU7I2vLrplRJmSVIpnVQScVyQwJ/l80xPO8Uq2azBlxlnjkNO2IW6+7T0s2qdyp5+biXCbnCMZzvoelp2Q2mtlKSehgd3Kb/kr4Fh+cAfdukvhwWNr2xuMvbDjCYTbQRi7Gxysoy6/9mOb4jnlxRySsYObujTEWwuO6Y/6wqqOTWjJZ7TcRyvzh7uIiw0BYl7nIEKL9mR/KJMzTxHzEacfJ6kcgEGy9xKenmibKecrLf7YIIORBBXMQLaHJxSTpzTXxhnOJsJQC/E2w5X1izXjMUWMqn91tFdf3hsbnE5OIZ3XK1uGfZDKn3B2eulMhP8zMfmYc3jy8O2FA6bYlNLFlky1/AD84lLTywbiXKvpfAoNh22gOKFG194Jck2ebLRupmAPfbWFdgWRZyjJbDsAt8BGJV21PtjnknetTN6M5MBS4AZcImA2YZ52IsQO+GsrehbZurduNbfOEW0kXF6vI2tfhe9r8L9kJ6HeGeapZE6SqYrkMrFlIUE3B8NNYrVXv3KTWZLHcb/KI1DynyHny5XOkM7BVdVx4S2Q6Nje+njDJOmVPmN6rfIxkIk2oC2A1JYkN0GkGWWFjoSBbTXsjIQCKrrAtcoBBJV1tcedglNhPUbCIe9e3plPSTZgGCYOih7W0Yd2fsitbdq+b2rMf0Jitxz/ZplEnlA2zJqKRBKcG81Cy8cNm1HfYR53xXF6k4P60/wAMjFps5/SbQqlcTlmTA98WLGcR46E5jvjuW4e+Ar6e7WE6WQs0DIG/mzAOAax7iDHJ6Dd4zUVjzgaYCZZCgpcGyq2d7twAGkT+TquNPtRUOQnBpLg5dMdJcuvEvxj00kM7VKm3HtGfWMoxwDwHsjSXLtfLUknvPGPS0S1YyNP2XJmWLykY21Izt3iIx3bp+CFfVdx/qierZR7iik2lSJcIv2FU3duXk2Kb0SrWMwkEqQRe/DKJ9ZTc4VJLDDcjCbZnI8OIMZVN0CRc2zsONuEELQNtjUUtEOVQFQVDnDbIFVJuFwqbi1wPOtxMaYJktiFN1sgzDXGHXPFmWOZPhE3FHmKJd+zGQ05/FiDBlLBrHoNbCQV0IAxWMT3mDLLj8s/ygeKI9bWLLUu7BUQM7MdAoFiT7YEBOLCNco4xvHy0TmcrRqspNA7qHmt255L3ARX5XKptIG/lTHsZUI9mGGB9DG3XGpjkWwuW57haySrLxmSRhcdpQ5N4WjpmztryqiWJsiYJiNoRwPEEag9hhATWMcH3qqMU+c51abMNzxAYqPCwEdzxZ+IjiFdvHMmoyIhASYbtzpzwk6KRkNMoHJRVtlxhKbqKtiKpnIebwXPR6eWjfnwjcXY5K9rAGytr4DxiXM2vNJUiWRniymDPPTIRF2ntSbNsGUDDf7ROtuzsiVyQ8j9Hkr+rBS92J7LjZQiDPHMbKw42Fz8InUFNTU0wPOLzChDKJbhVLKbhsQFwLgcR+UI6jb822DFkLjj+cRaYNMdQ12BYZDIkXzA7bcYb70RrZ1LdHfqdUbRko7G0wspGOYRYJMIFmYg+MZCndKiSXtelwYwC7nDMADL+zmcRkw7YyH37gNt9X/8AfT9NV/yJFQmV15gQWzv1cASc9Tppl3xf97t9qfyudTVshXSWVWXNl9GdLBRDr9sXbT4GOY7w0yq4mU8znEvdW0ZSMxiHX/u0YxVSNJP5TqkmS7bIxS8LXEqXLF1V0mgkGxJBuThIsbm5Foo28ddMp64zAQJsuYr9YExbE3687g+MD2Jv5MlIVlsADYlWCtZxowDXzB0Iz0iv7S2hzjlmOZNySeMdFmR0Sj5e5qG06QrdZlth9ga/zh/Rcu9G37xJqd6hh/0kxwrm8RvGz0piLHR9IUPKds6bpUSwTwa6f5gIeUu2JE393NRvVYN8jHyaVjEcg3BIPWMj7RDsKPrvonRo8VMhmNI+WaTeurl+ZUzh2Yyw9jXh3RcrFfLt+0VwODIPmtoLA+ijLMaEHqMcWouXWev72Sreq1vgwPzh9R8u1Of3kuangGH/AEn8oAOklo5xyybZKU6SVNudbpepLzt3Fj8IdUfK3QTLftgpPBwV+YtHP+VDaqVVVJMt1dAhzRgwuWJtl2WgApMqQNW9n6xuzjqifs7Z3PzsF7KAWdvRQakX4kkAdpEWFaNVawWQJYsDKmS8U1ixwreaTqSeFu6ARSZksHSJm7288+jm4pMwoGsHFgykdZU5XHXDXebYSyiWlAoVtzkpr3TESAyk5lMQIN81NgdRFXqF4wAdSk8qVQPOEl+9GX/K0USY0wFikwAMSxHaTcxBlbQ6IvfThaMatHb4j/vA0mqZUZOLtOgj1E24JmWIyGegHdAHYnzphN++APOvAzMiVCK0hvkk9t/6SCiekSfVhhs+tWS4ZF5yYNMXmg9ZGp7shCcMYn7KklnKi2IgkYmVFyBJuzEAaeJyiiC3biVTzNr07zWxOXbuA5uZkBoB2CMiFycVBba1Lfi7f05kewkB7ykzE/tWqBD3xrexW37uXoLXirF0GamYPdI8dIsXKXL/AOLVXrr/AE5cVoCNVog1mBDwN+sW+UBWXEkpGhEFDCSptuEFlm56oix6DBSCye+zSeMRpmzSIPIrToYI8098ZYsu0LHpiIEVhjzsbYFMFNB0Ko8hm1ADoYDM2cRBYUQYkbOe0wdtxA3kERoLjPqhiLxunsvyoz6fHgabKFmtfzHVmGG4vkNL8I6DU0EinpHSfgAKav0ZjZYcaPYktaw6Ol/byfYu1mlTUnyzZkN+ztU9hzEdJ2PtSiqKrymdUMqspE2lqOnKxWsrS2OSgHPL4XhgV3YLc7SThMVbJJmlCWJfO5axJuRdZdxpcDQxRakWvHRd9tqUavMNHm01FlEjKXLlKbsksW1dgCTHNqp4GBpJlkjKPWlmAc4V0No98tbr+EIDe0eWgRnmMBJh0AW8YWjUCPRFJElp5MD/AMXpfXb+nMjIzkw/xel9dv6cyMiWND/fqYp2nUhh9tf6cuEkzZkthlFq34pA1fUHjiX+mkV1qW3GMcvDNcfIrm7A6jER9luIsOkaiesUuRicEVh6RhwjQSTFmnOpHCF07CDpGinZDjQqMsjUQVHIiaiA6EQQyRxHsh5BQuZwY9WYRwuIm+R9WfZHi9HXKCxURTP7LRgrCIYqFIzAMCmbPU6ZRNplU0RTWKfOWNXky20No2mUdojPIh4r2FZo0lkPRgsvaDDrHdpA+bYaR5iI1EOhWbzqhm64AJBJ4Dvg4mjuj059sFAePRC0RmoYK/jGnOHrgoLMXZ5jc0JEeCpIggrjB2AEyTGhWJfld41MwGHYUPuTD/F6X12/pzI9gnJqo/takt6bf05kZEsC177z7V8+/pL/AJEivCpBNrHLiRYRbN8N1KydWzpkqSzIzKVYNLsQEQcWvqCPCEjbkbQ+7P70v64ww7NsiCWv1QvrZMPDuTtD7q/vSvrjU7kbQ+6OfxSvrhxi0JtMpc+aynWANVExc6nk7r2/hH96V9cL35Mdo8KR/elfXHQqMisLOI0MSZW0mGpvDv8Aux2l90me9K+uPf7stpfdJnvSvrg6YditNoKeyDA4uN4nf3ZbS+6P70r64NI5O9pr/CTPelfXEtIdigyCDcRsley+cMuuLNK3Ar+NLMH4pX1xtN5P6/7q5/FK+uJu9j+wgl1SNxjWbSKYbtyZVx0ppi/il/XGh5O9prpTuR68r64K8Bfkrk6jI0vA1DaZeMWpdx9p8aNz+KV9cYeTuvb+EmA+tK+uKsVFZ8lv9n2QJqK3WIta7gbSXSlc/ilfXElNxq8+dRzB+KV9cK2gopJkN2GBvLtqCIvp5PK0/wAK3vS/rgTcm9d92f3pX1wZhRQ8EamXF4fkyrj/AAre9LH+uAtyY7Q4U0z3pX1xWQqKZaPbRbjyZ7R+6Mfxyh/rjQ8mW0fukz3pX1w7AHyY/wCL0vrt/TmRkWHcTcOukbRp5s6nZJaMxZi0uwGBxwcnUiPYljP/2Q=="/>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data:image/jpeg;base64,/9j/4AAQSkZJRgABAQAAAQABAAD/2wCEAAkGBhQSEBUUEhQVFRQVFxcVFxcUFhgVFRcVFBwWFxQUFxUXHCYeFxojGRQUHy8gIycpLCwsFx4xNTAqNSYrLCkBCQoKDgwOGg8PGiwkHCQsLCwpLCkpKSwsKSwsLCwtLCkpLCksLCksLCwsLCksKSwpKSwsLCwsLCwsLCkpLCksKf/AABEIAKAAyAMBIgACEQEDEQH/xAAcAAACAgMBAQAAAAAAAAAAAAADBQQGAAIHAQj/xABJEAACAAQDAwcJBQUGBQUAAAABAgADBBESITEFBkEHEyJRYXGBFDJScpGSobHSQlSCwdEjM0RisxUXNbLC8CVTouHxFiQ0Y4P/xAAZAQADAQEBAAAAAAAAAAAAAAAAAQIDBAX/xAAnEQACAgICAQIGAwAAAAAAAAAAAQIREjEDIVETQQQiYXGB8BQykf/aAAwDAQACEQMRAD8A7PTUylF6K+aOA6oL5Knor7ojKX92vqj5CCwAC8lT0V90RnkqeivuiCxkAAvJU9FfdEZ5Knor7ogsZAALyVPRX3RGeSp6K+6ILGQAC8lT0F90RnkqeivuiCxkAAvJU9FfdEZ5Knor7ogsZAAE0yD7K+wQMiV6K+Cj9IVbyb3SqXosGdyt7LbIcLk6aRX6PlVo2ycTZZy85cQ9qkxouNtXRDmkXK6cJY90CD+Sp6K+6IrVDvrSTpnNyp6M9wApupY5GyggYss8otcS1RSdgfJE9FfdH6Qur1wtkBa3og/lDeIdXJLHIQR2KXaI1Ol8NwMzn0V0sOyJ/kqeivuiASKZha/A38ImQSCKoF5Knor7ojPJU9FfdEFjyJKBGmT0V90QkO0U/l8EH6RYDARSKNFHsEXFpbRMk3pipZ4ZRZdceeEcBxNsoyGlQlkb1W+RjIlu9DSoJS/u19UfIQWA0p6C+qvyEFZrC50hDPYyItPXhycOg4njBXzFjpDaoSaegsZEUBUBOg1JufziONrSyQFYG5tl2wihiWECmv1QIvHheADczDYZxgmkcYEWit70b0GmZVRQSRiOLq0AFu6E2VGLk6RaOfPXGrVDWyIv2iFmx9p8/JSZa2IadoNj8om3gFQp2lsqVMJM6UrE6k3N/EQkq9z6Jh/8dR2oWU/AxcDCut2aD5rYT1aj2cPCHk17ipFLmcmlOXDyps2Wym4Bs69XYePXF13aWbJVJcyYJigYb5/hNjmOrWIB2fNXgD6pv8DaN5U11OasPAwm7dstSajj7FvmTgusC8tXt9kB5zFKUxGEzpn1YtK0Yt0ybMrgDax/8xiVl7dHU21hZtV7WOKwwjjYQKi2yjFAM7zMF7i1wFOXXrFYqicnZYIgtVP2eyJ0LJvHxiYqypOg0iqJt0r3JiU4yhTs0eZ3mHD6HugkqYRfRCmMMLeq3yMZA2XI5cG+RjyExom0x6CeqPkIg7wVuCUe2/sGsSUnBUS/oj5CK/t6dzrAIbBbgkjFfuzHbFQjkyOSSjG2ZurtcTZbkfZmYT7B+sWPHFc3f2ZgR+kbFhkAqi/E5DtiwypIA4+JMQ7XI19hwlkrqjSplh1ZTowIPjFV2bsJ5M/E0xCvYeo3GR4/rFm2jNEuWWsL8Li+Z0hP/aE3hhHcgilGynKhv5QvWPDP5RnPj+Y9yt+kKpe05nNTGLXOIIvfxPsPwiM9TM4zG9toeIZD0zf5X90wp23sKXU4eclzLjIMtlNuo56RBqJ7qt+cc/ih7V1Bk07OTdpcvU8Xt+toTjQ4y8AqcLJRUVMKqLAFkGXi0bf2h1BT/wDpL+qKutOAouAWt0mIBJb7RJOZzvAarZ8uYpV0Ug9gB7wRmDDwJzLRXbX5pS0xGRRniJW3tvb4xTNo8p0kMQuM244Dbw6492Ss2ifCWaoo36Ly3u8yWGyxD0l69Ij7R3blSJykl/JZtzLdDexOeAkg37OsdxicCsglLyoS7gHibZqRrpDyn3+lHzgR4EfMRT52x5MyZzaljLchVL5FScvnoRFqotyqiUMJdZmHR74Sw7VOhGl+Osa8fHB9SlRlyckl2lY4k7xU87LGLHhex9sPZOx5YGQJDDiTpFck7EAws0tXsbsoALestrXPZx74ebVnTeaDSGsRrkMwdLX0iGnF1ZUZKSuibP2bLcWZbi1rG9rDhGlPseTLtgloLHEMhk2lxfQ2EZsuczSlLXxZ3vloSISbSrahZ9kDlcR0BsBlxhK2V0izxpzY6o9iAs0Xt0vOtmDEjJ4QdUemBzV6J7jECkBL5jLtgAnVPmN6rfIxkeVA6Deq3yMZAAkrKzID0QAO8qsLMcb7SngMV1JwnXSyi+XjGuzpHOP/ACjM/p4xtxPGLkzn+IVyjFDujTDLUcTmfH/YicjREDXaDYukI4oTybl9TZKuhdvFP/dr1tf3f/MKTPsb9Vz8LwfeOd+2XTJMr5C5Jis7U3nloXVSrdG1lYXueqOtIeain1sfzHtKkL145p/L5xEao6zETeHbYk1CS2FgtOmZNs21HwhM288u9iyDr6X5QbCHIoN2i0SJmKZJTrcE9y5/lDXemfant/zJqL4Yrn4KYrG621lnV6qpDBJbNiXTS2n4hDbfSpCpThiADMZrn+VCfm0D2StENp4jVpwAvEIG4BBuIj7TxCU+AFmwtYDUki0UQVluVI4/3AKX1DkNbr0tfsi6U21JTzPIpp/Z1ChpZ9CYbkAdV8iO244xxGdQTFyaW470P6Q2nbcafNUlcLIgUWJywDI553yiDSqLnU1fk83BONmGYNjZ1B6Li3A2jtSNiAI0IuO4i8ckkn+0qEWt5bSgEf8A2Lpn1hrWPUwHXAaTlDdpYVnsVyIZihW2VrC2loiVhR0Wi22hZjZ8KMUdyoCK2hGK9jYkA20hpVTGUiwJGd7C5HbbjHEZm8dmBWbNZRqouyWz0ByEP9jb6ygM2nSyPSXEhv6pJU93si072RTWjqtHVAi2XeDcG/bCLamzZ71BZQcOJSM+Atfj3wppt50li6ETFJyCMpsTmfOI6J4jUHPrhhQcoMvHgqJbSOos6v7QuYz0Od4nRouy3RWzsqbz5b7POYtfs3vp3Q/pqlZihkYMp4qbj4QW0SM0mi6m2tjbvOkKNnU05JnTAwk+cDfK2WUOQI9tDAFU+Y3qt8jGRlSOg3qt8jGQAUXeCfgnrb7S3I67BAB8TD+lQJLyFicz3nh4QiqpWPaEu+YVS3uhLfEiHzVQ0t8Y5fjedRhGCf7fRhFfPKT/AHoPSnjBJL3c9gjw2VdDApc0roDY8SpMYp+koxf5NiSi3viAOZtkD0eEaNSJ6Ce4v6QMVeWo9hEeeW+r71o6v5HH5AVStorOrp1O8qWwlSkcMyhmJc2Km40zic+waY608g98pP0hOjCTWTJoUu8+WowqyjCE43Ot7RP/APUOdjJnDwU/Jo6I/PFSjojOOiQNnypCu8mTLRsJ8xACbZgdHMi9soU7I2vLrplRJmSVIpnVQScVyQwJ/l80xPO8Uq2azBlxlnjkNO2IW6+7T0s2qdyp5+biXCbnCMZzvoelp2Q2mtlKSehgd3Kb/kr4Fh+cAfdukvhwWNr2xuMvbDjCYTbQRi7Gxysoy6/9mOb4jnlxRySsYObujTEWwuO6Y/6wqqOTWjJZ7TcRyvzh7uIiw0BYl7nIEKL9mR/KJMzTxHzEacfJ6kcgEGy9xKenmibKecrLf7YIIORBBXMQLaHJxSTpzTXxhnOJsJQC/E2w5X1izXjMUWMqn91tFdf3hsbnE5OIZ3XK1uGfZDKn3B2eulMhP8zMfmYc3jy8O2FA6bYlNLFlky1/AD84lLTywbiXKvpfAoNh22gOKFG194Jck2ebLRupmAPfbWFdgWRZyjJbDsAt8BGJV21PtjnknetTN6M5MBS4AZcImA2YZ52IsQO+GsrehbZurduNbfOEW0kXF6vI2tfhe9r8L9kJ6HeGeapZE6SqYrkMrFlIUE3B8NNYrVXv3KTWZLHcb/KI1DynyHny5XOkM7BVdVx4S2Q6Nje+njDJOmVPmN6rfIxkIk2oC2A1JYkN0GkGWWFjoSBbTXsjIQCKrrAtcoBBJV1tcedglNhPUbCIe9e3plPSTZgGCYOih7W0Yd2fsitbdq+b2rMf0Jitxz/ZplEnlA2zJqKRBKcG81Cy8cNm1HfYR53xXF6k4P60/wAMjFps5/SbQqlcTlmTA98WLGcR46E5jvjuW4e+Ar6e7WE6WQs0DIG/mzAOAax7iDHJ6Dd4zUVjzgaYCZZCgpcGyq2d7twAGkT+TquNPtRUOQnBpLg5dMdJcuvEvxj00kM7VKm3HtGfWMoxwDwHsjSXLtfLUknvPGPS0S1YyNP2XJmWLykY21Izt3iIx3bp+CFfVdx/qierZR7iik2lSJcIv2FU3duXk2Kb0SrWMwkEqQRe/DKJ9ZTc4VJLDDcjCbZnI8OIMZVN0CRc2zsONuEELQNtjUUtEOVQFQVDnDbIFVJuFwqbi1wPOtxMaYJktiFN1sgzDXGHXPFmWOZPhE3FHmKJd+zGQ05/FiDBlLBrHoNbCQV0IAxWMT3mDLLj8s/ygeKI9bWLLUu7BUQM7MdAoFiT7YEBOLCNco4xvHy0TmcrRqspNA7qHmt255L3ARX5XKptIG/lTHsZUI9mGGB9DG3XGpjkWwuW57haySrLxmSRhcdpQ5N4WjpmztryqiWJsiYJiNoRwPEEag9hhATWMcH3qqMU+c51abMNzxAYqPCwEdzxZ+IjiFdvHMmoyIhASYbtzpzwk6KRkNMoHJRVtlxhKbqKtiKpnIebwXPR6eWjfnwjcXY5K9rAGytr4DxiXM2vNJUiWRniymDPPTIRF2ntSbNsGUDDf7ROtuzsiVyQ8j9Hkr+rBS92J7LjZQiDPHMbKw42Fz8InUFNTU0wPOLzChDKJbhVLKbhsQFwLgcR+UI6jb822DFkLjj+cRaYNMdQ12BYZDIkXzA7bcYb70RrZ1LdHfqdUbRko7G0wspGOYRYJMIFmYg+MZCndKiSXtelwYwC7nDMADL+zmcRkw7YyH37gNt9X/8AfT9NV/yJFQmV15gQWzv1cASc9Tppl3xf97t9qfyudTVshXSWVWXNl9GdLBRDr9sXbT4GOY7w0yq4mU8znEvdW0ZSMxiHX/u0YxVSNJP5TqkmS7bIxS8LXEqXLF1V0mgkGxJBuThIsbm5Foo28ddMp64zAQJsuYr9YExbE3687g+MD2Jv5MlIVlsADYlWCtZxowDXzB0Iz0iv7S2hzjlmOZNySeMdFmR0Sj5e5qG06QrdZlth9ga/zh/Rcu9G37xJqd6hh/0kxwrm8RvGz0piLHR9IUPKds6bpUSwTwa6f5gIeUu2JE393NRvVYN8jHyaVjEcg3BIPWMj7RDsKPrvonRo8VMhmNI+WaTeurl+ZUzh2Yyw9jXh3RcrFfLt+0VwODIPmtoLA+ijLMaEHqMcWouXWev72Sreq1vgwPzh9R8u1Of3kuangGH/AEn8oAOklo5xyybZKU6SVNudbpepLzt3Fj8IdUfK3QTLftgpPBwV+YtHP+VDaqVVVJMt1dAhzRgwuWJtl2WgApMqQNW9n6xuzjqifs7Z3PzsF7KAWdvRQakX4kkAdpEWFaNVawWQJYsDKmS8U1ixwreaTqSeFu6ARSZksHSJm7288+jm4pMwoGsHFgykdZU5XHXDXebYSyiWlAoVtzkpr3TESAyk5lMQIN81NgdRFXqF4wAdSk8qVQPOEl+9GX/K0USY0wFikwAMSxHaTcxBlbQ6IvfThaMatHb4j/vA0mqZUZOLtOgj1E24JmWIyGegHdAHYnzphN++APOvAzMiVCK0hvkk9t/6SCiekSfVhhs+tWS4ZF5yYNMXmg9ZGp7shCcMYn7KklnKi2IgkYmVFyBJuzEAaeJyiiC3biVTzNr07zWxOXbuA5uZkBoB2CMiFycVBba1Lfi7f05kewkB7ykzE/tWqBD3xrexW37uXoLXirF0GamYPdI8dIsXKXL/AOLVXrr/AE5cVoCNVog1mBDwN+sW+UBWXEkpGhEFDCSptuEFlm56oix6DBSCye+zSeMRpmzSIPIrToYI8098ZYsu0LHpiIEVhjzsbYFMFNB0Ko8hm1ADoYDM2cRBYUQYkbOe0wdtxA3kERoLjPqhiLxunsvyoz6fHgabKFmtfzHVmGG4vkNL8I6DU0EinpHSfgAKav0ZjZYcaPYktaw6Ol/byfYu1mlTUnyzZkN+ztU9hzEdJ2PtSiqKrymdUMqspE2lqOnKxWsrS2OSgHPL4XhgV3YLc7SThMVbJJmlCWJfO5axJuRdZdxpcDQxRakWvHRd9tqUavMNHm01FlEjKXLlKbsksW1dgCTHNqp4GBpJlkjKPWlmAc4V0No98tbr+EIDe0eWgRnmMBJh0AW8YWjUCPRFJElp5MD/AMXpfXb+nMjIzkw/xel9dv6cyMiWND/fqYp2nUhh9tf6cuEkzZkthlFq34pA1fUHjiX+mkV1qW3GMcvDNcfIrm7A6jER9luIsOkaiesUuRicEVh6RhwjQSTFmnOpHCF07CDpGinZDjQqMsjUQVHIiaiA6EQQyRxHsh5BQuZwY9WYRwuIm+R9WfZHi9HXKCxURTP7LRgrCIYqFIzAMCmbPU6ZRNplU0RTWKfOWNXky20No2mUdojPIh4r2FZo0lkPRgsvaDDrHdpA+bYaR5iI1EOhWbzqhm64AJBJ4Dvg4mjuj059sFAePRC0RmoYK/jGnOHrgoLMXZ5jc0JEeCpIggrjB2AEyTGhWJfld41MwGHYUPuTD/F6X12/pzI9gnJqo/takt6bf05kZEsC177z7V8+/pL/AJEivCpBNrHLiRYRbN8N1KydWzpkqSzIzKVYNLsQEQcWvqCPCEjbkbQ+7P70v64ww7NsiCWv1QvrZMPDuTtD7q/vSvrjU7kbQ+6OfxSvrhxi0JtMpc+aynWANVExc6nk7r2/hH96V9cL35Mdo8KR/elfXHQqMisLOI0MSZW0mGpvDv8Aux2l90me9K+uPf7stpfdJnvSvrg6YditNoKeyDA4uN4nf3ZbS+6P70r64NI5O9pr/CTPelfXEtIdigyCDcRsley+cMuuLNK3Ar+NLMH4pX1xtN5P6/7q5/FK+uJu9j+wgl1SNxjWbSKYbtyZVx0ppi/il/XGh5O9prpTuR68r64K8Bfkrk6jI0vA1DaZeMWpdx9p8aNz+KV9cYeTuvb+EmA+tK+uKsVFZ8lv9n2QJqK3WIta7gbSXSlc/ilfXElNxq8+dRzB+KV9cK2gopJkN2GBvLtqCIvp5PK0/wAK3vS/rgTcm9d92f3pX1wZhRQ8EamXF4fkyrj/AAre9LH+uAtyY7Q4U0z3pX1xWQqKZaPbRbjyZ7R+6Mfxyh/rjQ8mW0fukz3pX1w7AHyY/wCL0vrt/TmRkWHcTcOukbRp5s6nZJaMxZi0uwGBxwcnUiPYljP/2Q=="/>
          <p:cNvSpPr>
            <a:spLocks noChangeAspect="1" noChangeArrowheads="1"/>
          </p:cNvSpPr>
          <p:nvPr/>
        </p:nvSpPr>
        <p:spPr bwMode="auto">
          <a:xfrm>
            <a:off x="2698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0060" y="4114800"/>
            <a:ext cx="2366540" cy="1950404"/>
          </a:xfrm>
          <a:prstGeom prst="rect">
            <a:avLst/>
          </a:prstGeom>
        </p:spPr>
      </p:pic>
    </p:spTree>
    <p:extLst>
      <p:ext uri="{BB962C8B-B14F-4D97-AF65-F5344CB8AC3E}">
        <p14:creationId xmlns:p14="http://schemas.microsoft.com/office/powerpoint/2010/main" val="4273481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188640"/>
            <a:ext cx="8712968" cy="5904656"/>
          </a:xfrm>
        </p:spPr>
        <p:txBody>
          <a:bodyPr>
            <a:normAutofit fontScale="25000" lnSpcReduction="20000"/>
          </a:bodyPr>
          <a:lstStyle/>
          <a:p>
            <a:pPr marL="0" indent="0">
              <a:buNone/>
            </a:pPr>
            <a:r>
              <a:rPr lang="es-CL" sz="98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Instrumentos legales para la prevención de riesgos laborales:</a:t>
            </a:r>
            <a:endParaRPr lang="es-CL" sz="98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defTabSz="762000">
              <a:buClr>
                <a:schemeClr val="tx1">
                  <a:lumMod val="85000"/>
                  <a:lumOff val="15000"/>
                </a:schemeClr>
              </a:buClr>
            </a:pPr>
            <a:r>
              <a:rPr lang="es-ES_tradnl" sz="7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REGLAMENTO </a:t>
            </a:r>
            <a:r>
              <a:rPr lang="es-ES_tradnl" sz="7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INTERNO DE ORDEN. HIGIENE Y SEGURIDAD. (153 CT)</a:t>
            </a:r>
          </a:p>
          <a:p>
            <a:pPr defTabSz="762000">
              <a:buClr>
                <a:schemeClr val="tx1">
                  <a:lumMod val="85000"/>
                  <a:lumOff val="15000"/>
                </a:schemeClr>
              </a:buClr>
            </a:pPr>
            <a:r>
              <a:rPr lang="es-ES_tradnl" sz="7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COMITÉS </a:t>
            </a:r>
            <a:r>
              <a:rPr lang="es-ES_tradnl" sz="7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PARITARIOS. (L. 16.744 ART. 66; DS 54,1969)</a:t>
            </a:r>
          </a:p>
          <a:p>
            <a:pPr defTabSz="762000">
              <a:buClr>
                <a:schemeClr val="tx1">
                  <a:lumMod val="85000"/>
                  <a:lumOff val="15000"/>
                </a:schemeClr>
              </a:buClr>
            </a:pPr>
            <a:r>
              <a:rPr lang="es-ES_tradnl" sz="7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TRASLADO </a:t>
            </a:r>
            <a:r>
              <a:rPr lang="es-ES_tradnl" sz="7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DE FAENAS.  (L. 16.744, ART. 71)</a:t>
            </a:r>
          </a:p>
          <a:p>
            <a:pPr defTabSz="762000">
              <a:buClr>
                <a:schemeClr val="tx1">
                  <a:lumMod val="85000"/>
                  <a:lumOff val="15000"/>
                </a:schemeClr>
              </a:buClr>
            </a:pPr>
            <a:r>
              <a:rPr lang="es-ES_tradnl" sz="7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DEBER </a:t>
            </a:r>
            <a:r>
              <a:rPr lang="es-ES_tradnl" sz="7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DE INFORMAR. (DS 40)</a:t>
            </a:r>
          </a:p>
          <a:p>
            <a:pPr defTabSz="762000">
              <a:buClr>
                <a:schemeClr val="tx1">
                  <a:lumMod val="85000"/>
                  <a:lumOff val="15000"/>
                </a:schemeClr>
              </a:buClr>
            </a:pPr>
            <a:r>
              <a:rPr lang="es-ES_tradnl" sz="7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EXAMEN </a:t>
            </a:r>
            <a:r>
              <a:rPr lang="es-ES_tradnl" sz="7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PREOCUPACIONAL. (186 CT)</a:t>
            </a:r>
          </a:p>
          <a:p>
            <a:pPr defTabSz="762000">
              <a:buClr>
                <a:schemeClr val="tx1">
                  <a:lumMod val="85000"/>
                  <a:lumOff val="15000"/>
                </a:schemeClr>
              </a:buClr>
            </a:pPr>
            <a:r>
              <a:rPr lang="es-ES_tradnl" sz="7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REGLAMENTO </a:t>
            </a:r>
            <a:r>
              <a:rPr lang="es-ES_tradnl" sz="7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SOBRE CONDICIONES SANITARIAS Y AMBIENTALES </a:t>
            </a:r>
            <a:r>
              <a:rPr lang="es-ES_tradnl" sz="7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BÁSICAS </a:t>
            </a:r>
            <a:r>
              <a:rPr lang="es-ES_tradnl" sz="7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EN LOS LUGARES DE TRABAJO. (DS 594)</a:t>
            </a:r>
          </a:p>
          <a:p>
            <a:pPr defTabSz="762000">
              <a:buClr>
                <a:schemeClr val="tx1">
                  <a:lumMod val="85000"/>
                  <a:lumOff val="15000"/>
                </a:schemeClr>
              </a:buClr>
            </a:pPr>
            <a:r>
              <a:rPr lang="es-ES_tradnl" sz="7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EXAMEN </a:t>
            </a:r>
            <a:r>
              <a:rPr lang="es-ES_tradnl" sz="7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MÉDICO DE APTITUD. (Art. 186 CT.) </a:t>
            </a:r>
          </a:p>
          <a:p>
            <a:endParaRPr lang="es-CL" sz="7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CL" sz="98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Prestaciones técnicas instituidas por la Ley</a:t>
            </a:r>
            <a:r>
              <a:rPr lang="es-CL" sz="98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t>
            </a:r>
          </a:p>
          <a:p>
            <a:r>
              <a:rPr lang="es-CL" sz="8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Fiscalización de la prevención, higiene y seguridad de todos los sitios de trabajo, a través de la Autoridad Sanitaria e Inspección del Trabajo</a:t>
            </a:r>
            <a:r>
              <a:rPr lang="es-CL" sz="8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t>
            </a:r>
          </a:p>
          <a:p>
            <a:r>
              <a:rPr lang="es-CL" sz="8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Capacitación de los trabajadores</a:t>
            </a:r>
            <a:r>
              <a:rPr lang="es-CL" sz="8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t>
            </a:r>
          </a:p>
          <a:p>
            <a:r>
              <a:rPr lang="es-CL" sz="8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Asesoramiento a Departamentos de Prevención y Comités Paritarios</a:t>
            </a:r>
            <a:r>
              <a:rPr lang="es-CL" sz="8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t>
            </a:r>
          </a:p>
          <a:p>
            <a:r>
              <a:rPr lang="es-CL" sz="8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Evaluación ambiental en lugares de trabajo</a:t>
            </a:r>
            <a:r>
              <a:rPr lang="es-CL" sz="9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882153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504" y="279728"/>
            <a:ext cx="8712968" cy="556984"/>
          </a:xfrm>
        </p:spPr>
        <p:txBody>
          <a:bodyPr>
            <a:normAutofit/>
          </a:bodyPr>
          <a:lstStyle/>
          <a:p>
            <a:pPr marL="0" indent="0">
              <a:buNone/>
            </a:pPr>
            <a:r>
              <a:rPr lang="es-CL" sz="20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COMITÉ PARITARIO DE HIGIENE Y SEGURIDAD</a:t>
            </a:r>
            <a:endParaRPr lang="es-CL" sz="20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2"/>
          <p:cNvSpPr txBox="1">
            <a:spLocks/>
          </p:cNvSpPr>
          <p:nvPr/>
        </p:nvSpPr>
        <p:spPr>
          <a:xfrm>
            <a:off x="231304" y="162176"/>
            <a:ext cx="8568952"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b="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b="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b="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b="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Tx/>
              <a:buFont typeface="Arial" pitchFamily="34" charset="0"/>
              <a:buNone/>
            </a:pPr>
            <a:endPar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contenido 2"/>
          <p:cNvSpPr txBox="1">
            <a:spLocks/>
          </p:cNvSpPr>
          <p:nvPr/>
        </p:nvSpPr>
        <p:spPr>
          <a:xfrm>
            <a:off x="115184" y="855792"/>
            <a:ext cx="9001000" cy="4877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b="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b="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b="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b="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b="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Tx/>
              <a:buFont typeface="Arial" pitchFamily="34" charset="0"/>
              <a:buNone/>
            </a:pPr>
            <a:r>
              <a:rPr lang="es-CL" sz="14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Leyes 16.744/19.345, DS 168, de 1996 y DS 54, de 1969</a:t>
            </a: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t>
            </a:r>
          </a:p>
          <a:p>
            <a:pPr marL="0" indent="0" fontAlgn="auto">
              <a:spcAft>
                <a:spcPts val="0"/>
              </a:spcAft>
              <a:buClrTx/>
              <a:buFont typeface="Arial" pitchFamily="34" charset="0"/>
              <a:buNone/>
            </a:pPr>
            <a:endPar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marL="0" indent="0" fontAlgn="auto">
              <a:spcAft>
                <a:spcPts val="0"/>
              </a:spcAft>
              <a:buClrTx/>
              <a:buNone/>
            </a:pP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CPHS</a:t>
            </a:r>
          </a:p>
          <a:p>
            <a:pPr marL="0" indent="0" algn="just" fontAlgn="auto">
              <a:spcAft>
                <a:spcPts val="0"/>
              </a:spcAft>
              <a:buClrTx/>
              <a:buNone/>
            </a:pP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En </a:t>
            </a:r>
            <a:r>
              <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toda industria o faena en que trabajen más de 25 personas deberán funcionar 1 o más </a:t>
            </a: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CPHS.</a:t>
            </a:r>
          </a:p>
          <a:p>
            <a:pPr marL="0" indent="0" fontAlgn="auto">
              <a:spcAft>
                <a:spcPts val="0"/>
              </a:spcAft>
              <a:buClrTx/>
              <a:buNone/>
            </a:pPr>
            <a:endPar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marL="0" indent="0" fontAlgn="auto">
              <a:spcAft>
                <a:spcPts val="0"/>
              </a:spcAft>
              <a:buClrTx/>
              <a:buNone/>
            </a:pP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Funciones:</a:t>
            </a:r>
          </a:p>
          <a:p>
            <a:pPr marL="0" indent="0" fontAlgn="auto">
              <a:spcAft>
                <a:spcPts val="0"/>
              </a:spcAft>
              <a:buClrTx/>
              <a:buNone/>
            </a:pP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1.- Asesorar e instruir a los trabajadores para la correcta utilización de los elementos de protección.</a:t>
            </a:r>
          </a:p>
          <a:p>
            <a:pPr marL="0" indent="0" fontAlgn="auto">
              <a:spcAft>
                <a:spcPts val="0"/>
              </a:spcAft>
              <a:buClrTx/>
              <a:buNone/>
            </a:pP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2.- Vigilar el cumplimiento, de parte de la entidad empleadora y de los trabajadores, de las medidas de prevención, higiene y seguridad.</a:t>
            </a:r>
          </a:p>
          <a:p>
            <a:pPr marL="0" indent="0" fontAlgn="auto">
              <a:spcAft>
                <a:spcPts val="0"/>
              </a:spcAft>
              <a:buClrTx/>
              <a:buNone/>
            </a:pP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3.- Investigar las causas de los ACC TB y EP.</a:t>
            </a:r>
          </a:p>
          <a:p>
            <a:pPr marL="0" indent="0" fontAlgn="auto">
              <a:spcAft>
                <a:spcPts val="0"/>
              </a:spcAft>
              <a:buClrTx/>
              <a:buNone/>
            </a:pP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4.- Indicar la adopción de todas las medidas de higiene y seguridad, que sirvan para la prevención de los riesgos profesionales.</a:t>
            </a:r>
          </a:p>
          <a:p>
            <a:pPr marL="0" indent="0" fontAlgn="auto">
              <a:spcAft>
                <a:spcPts val="0"/>
              </a:spcAft>
              <a:buClrTx/>
              <a:buNone/>
            </a:pPr>
            <a:r>
              <a:rPr lang="es-C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5.- Cumplir las demás funciones o misiones que le encomiende el OA</a:t>
            </a:r>
          </a:p>
          <a:p>
            <a:pPr marL="0" indent="0" fontAlgn="auto">
              <a:spcAft>
                <a:spcPts val="0"/>
              </a:spcAft>
              <a:buClrTx/>
              <a:buNone/>
            </a:pPr>
            <a:endPar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marL="0" indent="0" fontAlgn="auto">
              <a:spcAft>
                <a:spcPts val="0"/>
              </a:spcAft>
              <a:buClrTx/>
              <a:buFont typeface="Arial" pitchFamily="34" charset="0"/>
              <a:buNone/>
            </a:pPr>
            <a:endParaRPr lang="es-CL" sz="20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67728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395536" y="1674019"/>
            <a:ext cx="8519864" cy="2380456"/>
          </a:xfrm>
          <a:noFill/>
          <a:ln/>
        </p:spPr>
        <p:txBody>
          <a:bodyPr lIns="90488" tIns="44450" rIns="90488" bIns="44450"/>
          <a:lstStyle/>
          <a:p>
            <a:r>
              <a:rPr lang="es-ES_tradnl"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Procedimientos de Reclamación</a:t>
            </a:r>
            <a:r>
              <a:rPr lang="es-ES_tradnl" sz="2400" dirty="0">
                <a:latin typeface="Tahoma" pitchFamily="34" charset="0"/>
              </a:rPr>
              <a:t/>
            </a:r>
            <a:br>
              <a:rPr lang="es-ES_tradnl" sz="2400" dirty="0">
                <a:latin typeface="Tahoma" pitchFamily="34" charset="0"/>
              </a:rPr>
            </a:br>
            <a:endParaRPr lang="es-ES_tradnl" sz="1600" dirty="0">
              <a:latin typeface="Tahoma" pitchFamily="34" charset="0"/>
            </a:endParaRPr>
          </a:p>
        </p:txBody>
      </p:sp>
      <p:sp>
        <p:nvSpPr>
          <p:cNvPr id="4" name="3 Marcador de número de diapositiva"/>
          <p:cNvSpPr>
            <a:spLocks noGrp="1"/>
          </p:cNvSpPr>
          <p:nvPr>
            <p:ph type="sldNum" sz="quarter" idx="12"/>
          </p:nvPr>
        </p:nvSpPr>
        <p:spPr/>
        <p:txBody>
          <a:bodyPr/>
          <a:lstStyle/>
          <a:p>
            <a:fld id="{EDC8A3B0-39A7-4A22-8495-BFE2A17DD411}" type="slidenum">
              <a:rPr lang="es-ES_tradnl">
                <a:solidFill>
                  <a:srgbClr val="FFFFFF"/>
                </a:solidFill>
              </a:rPr>
              <a:pPr/>
              <a:t>75</a:t>
            </a:fld>
            <a:endParaRPr lang="es-ES_tradnl">
              <a:solidFill>
                <a:srgbClr val="FFFFFF"/>
              </a:solidFill>
            </a:endParaRPr>
          </a:p>
        </p:txBody>
      </p:sp>
      <p:pic>
        <p:nvPicPr>
          <p:cNvPr id="220168" name="Picture 1032" descr="http://images.google.com.ar/images?q=tbn:5RZu6rA78d0J:www.ecochim.it/IMAGES/reclamo.gif">
            <a:hlinkClick r:id="rId2"/>
          </p:cNvPr>
          <p:cNvPicPr>
            <a:picLocks noChangeAspect="1" noChangeArrowheads="1"/>
          </p:cNvPicPr>
          <p:nvPr/>
        </p:nvPicPr>
        <p:blipFill>
          <a:blip r:embed="rId3" cstate="print"/>
          <a:srcRect/>
          <a:stretch>
            <a:fillRect/>
          </a:stretch>
        </p:blipFill>
        <p:spPr bwMode="auto">
          <a:xfrm>
            <a:off x="5749131" y="4054475"/>
            <a:ext cx="1608138" cy="1752600"/>
          </a:xfrm>
          <a:prstGeom prst="rect">
            <a:avLst/>
          </a:prstGeom>
          <a:noFill/>
        </p:spPr>
      </p:pic>
    </p:spTree>
    <p:extLst>
      <p:ext uri="{BB962C8B-B14F-4D97-AF65-F5344CB8AC3E}">
        <p14:creationId xmlns:p14="http://schemas.microsoft.com/office/powerpoint/2010/main" val="3991999805"/>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35781" y="121379"/>
            <a:ext cx="7215238" cy="381000"/>
          </a:xfrm>
        </p:spPr>
        <p:txBody>
          <a:bodyPr/>
          <a:lstStyle/>
          <a:p>
            <a:r>
              <a:rPr lang="es-CL" dirty="0">
                <a:solidFill>
                  <a:schemeClr val="folHlink"/>
                </a:solidFill>
              </a:rPr>
              <a:t/>
            </a:r>
            <a:br>
              <a:rPr lang="es-CL" dirty="0">
                <a:solidFill>
                  <a:schemeClr val="folHlink"/>
                </a:solidFill>
              </a:rPr>
            </a:br>
            <a:r>
              <a:rPr lang="es-CL" sz="2400" b="1" dirty="0">
                <a:solidFill>
                  <a:schemeClr val="tx1">
                    <a:lumMod val="85000"/>
                    <a:lumOff val="1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Procedimiento Art. 77 bis Ley 16.744</a:t>
            </a:r>
            <a:r>
              <a:rPr lang="es-CL" b="1" dirty="0">
                <a:solidFill>
                  <a:schemeClr val="tx1">
                    <a:lumMod val="85000"/>
                    <a:lumOff val="1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es-CL" b="1" dirty="0">
                <a:solidFill>
                  <a:schemeClr val="tx1">
                    <a:lumMod val="85000"/>
                    <a:lumOff val="1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endParaRPr lang="es-ES" sz="2400" b="1" dirty="0">
              <a:solidFill>
                <a:schemeClr val="tx1">
                  <a:lumMod val="85000"/>
                  <a:lumOff val="1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8" name="3 Marcador de número de diapositiva"/>
          <p:cNvSpPr>
            <a:spLocks noGrp="1"/>
          </p:cNvSpPr>
          <p:nvPr>
            <p:ph type="sldNum" sz="quarter" idx="12"/>
          </p:nvPr>
        </p:nvSpPr>
        <p:spPr/>
        <p:txBody>
          <a:bodyPr/>
          <a:lstStyle/>
          <a:p>
            <a:fld id="{EFF0F7E5-B95C-478F-94AB-FD28CB7B965B}" type="slidenum">
              <a:rPr lang="es-ES_tradnl">
                <a:solidFill>
                  <a:srgbClr val="FFFFFF"/>
                </a:solidFill>
              </a:rPr>
              <a:pPr/>
              <a:t>76</a:t>
            </a:fld>
            <a:endParaRPr lang="es-ES_tradnl">
              <a:solidFill>
                <a:srgbClr val="FFFFFF"/>
              </a:solidFill>
            </a:endParaRPr>
          </a:p>
        </p:txBody>
      </p:sp>
      <p:sp>
        <p:nvSpPr>
          <p:cNvPr id="87044" name="Text Box 4"/>
          <p:cNvSpPr txBox="1">
            <a:spLocks noChangeArrowheads="1"/>
          </p:cNvSpPr>
          <p:nvPr/>
        </p:nvSpPr>
        <p:spPr bwMode="auto">
          <a:xfrm>
            <a:off x="785786" y="714356"/>
            <a:ext cx="2714644" cy="707886"/>
          </a:xfrm>
          <a:prstGeom prst="rect">
            <a:avLst/>
          </a:prstGeom>
          <a:noFill/>
          <a:ln w="50800">
            <a:solidFill>
              <a:srgbClr val="92D050"/>
            </a:solidFill>
            <a:miter lim="800000"/>
            <a:headEnd/>
            <a:tailEnd/>
          </a:ln>
          <a:effectLst/>
        </p:spPr>
        <p:txBody>
          <a:bodyPr wrap="square">
            <a:spAutoFit/>
          </a:bodyPr>
          <a:lstStyle/>
          <a:p>
            <a:pPr algn="ctr" eaLnBrk="0" hangingPunct="0">
              <a:spcBef>
                <a:spcPct val="50000"/>
              </a:spcBef>
              <a:buClrTx/>
            </a:pPr>
            <a:r>
              <a:rPr lang="es-CL" sz="2000" dirty="0">
                <a:solidFill>
                  <a:schemeClr val="tx1">
                    <a:lumMod val="85000"/>
                    <a:lumOff val="15000"/>
                  </a:schemeClr>
                </a:solidFill>
                <a:latin typeface="Verdana"/>
              </a:rPr>
              <a:t>Mutual como 1er. Organismo</a:t>
            </a:r>
            <a:endParaRPr lang="es-ES" sz="2000" dirty="0">
              <a:solidFill>
                <a:schemeClr val="tx1">
                  <a:lumMod val="85000"/>
                  <a:lumOff val="15000"/>
                </a:schemeClr>
              </a:solidFill>
              <a:latin typeface="Verdana"/>
            </a:endParaRPr>
          </a:p>
        </p:txBody>
      </p:sp>
      <p:sp>
        <p:nvSpPr>
          <p:cNvPr id="87045" name="Text Box 5"/>
          <p:cNvSpPr txBox="1">
            <a:spLocks noChangeArrowheads="1"/>
          </p:cNvSpPr>
          <p:nvPr/>
        </p:nvSpPr>
        <p:spPr bwMode="auto">
          <a:xfrm>
            <a:off x="5000628" y="714356"/>
            <a:ext cx="2857520" cy="707886"/>
          </a:xfrm>
          <a:prstGeom prst="rect">
            <a:avLst/>
          </a:prstGeom>
          <a:noFill/>
          <a:ln w="50800">
            <a:solidFill>
              <a:srgbClr val="92D050"/>
            </a:solidFill>
            <a:miter lim="800000"/>
            <a:headEnd/>
            <a:tailEnd/>
          </a:ln>
          <a:effectLst/>
        </p:spPr>
        <p:txBody>
          <a:bodyPr wrap="square">
            <a:spAutoFit/>
          </a:bodyPr>
          <a:lstStyle/>
          <a:p>
            <a:pPr algn="ctr" eaLnBrk="0" hangingPunct="0">
              <a:spcBef>
                <a:spcPct val="50000"/>
              </a:spcBef>
              <a:buClrTx/>
            </a:pPr>
            <a:r>
              <a:rPr lang="es-CL" sz="2000" dirty="0">
                <a:solidFill>
                  <a:schemeClr val="tx1">
                    <a:lumMod val="85000"/>
                    <a:lumOff val="15000"/>
                  </a:schemeClr>
                </a:solidFill>
                <a:latin typeface="Verdana"/>
              </a:rPr>
              <a:t>Mutual como 2do. Organismo</a:t>
            </a:r>
            <a:endParaRPr lang="es-ES" sz="2000" dirty="0">
              <a:solidFill>
                <a:schemeClr val="tx1">
                  <a:lumMod val="85000"/>
                  <a:lumOff val="15000"/>
                </a:schemeClr>
              </a:solidFill>
              <a:latin typeface="Verdana"/>
            </a:endParaRPr>
          </a:p>
        </p:txBody>
      </p:sp>
      <p:sp>
        <p:nvSpPr>
          <p:cNvPr id="87046" name="Text Box 6"/>
          <p:cNvSpPr txBox="1">
            <a:spLocks noChangeArrowheads="1"/>
          </p:cNvSpPr>
          <p:nvPr/>
        </p:nvSpPr>
        <p:spPr bwMode="auto">
          <a:xfrm>
            <a:off x="142844" y="1643050"/>
            <a:ext cx="4038600" cy="738664"/>
          </a:xfrm>
          <a:prstGeom prst="rect">
            <a:avLst/>
          </a:prstGeom>
          <a:noFill/>
          <a:ln w="50800">
            <a:solidFill>
              <a:srgbClr val="595959"/>
            </a:solidFill>
            <a:miter lim="800000"/>
            <a:headEnd/>
            <a:tailEnd/>
          </a:ln>
          <a:effectLst/>
        </p:spPr>
        <p:txBody>
          <a:bodyPr>
            <a:spAutoFit/>
          </a:bodyPr>
          <a:lstStyle/>
          <a:p>
            <a:pPr algn="ctr" eaLnBrk="0" hangingPunct="0">
              <a:spcBef>
                <a:spcPct val="50000"/>
              </a:spcBef>
              <a:buClrTx/>
            </a:pPr>
            <a:r>
              <a:rPr lang="es-CL" sz="1400" dirty="0">
                <a:solidFill>
                  <a:schemeClr val="tx1">
                    <a:lumMod val="85000"/>
                    <a:lumOff val="15000"/>
                  </a:schemeClr>
                </a:solidFill>
                <a:latin typeface="Verdana"/>
              </a:rPr>
              <a:t>Resuelve patología como NAT o NEP, derivando al trabajador al Sistema Previsional de Salud Común</a:t>
            </a:r>
            <a:endParaRPr lang="es-ES" sz="1400" dirty="0">
              <a:solidFill>
                <a:schemeClr val="tx1">
                  <a:lumMod val="85000"/>
                  <a:lumOff val="15000"/>
                </a:schemeClr>
              </a:solidFill>
              <a:latin typeface="Verdana"/>
            </a:endParaRPr>
          </a:p>
        </p:txBody>
      </p:sp>
      <p:sp>
        <p:nvSpPr>
          <p:cNvPr id="87048" name="Text Box 8"/>
          <p:cNvSpPr txBox="1">
            <a:spLocks noChangeArrowheads="1"/>
          </p:cNvSpPr>
          <p:nvPr/>
        </p:nvSpPr>
        <p:spPr bwMode="auto">
          <a:xfrm>
            <a:off x="4286248" y="1643050"/>
            <a:ext cx="4714876" cy="738664"/>
          </a:xfrm>
          <a:prstGeom prst="rect">
            <a:avLst/>
          </a:prstGeom>
          <a:noFill/>
          <a:ln w="50800">
            <a:solidFill>
              <a:srgbClr val="595959"/>
            </a:solidFill>
            <a:miter lim="800000"/>
            <a:headEnd/>
            <a:tailEnd/>
          </a:ln>
          <a:effectLst/>
        </p:spPr>
        <p:txBody>
          <a:bodyPr wrap="square">
            <a:spAutoFit/>
          </a:bodyPr>
          <a:lstStyle/>
          <a:p>
            <a:pPr eaLnBrk="0" hangingPunct="0">
              <a:spcBef>
                <a:spcPct val="50000"/>
              </a:spcBef>
              <a:buClrTx/>
            </a:pPr>
            <a:r>
              <a:rPr lang="es-CL" sz="1400" dirty="0">
                <a:solidFill>
                  <a:schemeClr val="tx1">
                    <a:lumMod val="85000"/>
                    <a:lumOff val="15000"/>
                  </a:schemeClr>
                </a:solidFill>
                <a:latin typeface="Verdana"/>
              </a:rPr>
              <a:t>Mutual debe atender a trabajador afiliado que ingresó con una licencia médica rechazada por un Servicio de Salud o ISAPRE</a:t>
            </a:r>
            <a:endParaRPr lang="es-ES" sz="1400" dirty="0">
              <a:solidFill>
                <a:schemeClr val="tx1">
                  <a:lumMod val="85000"/>
                  <a:lumOff val="15000"/>
                </a:schemeClr>
              </a:solidFill>
              <a:latin typeface="Verdana"/>
            </a:endParaRPr>
          </a:p>
        </p:txBody>
      </p:sp>
      <p:sp>
        <p:nvSpPr>
          <p:cNvPr id="87050" name="Text Box 10"/>
          <p:cNvSpPr txBox="1">
            <a:spLocks noChangeArrowheads="1"/>
          </p:cNvSpPr>
          <p:nvPr/>
        </p:nvSpPr>
        <p:spPr bwMode="auto">
          <a:xfrm>
            <a:off x="3009896" y="2562913"/>
            <a:ext cx="2667008" cy="400110"/>
          </a:xfrm>
          <a:prstGeom prst="rect">
            <a:avLst/>
          </a:prstGeom>
          <a:noFill/>
          <a:ln w="88900">
            <a:solidFill>
              <a:srgbClr val="92D050"/>
            </a:solidFill>
            <a:miter lim="800000"/>
            <a:headEnd/>
            <a:tailEnd/>
          </a:ln>
          <a:effectLst/>
        </p:spPr>
        <p:txBody>
          <a:bodyPr wrap="square">
            <a:spAutoFit/>
          </a:bodyPr>
          <a:lstStyle/>
          <a:p>
            <a:pPr algn="ctr" eaLnBrk="0" hangingPunct="0">
              <a:spcBef>
                <a:spcPct val="50000"/>
              </a:spcBef>
              <a:buClrTx/>
            </a:pPr>
            <a:r>
              <a:rPr lang="es-CL" sz="2000" dirty="0">
                <a:solidFill>
                  <a:schemeClr val="tx1">
                    <a:lumMod val="85000"/>
                    <a:lumOff val="15000"/>
                  </a:schemeClr>
                </a:solidFill>
                <a:latin typeface="Verdana"/>
              </a:rPr>
              <a:t>PROCEDIMIENTO</a:t>
            </a:r>
            <a:endParaRPr lang="es-ES" sz="2000" dirty="0">
              <a:solidFill>
                <a:schemeClr val="tx1">
                  <a:lumMod val="85000"/>
                  <a:lumOff val="15000"/>
                </a:schemeClr>
              </a:solidFill>
              <a:latin typeface="Verdana"/>
            </a:endParaRPr>
          </a:p>
        </p:txBody>
      </p:sp>
      <p:sp>
        <p:nvSpPr>
          <p:cNvPr id="87052" name="Text Box 12"/>
          <p:cNvSpPr txBox="1">
            <a:spLocks noChangeArrowheads="1"/>
          </p:cNvSpPr>
          <p:nvPr/>
        </p:nvSpPr>
        <p:spPr bwMode="auto">
          <a:xfrm>
            <a:off x="304800" y="3221754"/>
            <a:ext cx="8382000" cy="707886"/>
          </a:xfrm>
          <a:prstGeom prst="rect">
            <a:avLst/>
          </a:prstGeom>
          <a:noFill/>
          <a:ln w="38100">
            <a:solidFill>
              <a:srgbClr val="92D050"/>
            </a:solidFill>
            <a:miter lim="800000"/>
            <a:headEnd/>
            <a:tailEnd/>
          </a:ln>
          <a:effectLst/>
        </p:spPr>
        <p:txBody>
          <a:bodyPr>
            <a:spAutoFit/>
          </a:bodyPr>
          <a:lstStyle/>
          <a:p>
            <a:pPr algn="ctr" eaLnBrk="0" hangingPunct="0">
              <a:spcBef>
                <a:spcPct val="50000"/>
              </a:spcBef>
              <a:buClrTx/>
            </a:pPr>
            <a:r>
              <a:rPr lang="es-CL" sz="2000" b="0" dirty="0">
                <a:solidFill>
                  <a:srgbClr val="000000"/>
                </a:solidFill>
                <a:latin typeface="Verdana"/>
              </a:rPr>
              <a:t>Cualquier Persona o Entidad interesada puede reclamar ante </a:t>
            </a:r>
            <a:r>
              <a:rPr lang="es-CL" sz="2000" b="0" dirty="0" smtClean="0">
                <a:solidFill>
                  <a:srgbClr val="000000"/>
                </a:solidFill>
                <a:latin typeface="Verdana"/>
              </a:rPr>
              <a:t>SUSESO </a:t>
            </a:r>
            <a:r>
              <a:rPr lang="es-CL" sz="2000" b="0" dirty="0">
                <a:solidFill>
                  <a:srgbClr val="000000"/>
                </a:solidFill>
                <a:latin typeface="Verdana"/>
              </a:rPr>
              <a:t>respecto de la calificación o rechazo</a:t>
            </a:r>
            <a:endParaRPr lang="es-ES" sz="2000" b="0" dirty="0">
              <a:solidFill>
                <a:srgbClr val="000000"/>
              </a:solidFill>
              <a:latin typeface="Verdana"/>
            </a:endParaRPr>
          </a:p>
        </p:txBody>
      </p:sp>
      <p:sp>
        <p:nvSpPr>
          <p:cNvPr id="87057" name="Text Box 17"/>
          <p:cNvSpPr txBox="1">
            <a:spLocks noChangeArrowheads="1"/>
          </p:cNvSpPr>
          <p:nvPr/>
        </p:nvSpPr>
        <p:spPr bwMode="auto">
          <a:xfrm>
            <a:off x="228600" y="4228905"/>
            <a:ext cx="8686800" cy="523220"/>
          </a:xfrm>
          <a:prstGeom prst="rect">
            <a:avLst/>
          </a:prstGeom>
          <a:noFill/>
          <a:ln w="50800">
            <a:solidFill>
              <a:srgbClr val="595959"/>
            </a:solidFill>
            <a:miter lim="800000"/>
            <a:headEnd/>
            <a:tailEnd/>
          </a:ln>
          <a:effectLst/>
        </p:spPr>
        <p:txBody>
          <a:bodyPr>
            <a:spAutoFit/>
          </a:bodyPr>
          <a:lstStyle/>
          <a:p>
            <a:pPr algn="ctr" eaLnBrk="0" hangingPunct="0">
              <a:spcBef>
                <a:spcPct val="50000"/>
              </a:spcBef>
              <a:buClrTx/>
            </a:pPr>
            <a:r>
              <a:rPr lang="es-CL" sz="1400" dirty="0">
                <a:solidFill>
                  <a:schemeClr val="tx1">
                    <a:lumMod val="85000"/>
                    <a:lumOff val="15000"/>
                  </a:schemeClr>
                </a:solidFill>
                <a:latin typeface="Verdana"/>
              </a:rPr>
              <a:t>Si </a:t>
            </a:r>
            <a:r>
              <a:rPr lang="es-CL" sz="1400" dirty="0" smtClean="0">
                <a:solidFill>
                  <a:schemeClr val="tx1">
                    <a:lumMod val="85000"/>
                    <a:lumOff val="15000"/>
                  </a:schemeClr>
                </a:solidFill>
                <a:latin typeface="Verdana"/>
              </a:rPr>
              <a:t>SUSESO </a:t>
            </a:r>
            <a:r>
              <a:rPr lang="es-CL" sz="1400" dirty="0">
                <a:solidFill>
                  <a:schemeClr val="tx1">
                    <a:lumMod val="85000"/>
                    <a:lumOff val="15000"/>
                  </a:schemeClr>
                </a:solidFill>
                <a:latin typeface="Verdana"/>
              </a:rPr>
              <a:t>resuelve que las prestaciones las debió otorgar  un régimen previsional diferente de aquél que las proporcionó</a:t>
            </a:r>
            <a:endParaRPr lang="es-ES" sz="1400" dirty="0">
              <a:solidFill>
                <a:schemeClr val="tx1">
                  <a:lumMod val="85000"/>
                  <a:lumOff val="15000"/>
                </a:schemeClr>
              </a:solidFill>
              <a:latin typeface="Verdana"/>
            </a:endParaRPr>
          </a:p>
        </p:txBody>
      </p:sp>
      <p:sp>
        <p:nvSpPr>
          <p:cNvPr id="87060" name="Text Box 20"/>
          <p:cNvSpPr txBox="1">
            <a:spLocks noChangeArrowheads="1"/>
          </p:cNvSpPr>
          <p:nvPr/>
        </p:nvSpPr>
        <p:spPr bwMode="auto">
          <a:xfrm>
            <a:off x="118124" y="5060038"/>
            <a:ext cx="3962400" cy="738664"/>
          </a:xfrm>
          <a:prstGeom prst="rect">
            <a:avLst/>
          </a:prstGeom>
          <a:noFill/>
          <a:ln w="50800">
            <a:solidFill>
              <a:srgbClr val="595959"/>
            </a:solidFill>
            <a:miter lim="800000"/>
            <a:headEnd/>
            <a:tailEnd/>
          </a:ln>
          <a:effectLst/>
        </p:spPr>
        <p:txBody>
          <a:bodyPr>
            <a:spAutoFit/>
          </a:bodyPr>
          <a:lstStyle/>
          <a:p>
            <a:pPr algn="l" eaLnBrk="0" hangingPunct="0">
              <a:spcBef>
                <a:spcPct val="50000"/>
              </a:spcBef>
              <a:buClrTx/>
            </a:pPr>
            <a:r>
              <a:rPr lang="es-CL" sz="1400" dirty="0">
                <a:solidFill>
                  <a:schemeClr val="tx1">
                    <a:lumMod val="85000"/>
                    <a:lumOff val="15000"/>
                  </a:schemeClr>
                </a:solidFill>
                <a:latin typeface="Verdana"/>
              </a:rPr>
              <a:t>El Organismo que debió otorgarlas, deberá reembolsar su valor al Organismo que las </a:t>
            </a:r>
            <a:r>
              <a:rPr lang="es-CL" sz="1400" dirty="0" smtClean="0">
                <a:solidFill>
                  <a:schemeClr val="tx1">
                    <a:lumMod val="85000"/>
                    <a:lumOff val="15000"/>
                  </a:schemeClr>
                </a:solidFill>
                <a:latin typeface="Verdana"/>
              </a:rPr>
              <a:t>proporcionó.</a:t>
            </a:r>
            <a:endParaRPr lang="es-ES" sz="1400" dirty="0">
              <a:solidFill>
                <a:schemeClr val="tx1">
                  <a:lumMod val="85000"/>
                  <a:lumOff val="15000"/>
                </a:schemeClr>
              </a:solidFill>
              <a:latin typeface="Verdana"/>
            </a:endParaRPr>
          </a:p>
        </p:txBody>
      </p:sp>
      <p:sp>
        <p:nvSpPr>
          <p:cNvPr id="87061" name="Text Box 21"/>
          <p:cNvSpPr txBox="1">
            <a:spLocks noChangeArrowheads="1"/>
          </p:cNvSpPr>
          <p:nvPr/>
        </p:nvSpPr>
        <p:spPr bwMode="auto">
          <a:xfrm>
            <a:off x="4495800" y="4884338"/>
            <a:ext cx="4419600" cy="954107"/>
          </a:xfrm>
          <a:prstGeom prst="rect">
            <a:avLst/>
          </a:prstGeom>
          <a:noFill/>
          <a:ln w="50800">
            <a:solidFill>
              <a:srgbClr val="595959"/>
            </a:solidFill>
            <a:miter lim="800000"/>
            <a:headEnd/>
            <a:tailEnd/>
          </a:ln>
          <a:effectLst/>
        </p:spPr>
        <p:txBody>
          <a:bodyPr wrap="square">
            <a:spAutoFit/>
          </a:bodyPr>
          <a:lstStyle/>
          <a:p>
            <a:pPr eaLnBrk="0" hangingPunct="0">
              <a:spcBef>
                <a:spcPct val="50000"/>
              </a:spcBef>
              <a:buClrTx/>
            </a:pPr>
            <a:r>
              <a:rPr lang="es-CL" sz="1400" dirty="0">
                <a:solidFill>
                  <a:schemeClr val="tx1">
                    <a:lumMod val="85000"/>
                    <a:lumOff val="15000"/>
                  </a:schemeClr>
                </a:solidFill>
                <a:latin typeface="Verdana"/>
              </a:rPr>
              <a:t>El reembolso se expresará en UF, según el valor de éstas al momento de su otorgamiento + el interés corriente para operaciones reajustables (Ley 18.010)</a:t>
            </a:r>
            <a:endParaRPr lang="es-ES" sz="1400" dirty="0">
              <a:solidFill>
                <a:schemeClr val="tx1">
                  <a:lumMod val="85000"/>
                  <a:lumOff val="15000"/>
                </a:schemeClr>
              </a:solidFill>
              <a:latin typeface="Verdana"/>
            </a:endParaRPr>
          </a:p>
        </p:txBody>
      </p:sp>
      <p:sp>
        <p:nvSpPr>
          <p:cNvPr id="87063" name="AutoShape 23"/>
          <p:cNvSpPr>
            <a:spLocks noChangeArrowheads="1"/>
          </p:cNvSpPr>
          <p:nvPr/>
        </p:nvSpPr>
        <p:spPr bwMode="auto">
          <a:xfrm>
            <a:off x="1952608" y="4769680"/>
            <a:ext cx="381000" cy="228600"/>
          </a:xfrm>
          <a:prstGeom prst="downArrow">
            <a:avLst>
              <a:gd name="adj1" fmla="val 50000"/>
              <a:gd name="adj2" fmla="val 25000"/>
            </a:avLst>
          </a:prstGeom>
          <a:solidFill>
            <a:srgbClr val="92D050"/>
          </a:solidFill>
          <a:ln w="25400">
            <a:solidFill>
              <a:srgbClr val="92D050"/>
            </a:solidFill>
            <a:miter lim="800000"/>
            <a:headEnd/>
            <a:tailEnd/>
          </a:ln>
          <a:effectLst/>
        </p:spPr>
        <p:txBody>
          <a:bodyPr wrap="none" anchor="ctr"/>
          <a:lstStyle/>
          <a:p>
            <a:pPr algn="l" eaLnBrk="0" hangingPunct="0">
              <a:spcBef>
                <a:spcPct val="0"/>
              </a:spcBef>
              <a:buClrTx/>
            </a:pPr>
            <a:endParaRPr lang="es-CL" sz="1800" b="0">
              <a:solidFill>
                <a:srgbClr val="000000"/>
              </a:solidFill>
              <a:latin typeface="Arial" charset="0"/>
            </a:endParaRPr>
          </a:p>
        </p:txBody>
      </p:sp>
      <p:sp>
        <p:nvSpPr>
          <p:cNvPr id="87064" name="AutoShape 24"/>
          <p:cNvSpPr>
            <a:spLocks noChangeArrowheads="1"/>
          </p:cNvSpPr>
          <p:nvPr/>
        </p:nvSpPr>
        <p:spPr bwMode="auto">
          <a:xfrm>
            <a:off x="4191000" y="5200770"/>
            <a:ext cx="304800" cy="457200"/>
          </a:xfrm>
          <a:prstGeom prst="rightArrow">
            <a:avLst>
              <a:gd name="adj1" fmla="val 50000"/>
              <a:gd name="adj2" fmla="val 25000"/>
            </a:avLst>
          </a:prstGeom>
          <a:solidFill>
            <a:srgbClr val="92D050"/>
          </a:solidFill>
          <a:ln w="25400">
            <a:solidFill>
              <a:srgbClr val="92D050"/>
            </a:solidFill>
            <a:miter lim="800000"/>
            <a:headEnd/>
            <a:tailEnd/>
          </a:ln>
          <a:effectLst/>
        </p:spPr>
        <p:txBody>
          <a:bodyPr wrap="none" anchor="ctr"/>
          <a:lstStyle/>
          <a:p>
            <a:pPr algn="l" eaLnBrk="0" hangingPunct="0">
              <a:spcBef>
                <a:spcPct val="0"/>
              </a:spcBef>
              <a:buClrTx/>
            </a:pPr>
            <a:endParaRPr lang="es-CL" sz="1800" b="0">
              <a:solidFill>
                <a:srgbClr val="000000"/>
              </a:solidFill>
              <a:latin typeface="Arial" charset="0"/>
            </a:endParaRPr>
          </a:p>
        </p:txBody>
      </p:sp>
      <p:sp>
        <p:nvSpPr>
          <p:cNvPr id="87066" name="Line 26"/>
          <p:cNvSpPr>
            <a:spLocks noChangeShapeType="1"/>
          </p:cNvSpPr>
          <p:nvPr/>
        </p:nvSpPr>
        <p:spPr bwMode="auto">
          <a:xfrm>
            <a:off x="2143108" y="1428736"/>
            <a:ext cx="0" cy="228600"/>
          </a:xfrm>
          <a:prstGeom prst="line">
            <a:avLst/>
          </a:prstGeom>
          <a:noFill/>
          <a:ln w="38100">
            <a:solidFill>
              <a:schemeClr val="tx1"/>
            </a:solidFill>
            <a:round/>
            <a:headEnd/>
            <a:tailEnd type="triangle" w="lg" len="lg"/>
          </a:ln>
          <a:effectLst/>
        </p:spPr>
        <p:txBody>
          <a:bodyPr/>
          <a:lstStyle/>
          <a:p>
            <a:pPr algn="l" eaLnBrk="0" hangingPunct="0">
              <a:spcBef>
                <a:spcPct val="0"/>
              </a:spcBef>
              <a:buClrTx/>
            </a:pPr>
            <a:endParaRPr lang="es-CL" sz="1800" b="0">
              <a:solidFill>
                <a:srgbClr val="000000"/>
              </a:solidFill>
              <a:latin typeface="Arial" charset="0"/>
            </a:endParaRPr>
          </a:p>
        </p:txBody>
      </p:sp>
      <p:sp>
        <p:nvSpPr>
          <p:cNvPr id="87067" name="Line 27"/>
          <p:cNvSpPr>
            <a:spLocks noChangeShapeType="1"/>
          </p:cNvSpPr>
          <p:nvPr/>
        </p:nvSpPr>
        <p:spPr bwMode="auto">
          <a:xfrm>
            <a:off x="6357950" y="1428736"/>
            <a:ext cx="0" cy="228600"/>
          </a:xfrm>
          <a:prstGeom prst="line">
            <a:avLst/>
          </a:prstGeom>
          <a:noFill/>
          <a:ln w="38100">
            <a:solidFill>
              <a:schemeClr val="tx1"/>
            </a:solidFill>
            <a:round/>
            <a:headEnd/>
            <a:tailEnd type="triangle" w="lg" len="lg"/>
          </a:ln>
          <a:effectLst/>
        </p:spPr>
        <p:txBody>
          <a:bodyPr/>
          <a:lstStyle/>
          <a:p>
            <a:pPr algn="l" eaLnBrk="0" hangingPunct="0">
              <a:spcBef>
                <a:spcPct val="0"/>
              </a:spcBef>
              <a:buClrTx/>
            </a:pPr>
            <a:endParaRPr lang="es-CL" sz="1800" b="0">
              <a:solidFill>
                <a:srgbClr val="000000"/>
              </a:solidFill>
              <a:latin typeface="Arial" charset="0"/>
            </a:endParaRPr>
          </a:p>
        </p:txBody>
      </p:sp>
      <p:sp>
        <p:nvSpPr>
          <p:cNvPr id="87069" name="AutoShape 29"/>
          <p:cNvSpPr>
            <a:spLocks noChangeArrowheads="1"/>
          </p:cNvSpPr>
          <p:nvPr/>
        </p:nvSpPr>
        <p:spPr bwMode="auto">
          <a:xfrm>
            <a:off x="4214810" y="3959771"/>
            <a:ext cx="381000" cy="228600"/>
          </a:xfrm>
          <a:prstGeom prst="downArrow">
            <a:avLst>
              <a:gd name="adj1" fmla="val 50000"/>
              <a:gd name="adj2" fmla="val 25000"/>
            </a:avLst>
          </a:prstGeom>
          <a:solidFill>
            <a:srgbClr val="92D050"/>
          </a:solidFill>
          <a:ln w="25400">
            <a:solidFill>
              <a:srgbClr val="92D050"/>
            </a:solidFill>
            <a:miter lim="800000"/>
            <a:headEnd/>
            <a:tailEnd/>
          </a:ln>
          <a:effectLst/>
        </p:spPr>
        <p:txBody>
          <a:bodyPr wrap="none" anchor="ctr"/>
          <a:lstStyle/>
          <a:p>
            <a:pPr algn="l" eaLnBrk="0" hangingPunct="0">
              <a:spcBef>
                <a:spcPct val="0"/>
              </a:spcBef>
              <a:buClrTx/>
            </a:pPr>
            <a:endParaRPr lang="es-CL" sz="1800" b="0">
              <a:solidFill>
                <a:srgbClr val="000000"/>
              </a:solidFill>
              <a:latin typeface="Arial" charset="0"/>
            </a:endParaRPr>
          </a:p>
        </p:txBody>
      </p:sp>
      <p:sp>
        <p:nvSpPr>
          <p:cNvPr id="87070" name="AutoShape 30"/>
          <p:cNvSpPr>
            <a:spLocks noChangeArrowheads="1"/>
          </p:cNvSpPr>
          <p:nvPr/>
        </p:nvSpPr>
        <p:spPr bwMode="auto">
          <a:xfrm>
            <a:off x="4214810" y="3043611"/>
            <a:ext cx="381000" cy="152400"/>
          </a:xfrm>
          <a:prstGeom prst="downArrow">
            <a:avLst>
              <a:gd name="adj1" fmla="val 50000"/>
              <a:gd name="adj2" fmla="val 25000"/>
            </a:avLst>
          </a:prstGeom>
          <a:solidFill>
            <a:srgbClr val="92D050"/>
          </a:solidFill>
          <a:ln w="25400">
            <a:solidFill>
              <a:srgbClr val="92D050"/>
            </a:solidFill>
            <a:miter lim="800000"/>
            <a:headEnd/>
            <a:tailEnd/>
          </a:ln>
          <a:effectLst/>
        </p:spPr>
        <p:txBody>
          <a:bodyPr wrap="none" anchor="ctr"/>
          <a:lstStyle/>
          <a:p>
            <a:pPr algn="l" eaLnBrk="0" hangingPunct="0">
              <a:spcBef>
                <a:spcPct val="0"/>
              </a:spcBef>
              <a:buClrTx/>
            </a:pPr>
            <a:endParaRPr lang="es-CL" sz="1800" b="0">
              <a:solidFill>
                <a:srgbClr val="000000"/>
              </a:solidFill>
              <a:latin typeface="Arial" charset="0"/>
            </a:endParaRPr>
          </a:p>
        </p:txBody>
      </p:sp>
    </p:spTree>
    <p:extLst>
      <p:ext uri="{BB962C8B-B14F-4D97-AF65-F5344CB8AC3E}">
        <p14:creationId xmlns:p14="http://schemas.microsoft.com/office/powerpoint/2010/main" val="3008098364"/>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14348" y="285728"/>
            <a:ext cx="7072362" cy="928694"/>
          </a:xfrm>
          <a:noFill/>
          <a:ln/>
        </p:spPr>
        <p:txBody>
          <a:bodyPr lIns="90488" tIns="44450" rIns="90488" bIns="44450"/>
          <a:lstStyle/>
          <a:p>
            <a:pPr algn="ctr"/>
            <a:r>
              <a:rPr lang="es-ES_tradnl" sz="2400" dirty="0" smtClean="0">
                <a:solidFill>
                  <a:schemeClr val="folHlink"/>
                </a:solidFill>
              </a:rPr>
              <a:t/>
            </a:r>
            <a:br>
              <a:rPr lang="es-ES_tradnl" sz="2400" dirty="0" smtClean="0">
                <a:solidFill>
                  <a:schemeClr val="folHlink"/>
                </a:solidFill>
              </a:rPr>
            </a:br>
            <a:r>
              <a:rPr lang="es-ES_tradnl" sz="24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PROCEDIMIENTO </a:t>
            </a:r>
            <a:r>
              <a:rPr lang="es-ES_tradnl" sz="24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 RECLAMACION</a:t>
            </a:r>
            <a:br>
              <a:rPr lang="es-ES_tradnl" sz="24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s-ES_tradnl" sz="24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Art. 77 Ley 16.744</a:t>
            </a:r>
            <a:r>
              <a:rPr lang="es-ES_tradnl" sz="28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es-ES_tradnl" sz="28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endParaRPr lang="es-ES_tradnl" sz="28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9" name="3 Marcador de número de diapositiva"/>
          <p:cNvSpPr>
            <a:spLocks noGrp="1"/>
          </p:cNvSpPr>
          <p:nvPr>
            <p:ph type="sldNum" sz="quarter" idx="12"/>
          </p:nvPr>
        </p:nvSpPr>
        <p:spPr/>
        <p:txBody>
          <a:bodyPr/>
          <a:lstStyle/>
          <a:p>
            <a:fld id="{6FB2F0F8-1335-46E9-AF7E-FCF0AA5E16B8}" type="slidenum">
              <a:rPr lang="es-ES_tradnl">
                <a:solidFill>
                  <a:srgbClr val="FFFFFF"/>
                </a:solidFill>
              </a:rPr>
              <a:pPr/>
              <a:t>77</a:t>
            </a:fld>
            <a:endParaRPr lang="es-ES_tradnl">
              <a:solidFill>
                <a:srgbClr val="FFFFFF"/>
              </a:solidFill>
            </a:endParaRPr>
          </a:p>
        </p:txBody>
      </p:sp>
      <p:sp>
        <p:nvSpPr>
          <p:cNvPr id="86020" name="Text Box 4"/>
          <p:cNvSpPr txBox="1">
            <a:spLocks noChangeArrowheads="1"/>
          </p:cNvSpPr>
          <p:nvPr/>
        </p:nvSpPr>
        <p:spPr bwMode="auto">
          <a:xfrm>
            <a:off x="214282" y="1214422"/>
            <a:ext cx="7715304" cy="400110"/>
          </a:xfrm>
          <a:prstGeom prst="rect">
            <a:avLst/>
          </a:prstGeom>
          <a:noFill/>
          <a:ln w="63500">
            <a:solidFill>
              <a:srgbClr val="92D050"/>
            </a:solidFill>
            <a:miter lim="800000"/>
            <a:headEnd/>
            <a:tailEnd/>
          </a:ln>
          <a:effectLst/>
        </p:spPr>
        <p:txBody>
          <a:bodyPr wrap="square">
            <a:spAutoFit/>
          </a:bodyPr>
          <a:lstStyle/>
          <a:p>
            <a:pPr algn="ctr" eaLnBrk="0" hangingPunct="0">
              <a:spcBef>
                <a:spcPct val="50000"/>
              </a:spcBef>
              <a:buClrTx/>
            </a:pPr>
            <a:r>
              <a:rPr lang="es-ES" sz="2000" dirty="0">
                <a:solidFill>
                  <a:srgbClr val="000000"/>
                </a:solidFill>
                <a:latin typeface="Verdana"/>
              </a:rPr>
              <a:t>RESOLUCIONES  MÉDICAS (% INCAPACIDAD)</a:t>
            </a:r>
          </a:p>
        </p:txBody>
      </p:sp>
      <p:sp>
        <p:nvSpPr>
          <p:cNvPr id="86023" name="Text Box 7"/>
          <p:cNvSpPr txBox="1">
            <a:spLocks noChangeArrowheads="1"/>
          </p:cNvSpPr>
          <p:nvPr/>
        </p:nvSpPr>
        <p:spPr bwMode="auto">
          <a:xfrm>
            <a:off x="214282" y="4649940"/>
            <a:ext cx="7715304" cy="615553"/>
          </a:xfrm>
          <a:prstGeom prst="rect">
            <a:avLst/>
          </a:prstGeom>
          <a:noFill/>
          <a:ln w="63500">
            <a:solidFill>
              <a:srgbClr val="92D050"/>
            </a:solidFill>
            <a:miter lim="800000"/>
            <a:headEnd/>
            <a:tailEnd/>
          </a:ln>
          <a:effectLst/>
        </p:spPr>
        <p:txBody>
          <a:bodyPr wrap="square">
            <a:spAutoFit/>
          </a:bodyPr>
          <a:lstStyle/>
          <a:p>
            <a:pPr eaLnBrk="0" hangingPunct="0">
              <a:spcBef>
                <a:spcPts val="0"/>
              </a:spcBef>
              <a:buClrTx/>
            </a:pPr>
            <a:r>
              <a:rPr lang="es-ES" sz="2000" dirty="0">
                <a:solidFill>
                  <a:srgbClr val="000000"/>
                </a:solidFill>
                <a:latin typeface="Verdana"/>
              </a:rPr>
              <a:t>RESOLUCIONES NO MÉDICAS DE LOS  ORG. ADM.</a:t>
            </a:r>
            <a:r>
              <a:rPr lang="es-ES_tradnl" sz="1400" dirty="0">
                <a:solidFill>
                  <a:srgbClr val="000000"/>
                </a:solidFill>
                <a:latin typeface="Verdana"/>
              </a:rPr>
              <a:t> </a:t>
            </a:r>
            <a:r>
              <a:rPr lang="es-ES_tradnl" sz="1400" b="0" dirty="0">
                <a:solidFill>
                  <a:srgbClr val="000000"/>
                </a:solidFill>
                <a:latin typeface="Verdana"/>
              </a:rPr>
              <a:t>(Prestaciones Económicas, Calificaciones, Cotizaciones, etc.)</a:t>
            </a:r>
          </a:p>
        </p:txBody>
      </p:sp>
      <p:sp>
        <p:nvSpPr>
          <p:cNvPr id="86024" name="Text Box 8"/>
          <p:cNvSpPr txBox="1">
            <a:spLocks noChangeArrowheads="1"/>
          </p:cNvSpPr>
          <p:nvPr/>
        </p:nvSpPr>
        <p:spPr bwMode="auto">
          <a:xfrm>
            <a:off x="857224" y="1928802"/>
            <a:ext cx="2971800" cy="584775"/>
          </a:xfrm>
          <a:prstGeom prst="rect">
            <a:avLst/>
          </a:prstGeom>
          <a:noFill/>
          <a:ln w="50800">
            <a:solidFill>
              <a:srgbClr val="595959"/>
            </a:solidFill>
            <a:miter lim="800000"/>
            <a:headEnd/>
            <a:tailEnd/>
          </a:ln>
          <a:effectLst/>
        </p:spPr>
        <p:txBody>
          <a:bodyPr>
            <a:spAutoFit/>
          </a:bodyPr>
          <a:lstStyle/>
          <a:p>
            <a:pPr algn="ctr" eaLnBrk="0" hangingPunct="0">
              <a:spcBef>
                <a:spcPct val="50000"/>
              </a:spcBef>
              <a:buClrTx/>
            </a:pPr>
            <a:r>
              <a:rPr lang="es-ES" sz="1600" dirty="0">
                <a:solidFill>
                  <a:srgbClr val="000000"/>
                </a:solidFill>
                <a:latin typeface="Verdana"/>
              </a:rPr>
              <a:t>DICTADAS POR </a:t>
            </a:r>
            <a:r>
              <a:rPr lang="es-ES" sz="1600" dirty="0" smtClean="0">
                <a:solidFill>
                  <a:srgbClr val="000000"/>
                </a:solidFill>
                <a:latin typeface="Verdana"/>
              </a:rPr>
              <a:t>COMPIN </a:t>
            </a:r>
            <a:r>
              <a:rPr lang="es-ES" sz="1600" dirty="0">
                <a:solidFill>
                  <a:srgbClr val="000000"/>
                </a:solidFill>
                <a:latin typeface="Verdana"/>
              </a:rPr>
              <a:t>O CEIAT</a:t>
            </a:r>
          </a:p>
        </p:txBody>
      </p:sp>
      <p:sp>
        <p:nvSpPr>
          <p:cNvPr id="86026" name="Text Box 10"/>
          <p:cNvSpPr txBox="1">
            <a:spLocks noChangeArrowheads="1"/>
          </p:cNvSpPr>
          <p:nvPr/>
        </p:nvSpPr>
        <p:spPr bwMode="auto">
          <a:xfrm>
            <a:off x="4833942" y="2532842"/>
            <a:ext cx="4114800" cy="954107"/>
          </a:xfrm>
          <a:prstGeom prst="rect">
            <a:avLst/>
          </a:prstGeom>
          <a:noFill/>
          <a:ln w="50800">
            <a:solidFill>
              <a:srgbClr val="595959"/>
            </a:solidFill>
            <a:miter lim="800000"/>
            <a:headEnd/>
            <a:tailEnd/>
          </a:ln>
          <a:effectLst/>
        </p:spPr>
        <p:txBody>
          <a:bodyPr>
            <a:spAutoFit/>
          </a:bodyPr>
          <a:lstStyle/>
          <a:p>
            <a:pPr algn="ctr" eaLnBrk="0" hangingPunct="0">
              <a:spcBef>
                <a:spcPct val="50000"/>
              </a:spcBef>
              <a:buClrTx/>
            </a:pPr>
            <a:r>
              <a:rPr lang="es-ES" sz="1400" dirty="0" smtClean="0">
                <a:solidFill>
                  <a:srgbClr val="99CC00"/>
                </a:solidFill>
                <a:effectLst>
                  <a:outerShdw blurRad="38100" dist="38100" dir="2700000" algn="tl">
                    <a:srgbClr val="000000">
                      <a:alpha val="43137"/>
                    </a:srgbClr>
                  </a:outerShdw>
                </a:effectLst>
                <a:latin typeface="Verdana"/>
              </a:rPr>
              <a:t>LOS </a:t>
            </a:r>
            <a:r>
              <a:rPr lang="es-ES" sz="1400" dirty="0">
                <a:solidFill>
                  <a:srgbClr val="99CC00"/>
                </a:solidFill>
                <a:effectLst>
                  <a:outerShdw blurRad="38100" dist="38100" dir="2700000" algn="tl">
                    <a:srgbClr val="000000">
                      <a:alpha val="43137"/>
                    </a:srgbClr>
                  </a:outerShdw>
                </a:effectLst>
                <a:latin typeface="Verdana"/>
              </a:rPr>
              <a:t>TRABADORES, SUS DERECHO HABIENTES, ENTIDADES EMPLEADORAS Y ORGANISMOS ADMINISTRADORES</a:t>
            </a:r>
          </a:p>
        </p:txBody>
      </p:sp>
      <p:sp>
        <p:nvSpPr>
          <p:cNvPr id="86027" name="Text Box 11"/>
          <p:cNvSpPr txBox="1">
            <a:spLocks noChangeArrowheads="1"/>
          </p:cNvSpPr>
          <p:nvPr/>
        </p:nvSpPr>
        <p:spPr bwMode="auto">
          <a:xfrm>
            <a:off x="4833942" y="1864014"/>
            <a:ext cx="4071966" cy="338554"/>
          </a:xfrm>
          <a:prstGeom prst="rect">
            <a:avLst/>
          </a:prstGeom>
          <a:noFill/>
          <a:ln w="50800">
            <a:solidFill>
              <a:srgbClr val="595959"/>
            </a:solidFill>
            <a:miter lim="800000"/>
            <a:headEnd/>
            <a:tailEnd/>
          </a:ln>
          <a:effectLst/>
        </p:spPr>
        <p:txBody>
          <a:bodyPr wrap="square">
            <a:spAutoFit/>
          </a:bodyPr>
          <a:lstStyle/>
          <a:p>
            <a:pPr algn="ctr" eaLnBrk="0" hangingPunct="0">
              <a:spcBef>
                <a:spcPct val="50000"/>
              </a:spcBef>
              <a:buClrTx/>
            </a:pPr>
            <a:r>
              <a:rPr lang="es-ES" sz="1600" dirty="0" smtClean="0">
                <a:solidFill>
                  <a:srgbClr val="99CC00"/>
                </a:solidFill>
                <a:effectLst>
                  <a:outerShdw blurRad="38100" dist="38100" dir="2700000" algn="tl">
                    <a:srgbClr val="000000">
                      <a:alpha val="43137"/>
                    </a:srgbClr>
                  </a:outerShdw>
                </a:effectLst>
                <a:latin typeface="Verdana"/>
              </a:rPr>
              <a:t>PLAZO </a:t>
            </a:r>
            <a:r>
              <a:rPr lang="es-ES" sz="1600" dirty="0">
                <a:solidFill>
                  <a:srgbClr val="99CC00"/>
                </a:solidFill>
                <a:effectLst>
                  <a:outerShdw blurRad="38100" dist="38100" dir="2700000" algn="tl">
                    <a:srgbClr val="000000">
                      <a:alpha val="43137"/>
                    </a:srgbClr>
                  </a:outerShdw>
                </a:effectLst>
                <a:latin typeface="Verdana"/>
              </a:rPr>
              <a:t>DE 90 DIAS ANTE </a:t>
            </a:r>
            <a:r>
              <a:rPr lang="es-ES" sz="1600" dirty="0" smtClean="0">
                <a:solidFill>
                  <a:srgbClr val="99CC00"/>
                </a:solidFill>
                <a:effectLst>
                  <a:outerShdw blurRad="38100" dist="38100" dir="2700000" algn="tl">
                    <a:srgbClr val="000000">
                      <a:alpha val="43137"/>
                    </a:srgbClr>
                  </a:outerShdw>
                </a:effectLst>
                <a:latin typeface="Verdana"/>
              </a:rPr>
              <a:t>COMERE</a:t>
            </a:r>
            <a:endParaRPr lang="es-ES" sz="1600" dirty="0">
              <a:solidFill>
                <a:srgbClr val="99CC00"/>
              </a:solidFill>
              <a:effectLst>
                <a:outerShdw blurRad="38100" dist="38100" dir="2700000" algn="tl">
                  <a:srgbClr val="000000">
                    <a:alpha val="43137"/>
                  </a:srgbClr>
                </a:outerShdw>
              </a:effectLst>
              <a:latin typeface="Verdana"/>
            </a:endParaRPr>
          </a:p>
        </p:txBody>
      </p:sp>
      <p:sp>
        <p:nvSpPr>
          <p:cNvPr id="86028" name="Text Box 12"/>
          <p:cNvSpPr txBox="1">
            <a:spLocks noChangeArrowheads="1"/>
          </p:cNvSpPr>
          <p:nvPr/>
        </p:nvSpPr>
        <p:spPr bwMode="auto">
          <a:xfrm>
            <a:off x="768332" y="3418615"/>
            <a:ext cx="2867564" cy="584775"/>
          </a:xfrm>
          <a:prstGeom prst="rect">
            <a:avLst/>
          </a:prstGeom>
          <a:noFill/>
          <a:ln w="50800">
            <a:solidFill>
              <a:srgbClr val="595959"/>
            </a:solidFill>
            <a:miter lim="800000"/>
            <a:headEnd/>
            <a:tailEnd/>
          </a:ln>
          <a:effectLst/>
        </p:spPr>
        <p:txBody>
          <a:bodyPr wrap="square">
            <a:spAutoFit/>
          </a:bodyPr>
          <a:lstStyle/>
          <a:p>
            <a:pPr algn="ctr" eaLnBrk="0" hangingPunct="0">
              <a:spcBef>
                <a:spcPct val="50000"/>
              </a:spcBef>
              <a:buClrTx/>
            </a:pPr>
            <a:r>
              <a:rPr lang="es-ES" sz="1600" dirty="0">
                <a:solidFill>
                  <a:srgbClr val="000000"/>
                </a:solidFill>
                <a:latin typeface="Verdana"/>
              </a:rPr>
              <a:t>DICTADAS POR </a:t>
            </a:r>
            <a:r>
              <a:rPr lang="es-ES" sz="1600" dirty="0" smtClean="0">
                <a:solidFill>
                  <a:srgbClr val="000000"/>
                </a:solidFill>
                <a:latin typeface="Verdana"/>
              </a:rPr>
              <a:t>COMERE</a:t>
            </a:r>
            <a:endParaRPr lang="es-ES" sz="1600" dirty="0">
              <a:solidFill>
                <a:srgbClr val="000000"/>
              </a:solidFill>
              <a:latin typeface="Verdana"/>
            </a:endParaRPr>
          </a:p>
        </p:txBody>
      </p:sp>
      <p:sp>
        <p:nvSpPr>
          <p:cNvPr id="86033" name="Line 17"/>
          <p:cNvSpPr>
            <a:spLocks noChangeShapeType="1"/>
          </p:cNvSpPr>
          <p:nvPr/>
        </p:nvSpPr>
        <p:spPr bwMode="auto">
          <a:xfrm>
            <a:off x="3829024" y="1928802"/>
            <a:ext cx="762000" cy="0"/>
          </a:xfrm>
          <a:prstGeom prst="line">
            <a:avLst/>
          </a:prstGeom>
          <a:noFill/>
          <a:ln w="25400">
            <a:solidFill>
              <a:schemeClr val="tx1"/>
            </a:solidFill>
            <a:round/>
            <a:headEnd/>
            <a:tailEnd type="triangle" w="lg" len="lg"/>
          </a:ln>
          <a:effectLst/>
        </p:spPr>
        <p:txBody>
          <a:bodyPr/>
          <a:lstStyle/>
          <a:p>
            <a:pPr algn="l" eaLnBrk="0" hangingPunct="0">
              <a:spcBef>
                <a:spcPct val="0"/>
              </a:spcBef>
              <a:buClrTx/>
            </a:pPr>
            <a:endParaRPr lang="es-CL" sz="1800" b="0">
              <a:solidFill>
                <a:srgbClr val="000000"/>
              </a:solidFill>
              <a:latin typeface="Arial" charset="0"/>
            </a:endParaRPr>
          </a:p>
        </p:txBody>
      </p:sp>
      <p:sp>
        <p:nvSpPr>
          <p:cNvPr id="86040" name="Line 24"/>
          <p:cNvSpPr>
            <a:spLocks noChangeShapeType="1"/>
          </p:cNvSpPr>
          <p:nvPr/>
        </p:nvSpPr>
        <p:spPr bwMode="auto">
          <a:xfrm>
            <a:off x="3862382" y="2513577"/>
            <a:ext cx="762000" cy="0"/>
          </a:xfrm>
          <a:prstGeom prst="line">
            <a:avLst/>
          </a:prstGeom>
          <a:noFill/>
          <a:ln w="25400">
            <a:solidFill>
              <a:schemeClr val="tx1"/>
            </a:solidFill>
            <a:round/>
            <a:headEnd/>
            <a:tailEnd type="triangle" w="lg" len="lg"/>
          </a:ln>
          <a:effectLst/>
        </p:spPr>
        <p:txBody>
          <a:bodyPr/>
          <a:lstStyle/>
          <a:p>
            <a:pPr algn="l" eaLnBrk="0" hangingPunct="0">
              <a:spcBef>
                <a:spcPct val="0"/>
              </a:spcBef>
              <a:buClrTx/>
            </a:pPr>
            <a:endParaRPr lang="es-CL" sz="1800" b="0">
              <a:solidFill>
                <a:srgbClr val="000000"/>
              </a:solidFill>
              <a:latin typeface="Arial" charset="0"/>
            </a:endParaRPr>
          </a:p>
        </p:txBody>
      </p:sp>
      <p:sp>
        <p:nvSpPr>
          <p:cNvPr id="86041" name="Line 25"/>
          <p:cNvSpPr>
            <a:spLocks noChangeShapeType="1"/>
          </p:cNvSpPr>
          <p:nvPr/>
        </p:nvSpPr>
        <p:spPr bwMode="auto">
          <a:xfrm flipV="1">
            <a:off x="3676624" y="3418615"/>
            <a:ext cx="914400" cy="0"/>
          </a:xfrm>
          <a:prstGeom prst="line">
            <a:avLst/>
          </a:prstGeom>
          <a:noFill/>
          <a:ln w="25400">
            <a:solidFill>
              <a:schemeClr val="tx1"/>
            </a:solidFill>
            <a:round/>
            <a:headEnd/>
            <a:tailEnd type="triangle" w="lg" len="lg"/>
          </a:ln>
          <a:effectLst/>
        </p:spPr>
        <p:txBody>
          <a:bodyPr/>
          <a:lstStyle/>
          <a:p>
            <a:pPr algn="l" eaLnBrk="0" hangingPunct="0">
              <a:spcBef>
                <a:spcPct val="0"/>
              </a:spcBef>
              <a:buClrTx/>
            </a:pPr>
            <a:endParaRPr lang="es-CL" sz="1800" b="0">
              <a:solidFill>
                <a:srgbClr val="000000"/>
              </a:solidFill>
              <a:latin typeface="Arial" charset="0"/>
            </a:endParaRPr>
          </a:p>
        </p:txBody>
      </p:sp>
      <p:sp>
        <p:nvSpPr>
          <p:cNvPr id="86042" name="Text Box 26"/>
          <p:cNvSpPr txBox="1">
            <a:spLocks noChangeArrowheads="1"/>
          </p:cNvSpPr>
          <p:nvPr/>
        </p:nvSpPr>
        <p:spPr bwMode="auto">
          <a:xfrm>
            <a:off x="4818286" y="3833449"/>
            <a:ext cx="4143404" cy="338554"/>
          </a:xfrm>
          <a:prstGeom prst="rect">
            <a:avLst/>
          </a:prstGeom>
          <a:noFill/>
          <a:ln w="50800">
            <a:solidFill>
              <a:srgbClr val="595959"/>
            </a:solidFill>
            <a:miter lim="800000"/>
            <a:headEnd/>
            <a:tailEnd/>
          </a:ln>
          <a:effectLst/>
        </p:spPr>
        <p:txBody>
          <a:bodyPr wrap="square">
            <a:spAutoFit/>
          </a:bodyPr>
          <a:lstStyle/>
          <a:p>
            <a:pPr algn="ctr" eaLnBrk="0" hangingPunct="0">
              <a:spcBef>
                <a:spcPct val="50000"/>
              </a:spcBef>
              <a:buClrTx/>
            </a:pPr>
            <a:r>
              <a:rPr lang="es-ES" sz="1600" dirty="0" smtClean="0">
                <a:solidFill>
                  <a:srgbClr val="99CC00"/>
                </a:solidFill>
                <a:effectLst>
                  <a:outerShdw blurRad="38100" dist="38100" dir="2700000" algn="tl">
                    <a:srgbClr val="000000">
                      <a:alpha val="43137"/>
                    </a:srgbClr>
                  </a:outerShdw>
                </a:effectLst>
                <a:latin typeface="Verdana"/>
              </a:rPr>
              <a:t>PLAZO </a:t>
            </a:r>
            <a:r>
              <a:rPr lang="es-ES" sz="1600" dirty="0">
                <a:solidFill>
                  <a:srgbClr val="99CC00"/>
                </a:solidFill>
                <a:effectLst>
                  <a:outerShdw blurRad="38100" dist="38100" dir="2700000" algn="tl">
                    <a:srgbClr val="000000">
                      <a:alpha val="43137"/>
                    </a:srgbClr>
                  </a:outerShdw>
                </a:effectLst>
                <a:latin typeface="Verdana"/>
              </a:rPr>
              <a:t>DE 30 DIAS ANTE </a:t>
            </a:r>
            <a:r>
              <a:rPr lang="es-ES" sz="1600" dirty="0" smtClean="0">
                <a:solidFill>
                  <a:srgbClr val="99CC00"/>
                </a:solidFill>
                <a:effectLst>
                  <a:outerShdw blurRad="38100" dist="38100" dir="2700000" algn="tl">
                    <a:srgbClr val="000000">
                      <a:alpha val="43137"/>
                    </a:srgbClr>
                  </a:outerShdw>
                </a:effectLst>
                <a:latin typeface="Verdana"/>
              </a:rPr>
              <a:t>SUSESO</a:t>
            </a:r>
            <a:endParaRPr lang="es-ES" sz="1600" dirty="0">
              <a:solidFill>
                <a:srgbClr val="99CC00"/>
              </a:solidFill>
              <a:effectLst>
                <a:outerShdw blurRad="38100" dist="38100" dir="2700000" algn="tl">
                  <a:srgbClr val="000000">
                    <a:alpha val="43137"/>
                  </a:srgbClr>
                </a:outerShdw>
              </a:effectLst>
              <a:latin typeface="Verdana"/>
            </a:endParaRPr>
          </a:p>
        </p:txBody>
      </p:sp>
      <p:cxnSp>
        <p:nvCxnSpPr>
          <p:cNvPr id="86046" name="AutoShape 30"/>
          <p:cNvCxnSpPr>
            <a:cxnSpLocks noChangeShapeType="1"/>
          </p:cNvCxnSpPr>
          <p:nvPr/>
        </p:nvCxnSpPr>
        <p:spPr bwMode="auto">
          <a:xfrm rot="16200000" flipH="1">
            <a:off x="-565974" y="2445901"/>
            <a:ext cx="1916113" cy="355600"/>
          </a:xfrm>
          <a:prstGeom prst="bentConnector2">
            <a:avLst/>
          </a:prstGeom>
          <a:noFill/>
          <a:ln w="25400">
            <a:solidFill>
              <a:schemeClr val="tx1"/>
            </a:solidFill>
            <a:miter lim="800000"/>
            <a:headEnd/>
            <a:tailEnd type="triangle" w="lg" len="lg"/>
          </a:ln>
          <a:effectLst/>
        </p:spPr>
      </p:cxnSp>
      <p:sp>
        <p:nvSpPr>
          <p:cNvPr id="86047" name="Text Box 31"/>
          <p:cNvSpPr txBox="1">
            <a:spLocks noChangeArrowheads="1"/>
          </p:cNvSpPr>
          <p:nvPr/>
        </p:nvSpPr>
        <p:spPr bwMode="auto">
          <a:xfrm>
            <a:off x="2000232" y="5500702"/>
            <a:ext cx="6477000" cy="338554"/>
          </a:xfrm>
          <a:prstGeom prst="rect">
            <a:avLst/>
          </a:prstGeom>
          <a:noFill/>
          <a:ln w="50800">
            <a:solidFill>
              <a:srgbClr val="595959"/>
            </a:solidFill>
            <a:miter lim="800000"/>
            <a:headEnd/>
            <a:tailEnd/>
          </a:ln>
          <a:effectLst/>
        </p:spPr>
        <p:txBody>
          <a:bodyPr>
            <a:spAutoFit/>
          </a:bodyPr>
          <a:lstStyle/>
          <a:p>
            <a:pPr algn="ctr" eaLnBrk="0" hangingPunct="0">
              <a:spcBef>
                <a:spcPct val="50000"/>
              </a:spcBef>
              <a:buClrTx/>
            </a:pPr>
            <a:r>
              <a:rPr lang="es-ES" sz="1600" dirty="0">
                <a:solidFill>
                  <a:srgbClr val="99CC00"/>
                </a:solidFill>
                <a:effectLst>
                  <a:outerShdw blurRad="38100" dist="38100" dir="2700000" algn="tl">
                    <a:srgbClr val="000000">
                      <a:alpha val="43137"/>
                    </a:srgbClr>
                  </a:outerShdw>
                </a:effectLst>
                <a:latin typeface="Verdana"/>
              </a:rPr>
              <a:t>APELABLES EN EL PLAZO DE 90 DIAS ANTE </a:t>
            </a:r>
            <a:r>
              <a:rPr lang="es-ES" sz="1600" dirty="0" smtClean="0">
                <a:solidFill>
                  <a:srgbClr val="99CC00"/>
                </a:solidFill>
                <a:effectLst>
                  <a:outerShdw blurRad="38100" dist="38100" dir="2700000" algn="tl">
                    <a:srgbClr val="000000">
                      <a:alpha val="43137"/>
                    </a:srgbClr>
                  </a:outerShdw>
                </a:effectLst>
                <a:latin typeface="Verdana"/>
              </a:rPr>
              <a:t>SUSESO</a:t>
            </a:r>
            <a:endParaRPr lang="es-ES" sz="1600" dirty="0">
              <a:solidFill>
                <a:srgbClr val="99CC00"/>
              </a:solidFill>
              <a:effectLst>
                <a:outerShdw blurRad="38100" dist="38100" dir="2700000" algn="tl">
                  <a:srgbClr val="000000">
                    <a:alpha val="43137"/>
                  </a:srgbClr>
                </a:outerShdw>
              </a:effectLst>
              <a:latin typeface="Verdana"/>
            </a:endParaRPr>
          </a:p>
        </p:txBody>
      </p:sp>
      <p:cxnSp>
        <p:nvCxnSpPr>
          <p:cNvPr id="86050" name="AutoShape 34"/>
          <p:cNvCxnSpPr>
            <a:cxnSpLocks noChangeShapeType="1"/>
          </p:cNvCxnSpPr>
          <p:nvPr/>
        </p:nvCxnSpPr>
        <p:spPr bwMode="auto">
          <a:xfrm>
            <a:off x="214282" y="1916816"/>
            <a:ext cx="642942" cy="571504"/>
          </a:xfrm>
          <a:prstGeom prst="bentConnector3">
            <a:avLst>
              <a:gd name="adj1" fmla="val 2593"/>
            </a:avLst>
          </a:prstGeom>
          <a:noFill/>
          <a:ln w="25400">
            <a:solidFill>
              <a:schemeClr val="tx1"/>
            </a:solidFill>
            <a:miter lim="800000"/>
            <a:headEnd/>
            <a:tailEnd type="triangle" w="lg" len="lg"/>
          </a:ln>
          <a:effectLst/>
        </p:spPr>
      </p:cxnSp>
      <p:cxnSp>
        <p:nvCxnSpPr>
          <p:cNvPr id="86051" name="AutoShape 35"/>
          <p:cNvCxnSpPr>
            <a:cxnSpLocks noChangeShapeType="1"/>
          </p:cNvCxnSpPr>
          <p:nvPr/>
        </p:nvCxnSpPr>
        <p:spPr bwMode="auto">
          <a:xfrm>
            <a:off x="214282" y="5072074"/>
            <a:ext cx="1643074" cy="642942"/>
          </a:xfrm>
          <a:prstGeom prst="bentConnector3">
            <a:avLst>
              <a:gd name="adj1" fmla="val 284"/>
            </a:avLst>
          </a:prstGeom>
          <a:noFill/>
          <a:ln w="25400">
            <a:solidFill>
              <a:schemeClr val="tx1"/>
            </a:solidFill>
            <a:miter lim="800000"/>
            <a:headEnd/>
            <a:tailEnd type="triangle" w="lg" len="lg"/>
          </a:ln>
          <a:effectLst/>
        </p:spPr>
      </p:cxnSp>
      <p:sp>
        <p:nvSpPr>
          <p:cNvPr id="86052" name="AutoShape 36"/>
          <p:cNvSpPr>
            <a:spLocks noChangeArrowheads="1"/>
          </p:cNvSpPr>
          <p:nvPr/>
        </p:nvSpPr>
        <p:spPr bwMode="auto">
          <a:xfrm>
            <a:off x="2143108" y="2857496"/>
            <a:ext cx="304800" cy="304800"/>
          </a:xfrm>
          <a:prstGeom prst="downArrow">
            <a:avLst>
              <a:gd name="adj1" fmla="val 50000"/>
              <a:gd name="adj2" fmla="val 25000"/>
            </a:avLst>
          </a:prstGeom>
          <a:solidFill>
            <a:srgbClr val="92D050"/>
          </a:solidFill>
          <a:ln w="19050">
            <a:solidFill>
              <a:srgbClr val="92D050"/>
            </a:solidFill>
            <a:miter lim="800000"/>
            <a:headEnd/>
            <a:tailEnd/>
          </a:ln>
          <a:effectLst/>
        </p:spPr>
        <p:txBody>
          <a:bodyPr wrap="none" anchor="ctr"/>
          <a:lstStyle/>
          <a:p>
            <a:pPr algn="l" eaLnBrk="0" hangingPunct="0">
              <a:spcBef>
                <a:spcPct val="0"/>
              </a:spcBef>
              <a:buClrTx/>
            </a:pPr>
            <a:endParaRPr lang="es-CL" sz="1800" b="0">
              <a:solidFill>
                <a:srgbClr val="000000"/>
              </a:solidFill>
              <a:latin typeface="Arial" charset="0"/>
            </a:endParaRPr>
          </a:p>
        </p:txBody>
      </p:sp>
      <p:sp>
        <p:nvSpPr>
          <p:cNvPr id="22" name="Line 25"/>
          <p:cNvSpPr>
            <a:spLocks noChangeShapeType="1"/>
          </p:cNvSpPr>
          <p:nvPr/>
        </p:nvSpPr>
        <p:spPr bwMode="auto">
          <a:xfrm flipV="1">
            <a:off x="3691851" y="4002678"/>
            <a:ext cx="914400" cy="0"/>
          </a:xfrm>
          <a:prstGeom prst="line">
            <a:avLst/>
          </a:prstGeom>
          <a:noFill/>
          <a:ln w="25400">
            <a:solidFill>
              <a:schemeClr val="tx1"/>
            </a:solidFill>
            <a:round/>
            <a:headEnd/>
            <a:tailEnd type="triangle" w="lg" len="lg"/>
          </a:ln>
          <a:effectLst/>
        </p:spPr>
        <p:txBody>
          <a:bodyPr/>
          <a:lstStyle/>
          <a:p>
            <a:pPr algn="l" eaLnBrk="0" hangingPunct="0">
              <a:spcBef>
                <a:spcPct val="0"/>
              </a:spcBef>
              <a:buClrTx/>
            </a:pPr>
            <a:endParaRPr lang="es-CL" sz="1800" b="0">
              <a:solidFill>
                <a:srgbClr val="000000"/>
              </a:solidFill>
              <a:latin typeface="Arial" charset="0"/>
            </a:endParaRPr>
          </a:p>
        </p:txBody>
      </p:sp>
    </p:spTree>
    <p:extLst>
      <p:ext uri="{BB962C8B-B14F-4D97-AF65-F5344CB8AC3E}">
        <p14:creationId xmlns:p14="http://schemas.microsoft.com/office/powerpoint/2010/main" val="3489257277"/>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57158" y="367348"/>
            <a:ext cx="8358246" cy="1182526"/>
          </a:xfrm>
          <a:noFill/>
          <a:ln/>
        </p:spPr>
        <p:txBody>
          <a:bodyPr lIns="90488" tIns="44450" rIns="90488" bIns="44450"/>
          <a:lstStyle/>
          <a:p>
            <a:r>
              <a:rPr lang="es-ES_tradnl" sz="2800" dirty="0" smtClean="0">
                <a:solidFill>
                  <a:schemeClr val="folHlink"/>
                </a:solidFill>
                <a:latin typeface="+mn-lt"/>
              </a:rPr>
              <a:t/>
            </a:r>
            <a:br>
              <a:rPr lang="es-ES_tradnl" sz="2800" dirty="0" smtClean="0">
                <a:solidFill>
                  <a:schemeClr val="folHlink"/>
                </a:solidFill>
                <a:latin typeface="+mn-lt"/>
              </a:rPr>
            </a:br>
            <a:r>
              <a:rPr lang="es-ES_tradnl" sz="2800" dirty="0" smtClean="0">
                <a:solidFill>
                  <a:schemeClr val="folHlink"/>
                </a:solidFill>
                <a:latin typeface="+mn-lt"/>
              </a:rPr>
              <a:t/>
            </a:r>
            <a:br>
              <a:rPr lang="es-ES_tradnl" sz="2800" dirty="0" smtClean="0">
                <a:solidFill>
                  <a:schemeClr val="folHlink"/>
                </a:solidFill>
                <a:latin typeface="+mn-lt"/>
              </a:rPr>
            </a:br>
            <a:r>
              <a:rPr lang="es-ES_tradnl" sz="2800" dirty="0" smtClean="0">
                <a:solidFill>
                  <a:schemeClr val="folHlink"/>
                </a:solidFill>
                <a:latin typeface="+mn-lt"/>
              </a:rPr>
              <a:t/>
            </a:r>
            <a:br>
              <a:rPr lang="es-ES_tradnl" sz="2800" dirty="0" smtClean="0">
                <a:solidFill>
                  <a:schemeClr val="folHlink"/>
                </a:solidFill>
                <a:latin typeface="+mn-lt"/>
              </a:rPr>
            </a:br>
            <a:endParaRPr lang="es-ES_tradnl" sz="2000" b="0" dirty="0">
              <a:solidFill>
                <a:srgbClr val="FFFFFF"/>
              </a:solidFill>
              <a:latin typeface="Futuri Black" charset="0"/>
            </a:endParaRPr>
          </a:p>
        </p:txBody>
      </p:sp>
      <p:sp>
        <p:nvSpPr>
          <p:cNvPr id="89091" name="Rectangle 3"/>
          <p:cNvSpPr>
            <a:spLocks noGrp="1" noChangeArrowheads="1"/>
          </p:cNvSpPr>
          <p:nvPr>
            <p:ph idx="1"/>
          </p:nvPr>
        </p:nvSpPr>
        <p:spPr>
          <a:xfrm>
            <a:off x="219060" y="2018444"/>
            <a:ext cx="8634442" cy="3571900"/>
          </a:xfrm>
          <a:noFill/>
          <a:ln/>
        </p:spPr>
        <p:txBody>
          <a:bodyPr lIns="90488" tIns="44450" rIns="90488" bIns="44450">
            <a:normAutofit fontScale="92500"/>
          </a:bodyPr>
          <a:lstStyle/>
          <a:p>
            <a:pPr marL="533400" indent="-533400">
              <a:spcBef>
                <a:spcPct val="0"/>
              </a:spcBef>
              <a:buClr>
                <a:srgbClr val="92D050"/>
              </a:buClr>
              <a:buFont typeface="+mj-lt"/>
              <a:buAutoNum type="alphaUcPeriod"/>
            </a:pPr>
            <a:r>
              <a:rPr lang="es-ES_tradnl" sz="2400" b="1" dirty="0" smtClean="0">
                <a:solidFill>
                  <a:schemeClr val="tx1">
                    <a:lumMod val="85000"/>
                    <a:lumOff val="15000"/>
                  </a:schemeClr>
                </a:solidFill>
                <a:latin typeface="Verdana" pitchFamily="34" charset="0"/>
              </a:rPr>
              <a:t>Superintendencia de </a:t>
            </a:r>
            <a:r>
              <a:rPr lang="es-ES_tradnl" b="1" dirty="0">
                <a:solidFill>
                  <a:schemeClr val="tx1">
                    <a:lumMod val="85000"/>
                    <a:lumOff val="15000"/>
                  </a:schemeClr>
                </a:solidFill>
                <a:latin typeface="Verdana" pitchFamily="34" charset="0"/>
              </a:rPr>
              <a:t>Seguridad Social - SUSESO-</a:t>
            </a:r>
            <a:endParaRPr lang="es-ES_tradnl" sz="2400" b="1" dirty="0" smtClean="0">
              <a:solidFill>
                <a:schemeClr val="tx1">
                  <a:lumMod val="85000"/>
                  <a:lumOff val="15000"/>
                </a:schemeClr>
              </a:solidFill>
              <a:latin typeface="Verdana" pitchFamily="34" charset="0"/>
            </a:endParaRPr>
          </a:p>
          <a:p>
            <a:pPr marL="533400" indent="-533400">
              <a:spcBef>
                <a:spcPct val="0"/>
              </a:spcBef>
              <a:buClr>
                <a:srgbClr val="92D050"/>
              </a:buClr>
              <a:buFont typeface="+mj-lt"/>
              <a:buAutoNum type="alphaUcPeriod"/>
            </a:pPr>
            <a:endParaRPr lang="es-ES_tradnl" sz="2400" b="1" dirty="0" smtClean="0">
              <a:solidFill>
                <a:schemeClr val="tx1">
                  <a:lumMod val="85000"/>
                  <a:lumOff val="15000"/>
                </a:schemeClr>
              </a:solidFill>
              <a:latin typeface="Verdana" pitchFamily="34" charset="0"/>
            </a:endParaRPr>
          </a:p>
          <a:p>
            <a:pPr marL="533400" indent="-533400">
              <a:lnSpc>
                <a:spcPct val="110000"/>
              </a:lnSpc>
              <a:spcBef>
                <a:spcPct val="0"/>
              </a:spcBef>
              <a:buClr>
                <a:srgbClr val="92D050"/>
              </a:buClr>
              <a:buFont typeface="+mj-lt"/>
              <a:buAutoNum type="alphaUcPeriod"/>
            </a:pPr>
            <a:r>
              <a:rPr lang="es-ES_tradnl" sz="2400" b="1" dirty="0" smtClean="0">
                <a:solidFill>
                  <a:schemeClr val="tx1">
                    <a:lumMod val="85000"/>
                    <a:lumOff val="15000"/>
                  </a:schemeClr>
                </a:solidFill>
                <a:latin typeface="Verdana" pitchFamily="34" charset="0"/>
              </a:rPr>
              <a:t>SEREMI DE SALUD</a:t>
            </a:r>
          </a:p>
          <a:p>
            <a:pPr marL="533400" indent="-533400">
              <a:lnSpc>
                <a:spcPct val="110000"/>
              </a:lnSpc>
              <a:spcBef>
                <a:spcPct val="0"/>
              </a:spcBef>
              <a:buClr>
                <a:srgbClr val="92D050"/>
              </a:buClr>
              <a:buFont typeface="+mj-lt"/>
              <a:buAutoNum type="alphaUcPeriod"/>
            </a:pPr>
            <a:endParaRPr lang="es-ES_tradnl" sz="2400" b="1" dirty="0">
              <a:solidFill>
                <a:schemeClr val="tx1">
                  <a:lumMod val="85000"/>
                  <a:lumOff val="15000"/>
                </a:schemeClr>
              </a:solidFill>
              <a:latin typeface="Verdana" pitchFamily="34" charset="0"/>
            </a:endParaRPr>
          </a:p>
          <a:p>
            <a:pPr marL="533400" indent="-533400">
              <a:lnSpc>
                <a:spcPct val="110000"/>
              </a:lnSpc>
              <a:spcBef>
                <a:spcPct val="0"/>
              </a:spcBef>
              <a:buClr>
                <a:srgbClr val="92D050"/>
              </a:buClr>
              <a:buFont typeface="+mj-lt"/>
              <a:buAutoNum type="alphaUcPeriod"/>
            </a:pPr>
            <a:r>
              <a:rPr lang="es-ES_tradnl" sz="2400" b="1" dirty="0">
                <a:solidFill>
                  <a:schemeClr val="tx1">
                    <a:lumMod val="85000"/>
                    <a:lumOff val="15000"/>
                  </a:schemeClr>
                </a:solidFill>
                <a:latin typeface="Verdana" pitchFamily="34" charset="0"/>
              </a:rPr>
              <a:t>DIRECCION DEL TRABAJO</a:t>
            </a:r>
          </a:p>
          <a:p>
            <a:pPr marL="533400" indent="-533400">
              <a:lnSpc>
                <a:spcPct val="110000"/>
              </a:lnSpc>
              <a:spcBef>
                <a:spcPct val="0"/>
              </a:spcBef>
              <a:buClr>
                <a:srgbClr val="92D050"/>
              </a:buClr>
              <a:buFont typeface="+mj-lt"/>
              <a:buAutoNum type="alphaUcPeriod"/>
            </a:pPr>
            <a:endParaRPr lang="es-ES_tradnl" sz="2400" b="1" dirty="0">
              <a:solidFill>
                <a:schemeClr val="tx1">
                  <a:lumMod val="85000"/>
                  <a:lumOff val="15000"/>
                </a:schemeClr>
              </a:solidFill>
              <a:latin typeface="Verdana" pitchFamily="34" charset="0"/>
            </a:endParaRPr>
          </a:p>
          <a:p>
            <a:pPr marL="533400" indent="-533400">
              <a:lnSpc>
                <a:spcPct val="110000"/>
              </a:lnSpc>
              <a:spcBef>
                <a:spcPct val="0"/>
              </a:spcBef>
              <a:buClr>
                <a:srgbClr val="92D050"/>
              </a:buClr>
              <a:buFont typeface="+mj-lt"/>
              <a:buAutoNum type="alphaUcPeriod"/>
            </a:pPr>
            <a:r>
              <a:rPr lang="es-ES_tradnl" sz="2400" b="1" dirty="0">
                <a:solidFill>
                  <a:schemeClr val="tx1">
                    <a:lumMod val="85000"/>
                    <a:lumOff val="15000"/>
                  </a:schemeClr>
                </a:solidFill>
                <a:latin typeface="Verdana" pitchFamily="34" charset="0"/>
              </a:rPr>
              <a:t>CONTRALORIA GENERAL DE LA REPUBLICA</a:t>
            </a:r>
          </a:p>
          <a:p>
            <a:pPr marL="533400" indent="-533400">
              <a:lnSpc>
                <a:spcPct val="110000"/>
              </a:lnSpc>
              <a:spcBef>
                <a:spcPct val="0"/>
              </a:spcBef>
              <a:buClr>
                <a:srgbClr val="92D050"/>
              </a:buClr>
              <a:buFont typeface="+mj-lt"/>
              <a:buAutoNum type="alphaUcPeriod"/>
            </a:pPr>
            <a:endParaRPr lang="es-ES_tradnl" sz="2400" b="1" dirty="0">
              <a:solidFill>
                <a:schemeClr val="tx1">
                  <a:lumMod val="85000"/>
                  <a:lumOff val="15000"/>
                </a:schemeClr>
              </a:solidFill>
              <a:latin typeface="Verdana" pitchFamily="34" charset="0"/>
            </a:endParaRPr>
          </a:p>
          <a:p>
            <a:pPr marL="533400" indent="-533400">
              <a:lnSpc>
                <a:spcPct val="110000"/>
              </a:lnSpc>
              <a:spcBef>
                <a:spcPct val="0"/>
              </a:spcBef>
              <a:buClr>
                <a:srgbClr val="92D050"/>
              </a:buClr>
              <a:buFont typeface="+mj-lt"/>
              <a:buAutoNum type="alphaUcPeriod"/>
            </a:pPr>
            <a:r>
              <a:rPr lang="es-ES_tradnl" sz="2400" b="1" dirty="0">
                <a:solidFill>
                  <a:schemeClr val="tx1">
                    <a:lumMod val="85000"/>
                    <a:lumOff val="15000"/>
                  </a:schemeClr>
                </a:solidFill>
                <a:latin typeface="Verdana" pitchFamily="34" charset="0"/>
              </a:rPr>
              <a:t>SERNAGEOMIN</a:t>
            </a:r>
          </a:p>
        </p:txBody>
      </p:sp>
      <p:sp>
        <p:nvSpPr>
          <p:cNvPr id="5" name="4 Rectángulo"/>
          <p:cNvSpPr/>
          <p:nvPr/>
        </p:nvSpPr>
        <p:spPr>
          <a:xfrm>
            <a:off x="184744" y="620688"/>
            <a:ext cx="8817436" cy="523220"/>
          </a:xfrm>
          <a:prstGeom prst="rect">
            <a:avLst/>
          </a:prstGeom>
        </p:spPr>
        <p:txBody>
          <a:bodyPr wrap="square">
            <a:spAutoFit/>
          </a:bodyPr>
          <a:lstStyle/>
          <a:p>
            <a:pPr algn="l"/>
            <a:r>
              <a:rPr lang="es-ES_tradnl" sz="2800" b="1"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¿QUIENES VERIFICAN EL CUMPLIMIENTO? </a:t>
            </a:r>
            <a:endParaRPr lang="es-CL" sz="2800" dirty="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482753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additive="base">
                                        <p:cTn id="7" dur="500" fill="hold"/>
                                        <p:tgtEl>
                                          <p:spTgt spid="89091"/>
                                        </p:tgtEl>
                                        <p:attrNameLst>
                                          <p:attrName>ppt_x</p:attrName>
                                        </p:attrNameLst>
                                      </p:cBhvr>
                                      <p:tavLst>
                                        <p:tav tm="0">
                                          <p:val>
                                            <p:strVal val="0-#ppt_w/2"/>
                                          </p:val>
                                        </p:tav>
                                        <p:tav tm="100000">
                                          <p:val>
                                            <p:strVal val="#ppt_x"/>
                                          </p:val>
                                        </p:tav>
                                      </p:tavLst>
                                    </p:anim>
                                    <p:anim calcmode="lin" valueType="num">
                                      <p:cBhvr additive="base">
                                        <p:cTn id="8" dur="500" fill="hold"/>
                                        <p:tgtEl>
                                          <p:spTgt spid="890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3568" y="188640"/>
            <a:ext cx="7358114" cy="1066800"/>
          </a:xfrm>
          <a:noFill/>
          <a:ln/>
        </p:spPr>
        <p:txBody>
          <a:bodyPr lIns="92075" tIns="46038" rIns="92075" bIns="46038"/>
          <a:lstStyle/>
          <a:p>
            <a:pPr algn="ctr"/>
            <a:r>
              <a:rPr lang="es-ES_tradnl" sz="2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SUPERINTENDENCIA DE SEGURIDAD SOCIAL </a:t>
            </a:r>
            <a:r>
              <a:rPr lang="es-ES_tradnl" sz="28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LEY </a:t>
            </a:r>
            <a:r>
              <a:rPr lang="es-ES_tradnl" sz="2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16.395 </a:t>
            </a:r>
          </a:p>
        </p:txBody>
      </p:sp>
      <p:sp>
        <p:nvSpPr>
          <p:cNvPr id="90115" name="Rectangle 3"/>
          <p:cNvSpPr>
            <a:spLocks noGrp="1" noChangeArrowheads="1"/>
          </p:cNvSpPr>
          <p:nvPr>
            <p:ph idx="1"/>
          </p:nvPr>
        </p:nvSpPr>
        <p:spPr>
          <a:xfrm>
            <a:off x="179512" y="1255440"/>
            <a:ext cx="8750206" cy="4888204"/>
          </a:xfrm>
          <a:noFill/>
          <a:ln/>
        </p:spPr>
        <p:txBody>
          <a:bodyPr lIns="92075" tIns="46038" rIns="92075" bIns="46038">
            <a:normAutofit fontScale="85000" lnSpcReduction="10000"/>
          </a:bodyPr>
          <a:lstStyle/>
          <a:p>
            <a:pPr marL="228600" lvl="1" indent="-342900" algn="just">
              <a:spcAft>
                <a:spcPct val="10000"/>
              </a:spcAft>
              <a:buClr>
                <a:schemeClr val="folHlink"/>
              </a:buClr>
              <a:buNone/>
            </a:pPr>
            <a:r>
              <a:rPr lang="es-ES_tradnl" b="1" dirty="0" smtClean="0">
                <a:solidFill>
                  <a:schemeClr val="tx1">
                    <a:lumMod val="85000"/>
                    <a:lumOff val="15000"/>
                  </a:schemeClr>
                </a:solidFill>
                <a:latin typeface="Verdana" pitchFamily="34" charset="0"/>
                <a:ea typeface="Verdana" panose="020B0604030504040204" pitchFamily="34" charset="0"/>
                <a:cs typeface="Verdana" panose="020B0604030504040204" pitchFamily="34" charset="0"/>
              </a:rPr>
              <a:t>- REGULA </a:t>
            </a:r>
            <a:r>
              <a:rPr lang="es-ES_tradnl" b="1" dirty="0">
                <a:solidFill>
                  <a:schemeClr val="tx1">
                    <a:lumMod val="85000"/>
                    <a:lumOff val="15000"/>
                  </a:schemeClr>
                </a:solidFill>
                <a:latin typeface="Verdana" pitchFamily="34" charset="0"/>
                <a:ea typeface="Verdana" panose="020B0604030504040204" pitchFamily="34" charset="0"/>
                <a:cs typeface="Verdana" panose="020B0604030504040204" pitchFamily="34" charset="0"/>
              </a:rPr>
              <a:t>Y FISCALIZA LA NORMATIVA DE SEGURIDAD </a:t>
            </a:r>
            <a:r>
              <a:rPr lang="es-ES_tradnl" b="1" dirty="0" smtClean="0">
                <a:solidFill>
                  <a:schemeClr val="tx1">
                    <a:lumMod val="85000"/>
                    <a:lumOff val="15000"/>
                  </a:schemeClr>
                </a:solidFill>
                <a:latin typeface="Verdana" pitchFamily="34" charset="0"/>
                <a:ea typeface="Verdana" panose="020B0604030504040204" pitchFamily="34" charset="0"/>
                <a:cs typeface="Verdana" panose="020B0604030504040204" pitchFamily="34" charset="0"/>
              </a:rPr>
              <a:t>SOCIAL</a:t>
            </a:r>
          </a:p>
          <a:p>
            <a:pPr marL="228600" lvl="1" indent="-342900" algn="just">
              <a:spcAft>
                <a:spcPct val="10000"/>
              </a:spcAft>
              <a:buClr>
                <a:schemeClr val="folHlink"/>
              </a:buClr>
              <a:buNone/>
            </a:pPr>
            <a:r>
              <a:rPr lang="es-ES_tradnl" b="1" dirty="0" smtClean="0">
                <a:solidFill>
                  <a:schemeClr val="tx1">
                    <a:lumMod val="85000"/>
                    <a:lumOff val="15000"/>
                  </a:schemeClr>
                </a:solidFill>
                <a:latin typeface="Verdana" pitchFamily="34" charset="0"/>
                <a:ea typeface="Verdana" panose="020B0604030504040204" pitchFamily="34" charset="0"/>
                <a:cs typeface="Verdana" panose="020B0604030504040204" pitchFamily="34" charset="0"/>
              </a:rPr>
              <a:t>- EMITE </a:t>
            </a:r>
            <a:r>
              <a:rPr lang="es-ES_tradnl" b="1" dirty="0">
                <a:solidFill>
                  <a:schemeClr val="tx1">
                    <a:lumMod val="85000"/>
                    <a:lumOff val="15000"/>
                  </a:schemeClr>
                </a:solidFill>
                <a:latin typeface="Verdana" pitchFamily="34" charset="0"/>
                <a:ea typeface="Verdana" panose="020B0604030504040204" pitchFamily="34" charset="0"/>
                <a:cs typeface="Verdana" panose="020B0604030504040204" pitchFamily="34" charset="0"/>
              </a:rPr>
              <a:t>INSTRUCCIONES PARA EL OTORGAMIENTO DE BENEFICIOS A TRABAJADORES Y </a:t>
            </a:r>
            <a:r>
              <a:rPr lang="es-ES_tradnl" b="1" dirty="0" smtClean="0">
                <a:solidFill>
                  <a:schemeClr val="tx1">
                    <a:lumMod val="85000"/>
                    <a:lumOff val="15000"/>
                  </a:schemeClr>
                </a:solidFill>
                <a:latin typeface="Verdana" pitchFamily="34" charset="0"/>
                <a:ea typeface="Verdana" panose="020B0604030504040204" pitchFamily="34" charset="0"/>
                <a:cs typeface="Verdana" panose="020B0604030504040204" pitchFamily="34" charset="0"/>
              </a:rPr>
              <a:t>PENSIONADOS</a:t>
            </a:r>
            <a:endParaRPr lang="es-ES_tradnl" dirty="0">
              <a:solidFill>
                <a:schemeClr val="tx1">
                  <a:lumMod val="85000"/>
                  <a:lumOff val="15000"/>
                </a:schemeClr>
              </a:solidFill>
              <a:latin typeface="Verdana" pitchFamily="34" charset="0"/>
              <a:ea typeface="Verdana" panose="020B0604030504040204" pitchFamily="34" charset="0"/>
              <a:cs typeface="Verdana" panose="020B0604030504040204" pitchFamily="34" charset="0"/>
            </a:endParaRPr>
          </a:p>
          <a:p>
            <a:pPr marL="228600" lvl="1" indent="-342900" algn="just">
              <a:spcAft>
                <a:spcPct val="10000"/>
              </a:spcAft>
              <a:buClr>
                <a:schemeClr val="folHlink"/>
              </a:buClr>
              <a:buNone/>
            </a:pPr>
            <a:r>
              <a:rPr lang="es-ES_tradnl" b="1" dirty="0" smtClean="0">
                <a:solidFill>
                  <a:schemeClr val="tx1">
                    <a:lumMod val="85000"/>
                    <a:lumOff val="15000"/>
                  </a:schemeClr>
                </a:solidFill>
                <a:latin typeface="Verdana" pitchFamily="34" charset="0"/>
                <a:ea typeface="Verdana" panose="020B0604030504040204" pitchFamily="34" charset="0"/>
                <a:cs typeface="Verdana" panose="020B0604030504040204" pitchFamily="34" charset="0"/>
              </a:rPr>
              <a:t>- RESUELVE </a:t>
            </a:r>
            <a:r>
              <a:rPr lang="es-ES_tradnl" b="1" dirty="0">
                <a:solidFill>
                  <a:schemeClr val="tx1">
                    <a:lumMod val="85000"/>
                    <a:lumOff val="15000"/>
                  </a:schemeClr>
                </a:solidFill>
                <a:latin typeface="Verdana" pitchFamily="34" charset="0"/>
                <a:ea typeface="Verdana" panose="020B0604030504040204" pitchFamily="34" charset="0"/>
                <a:cs typeface="Verdana" panose="020B0604030504040204" pitchFamily="34" charset="0"/>
              </a:rPr>
              <a:t>RECLAMACIONES EN GENERAL </a:t>
            </a:r>
            <a:r>
              <a:rPr lang="es-ES_tradnl" b="1" dirty="0" smtClean="0">
                <a:solidFill>
                  <a:schemeClr val="tx1">
                    <a:lumMod val="85000"/>
                    <a:lumOff val="15000"/>
                  </a:schemeClr>
                </a:solidFill>
                <a:latin typeface="Verdana" pitchFamily="34" charset="0"/>
                <a:ea typeface="Verdana" panose="020B0604030504040204" pitchFamily="34" charset="0"/>
                <a:cs typeface="Verdana" panose="020B0604030504040204" pitchFamily="34" charset="0"/>
              </a:rPr>
              <a:t>(DENUNCIAS</a:t>
            </a:r>
            <a:r>
              <a:rPr lang="es-ES_tradnl" b="1" dirty="0">
                <a:solidFill>
                  <a:schemeClr val="tx1">
                    <a:lumMod val="85000"/>
                    <a:lumOff val="15000"/>
                  </a:schemeClr>
                </a:solidFill>
                <a:latin typeface="Verdana" pitchFamily="34" charset="0"/>
                <a:ea typeface="Verdana" panose="020B0604030504040204" pitchFamily="34" charset="0"/>
                <a:cs typeface="Verdana" panose="020B0604030504040204" pitchFamily="34" charset="0"/>
              </a:rPr>
              <a:t>,  CONSULTAS Y </a:t>
            </a:r>
            <a:r>
              <a:rPr lang="es-ES_tradnl" b="1" dirty="0" smtClean="0">
                <a:solidFill>
                  <a:schemeClr val="tx1">
                    <a:lumMod val="85000"/>
                    <a:lumOff val="15000"/>
                  </a:schemeClr>
                </a:solidFill>
                <a:latin typeface="Verdana" pitchFamily="34" charset="0"/>
                <a:ea typeface="Verdana" panose="020B0604030504040204" pitchFamily="34" charset="0"/>
                <a:cs typeface="Verdana" panose="020B0604030504040204" pitchFamily="34" charset="0"/>
              </a:rPr>
              <a:t>  APELACIONES)</a:t>
            </a:r>
            <a:endParaRPr lang="es-ES_tradnl" b="1" dirty="0">
              <a:solidFill>
                <a:schemeClr val="tx1">
                  <a:lumMod val="85000"/>
                  <a:lumOff val="15000"/>
                </a:schemeClr>
              </a:solidFill>
              <a:latin typeface="Verdana" pitchFamily="34" charset="0"/>
              <a:ea typeface="Verdana" panose="020B0604030504040204" pitchFamily="34" charset="0"/>
              <a:cs typeface="Verdana" panose="020B0604030504040204" pitchFamily="34" charset="0"/>
            </a:endParaRPr>
          </a:p>
          <a:p>
            <a:pPr marL="0" lvl="1" indent="0" algn="just">
              <a:spcAft>
                <a:spcPct val="10000"/>
              </a:spcAft>
              <a:buClr>
                <a:schemeClr val="folHlink"/>
              </a:buClr>
              <a:buNone/>
            </a:pPr>
            <a:r>
              <a:rPr lang="es-ES_tradnl" b="1" dirty="0" smtClean="0">
                <a:solidFill>
                  <a:schemeClr val="tx1">
                    <a:lumMod val="85000"/>
                    <a:lumOff val="15000"/>
                  </a:schemeClr>
                </a:solidFill>
                <a:latin typeface="Verdana" pitchFamily="34" charset="0"/>
                <a:ea typeface="Verdana" panose="020B0604030504040204" pitchFamily="34" charset="0"/>
                <a:cs typeface="Verdana" panose="020B0604030504040204" pitchFamily="34" charset="0"/>
              </a:rPr>
              <a:t>- INTERPRETA </a:t>
            </a:r>
            <a:r>
              <a:rPr lang="es-ES_tradnl" b="1" dirty="0">
                <a:solidFill>
                  <a:schemeClr val="tx1">
                    <a:lumMod val="85000"/>
                    <a:lumOff val="15000"/>
                  </a:schemeClr>
                </a:solidFill>
                <a:latin typeface="Verdana" pitchFamily="34" charset="0"/>
                <a:ea typeface="Verdana" panose="020B0604030504040204" pitchFamily="34" charset="0"/>
                <a:cs typeface="Verdana" panose="020B0604030504040204" pitchFamily="34" charset="0"/>
              </a:rPr>
              <a:t>LEYES DE PREVISION SOCIAL (CIRCULARES, DICTAMENES</a:t>
            </a:r>
            <a:r>
              <a:rPr lang="es-ES_tradnl" b="1" dirty="0" smtClean="0">
                <a:solidFill>
                  <a:schemeClr val="tx1">
                    <a:lumMod val="85000"/>
                    <a:lumOff val="15000"/>
                  </a:schemeClr>
                </a:solidFill>
                <a:latin typeface="Verdana" pitchFamily="34" charset="0"/>
                <a:ea typeface="Verdana" panose="020B0604030504040204" pitchFamily="34" charset="0"/>
                <a:cs typeface="Verdana" panose="020B0604030504040204" pitchFamily="34" charset="0"/>
              </a:rPr>
              <a:t>)</a:t>
            </a:r>
          </a:p>
          <a:p>
            <a:pPr marL="228600" lvl="1" indent="-342900" algn="just">
              <a:spcAft>
                <a:spcPct val="10000"/>
              </a:spcAft>
              <a:buClr>
                <a:schemeClr val="folHlink"/>
              </a:buClr>
              <a:buFontTx/>
              <a:buChar char="-"/>
            </a:pPr>
            <a:endParaRPr lang="es-ES_tradnl" b="1" dirty="0" smtClean="0">
              <a:solidFill>
                <a:schemeClr val="tx1">
                  <a:lumMod val="85000"/>
                  <a:lumOff val="15000"/>
                </a:schemeClr>
              </a:solidFill>
              <a:latin typeface="Verdana" pitchFamily="34" charset="0"/>
              <a:ea typeface="Verdana" panose="020B0604030504040204" pitchFamily="34" charset="0"/>
              <a:cs typeface="Verdana" panose="020B0604030504040204" pitchFamily="34" charset="0"/>
            </a:endParaRPr>
          </a:p>
          <a:p>
            <a:pPr marL="0" indent="0" algn="just">
              <a:spcBef>
                <a:spcPts val="0"/>
              </a:spcBef>
              <a:buNone/>
            </a:pPr>
            <a:r>
              <a:rPr lang="es-CL"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Corresponderá a la Superintendencia </a:t>
            </a:r>
            <a:r>
              <a:rPr lang="es-CL"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fiscalización </a:t>
            </a:r>
            <a:r>
              <a:rPr lang="es-CL"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de los regímenes de seguridad social y </a:t>
            </a:r>
            <a:r>
              <a:rPr lang="es-CL"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de protección </a:t>
            </a:r>
            <a:r>
              <a:rPr lang="es-CL"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social, como asimismo de las instituciones </a:t>
            </a:r>
            <a:r>
              <a:rPr lang="es-CL"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que los </a:t>
            </a:r>
            <a:r>
              <a:rPr lang="es-CL"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administren, dentro de la esfera de su competencia y </a:t>
            </a:r>
            <a:r>
              <a:rPr lang="es-CL"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en conformidad </a:t>
            </a:r>
            <a:r>
              <a:rPr lang="es-CL"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 la ley</a:t>
            </a:r>
            <a:r>
              <a:rPr lang="es-CL"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(Ley 16.395, art. 1).</a:t>
            </a:r>
          </a:p>
          <a:p>
            <a:pPr marL="0" indent="0" algn="just">
              <a:spcBef>
                <a:spcPts val="0"/>
              </a:spcBef>
              <a:buNone/>
            </a:pPr>
            <a:endParaRPr lang="es-ES"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just">
              <a:spcBef>
                <a:spcPts val="0"/>
              </a:spcBef>
              <a:buNone/>
            </a:pPr>
            <a:r>
              <a:rPr lang="es-ES"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SUSESO, es la autoridad técnica de control de las instituciones de previsión en los órdenes médico-social, financiero, actuarial, jurídico y administrativo. (Ley orgánica SUSESO 16.395, art. 3°).</a:t>
            </a:r>
            <a:endParaRPr lang="es-CL"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spcAft>
                <a:spcPct val="10000"/>
              </a:spcAft>
              <a:buFontTx/>
              <a:buNone/>
            </a:pPr>
            <a:endParaRPr lang="es-ES_tradnl" sz="2000" b="1" dirty="0">
              <a:solidFill>
                <a:srgbClr val="595959"/>
              </a:solidFill>
              <a:latin typeface="Verdana" pitchFamily="34" charset="0"/>
            </a:endParaRPr>
          </a:p>
          <a:p>
            <a:pPr marL="342900" indent="-342900">
              <a:spcAft>
                <a:spcPct val="10000"/>
              </a:spcAft>
            </a:pPr>
            <a:endParaRPr lang="es-ES_tradnl" sz="1600" b="1" dirty="0">
              <a:latin typeface="Tahoma" pitchFamily="34" charset="0"/>
            </a:endParaRPr>
          </a:p>
        </p:txBody>
      </p:sp>
      <p:sp>
        <p:nvSpPr>
          <p:cNvPr id="90116" name="Rectangle 4"/>
          <p:cNvSpPr>
            <a:spLocks noChangeArrowheads="1"/>
          </p:cNvSpPr>
          <p:nvPr/>
        </p:nvSpPr>
        <p:spPr bwMode="auto">
          <a:xfrm>
            <a:off x="873125" y="3128963"/>
            <a:ext cx="260350" cy="457200"/>
          </a:xfrm>
          <a:prstGeom prst="rect">
            <a:avLst/>
          </a:prstGeom>
          <a:noFill/>
          <a:ln w="12700" cap="sq">
            <a:noFill/>
            <a:miter lim="800000"/>
            <a:headEnd type="none" w="sm" len="sm"/>
            <a:tailEnd type="none" w="sm" len="sm"/>
          </a:ln>
          <a:effectLst/>
        </p:spPr>
        <p:txBody>
          <a:bodyPr wrap="none">
            <a:spAutoFit/>
          </a:bodyPr>
          <a:lstStyle/>
          <a:p>
            <a:pPr algn="l" eaLnBrk="0" hangingPunct="0">
              <a:spcBef>
                <a:spcPct val="0"/>
              </a:spcBef>
              <a:buClrTx/>
            </a:pPr>
            <a:r>
              <a:rPr kumimoji="1" lang="es-ES_tradnl" b="0">
                <a:solidFill>
                  <a:srgbClr val="EAEC5E"/>
                </a:solidFill>
                <a:latin typeface="Times New Roman" pitchFamily="18" charset="0"/>
              </a:rPr>
              <a:t> </a:t>
            </a:r>
            <a:endParaRPr kumimoji="1" lang="es-CL" b="0">
              <a:solidFill>
                <a:srgbClr val="EAEC5E"/>
              </a:solidFill>
              <a:latin typeface="Times New Roman" pitchFamily="18" charset="0"/>
            </a:endParaRPr>
          </a:p>
        </p:txBody>
      </p:sp>
    </p:spTree>
    <p:extLst>
      <p:ext uri="{BB962C8B-B14F-4D97-AF65-F5344CB8AC3E}">
        <p14:creationId xmlns:p14="http://schemas.microsoft.com/office/powerpoint/2010/main" val="1166107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7939" y="202018"/>
            <a:ext cx="8229600" cy="940966"/>
          </a:xfrm>
        </p:spPr>
        <p:txBody>
          <a:bodyPr/>
          <a:lstStyle/>
          <a:p>
            <a:r>
              <a:rPr lang="es-CL" dirty="0" smtClean="0">
                <a:solidFill>
                  <a:srgbClr val="92D050"/>
                </a:solidFill>
              </a:rPr>
              <a:t>SECTOR PÚBLICO</a:t>
            </a:r>
            <a:endParaRPr lang="es-CL" dirty="0">
              <a:solidFill>
                <a:srgbClr val="92D050"/>
              </a:solidFill>
            </a:endParaRPr>
          </a:p>
        </p:txBody>
      </p:sp>
      <p:sp>
        <p:nvSpPr>
          <p:cNvPr id="3" name="2 Marcador de contenido"/>
          <p:cNvSpPr>
            <a:spLocks noGrp="1"/>
          </p:cNvSpPr>
          <p:nvPr>
            <p:ph idx="1"/>
          </p:nvPr>
        </p:nvSpPr>
        <p:spPr>
          <a:xfrm>
            <a:off x="285720" y="1142984"/>
            <a:ext cx="8606760" cy="5000660"/>
          </a:xfrm>
        </p:spPr>
        <p:txBody>
          <a:bodyPr>
            <a:normAutofit fontScale="92500" lnSpcReduction="20000"/>
          </a:bodyPr>
          <a:lstStyle/>
          <a:p>
            <a:pPr>
              <a:buNone/>
            </a:pPr>
            <a:r>
              <a:rPr lang="es-CL" sz="20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es-CL"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La Ley 19.345 incorporó a:</a:t>
            </a:r>
          </a:p>
          <a:p>
            <a:pPr algn="just">
              <a:buFontTx/>
              <a:buChar char="-"/>
            </a:pPr>
            <a:r>
              <a:rPr lang="es-CL" sz="2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Trabajadores de la Administración Civil del Estado, centralizada y descentralizada</a:t>
            </a:r>
          </a:p>
          <a:p>
            <a:pPr algn="just">
              <a:buFontTx/>
              <a:buChar char="-"/>
            </a:pPr>
            <a:r>
              <a:rPr lang="es-CL" sz="2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Trabajadores de Instituciones de Educación Superior del Estado.</a:t>
            </a:r>
          </a:p>
          <a:p>
            <a:pPr algn="just">
              <a:buFontTx/>
              <a:buChar char="-"/>
            </a:pPr>
            <a:r>
              <a:rPr lang="es-CL" sz="2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Trabajadores de las Municipalidades (incluidos los Alcaldes, conforme Ley 18.695 –Orgánica Constitucional de Municipalidades- )</a:t>
            </a:r>
          </a:p>
          <a:p>
            <a:pPr algn="just">
              <a:buFontTx/>
              <a:buChar char="-"/>
            </a:pPr>
            <a:r>
              <a:rPr lang="es-CL" sz="2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Funcionarios de la Contraloría General de la República</a:t>
            </a:r>
          </a:p>
          <a:p>
            <a:pPr algn="just">
              <a:buFontTx/>
              <a:buChar char="-"/>
            </a:pPr>
            <a:r>
              <a:rPr lang="es-CL" sz="2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Poder Judicial</a:t>
            </a:r>
          </a:p>
          <a:p>
            <a:pPr algn="just">
              <a:buFontTx/>
              <a:buChar char="-"/>
            </a:pPr>
            <a:r>
              <a:rPr lang="es-CL" sz="2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Congreso Nacional</a:t>
            </a:r>
          </a:p>
          <a:p>
            <a:pPr marL="360000" lvl="1">
              <a:buNone/>
            </a:pPr>
            <a:endParaRPr lang="es-CL" sz="2400" dirty="0" smtClean="0">
              <a:solidFill>
                <a:schemeClr val="tx1">
                  <a:lumMod val="85000"/>
                  <a:lumOff val="15000"/>
                </a:schemeClr>
              </a:solidFill>
              <a:latin typeface="+mn-lt"/>
            </a:endParaRPr>
          </a:p>
          <a:p>
            <a:pPr marL="360000" lvl="1">
              <a:buNone/>
            </a:pPr>
            <a:r>
              <a:rPr lang="es-CL" sz="2400" dirty="0" smtClean="0">
                <a:solidFill>
                  <a:schemeClr val="tx1">
                    <a:lumMod val="85000"/>
                    <a:lumOff val="15000"/>
                  </a:schemeClr>
                </a:solidFill>
                <a:latin typeface="+mn-lt"/>
              </a:rPr>
              <a:t>Se excluye a FFAA, Carabineros e Investigaciones.</a:t>
            </a:r>
          </a:p>
          <a:p>
            <a:pPr marL="360000" lvl="1">
              <a:buNone/>
            </a:pPr>
            <a:r>
              <a:rPr lang="es-CL" sz="1400" dirty="0" smtClean="0">
                <a:solidFill>
                  <a:schemeClr val="tx1">
                    <a:lumMod val="85000"/>
                    <a:lumOff val="15000"/>
                  </a:schemeClr>
                </a:solidFill>
              </a:rPr>
              <a:t>(exceptuando personal civil de FAMAE, ESMAR y ENAER)</a:t>
            </a:r>
          </a:p>
        </p:txBody>
      </p:sp>
    </p:spTree>
    <p:extLst>
      <p:ext uri="{BB962C8B-B14F-4D97-AF65-F5344CB8AC3E}">
        <p14:creationId xmlns:p14="http://schemas.microsoft.com/office/powerpoint/2010/main" val="3034913874"/>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3568" y="0"/>
            <a:ext cx="6912768" cy="715962"/>
          </a:xfrm>
        </p:spPr>
        <p:txBody>
          <a:bodyPr/>
          <a:lstStyle/>
          <a:p>
            <a:pPr algn="r" eaLnBrk="1" hangingPunct="1"/>
            <a:r>
              <a:rPr lang="es-MX" sz="2400" b="1" dirty="0" smtClean="0">
                <a:solidFill>
                  <a:srgbClr val="FF0000"/>
                </a:solidFill>
                <a:latin typeface="Tahoma" pitchFamily="34" charset="0"/>
              </a:rPr>
              <a:t>Modelo Operativo del SISESAT</a:t>
            </a:r>
            <a:endParaRPr lang="es-ES" sz="2400" b="1" dirty="0" smtClean="0">
              <a:solidFill>
                <a:srgbClr val="FF0000"/>
              </a:solidFill>
              <a:latin typeface="Tahoma" pitchFamily="34" charset="0"/>
            </a:endParaRPr>
          </a:p>
        </p:txBody>
      </p:sp>
      <p:sp>
        <p:nvSpPr>
          <p:cNvPr id="44" name="1 Marcador de número de diapositiva"/>
          <p:cNvSpPr>
            <a:spLocks noGrp="1"/>
          </p:cNvSpPr>
          <p:nvPr>
            <p:ph type="sldNum" sz="quarter" idx="12"/>
          </p:nvPr>
        </p:nvSpPr>
        <p:spPr>
          <a:xfrm>
            <a:off x="8316913" y="6381328"/>
            <a:ext cx="827087" cy="305222"/>
          </a:xfr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eaLnBrk="0" hangingPunct="0">
              <a:defRPr/>
            </a:pPr>
            <a:fld id="{CD527220-9FDC-42CE-BF2E-87ADB7E5619B}" type="slidenum">
              <a:rPr lang="es-ES_tradnl" sz="2000">
                <a:latin typeface="+mn-lt"/>
              </a:rPr>
              <a:pPr algn="ctr" eaLnBrk="0" hangingPunct="0">
                <a:defRPr/>
              </a:pPr>
              <a:t>80</a:t>
            </a:fld>
            <a:endParaRPr lang="es-ES_tradnl" sz="2000" dirty="0">
              <a:latin typeface="+mn-lt"/>
            </a:endParaRPr>
          </a:p>
        </p:txBody>
      </p:sp>
      <p:sp>
        <p:nvSpPr>
          <p:cNvPr id="62" name="8 CuadroTexto"/>
          <p:cNvSpPr txBox="1">
            <a:spLocks noChangeArrowheads="1"/>
          </p:cNvSpPr>
          <p:nvPr/>
        </p:nvSpPr>
        <p:spPr bwMode="auto">
          <a:xfrm>
            <a:off x="3500438" y="2357438"/>
            <a:ext cx="1943100" cy="200025"/>
          </a:xfrm>
          <a:prstGeom prst="rect">
            <a:avLst/>
          </a:prstGeom>
          <a:noFill/>
          <a:ln w="9525">
            <a:noFill/>
            <a:miter lim="800000"/>
            <a:headEnd/>
            <a:tailEnd/>
          </a:ln>
        </p:spPr>
        <p:txBody>
          <a:bodyPr>
            <a:spAutoFit/>
          </a:bodyPr>
          <a:lstStyle/>
          <a:p>
            <a:pPr algn="ctr"/>
            <a:r>
              <a:rPr lang="es-MX" sz="700" b="1">
                <a:solidFill>
                  <a:srgbClr val="FF0000"/>
                </a:solidFill>
                <a:latin typeface="Tahoma" pitchFamily="34" charset="0"/>
                <a:cs typeface="Tahoma" pitchFamily="34" charset="0"/>
              </a:rPr>
              <a:t>Objetivo 1</a:t>
            </a:r>
            <a:endParaRPr lang="en-US" sz="700" b="1">
              <a:solidFill>
                <a:srgbClr val="FF0000"/>
              </a:solidFill>
              <a:latin typeface="Tahoma" pitchFamily="34" charset="0"/>
              <a:cs typeface="Tahoma" pitchFamily="34" charset="0"/>
            </a:endParaRPr>
          </a:p>
        </p:txBody>
      </p:sp>
      <p:sp>
        <p:nvSpPr>
          <p:cNvPr id="64" name="8 CuadroTexto"/>
          <p:cNvSpPr txBox="1">
            <a:spLocks noChangeArrowheads="1"/>
          </p:cNvSpPr>
          <p:nvPr/>
        </p:nvSpPr>
        <p:spPr bwMode="auto">
          <a:xfrm>
            <a:off x="3571875" y="4929188"/>
            <a:ext cx="1944688" cy="200025"/>
          </a:xfrm>
          <a:prstGeom prst="rect">
            <a:avLst/>
          </a:prstGeom>
          <a:noFill/>
          <a:ln w="9525">
            <a:noFill/>
            <a:miter lim="800000"/>
            <a:headEnd/>
            <a:tailEnd/>
          </a:ln>
        </p:spPr>
        <p:txBody>
          <a:bodyPr>
            <a:spAutoFit/>
          </a:bodyPr>
          <a:lstStyle/>
          <a:p>
            <a:pPr algn="ctr"/>
            <a:r>
              <a:rPr lang="es-MX" sz="700" b="1">
                <a:solidFill>
                  <a:srgbClr val="FF0000"/>
                </a:solidFill>
                <a:latin typeface="Tahoma" pitchFamily="34" charset="0"/>
                <a:cs typeface="Tahoma" pitchFamily="34" charset="0"/>
              </a:rPr>
              <a:t>Objetivo 2</a:t>
            </a:r>
            <a:endParaRPr lang="en-US" sz="700" b="1">
              <a:solidFill>
                <a:srgbClr val="FF0000"/>
              </a:solidFill>
              <a:latin typeface="Tahoma" pitchFamily="34" charset="0"/>
              <a:cs typeface="Tahoma" pitchFamily="34" charset="0"/>
            </a:endParaRPr>
          </a:p>
        </p:txBody>
      </p:sp>
      <p:sp>
        <p:nvSpPr>
          <p:cNvPr id="66" name="8 CuadroTexto"/>
          <p:cNvSpPr txBox="1">
            <a:spLocks noChangeArrowheads="1"/>
          </p:cNvSpPr>
          <p:nvPr/>
        </p:nvSpPr>
        <p:spPr bwMode="auto">
          <a:xfrm>
            <a:off x="3563938" y="5429250"/>
            <a:ext cx="1944687" cy="200025"/>
          </a:xfrm>
          <a:prstGeom prst="rect">
            <a:avLst/>
          </a:prstGeom>
          <a:noFill/>
          <a:ln w="9525">
            <a:noFill/>
            <a:miter lim="800000"/>
            <a:headEnd/>
            <a:tailEnd/>
          </a:ln>
        </p:spPr>
        <p:txBody>
          <a:bodyPr>
            <a:spAutoFit/>
          </a:bodyPr>
          <a:lstStyle/>
          <a:p>
            <a:pPr algn="ctr"/>
            <a:r>
              <a:rPr lang="es-MX" sz="700" b="1">
                <a:solidFill>
                  <a:srgbClr val="FF0000"/>
                </a:solidFill>
                <a:latin typeface="Tahoma" pitchFamily="34" charset="0"/>
                <a:cs typeface="Tahoma" pitchFamily="34" charset="0"/>
              </a:rPr>
              <a:t>Objetivo 3</a:t>
            </a:r>
            <a:endParaRPr lang="en-US" sz="700" b="1">
              <a:solidFill>
                <a:srgbClr val="FF0000"/>
              </a:solidFill>
              <a:latin typeface="Tahoma" pitchFamily="34" charset="0"/>
              <a:cs typeface="Tahoma" pitchFamily="34" charset="0"/>
            </a:endParaRPr>
          </a:p>
        </p:txBody>
      </p:sp>
      <p:sp>
        <p:nvSpPr>
          <p:cNvPr id="67" name="66 Rectángulo redondeado"/>
          <p:cNvSpPr/>
          <p:nvPr/>
        </p:nvSpPr>
        <p:spPr>
          <a:xfrm>
            <a:off x="857224" y="819120"/>
            <a:ext cx="2357454" cy="571504"/>
          </a:xfrm>
          <a:prstGeom prst="roundRec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s-MX" sz="1100" b="1" kern="0" dirty="0">
                <a:solidFill>
                  <a:schemeClr val="bg1"/>
                </a:solidFill>
                <a:latin typeface="Tahoma" pitchFamily="34" charset="0"/>
                <a:cs typeface="Tahoma" pitchFamily="34" charset="0"/>
              </a:rPr>
              <a:t>Organismos </a:t>
            </a:r>
          </a:p>
          <a:p>
            <a:pPr algn="ctr" fontAlgn="auto">
              <a:spcBef>
                <a:spcPts val="0"/>
              </a:spcBef>
              <a:spcAft>
                <a:spcPts val="0"/>
              </a:spcAft>
              <a:defRPr/>
            </a:pPr>
            <a:r>
              <a:rPr lang="es-MX" sz="1100" b="1" kern="0" dirty="0">
                <a:solidFill>
                  <a:schemeClr val="bg1"/>
                </a:solidFill>
                <a:latin typeface="Tahoma" pitchFamily="34" charset="0"/>
                <a:cs typeface="Tahoma" pitchFamily="34" charset="0"/>
              </a:rPr>
              <a:t>Fiscalizadores</a:t>
            </a:r>
            <a:endParaRPr lang="en-US" sz="1050" kern="0" dirty="0">
              <a:solidFill>
                <a:schemeClr val="bg1"/>
              </a:solidFill>
              <a:latin typeface="Tahoma" pitchFamily="34" charset="0"/>
              <a:cs typeface="Tahoma" pitchFamily="34" charset="0"/>
            </a:endParaRPr>
          </a:p>
        </p:txBody>
      </p:sp>
      <p:sp>
        <p:nvSpPr>
          <p:cNvPr id="10" name="Rectangle 2"/>
          <p:cNvSpPr>
            <a:spLocks noChangeArrowheads="1"/>
          </p:cNvSpPr>
          <p:nvPr/>
        </p:nvSpPr>
        <p:spPr bwMode="auto">
          <a:xfrm>
            <a:off x="838200" y="1462078"/>
            <a:ext cx="2362200" cy="609600"/>
          </a:xfrm>
          <a:prstGeom prst="round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fontAlgn="auto">
              <a:spcBef>
                <a:spcPts val="0"/>
              </a:spcBef>
              <a:spcAft>
                <a:spcPts val="0"/>
              </a:spcAft>
              <a:defRPr/>
            </a:pPr>
            <a:r>
              <a:rPr lang="es-ES" sz="1200" b="1" dirty="0"/>
              <a:t>Organismos</a:t>
            </a:r>
          </a:p>
          <a:p>
            <a:pPr algn="ctr" fontAlgn="auto">
              <a:spcBef>
                <a:spcPts val="0"/>
              </a:spcBef>
              <a:spcAft>
                <a:spcPts val="0"/>
              </a:spcAft>
              <a:defRPr/>
            </a:pPr>
            <a:r>
              <a:rPr lang="es-ES" sz="1200" b="1" dirty="0"/>
              <a:t>Administradores</a:t>
            </a:r>
          </a:p>
        </p:txBody>
      </p:sp>
      <p:sp>
        <p:nvSpPr>
          <p:cNvPr id="11" name="Line 3"/>
          <p:cNvSpPr>
            <a:spLocks noChangeShapeType="1"/>
          </p:cNvSpPr>
          <p:nvPr/>
        </p:nvSpPr>
        <p:spPr bwMode="auto">
          <a:xfrm>
            <a:off x="3657600" y="2205038"/>
            <a:ext cx="0" cy="3352800"/>
          </a:xfrm>
          <a:prstGeom prst="line">
            <a:avLst/>
          </a:prstGeom>
          <a:noFill/>
          <a:ln w="28575">
            <a:solidFill>
              <a:schemeClr val="tx2">
                <a:lumMod val="60000"/>
                <a:lumOff val="40000"/>
              </a:schemeClr>
            </a:solidFill>
            <a:prstDash val="sysDot"/>
            <a:round/>
            <a:headEnd/>
            <a:tailEnd/>
          </a:ln>
        </p:spPr>
        <p:txBody>
          <a:bodyPr/>
          <a:lstStyle/>
          <a:p>
            <a:pPr fontAlgn="auto">
              <a:spcBef>
                <a:spcPts val="0"/>
              </a:spcBef>
              <a:spcAft>
                <a:spcPts val="0"/>
              </a:spcAft>
              <a:defRPr/>
            </a:pPr>
            <a:endParaRPr lang="es-ES" dirty="0">
              <a:latin typeface="+mn-lt"/>
            </a:endParaRPr>
          </a:p>
        </p:txBody>
      </p:sp>
      <p:sp>
        <p:nvSpPr>
          <p:cNvPr id="12" name="Rectangle 4"/>
          <p:cNvSpPr>
            <a:spLocks noChangeArrowheads="1"/>
          </p:cNvSpPr>
          <p:nvPr/>
        </p:nvSpPr>
        <p:spPr bwMode="auto">
          <a:xfrm>
            <a:off x="1066800" y="2205038"/>
            <a:ext cx="1905000" cy="3352800"/>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fontAlgn="auto">
              <a:spcBef>
                <a:spcPts val="0"/>
              </a:spcBef>
              <a:spcAft>
                <a:spcPts val="0"/>
              </a:spcAft>
              <a:defRPr/>
            </a:pPr>
            <a:endParaRPr lang="es-ES" sz="1200" dirty="0"/>
          </a:p>
        </p:txBody>
      </p:sp>
      <p:sp>
        <p:nvSpPr>
          <p:cNvPr id="13" name="AutoShape 5"/>
          <p:cNvSpPr>
            <a:spLocks noChangeArrowheads="1"/>
          </p:cNvSpPr>
          <p:nvPr/>
        </p:nvSpPr>
        <p:spPr bwMode="auto">
          <a:xfrm>
            <a:off x="1447800" y="2814638"/>
            <a:ext cx="1143000" cy="2362200"/>
          </a:xfrm>
          <a:prstGeom prst="downArrow">
            <a:avLst>
              <a:gd name="adj1" fmla="val 50000"/>
              <a:gd name="adj2" fmla="val 51667"/>
            </a:avLst>
          </a:prstGeom>
          <a:solidFill>
            <a:srgbClr val="FFFF99"/>
          </a:solidFill>
          <a:ln w="9525">
            <a:solidFill>
              <a:schemeClr val="tx1"/>
            </a:solidFill>
            <a:miter lim="800000"/>
            <a:headEnd/>
            <a:tailEnd/>
          </a:ln>
        </p:spPr>
        <p:txBody>
          <a:bodyPr wrap="none" anchor="ctr"/>
          <a:lstStyle/>
          <a:p>
            <a:pPr>
              <a:defRPr/>
            </a:pPr>
            <a:endParaRPr lang="es-ES">
              <a:latin typeface="+mn-lt"/>
            </a:endParaRPr>
          </a:p>
        </p:txBody>
      </p:sp>
      <p:sp>
        <p:nvSpPr>
          <p:cNvPr id="14" name="Line 6"/>
          <p:cNvSpPr>
            <a:spLocks noChangeShapeType="1"/>
          </p:cNvSpPr>
          <p:nvPr/>
        </p:nvSpPr>
        <p:spPr bwMode="auto">
          <a:xfrm>
            <a:off x="5486400" y="2205038"/>
            <a:ext cx="0" cy="3352800"/>
          </a:xfrm>
          <a:prstGeom prst="line">
            <a:avLst/>
          </a:prstGeom>
          <a:noFill/>
          <a:ln w="28575">
            <a:solidFill>
              <a:schemeClr val="tx2">
                <a:lumMod val="60000"/>
                <a:lumOff val="40000"/>
              </a:schemeClr>
            </a:solidFill>
            <a:prstDash val="sysDot"/>
            <a:round/>
            <a:headEnd/>
            <a:tailEnd/>
          </a:ln>
        </p:spPr>
        <p:txBody>
          <a:bodyPr/>
          <a:lstStyle/>
          <a:p>
            <a:pPr fontAlgn="auto">
              <a:spcBef>
                <a:spcPts val="0"/>
              </a:spcBef>
              <a:spcAft>
                <a:spcPts val="0"/>
              </a:spcAft>
              <a:defRPr/>
            </a:pPr>
            <a:endParaRPr lang="es-ES" dirty="0">
              <a:latin typeface="+mn-lt"/>
            </a:endParaRPr>
          </a:p>
        </p:txBody>
      </p:sp>
      <p:sp>
        <p:nvSpPr>
          <p:cNvPr id="15" name="Rectangle 7"/>
          <p:cNvSpPr>
            <a:spLocks noChangeArrowheads="1"/>
          </p:cNvSpPr>
          <p:nvPr/>
        </p:nvSpPr>
        <p:spPr bwMode="auto">
          <a:xfrm>
            <a:off x="5943600" y="1214438"/>
            <a:ext cx="2362200" cy="609600"/>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fontAlgn="auto">
              <a:spcBef>
                <a:spcPts val="0"/>
              </a:spcBef>
              <a:spcAft>
                <a:spcPts val="0"/>
              </a:spcAft>
              <a:defRPr/>
            </a:pPr>
            <a:r>
              <a:rPr lang="es-ES" sz="1200" b="1" dirty="0"/>
              <a:t>Sistema de</a:t>
            </a:r>
          </a:p>
          <a:p>
            <a:pPr algn="ctr" fontAlgn="auto">
              <a:spcBef>
                <a:spcPts val="0"/>
              </a:spcBef>
              <a:spcAft>
                <a:spcPts val="0"/>
              </a:spcAft>
              <a:defRPr/>
            </a:pPr>
            <a:r>
              <a:rPr lang="es-ES" sz="1200" b="1" dirty="0"/>
              <a:t>Información SUSESO</a:t>
            </a:r>
          </a:p>
        </p:txBody>
      </p:sp>
      <p:sp>
        <p:nvSpPr>
          <p:cNvPr id="16" name="Rectangle 8"/>
          <p:cNvSpPr>
            <a:spLocks noChangeArrowheads="1"/>
          </p:cNvSpPr>
          <p:nvPr/>
        </p:nvSpPr>
        <p:spPr bwMode="auto">
          <a:xfrm>
            <a:off x="6172200" y="2205038"/>
            <a:ext cx="1905000" cy="3352800"/>
          </a:xfrm>
          <a:prstGeom prst="round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s-ES" sz="1200" dirty="0"/>
          </a:p>
        </p:txBody>
      </p:sp>
      <p:sp>
        <p:nvSpPr>
          <p:cNvPr id="17" name="AutoShape 9"/>
          <p:cNvSpPr>
            <a:spLocks noChangeArrowheads="1"/>
          </p:cNvSpPr>
          <p:nvPr/>
        </p:nvSpPr>
        <p:spPr bwMode="auto">
          <a:xfrm>
            <a:off x="6629400" y="3119438"/>
            <a:ext cx="990600" cy="1600200"/>
          </a:xfrm>
          <a:prstGeom prst="flowChartMagneticDisk">
            <a:avLst/>
          </a:prstGeom>
          <a:solidFill>
            <a:srgbClr val="9999FF"/>
          </a:solidFill>
          <a:ln w="9525">
            <a:solidFill>
              <a:schemeClr val="tx1"/>
            </a:solidFill>
            <a:round/>
            <a:headEnd/>
            <a:tailEnd/>
          </a:ln>
        </p:spPr>
        <p:txBody>
          <a:bodyPr wrap="none" anchor="ctr"/>
          <a:lstStyle/>
          <a:p>
            <a:pPr algn="ctr">
              <a:defRPr/>
            </a:pPr>
            <a:r>
              <a:rPr lang="es-CL" sz="1600">
                <a:latin typeface="+mn-lt"/>
              </a:rPr>
              <a:t>Base</a:t>
            </a:r>
          </a:p>
          <a:p>
            <a:pPr algn="ctr">
              <a:defRPr/>
            </a:pPr>
            <a:r>
              <a:rPr lang="es-CL" sz="1600">
                <a:latin typeface="+mn-lt"/>
              </a:rPr>
              <a:t>Datos</a:t>
            </a:r>
          </a:p>
        </p:txBody>
      </p:sp>
      <p:sp>
        <p:nvSpPr>
          <p:cNvPr id="18" name="Text Box 10"/>
          <p:cNvSpPr txBox="1">
            <a:spLocks noChangeArrowheads="1"/>
          </p:cNvSpPr>
          <p:nvPr/>
        </p:nvSpPr>
        <p:spPr bwMode="auto">
          <a:xfrm>
            <a:off x="1600200" y="2347913"/>
            <a:ext cx="936625" cy="338137"/>
          </a:xfrm>
          <a:prstGeom prst="rect">
            <a:avLst/>
          </a:prstGeom>
          <a:noFill/>
          <a:ln w="9525">
            <a:noFill/>
            <a:miter lim="800000"/>
            <a:headEnd/>
            <a:tailEnd/>
          </a:ln>
        </p:spPr>
        <p:txBody>
          <a:bodyPr wrap="none">
            <a:spAutoFit/>
          </a:bodyPr>
          <a:lstStyle/>
          <a:p>
            <a:pPr eaLnBrk="0" hangingPunct="0">
              <a:defRPr/>
            </a:pPr>
            <a:r>
              <a:rPr lang="es-ES" sz="1600">
                <a:latin typeface="+mn-lt"/>
                <a:ea typeface="ＭＳ Ｐゴシック"/>
                <a:cs typeface="ＭＳ Ｐゴシック"/>
              </a:rPr>
              <a:t>Proceso</a:t>
            </a:r>
          </a:p>
        </p:txBody>
      </p:sp>
      <p:sp>
        <p:nvSpPr>
          <p:cNvPr id="19" name="AutoShape 12"/>
          <p:cNvSpPr>
            <a:spLocks noChangeArrowheads="1"/>
          </p:cNvSpPr>
          <p:nvPr/>
        </p:nvSpPr>
        <p:spPr bwMode="auto">
          <a:xfrm>
            <a:off x="3762375" y="2557463"/>
            <a:ext cx="1524000" cy="381000"/>
          </a:xfrm>
          <a:prstGeom prst="flowChartMultidocumen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fontAlgn="auto" hangingPunct="0">
              <a:spcBef>
                <a:spcPts val="0"/>
              </a:spcBef>
              <a:spcAft>
                <a:spcPts val="0"/>
              </a:spcAft>
              <a:defRPr/>
            </a:pPr>
            <a:r>
              <a:rPr lang="es-ES" sz="1200" dirty="0">
                <a:ea typeface="ＭＳ Ｐゴシック" pitchFamily="1" charset="-128"/>
              </a:rPr>
              <a:t>Res. Calificación</a:t>
            </a:r>
          </a:p>
        </p:txBody>
      </p:sp>
      <p:sp>
        <p:nvSpPr>
          <p:cNvPr id="20" name="AutoShape 16"/>
          <p:cNvSpPr>
            <a:spLocks noChangeArrowheads="1"/>
          </p:cNvSpPr>
          <p:nvPr/>
        </p:nvSpPr>
        <p:spPr bwMode="auto">
          <a:xfrm>
            <a:off x="3762375" y="4500563"/>
            <a:ext cx="1524000" cy="381000"/>
          </a:xfrm>
          <a:prstGeom prst="flowChartMultidocumen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fontAlgn="auto" hangingPunct="0">
              <a:spcBef>
                <a:spcPts val="0"/>
              </a:spcBef>
              <a:spcAft>
                <a:spcPts val="0"/>
              </a:spcAft>
              <a:defRPr/>
            </a:pPr>
            <a:r>
              <a:rPr lang="es-ES" sz="1200" dirty="0">
                <a:ea typeface="ＭＳ Ｐゴシック" pitchFamily="1" charset="-128"/>
              </a:rPr>
              <a:t>Res. Incapac. Perm.</a:t>
            </a:r>
          </a:p>
        </p:txBody>
      </p:sp>
      <p:sp>
        <p:nvSpPr>
          <p:cNvPr id="21" name="AutoShape 17"/>
          <p:cNvSpPr>
            <a:spLocks noChangeArrowheads="1"/>
          </p:cNvSpPr>
          <p:nvPr/>
        </p:nvSpPr>
        <p:spPr bwMode="auto">
          <a:xfrm>
            <a:off x="4343400" y="1214438"/>
            <a:ext cx="533400" cy="609600"/>
          </a:xfrm>
          <a:prstGeom prst="flowChartMultidocumen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fontAlgn="auto" hangingPunct="0">
              <a:spcBef>
                <a:spcPts val="0"/>
              </a:spcBef>
              <a:spcAft>
                <a:spcPts val="0"/>
              </a:spcAft>
              <a:defRPr/>
            </a:pPr>
            <a:r>
              <a:rPr lang="es-ES" sz="1200" dirty="0">
                <a:ea typeface="ＭＳ Ｐゴシック" pitchFamily="1" charset="-128"/>
              </a:rPr>
              <a:t>e-docs</a:t>
            </a:r>
          </a:p>
          <a:p>
            <a:pPr algn="ctr" eaLnBrk="0" fontAlgn="auto" hangingPunct="0">
              <a:spcBef>
                <a:spcPts val="0"/>
              </a:spcBef>
              <a:spcAft>
                <a:spcPts val="0"/>
              </a:spcAft>
              <a:defRPr/>
            </a:pPr>
            <a:r>
              <a:rPr lang="es-ES" sz="1200" dirty="0">
                <a:ea typeface="ＭＳ Ｐゴシック" pitchFamily="1" charset="-128"/>
              </a:rPr>
              <a:t>XML</a:t>
            </a:r>
          </a:p>
        </p:txBody>
      </p:sp>
      <p:sp>
        <p:nvSpPr>
          <p:cNvPr id="22" name="AutoShape 18"/>
          <p:cNvSpPr>
            <a:spLocks noChangeArrowheads="1"/>
          </p:cNvSpPr>
          <p:nvPr/>
        </p:nvSpPr>
        <p:spPr bwMode="auto">
          <a:xfrm>
            <a:off x="3657600" y="1443038"/>
            <a:ext cx="381000" cy="1524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pPr>
              <a:defRPr/>
            </a:pPr>
            <a:endParaRPr lang="es-ES">
              <a:latin typeface="+mn-lt"/>
            </a:endParaRPr>
          </a:p>
        </p:txBody>
      </p:sp>
      <p:sp>
        <p:nvSpPr>
          <p:cNvPr id="23" name="AutoShape 19"/>
          <p:cNvSpPr>
            <a:spLocks noChangeArrowheads="1"/>
          </p:cNvSpPr>
          <p:nvPr/>
        </p:nvSpPr>
        <p:spPr bwMode="auto">
          <a:xfrm>
            <a:off x="5181600" y="1443038"/>
            <a:ext cx="381000" cy="1524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pPr>
              <a:defRPr/>
            </a:pPr>
            <a:endParaRPr lang="es-ES">
              <a:latin typeface="+mn-lt"/>
            </a:endParaRPr>
          </a:p>
        </p:txBody>
      </p:sp>
      <p:sp>
        <p:nvSpPr>
          <p:cNvPr id="24" name="AutoShape 20"/>
          <p:cNvSpPr>
            <a:spLocks noChangeArrowheads="1"/>
          </p:cNvSpPr>
          <p:nvPr/>
        </p:nvSpPr>
        <p:spPr bwMode="auto">
          <a:xfrm>
            <a:off x="3124200" y="3729038"/>
            <a:ext cx="381000" cy="1524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pPr>
              <a:defRPr/>
            </a:pPr>
            <a:endParaRPr lang="es-ES">
              <a:latin typeface="+mn-lt"/>
            </a:endParaRPr>
          </a:p>
        </p:txBody>
      </p:sp>
      <p:sp>
        <p:nvSpPr>
          <p:cNvPr id="25" name="AutoShape 21"/>
          <p:cNvSpPr>
            <a:spLocks noChangeArrowheads="1"/>
          </p:cNvSpPr>
          <p:nvPr/>
        </p:nvSpPr>
        <p:spPr bwMode="auto">
          <a:xfrm>
            <a:off x="5638800" y="3729038"/>
            <a:ext cx="381000" cy="1524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pPr>
              <a:defRPr/>
            </a:pPr>
            <a:endParaRPr lang="es-ES">
              <a:latin typeface="+mn-lt"/>
            </a:endParaRPr>
          </a:p>
        </p:txBody>
      </p:sp>
      <p:sp>
        <p:nvSpPr>
          <p:cNvPr id="26" name="25 Almacenamiento interno"/>
          <p:cNvSpPr/>
          <p:nvPr/>
        </p:nvSpPr>
        <p:spPr>
          <a:xfrm>
            <a:off x="3643313" y="5857875"/>
            <a:ext cx="1928812" cy="571500"/>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dirty="0">
                <a:solidFill>
                  <a:schemeClr val="tx1"/>
                </a:solidFill>
              </a:rPr>
              <a:t>e-Expediente</a:t>
            </a:r>
            <a:endParaRPr lang="es-ES" dirty="0">
              <a:solidFill>
                <a:schemeClr val="tx1"/>
              </a:solidFill>
            </a:endParaRPr>
          </a:p>
        </p:txBody>
      </p:sp>
      <p:sp>
        <p:nvSpPr>
          <p:cNvPr id="27" name="26 Cerrar llave"/>
          <p:cNvSpPr/>
          <p:nvPr/>
        </p:nvSpPr>
        <p:spPr>
          <a:xfrm rot="5400000">
            <a:off x="4429125" y="4572000"/>
            <a:ext cx="357188" cy="2071688"/>
          </a:xfrm>
          <a:prstGeom prst="rightBrace">
            <a:avLst>
              <a:gd name="adj1" fmla="val 55140"/>
              <a:gd name="adj2" fmla="val 50000"/>
            </a:avLst>
          </a:prstGeom>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s-ES"/>
          </a:p>
        </p:txBody>
      </p:sp>
      <p:sp>
        <p:nvSpPr>
          <p:cNvPr id="28" name="AutoShape 12"/>
          <p:cNvSpPr>
            <a:spLocks noChangeArrowheads="1"/>
          </p:cNvSpPr>
          <p:nvPr/>
        </p:nvSpPr>
        <p:spPr bwMode="auto">
          <a:xfrm>
            <a:off x="3786188" y="2000250"/>
            <a:ext cx="1524000" cy="381000"/>
          </a:xfrm>
          <a:prstGeom prst="flowChartMultidocumen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fontAlgn="auto" hangingPunct="0">
              <a:spcBef>
                <a:spcPts val="0"/>
              </a:spcBef>
              <a:spcAft>
                <a:spcPts val="0"/>
              </a:spcAft>
              <a:defRPr/>
            </a:pPr>
            <a:r>
              <a:rPr lang="es-ES" sz="1200" dirty="0">
                <a:ea typeface="ＭＳ Ｐゴシック" pitchFamily="1" charset="-128"/>
              </a:rPr>
              <a:t>Denuncia</a:t>
            </a:r>
          </a:p>
        </p:txBody>
      </p:sp>
      <p:sp>
        <p:nvSpPr>
          <p:cNvPr id="29" name="AutoShape 12"/>
          <p:cNvSpPr>
            <a:spLocks noChangeArrowheads="1"/>
          </p:cNvSpPr>
          <p:nvPr/>
        </p:nvSpPr>
        <p:spPr bwMode="auto">
          <a:xfrm>
            <a:off x="3714750" y="3071813"/>
            <a:ext cx="1524000" cy="381000"/>
          </a:xfrm>
          <a:prstGeom prst="flowChartMultidocumen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fontAlgn="auto" hangingPunct="0">
              <a:spcBef>
                <a:spcPts val="0"/>
              </a:spcBef>
              <a:spcAft>
                <a:spcPts val="0"/>
              </a:spcAft>
              <a:defRPr/>
            </a:pPr>
            <a:r>
              <a:rPr lang="es-ES" sz="1200" dirty="0">
                <a:ea typeface="ＭＳ Ｐゴシック" pitchFamily="1" charset="-128"/>
              </a:rPr>
              <a:t>Orden de reposo</a:t>
            </a:r>
          </a:p>
        </p:txBody>
      </p:sp>
      <p:sp>
        <p:nvSpPr>
          <p:cNvPr id="30" name="AutoShape 12"/>
          <p:cNvSpPr>
            <a:spLocks noChangeArrowheads="1"/>
          </p:cNvSpPr>
          <p:nvPr/>
        </p:nvSpPr>
        <p:spPr bwMode="auto">
          <a:xfrm>
            <a:off x="3714750" y="3571875"/>
            <a:ext cx="1524000" cy="381000"/>
          </a:xfrm>
          <a:prstGeom prst="flowChartMultidocumen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fontAlgn="auto" hangingPunct="0">
              <a:spcBef>
                <a:spcPts val="0"/>
              </a:spcBef>
              <a:spcAft>
                <a:spcPts val="0"/>
              </a:spcAft>
              <a:defRPr/>
            </a:pPr>
            <a:r>
              <a:rPr lang="es-ES" sz="1200" dirty="0">
                <a:ea typeface="ＭＳ Ｐゴシック" pitchFamily="1" charset="-128"/>
              </a:rPr>
              <a:t>Alta laboral</a:t>
            </a:r>
          </a:p>
        </p:txBody>
      </p:sp>
      <p:sp>
        <p:nvSpPr>
          <p:cNvPr id="31" name="AutoShape 12"/>
          <p:cNvSpPr>
            <a:spLocks noChangeArrowheads="1"/>
          </p:cNvSpPr>
          <p:nvPr/>
        </p:nvSpPr>
        <p:spPr bwMode="auto">
          <a:xfrm>
            <a:off x="3714750" y="4071938"/>
            <a:ext cx="1524000" cy="381000"/>
          </a:xfrm>
          <a:prstGeom prst="flowChartMultidocumen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fontAlgn="auto" hangingPunct="0">
              <a:spcBef>
                <a:spcPts val="0"/>
              </a:spcBef>
              <a:spcAft>
                <a:spcPts val="0"/>
              </a:spcAft>
              <a:defRPr/>
            </a:pPr>
            <a:r>
              <a:rPr lang="es-ES" sz="1200" dirty="0">
                <a:ea typeface="ＭＳ Ｐゴシック" pitchFamily="1" charset="-128"/>
              </a:rPr>
              <a:t>Alta médica</a:t>
            </a:r>
          </a:p>
        </p:txBody>
      </p:sp>
      <p:sp>
        <p:nvSpPr>
          <p:cNvPr id="6180" name="33 CuadroTexto"/>
          <p:cNvSpPr txBox="1">
            <a:spLocks noChangeArrowheads="1"/>
          </p:cNvSpPr>
          <p:nvPr/>
        </p:nvSpPr>
        <p:spPr bwMode="auto">
          <a:xfrm>
            <a:off x="5214938" y="3071813"/>
            <a:ext cx="285750" cy="261937"/>
          </a:xfrm>
          <a:prstGeom prst="rect">
            <a:avLst/>
          </a:prstGeom>
          <a:noFill/>
          <a:ln w="9525">
            <a:noFill/>
            <a:miter lim="800000"/>
            <a:headEnd/>
            <a:tailEnd/>
          </a:ln>
        </p:spPr>
        <p:txBody>
          <a:bodyPr>
            <a:spAutoFit/>
          </a:bodyPr>
          <a:lstStyle/>
          <a:p>
            <a:r>
              <a:rPr lang="es-MX" sz="1100" i="1"/>
              <a:t>n</a:t>
            </a:r>
            <a:endParaRPr lang="es-CL" sz="1100" i="1"/>
          </a:p>
        </p:txBody>
      </p:sp>
      <p:sp>
        <p:nvSpPr>
          <p:cNvPr id="6181" name="34 CuadroTexto"/>
          <p:cNvSpPr txBox="1">
            <a:spLocks noChangeArrowheads="1"/>
          </p:cNvSpPr>
          <p:nvPr/>
        </p:nvSpPr>
        <p:spPr bwMode="auto">
          <a:xfrm>
            <a:off x="5214938" y="3571875"/>
            <a:ext cx="285750" cy="261938"/>
          </a:xfrm>
          <a:prstGeom prst="rect">
            <a:avLst/>
          </a:prstGeom>
          <a:noFill/>
          <a:ln w="9525">
            <a:noFill/>
            <a:miter lim="800000"/>
            <a:headEnd/>
            <a:tailEnd/>
          </a:ln>
        </p:spPr>
        <p:txBody>
          <a:bodyPr>
            <a:spAutoFit/>
          </a:bodyPr>
          <a:lstStyle/>
          <a:p>
            <a:r>
              <a:rPr lang="es-MX" sz="1100" i="1"/>
              <a:t>n</a:t>
            </a:r>
            <a:endParaRPr lang="es-CL" sz="1100" i="1"/>
          </a:p>
        </p:txBody>
      </p:sp>
      <p:sp>
        <p:nvSpPr>
          <p:cNvPr id="6182" name="35 CuadroTexto"/>
          <p:cNvSpPr txBox="1">
            <a:spLocks noChangeArrowheads="1"/>
          </p:cNvSpPr>
          <p:nvPr/>
        </p:nvSpPr>
        <p:spPr bwMode="auto">
          <a:xfrm>
            <a:off x="5214938" y="4071938"/>
            <a:ext cx="285750" cy="261937"/>
          </a:xfrm>
          <a:prstGeom prst="rect">
            <a:avLst/>
          </a:prstGeom>
          <a:noFill/>
          <a:ln w="9525">
            <a:noFill/>
            <a:miter lim="800000"/>
            <a:headEnd/>
            <a:tailEnd/>
          </a:ln>
        </p:spPr>
        <p:txBody>
          <a:bodyPr>
            <a:spAutoFit/>
          </a:bodyPr>
          <a:lstStyle/>
          <a:p>
            <a:r>
              <a:rPr lang="es-MX" sz="1100" i="1"/>
              <a:t>n</a:t>
            </a:r>
            <a:endParaRPr lang="es-CL" sz="1100" i="1"/>
          </a:p>
        </p:txBody>
      </p:sp>
      <p:sp>
        <p:nvSpPr>
          <p:cNvPr id="6183" name="36 CuadroTexto"/>
          <p:cNvSpPr txBox="1">
            <a:spLocks noChangeArrowheads="1"/>
          </p:cNvSpPr>
          <p:nvPr/>
        </p:nvSpPr>
        <p:spPr bwMode="auto">
          <a:xfrm>
            <a:off x="5214938" y="4572000"/>
            <a:ext cx="285750" cy="261938"/>
          </a:xfrm>
          <a:prstGeom prst="rect">
            <a:avLst/>
          </a:prstGeom>
          <a:noFill/>
          <a:ln w="9525">
            <a:noFill/>
            <a:miter lim="800000"/>
            <a:headEnd/>
            <a:tailEnd/>
          </a:ln>
        </p:spPr>
        <p:txBody>
          <a:bodyPr>
            <a:spAutoFit/>
          </a:bodyPr>
          <a:lstStyle/>
          <a:p>
            <a:r>
              <a:rPr lang="es-MX" sz="1100" i="1"/>
              <a:t>n</a:t>
            </a:r>
            <a:endParaRPr lang="es-CL" sz="1100" i="1"/>
          </a:p>
        </p:txBody>
      </p:sp>
      <p:sp>
        <p:nvSpPr>
          <p:cNvPr id="6184" name="37 CuadroTexto"/>
          <p:cNvSpPr txBox="1">
            <a:spLocks noChangeArrowheads="1"/>
          </p:cNvSpPr>
          <p:nvPr/>
        </p:nvSpPr>
        <p:spPr bwMode="auto">
          <a:xfrm>
            <a:off x="5253038" y="2071688"/>
            <a:ext cx="285750" cy="261937"/>
          </a:xfrm>
          <a:prstGeom prst="rect">
            <a:avLst/>
          </a:prstGeom>
          <a:noFill/>
          <a:ln w="9525">
            <a:noFill/>
            <a:miter lim="800000"/>
            <a:headEnd/>
            <a:tailEnd/>
          </a:ln>
        </p:spPr>
        <p:txBody>
          <a:bodyPr>
            <a:spAutoFit/>
          </a:bodyPr>
          <a:lstStyle/>
          <a:p>
            <a:r>
              <a:rPr lang="es-MX" sz="1100" i="1"/>
              <a:t>n</a:t>
            </a:r>
            <a:endParaRPr lang="es-CL" sz="1100" i="1"/>
          </a:p>
        </p:txBody>
      </p:sp>
      <p:sp>
        <p:nvSpPr>
          <p:cNvPr id="6185" name="38 CuadroTexto"/>
          <p:cNvSpPr txBox="1">
            <a:spLocks noChangeArrowheads="1"/>
          </p:cNvSpPr>
          <p:nvPr/>
        </p:nvSpPr>
        <p:spPr bwMode="auto">
          <a:xfrm>
            <a:off x="5253038" y="2595563"/>
            <a:ext cx="285750" cy="261937"/>
          </a:xfrm>
          <a:prstGeom prst="rect">
            <a:avLst/>
          </a:prstGeom>
          <a:noFill/>
          <a:ln w="9525">
            <a:noFill/>
            <a:miter lim="800000"/>
            <a:headEnd/>
            <a:tailEnd/>
          </a:ln>
        </p:spPr>
        <p:txBody>
          <a:bodyPr>
            <a:spAutoFit/>
          </a:bodyPr>
          <a:lstStyle/>
          <a:p>
            <a:r>
              <a:rPr lang="es-MX" sz="1100" i="1"/>
              <a:t>n</a:t>
            </a:r>
            <a:endParaRPr lang="es-CL" sz="1100" i="1"/>
          </a:p>
        </p:txBody>
      </p:sp>
      <p:sp>
        <p:nvSpPr>
          <p:cNvPr id="38" name="AutoShape 16"/>
          <p:cNvSpPr>
            <a:spLocks noChangeArrowheads="1"/>
          </p:cNvSpPr>
          <p:nvPr/>
        </p:nvSpPr>
        <p:spPr bwMode="auto">
          <a:xfrm>
            <a:off x="3786188" y="5081588"/>
            <a:ext cx="1524000" cy="381000"/>
          </a:xfrm>
          <a:prstGeom prst="flowChartMultidocumen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fontAlgn="auto" hangingPunct="0">
              <a:spcBef>
                <a:spcPts val="0"/>
              </a:spcBef>
              <a:spcAft>
                <a:spcPts val="0"/>
              </a:spcAft>
              <a:defRPr/>
            </a:pPr>
            <a:r>
              <a:rPr lang="es-ES" sz="1200" dirty="0">
                <a:ea typeface="ＭＳ Ｐゴシック" pitchFamily="1" charset="-128"/>
              </a:rPr>
              <a:t>OTROS FORMULARIOS</a:t>
            </a:r>
          </a:p>
        </p:txBody>
      </p:sp>
      <p:sp>
        <p:nvSpPr>
          <p:cNvPr id="6187" name="36 CuadroTexto"/>
          <p:cNvSpPr txBox="1">
            <a:spLocks noChangeArrowheads="1"/>
          </p:cNvSpPr>
          <p:nvPr/>
        </p:nvSpPr>
        <p:spPr bwMode="auto">
          <a:xfrm>
            <a:off x="5286375" y="5095875"/>
            <a:ext cx="285750" cy="261938"/>
          </a:xfrm>
          <a:prstGeom prst="rect">
            <a:avLst/>
          </a:prstGeom>
          <a:noFill/>
          <a:ln w="9525">
            <a:noFill/>
            <a:miter lim="800000"/>
            <a:headEnd/>
            <a:tailEnd/>
          </a:ln>
        </p:spPr>
        <p:txBody>
          <a:bodyPr>
            <a:spAutoFit/>
          </a:bodyPr>
          <a:lstStyle/>
          <a:p>
            <a:r>
              <a:rPr lang="es-MX" sz="1100" i="1"/>
              <a:t>n</a:t>
            </a:r>
            <a:endParaRPr lang="es-CL" sz="1100" i="1"/>
          </a:p>
        </p:txBody>
      </p:sp>
      <p:sp>
        <p:nvSpPr>
          <p:cNvPr id="40" name="AutoShape 17"/>
          <p:cNvSpPr>
            <a:spLocks noChangeArrowheads="1"/>
          </p:cNvSpPr>
          <p:nvPr/>
        </p:nvSpPr>
        <p:spPr bwMode="auto">
          <a:xfrm>
            <a:off x="3071813" y="5857875"/>
            <a:ext cx="533400" cy="609600"/>
          </a:xfrm>
          <a:prstGeom prst="flowChartMultidocumen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fontAlgn="auto" hangingPunct="0">
              <a:spcBef>
                <a:spcPts val="0"/>
              </a:spcBef>
              <a:spcAft>
                <a:spcPts val="0"/>
              </a:spcAft>
              <a:defRPr/>
            </a:pPr>
            <a:r>
              <a:rPr lang="es-ES" sz="1200" dirty="0">
                <a:ea typeface="ＭＳ Ｐゴシック" pitchFamily="1" charset="-128"/>
              </a:rPr>
              <a:t>TR</a:t>
            </a:r>
          </a:p>
        </p:txBody>
      </p:sp>
      <p:sp>
        <p:nvSpPr>
          <p:cNvPr id="41" name="AutoShape 17"/>
          <p:cNvSpPr>
            <a:spLocks noChangeArrowheads="1"/>
          </p:cNvSpPr>
          <p:nvPr/>
        </p:nvSpPr>
        <p:spPr bwMode="auto">
          <a:xfrm>
            <a:off x="5610225" y="5857875"/>
            <a:ext cx="533400" cy="609600"/>
          </a:xfrm>
          <a:prstGeom prst="flowChartMultidocumen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fontAlgn="auto" hangingPunct="0">
              <a:spcBef>
                <a:spcPts val="0"/>
              </a:spcBef>
              <a:spcAft>
                <a:spcPts val="0"/>
              </a:spcAft>
              <a:defRPr/>
            </a:pPr>
            <a:r>
              <a:rPr lang="es-ES" sz="1200" dirty="0">
                <a:ea typeface="ＭＳ Ｐゴシック" pitchFamily="1" charset="-128"/>
              </a:rPr>
              <a:t>EM</a:t>
            </a:r>
          </a:p>
        </p:txBody>
      </p:sp>
      <p:pic>
        <p:nvPicPr>
          <p:cNvPr id="42" name="Picture 2"/>
          <p:cNvPicPr>
            <a:picLocks noChangeAspect="1" noChangeArrowheads="1"/>
          </p:cNvPicPr>
          <p:nvPr/>
        </p:nvPicPr>
        <p:blipFill>
          <a:blip r:embed="rId3" cstate="print"/>
          <a:srcRect/>
          <a:stretch>
            <a:fillRect/>
          </a:stretch>
        </p:blipFill>
        <p:spPr bwMode="auto">
          <a:xfrm>
            <a:off x="0" y="0"/>
            <a:ext cx="764704" cy="764704"/>
          </a:xfrm>
          <a:prstGeom prst="rect">
            <a:avLst/>
          </a:prstGeom>
          <a:noFill/>
          <a:ln w="9525">
            <a:noFill/>
            <a:miter lim="800000"/>
            <a:headEnd/>
            <a:tailEnd/>
          </a:ln>
          <a:effectLst/>
        </p:spPr>
      </p:pic>
      <p:sp>
        <p:nvSpPr>
          <p:cNvPr id="43" name="Rectangle 4"/>
          <p:cNvSpPr>
            <a:spLocks noChangeArrowheads="1"/>
          </p:cNvSpPr>
          <p:nvPr/>
        </p:nvSpPr>
        <p:spPr bwMode="auto">
          <a:xfrm>
            <a:off x="755576" y="128245"/>
            <a:ext cx="187220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1200" b="1" i="0" u="none" strike="noStrike" cap="none" normalizeH="0" baseline="0" dirty="0" smtClean="0">
                <a:ln>
                  <a:noFill/>
                </a:ln>
                <a:solidFill>
                  <a:srgbClr val="365F91"/>
                </a:solidFill>
                <a:effectLst/>
                <a:latin typeface="Calibri" pitchFamily="34" charset="0"/>
                <a:ea typeface="Calibri" pitchFamily="34" charset="0"/>
                <a:cs typeface="Calibri" pitchFamily="34" charset="0"/>
              </a:rPr>
              <a:t>SUPERINTENDENCIA </a:t>
            </a:r>
            <a:endParaRPr kumimoji="0" lang="es-ES" sz="1200" b="1"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sz="1200" b="1" i="0" u="none" strike="noStrike" cap="none" normalizeH="0" baseline="0" dirty="0" smtClean="0">
                <a:ln>
                  <a:noFill/>
                </a:ln>
                <a:solidFill>
                  <a:srgbClr val="365F91"/>
                </a:solidFill>
                <a:effectLst/>
                <a:latin typeface="Calibri" pitchFamily="34" charset="0"/>
                <a:ea typeface="Calibri" pitchFamily="34" charset="0"/>
                <a:cs typeface="Calibri" pitchFamily="34" charset="0"/>
              </a:rPr>
              <a:t>DE SEGURIDAD SOCIAL</a:t>
            </a:r>
            <a:endParaRPr kumimoji="0" lang="es-CL" sz="1200" b="1" i="0" u="none" strike="noStrike" cap="none" normalizeH="0" baseline="0" dirty="0" smtClean="0">
              <a:ln>
                <a:noFill/>
              </a:ln>
              <a:solidFill>
                <a:schemeClr val="tx1"/>
              </a:solidFill>
              <a:effectLst/>
              <a:latin typeface="Calibri" pitchFamily="34" charset="0"/>
            </a:endParaRPr>
          </a:p>
        </p:txBody>
      </p:sp>
      <p:sp>
        <p:nvSpPr>
          <p:cNvPr id="45" name="AutoShape 12">
            <a:hlinkClick r:id="rId4" action="ppaction://hlinksldjump"/>
          </p:cNvPr>
          <p:cNvSpPr>
            <a:spLocks noChangeArrowheads="1"/>
          </p:cNvSpPr>
          <p:nvPr/>
        </p:nvSpPr>
        <p:spPr bwMode="auto">
          <a:xfrm>
            <a:off x="3779912" y="1988840"/>
            <a:ext cx="1524000" cy="381000"/>
          </a:xfrm>
          <a:prstGeom prst="flowChartMultidocument">
            <a:avLst/>
          </a:prstGeom>
          <a:solidFill>
            <a:srgbClr val="FFC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fontAlgn="auto" hangingPunct="0">
              <a:spcBef>
                <a:spcPts val="0"/>
              </a:spcBef>
              <a:spcAft>
                <a:spcPts val="0"/>
              </a:spcAft>
              <a:defRPr/>
            </a:pPr>
            <a:r>
              <a:rPr lang="es-ES" sz="1200" dirty="0">
                <a:ea typeface="ＭＳ Ｐゴシック" pitchFamily="1" charset="-128"/>
              </a:rPr>
              <a:t>Denuncia</a:t>
            </a:r>
          </a:p>
        </p:txBody>
      </p:sp>
      <p:sp>
        <p:nvSpPr>
          <p:cNvPr id="46" name="AutoShape 12"/>
          <p:cNvSpPr>
            <a:spLocks noChangeArrowheads="1"/>
          </p:cNvSpPr>
          <p:nvPr/>
        </p:nvSpPr>
        <p:spPr bwMode="auto">
          <a:xfrm>
            <a:off x="3779912" y="2564904"/>
            <a:ext cx="1524000" cy="381000"/>
          </a:xfrm>
          <a:prstGeom prst="flowChartMultidocument">
            <a:avLst/>
          </a:prstGeom>
          <a:solidFill>
            <a:srgbClr val="FFC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fontAlgn="auto" hangingPunct="0">
              <a:spcBef>
                <a:spcPts val="0"/>
              </a:spcBef>
              <a:spcAft>
                <a:spcPts val="0"/>
              </a:spcAft>
              <a:defRPr/>
            </a:pPr>
            <a:r>
              <a:rPr lang="es-ES" sz="1200" dirty="0">
                <a:ea typeface="ＭＳ Ｐゴシック" pitchFamily="1" charset="-128"/>
              </a:rPr>
              <a:t>Res. Calificación</a:t>
            </a:r>
          </a:p>
        </p:txBody>
      </p:sp>
      <p:sp>
        <p:nvSpPr>
          <p:cNvPr id="47" name="46 CuadroTexto"/>
          <p:cNvSpPr txBox="1"/>
          <p:nvPr/>
        </p:nvSpPr>
        <p:spPr>
          <a:xfrm>
            <a:off x="7072330" y="6524625"/>
            <a:ext cx="1138453" cy="246221"/>
          </a:xfrm>
          <a:prstGeom prst="rect">
            <a:avLst/>
          </a:prstGeom>
          <a:noFill/>
        </p:spPr>
        <p:txBody>
          <a:bodyPr wrap="none" rtlCol="0">
            <a:spAutoFit/>
          </a:bodyPr>
          <a:lstStyle/>
          <a:p>
            <a:r>
              <a:rPr lang="es-MX" sz="1000" b="1" dirty="0" smtClean="0"/>
              <a:t>Autor: SUSESO</a:t>
            </a:r>
            <a:endParaRPr lang="es-ES" sz="1000" b="1" dirty="0"/>
          </a:p>
        </p:txBody>
      </p:sp>
    </p:spTree>
    <p:extLst>
      <p:ext uri="{BB962C8B-B14F-4D97-AF65-F5344CB8AC3E}">
        <p14:creationId xmlns:p14="http://schemas.microsoft.com/office/powerpoint/2010/main" val="2067543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59 Grupo"/>
          <p:cNvGrpSpPr>
            <a:grpSpLocks/>
          </p:cNvGrpSpPr>
          <p:nvPr/>
        </p:nvGrpSpPr>
        <p:grpSpPr bwMode="auto">
          <a:xfrm>
            <a:off x="533400" y="1447800"/>
            <a:ext cx="8229600" cy="4948238"/>
            <a:chOff x="533400" y="1447800"/>
            <a:chExt cx="8229600" cy="4948254"/>
          </a:xfrm>
        </p:grpSpPr>
        <p:cxnSp>
          <p:nvCxnSpPr>
            <p:cNvPr id="7183" name="AutoShape 2"/>
            <p:cNvCxnSpPr>
              <a:cxnSpLocks noChangeShapeType="1"/>
            </p:cNvCxnSpPr>
            <p:nvPr/>
          </p:nvCxnSpPr>
          <p:spPr bwMode="auto">
            <a:xfrm rot="16200000" flipV="1">
              <a:off x="872331" y="3585369"/>
              <a:ext cx="1666875" cy="592138"/>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4" name="Oval 4"/>
            <p:cNvSpPr>
              <a:spLocks noChangeArrowheads="1"/>
            </p:cNvSpPr>
            <p:nvPr/>
          </p:nvSpPr>
          <p:spPr bwMode="auto">
            <a:xfrm>
              <a:off x="4000500" y="1447800"/>
              <a:ext cx="1600200" cy="15240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fontAlgn="auto">
                <a:spcBef>
                  <a:spcPts val="0"/>
                </a:spcBef>
                <a:spcAft>
                  <a:spcPts val="0"/>
                </a:spcAft>
                <a:defRPr/>
              </a:pPr>
              <a:r>
                <a:rPr lang="es-ES" sz="1200" b="1" dirty="0"/>
                <a:t>Sistema de</a:t>
              </a:r>
            </a:p>
            <a:p>
              <a:pPr algn="ctr" fontAlgn="auto">
                <a:spcBef>
                  <a:spcPts val="0"/>
                </a:spcBef>
                <a:spcAft>
                  <a:spcPts val="0"/>
                </a:spcAft>
                <a:defRPr/>
              </a:pPr>
              <a:r>
                <a:rPr lang="es-ES" sz="1200" b="1" dirty="0"/>
                <a:t>Información</a:t>
              </a:r>
            </a:p>
          </p:txBody>
        </p:sp>
        <p:sp>
          <p:nvSpPr>
            <p:cNvPr id="35" name="AutoShape 5"/>
            <p:cNvSpPr>
              <a:spLocks noChangeArrowheads="1"/>
            </p:cNvSpPr>
            <p:nvPr/>
          </p:nvSpPr>
          <p:spPr bwMode="auto">
            <a:xfrm>
              <a:off x="2968625" y="2527300"/>
              <a:ext cx="685800" cy="152400"/>
            </a:xfrm>
            <a:prstGeom prst="leftRightArrow">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s-ES" dirty="0"/>
            </a:p>
          </p:txBody>
        </p:sp>
        <p:sp>
          <p:nvSpPr>
            <p:cNvPr id="6158" name="Rectangle 6"/>
            <p:cNvSpPr>
              <a:spLocks noChangeArrowheads="1"/>
            </p:cNvSpPr>
            <p:nvPr/>
          </p:nvSpPr>
          <p:spPr bwMode="auto">
            <a:xfrm>
              <a:off x="2819400" y="1752601"/>
              <a:ext cx="990600" cy="533402"/>
            </a:xfrm>
            <a:prstGeom prst="rect">
              <a:avLst/>
            </a:prstGeom>
            <a:noFill/>
            <a:ln w="9525">
              <a:noFill/>
              <a:miter lim="800000"/>
              <a:headEnd/>
              <a:tailEnd/>
            </a:ln>
          </p:spPr>
          <p:txBody>
            <a:bodyPr wrap="none" anchor="ctr"/>
            <a:lstStyle/>
            <a:p>
              <a:pPr algn="ctr">
                <a:defRPr/>
              </a:pPr>
              <a:r>
                <a:rPr lang="es-ES" sz="1200" dirty="0">
                  <a:latin typeface="+mn-lt"/>
                </a:rPr>
                <a:t>Entregan y </a:t>
              </a:r>
              <a:br>
                <a:rPr lang="es-ES" sz="1200" dirty="0">
                  <a:latin typeface="+mn-lt"/>
                </a:rPr>
              </a:br>
              <a:r>
                <a:rPr lang="es-ES" sz="1200" dirty="0">
                  <a:latin typeface="+mn-lt"/>
                </a:rPr>
                <a:t>rescatan</a:t>
              </a:r>
            </a:p>
            <a:p>
              <a:pPr algn="ctr">
                <a:defRPr/>
              </a:pPr>
              <a:r>
                <a:rPr lang="es-ES" sz="1200" dirty="0">
                  <a:latin typeface="+mn-lt"/>
                </a:rPr>
                <a:t>información</a:t>
              </a:r>
            </a:p>
          </p:txBody>
        </p:sp>
        <p:sp>
          <p:nvSpPr>
            <p:cNvPr id="6159" name="Line 7"/>
            <p:cNvSpPr>
              <a:spLocks noChangeShapeType="1"/>
            </p:cNvSpPr>
            <p:nvPr/>
          </p:nvSpPr>
          <p:spPr bwMode="auto">
            <a:xfrm>
              <a:off x="3886200" y="1531938"/>
              <a:ext cx="0" cy="1439867"/>
            </a:xfrm>
            <a:prstGeom prst="line">
              <a:avLst/>
            </a:prstGeom>
            <a:noFill/>
            <a:ln w="28575">
              <a:solidFill>
                <a:srgbClr val="FF9900"/>
              </a:solidFill>
              <a:prstDash val="sysDot"/>
              <a:round/>
              <a:headEnd/>
              <a:tailEnd/>
            </a:ln>
          </p:spPr>
          <p:txBody>
            <a:bodyPr/>
            <a:lstStyle/>
            <a:p>
              <a:pPr>
                <a:defRPr/>
              </a:pPr>
              <a:endParaRPr lang="es-ES">
                <a:latin typeface="+mn-lt"/>
              </a:endParaRPr>
            </a:p>
          </p:txBody>
        </p:sp>
        <p:sp>
          <p:nvSpPr>
            <p:cNvPr id="6160" name="Line 8"/>
            <p:cNvSpPr>
              <a:spLocks noChangeShapeType="1"/>
            </p:cNvSpPr>
            <p:nvPr/>
          </p:nvSpPr>
          <p:spPr bwMode="auto">
            <a:xfrm>
              <a:off x="2743200" y="1531938"/>
              <a:ext cx="0" cy="1439867"/>
            </a:xfrm>
            <a:prstGeom prst="line">
              <a:avLst/>
            </a:prstGeom>
            <a:noFill/>
            <a:ln w="28575">
              <a:solidFill>
                <a:srgbClr val="FF9900"/>
              </a:solidFill>
              <a:prstDash val="sysDot"/>
              <a:round/>
              <a:headEnd/>
              <a:tailEnd/>
            </a:ln>
          </p:spPr>
          <p:txBody>
            <a:bodyPr/>
            <a:lstStyle/>
            <a:p>
              <a:pPr>
                <a:defRPr/>
              </a:pPr>
              <a:endParaRPr lang="es-ES">
                <a:latin typeface="+mn-lt"/>
              </a:endParaRPr>
            </a:p>
          </p:txBody>
        </p:sp>
        <p:sp>
          <p:nvSpPr>
            <p:cNvPr id="39" name="Rectangle 9"/>
            <p:cNvSpPr>
              <a:spLocks noChangeArrowheads="1"/>
            </p:cNvSpPr>
            <p:nvPr/>
          </p:nvSpPr>
          <p:spPr bwMode="auto">
            <a:xfrm>
              <a:off x="7010400" y="1676400"/>
              <a:ext cx="1752600" cy="1066800"/>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auto">
                <a:spcBef>
                  <a:spcPts val="0"/>
                </a:spcBef>
                <a:spcAft>
                  <a:spcPts val="0"/>
                </a:spcAft>
                <a:defRPr/>
              </a:pPr>
              <a:r>
                <a:rPr lang="es-ES" sz="1200" b="1" dirty="0"/>
                <a:t>Superintendencia</a:t>
              </a:r>
            </a:p>
            <a:p>
              <a:pPr algn="ctr" fontAlgn="auto">
                <a:spcBef>
                  <a:spcPts val="0"/>
                </a:spcBef>
                <a:spcAft>
                  <a:spcPts val="0"/>
                </a:spcAft>
                <a:defRPr/>
              </a:pPr>
              <a:r>
                <a:rPr lang="es-ES" sz="1200" b="1" dirty="0"/>
                <a:t>de Seguridad Social</a:t>
              </a:r>
            </a:p>
          </p:txBody>
        </p:sp>
        <p:sp>
          <p:nvSpPr>
            <p:cNvPr id="40" name="AutoShape 10"/>
            <p:cNvSpPr>
              <a:spLocks noChangeArrowheads="1"/>
            </p:cNvSpPr>
            <p:nvPr/>
          </p:nvSpPr>
          <p:spPr bwMode="auto">
            <a:xfrm>
              <a:off x="5940425" y="2527300"/>
              <a:ext cx="685800" cy="152400"/>
            </a:xfrm>
            <a:prstGeom prst="leftRightArrow">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s-ES" dirty="0"/>
            </a:p>
          </p:txBody>
        </p:sp>
        <p:sp>
          <p:nvSpPr>
            <p:cNvPr id="6167" name="Line 11"/>
            <p:cNvSpPr>
              <a:spLocks noChangeShapeType="1"/>
            </p:cNvSpPr>
            <p:nvPr/>
          </p:nvSpPr>
          <p:spPr bwMode="auto">
            <a:xfrm>
              <a:off x="6858000" y="1531938"/>
              <a:ext cx="0" cy="1439867"/>
            </a:xfrm>
            <a:prstGeom prst="line">
              <a:avLst/>
            </a:prstGeom>
            <a:noFill/>
            <a:ln w="28575">
              <a:solidFill>
                <a:srgbClr val="FF9900"/>
              </a:solidFill>
              <a:prstDash val="sysDot"/>
              <a:round/>
              <a:headEnd/>
              <a:tailEnd/>
            </a:ln>
          </p:spPr>
          <p:txBody>
            <a:bodyPr/>
            <a:lstStyle/>
            <a:p>
              <a:pPr>
                <a:defRPr/>
              </a:pPr>
              <a:endParaRPr lang="es-ES">
                <a:latin typeface="+mn-lt"/>
              </a:endParaRPr>
            </a:p>
          </p:txBody>
        </p:sp>
        <p:sp>
          <p:nvSpPr>
            <p:cNvPr id="6168" name="Line 12"/>
            <p:cNvSpPr>
              <a:spLocks noChangeShapeType="1"/>
            </p:cNvSpPr>
            <p:nvPr/>
          </p:nvSpPr>
          <p:spPr bwMode="auto">
            <a:xfrm>
              <a:off x="5715000" y="1531938"/>
              <a:ext cx="0" cy="1439867"/>
            </a:xfrm>
            <a:prstGeom prst="line">
              <a:avLst/>
            </a:prstGeom>
            <a:noFill/>
            <a:ln w="28575">
              <a:solidFill>
                <a:srgbClr val="FF9900"/>
              </a:solidFill>
              <a:prstDash val="sysDot"/>
              <a:round/>
              <a:headEnd/>
              <a:tailEnd/>
            </a:ln>
          </p:spPr>
          <p:txBody>
            <a:bodyPr/>
            <a:lstStyle/>
            <a:p>
              <a:pPr>
                <a:defRPr/>
              </a:pPr>
              <a:endParaRPr lang="es-ES">
                <a:latin typeface="+mn-lt"/>
              </a:endParaRPr>
            </a:p>
          </p:txBody>
        </p:sp>
        <p:sp>
          <p:nvSpPr>
            <p:cNvPr id="6169" name="Rectangle 13"/>
            <p:cNvSpPr>
              <a:spLocks noChangeArrowheads="1"/>
            </p:cNvSpPr>
            <p:nvPr/>
          </p:nvSpPr>
          <p:spPr bwMode="auto">
            <a:xfrm>
              <a:off x="5791200" y="1752601"/>
              <a:ext cx="990600" cy="533402"/>
            </a:xfrm>
            <a:prstGeom prst="rect">
              <a:avLst/>
            </a:prstGeom>
            <a:noFill/>
            <a:ln w="9525">
              <a:noFill/>
              <a:miter lim="800000"/>
              <a:headEnd/>
              <a:tailEnd/>
            </a:ln>
          </p:spPr>
          <p:txBody>
            <a:bodyPr wrap="none" anchor="ctr"/>
            <a:lstStyle/>
            <a:p>
              <a:pPr algn="ctr">
                <a:defRPr/>
              </a:pPr>
              <a:r>
                <a:rPr lang="es-ES" sz="1200">
                  <a:latin typeface="+mn-lt"/>
                </a:rPr>
                <a:t>Consulta</a:t>
              </a:r>
            </a:p>
            <a:p>
              <a:pPr algn="ctr">
                <a:defRPr/>
              </a:pPr>
              <a:r>
                <a:rPr lang="es-ES" sz="1200">
                  <a:latin typeface="+mn-lt"/>
                </a:rPr>
                <a:t>información</a:t>
              </a:r>
            </a:p>
          </p:txBody>
        </p:sp>
        <p:sp>
          <p:nvSpPr>
            <p:cNvPr id="44" name="Rectangle 14"/>
            <p:cNvSpPr>
              <a:spLocks noChangeArrowheads="1"/>
            </p:cNvSpPr>
            <p:nvPr/>
          </p:nvSpPr>
          <p:spPr bwMode="auto">
            <a:xfrm>
              <a:off x="533400" y="3962400"/>
              <a:ext cx="1290638" cy="609600"/>
            </a:xfrm>
            <a:prstGeom prst="round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fontAlgn="auto">
                <a:spcBef>
                  <a:spcPts val="0"/>
                </a:spcBef>
                <a:spcAft>
                  <a:spcPts val="0"/>
                </a:spcAft>
                <a:defRPr/>
              </a:pPr>
              <a:r>
                <a:rPr lang="es-ES" sz="1200" dirty="0">
                  <a:solidFill>
                    <a:srgbClr val="C00000"/>
                  </a:solidFill>
                </a:rPr>
                <a:t>SUSESO</a:t>
              </a:r>
            </a:p>
          </p:txBody>
        </p:sp>
        <p:sp>
          <p:nvSpPr>
            <p:cNvPr id="45" name="Rectangle 15"/>
            <p:cNvSpPr>
              <a:spLocks noChangeArrowheads="1"/>
            </p:cNvSpPr>
            <p:nvPr/>
          </p:nvSpPr>
          <p:spPr bwMode="auto">
            <a:xfrm>
              <a:off x="2209800" y="5486400"/>
              <a:ext cx="1290638" cy="609600"/>
            </a:xfrm>
            <a:prstGeom prst="round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fontAlgn="auto">
                <a:spcBef>
                  <a:spcPts val="0"/>
                </a:spcBef>
                <a:spcAft>
                  <a:spcPts val="0"/>
                </a:spcAft>
                <a:defRPr/>
              </a:pPr>
              <a:r>
                <a:rPr lang="es-ES" sz="1200" dirty="0">
                  <a:solidFill>
                    <a:srgbClr val="C00000"/>
                  </a:solidFill>
                </a:rPr>
                <a:t>COMERE</a:t>
              </a:r>
            </a:p>
          </p:txBody>
        </p:sp>
        <p:sp>
          <p:nvSpPr>
            <p:cNvPr id="46" name="Rectangle 16"/>
            <p:cNvSpPr>
              <a:spLocks noChangeArrowheads="1"/>
            </p:cNvSpPr>
            <p:nvPr/>
          </p:nvSpPr>
          <p:spPr bwMode="auto">
            <a:xfrm>
              <a:off x="1315940" y="4714875"/>
              <a:ext cx="1290637" cy="609600"/>
            </a:xfrm>
            <a:prstGeom prst="round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fontAlgn="auto">
                <a:spcBef>
                  <a:spcPts val="0"/>
                </a:spcBef>
                <a:spcAft>
                  <a:spcPts val="0"/>
                </a:spcAft>
                <a:defRPr/>
              </a:pPr>
              <a:r>
                <a:rPr lang="es-ES" sz="1200" dirty="0">
                  <a:solidFill>
                    <a:srgbClr val="C00000"/>
                  </a:solidFill>
                </a:rPr>
                <a:t>COMPIN</a:t>
              </a:r>
            </a:p>
          </p:txBody>
        </p:sp>
        <p:cxnSp>
          <p:nvCxnSpPr>
            <p:cNvPr id="7211" name="AutoShape 18"/>
            <p:cNvCxnSpPr>
              <a:cxnSpLocks noChangeShapeType="1"/>
            </p:cNvCxnSpPr>
            <p:nvPr/>
          </p:nvCxnSpPr>
          <p:spPr bwMode="auto">
            <a:xfrm rot="16200000" flipV="1">
              <a:off x="912813" y="3544887"/>
              <a:ext cx="2438400" cy="1444625"/>
            </a:xfrm>
            <a:prstGeom prst="bentConnector3">
              <a:avLst>
                <a:gd name="adj1" fmla="val 85727"/>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212" name="AutoShape 19"/>
            <p:cNvCxnSpPr>
              <a:cxnSpLocks noChangeShapeType="1"/>
            </p:cNvCxnSpPr>
            <p:nvPr/>
          </p:nvCxnSpPr>
          <p:spPr bwMode="auto">
            <a:xfrm flipV="1">
              <a:off x="1824038" y="2747963"/>
              <a:ext cx="2411412" cy="1519237"/>
            </a:xfrm>
            <a:prstGeom prst="straightConnector1">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7213" name="AutoShape 20"/>
            <p:cNvCxnSpPr>
              <a:cxnSpLocks noChangeShapeType="1"/>
            </p:cNvCxnSpPr>
            <p:nvPr/>
          </p:nvCxnSpPr>
          <p:spPr bwMode="auto">
            <a:xfrm flipV="1">
              <a:off x="2647950" y="2747963"/>
              <a:ext cx="1587500" cy="2271712"/>
            </a:xfrm>
            <a:prstGeom prst="straightConnector1">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7214" name="AutoShape 21"/>
            <p:cNvCxnSpPr>
              <a:cxnSpLocks noChangeShapeType="1"/>
            </p:cNvCxnSpPr>
            <p:nvPr/>
          </p:nvCxnSpPr>
          <p:spPr bwMode="auto">
            <a:xfrm flipV="1">
              <a:off x="3500438" y="2747963"/>
              <a:ext cx="735012" cy="3043237"/>
            </a:xfrm>
            <a:prstGeom prst="straightConnector1">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7215" name="AutoShape 24"/>
            <p:cNvCxnSpPr>
              <a:cxnSpLocks noChangeShapeType="1"/>
            </p:cNvCxnSpPr>
            <p:nvPr/>
          </p:nvCxnSpPr>
          <p:spPr bwMode="auto">
            <a:xfrm rot="16200000" flipV="1">
              <a:off x="4771869" y="3343106"/>
              <a:ext cx="2180592" cy="991614"/>
            </a:xfrm>
            <a:prstGeom prst="straightConnector1">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7216" name="AutoShape 25"/>
            <p:cNvCxnSpPr>
              <a:cxnSpLocks noChangeShapeType="1"/>
            </p:cNvCxnSpPr>
            <p:nvPr/>
          </p:nvCxnSpPr>
          <p:spPr bwMode="auto">
            <a:xfrm rot="10800000">
              <a:off x="5366357" y="2748618"/>
              <a:ext cx="1848873" cy="1251895"/>
            </a:xfrm>
            <a:prstGeom prst="straightConnector1">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55" name="Rectangle 15"/>
            <p:cNvSpPr>
              <a:spLocks noChangeArrowheads="1"/>
            </p:cNvSpPr>
            <p:nvPr/>
          </p:nvSpPr>
          <p:spPr bwMode="auto">
            <a:xfrm>
              <a:off x="3857625" y="5643578"/>
              <a:ext cx="1752600" cy="752476"/>
            </a:xfrm>
            <a:prstGeom prst="round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ts val="0"/>
                </a:spcBef>
                <a:spcAft>
                  <a:spcPts val="0"/>
                </a:spcAft>
                <a:defRPr/>
              </a:pPr>
              <a:r>
                <a:rPr lang="es-ES" sz="1200" dirty="0"/>
                <a:t>Organismos</a:t>
              </a:r>
            </a:p>
            <a:p>
              <a:pPr algn="ctr" fontAlgn="auto">
                <a:spcBef>
                  <a:spcPts val="0"/>
                </a:spcBef>
                <a:spcAft>
                  <a:spcPts val="0"/>
                </a:spcAft>
                <a:defRPr/>
              </a:pPr>
              <a:r>
                <a:rPr lang="es-MX" sz="1200" dirty="0"/>
                <a:t>Fiscalizadores</a:t>
              </a:r>
              <a:br>
                <a:rPr lang="es-MX" sz="1200" dirty="0"/>
              </a:br>
              <a:r>
                <a:rPr lang="es-MX" sz="1200" dirty="0"/>
                <a:t>* Dirección Trabajo</a:t>
              </a:r>
              <a:br>
                <a:rPr lang="es-MX" sz="1200" dirty="0"/>
              </a:br>
              <a:r>
                <a:rPr lang="es-MX" sz="1200" dirty="0"/>
                <a:t>* SEREMI</a:t>
              </a:r>
              <a:endParaRPr lang="es-ES" sz="1200" dirty="0"/>
            </a:p>
          </p:txBody>
        </p:sp>
        <p:cxnSp>
          <p:nvCxnSpPr>
            <p:cNvPr id="7220" name="AutoShape 21"/>
            <p:cNvCxnSpPr>
              <a:cxnSpLocks noChangeShapeType="1"/>
            </p:cNvCxnSpPr>
            <p:nvPr/>
          </p:nvCxnSpPr>
          <p:spPr bwMode="auto">
            <a:xfrm rot="5400000" flipH="1" flipV="1">
              <a:off x="3431373" y="4274352"/>
              <a:ext cx="2671778" cy="66675"/>
            </a:xfrm>
            <a:prstGeom prst="straightConnector1">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7221" name="AutoShape 2"/>
            <p:cNvCxnSpPr>
              <a:cxnSpLocks noChangeShapeType="1"/>
            </p:cNvCxnSpPr>
            <p:nvPr/>
          </p:nvCxnSpPr>
          <p:spPr bwMode="auto">
            <a:xfrm rot="5400000" flipH="1" flipV="1">
              <a:off x="836613" y="3389312"/>
              <a:ext cx="914400" cy="231775"/>
            </a:xfrm>
            <a:prstGeom prst="bentConnector3">
              <a:avLst>
                <a:gd name="adj1" fmla="val 41139"/>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
        <p:nvSpPr>
          <p:cNvPr id="7171" name="Rectangle 1029"/>
          <p:cNvSpPr>
            <a:spLocks noChangeArrowheads="1"/>
          </p:cNvSpPr>
          <p:nvPr/>
        </p:nvSpPr>
        <p:spPr bwMode="auto">
          <a:xfrm>
            <a:off x="762000" y="152400"/>
            <a:ext cx="82296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MX" sz="2400" b="1">
                <a:solidFill>
                  <a:schemeClr val="tx2"/>
                </a:solidFill>
                <a:latin typeface="Tahoma" pitchFamily="34" charset="0"/>
                <a:cs typeface="Tahoma" pitchFamily="34" charset="0"/>
              </a:rPr>
              <a:t>Diagrama de contexto</a:t>
            </a:r>
            <a:endParaRPr lang="es-ES" sz="2400" b="1">
              <a:solidFill>
                <a:schemeClr val="tx2"/>
              </a:solidFill>
              <a:latin typeface="Tahoma" pitchFamily="34" charset="0"/>
              <a:cs typeface="Tahoma" pitchFamily="34" charset="0"/>
            </a:endParaRPr>
          </a:p>
        </p:txBody>
      </p:sp>
      <p:grpSp>
        <p:nvGrpSpPr>
          <p:cNvPr id="7172" name="31 Grupo"/>
          <p:cNvGrpSpPr>
            <a:grpSpLocks/>
          </p:cNvGrpSpPr>
          <p:nvPr/>
        </p:nvGrpSpPr>
        <p:grpSpPr bwMode="auto">
          <a:xfrm>
            <a:off x="6072188" y="4929188"/>
            <a:ext cx="1522412" cy="457200"/>
            <a:chOff x="4145652" y="2780633"/>
            <a:chExt cx="1949648" cy="1281906"/>
          </a:xfrm>
        </p:grpSpPr>
        <p:sp>
          <p:nvSpPr>
            <p:cNvPr id="36" name="35 Rectángulo redondeado"/>
            <p:cNvSpPr/>
            <p:nvPr/>
          </p:nvSpPr>
          <p:spPr>
            <a:xfrm>
              <a:off x="4145652" y="2780633"/>
              <a:ext cx="1949648" cy="1281906"/>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anchor="ctr"/>
            <a:lstStyle/>
            <a:p>
              <a:pPr algn="ctr">
                <a:defRPr/>
              </a:pPr>
              <a:r>
                <a:rPr lang="es-ES" sz="1200" dirty="0">
                  <a:solidFill>
                    <a:srgbClr val="C00000"/>
                  </a:solidFill>
                </a:rPr>
                <a:t>Empleadores</a:t>
              </a:r>
              <a:endParaRPr lang="es-ES" dirty="0">
                <a:solidFill>
                  <a:srgbClr val="C00000"/>
                </a:solidFill>
              </a:endParaRPr>
            </a:p>
          </p:txBody>
        </p:sp>
        <p:sp>
          <p:nvSpPr>
            <p:cNvPr id="37" name="36 Rectángulo"/>
            <p:cNvSpPr/>
            <p:nvPr/>
          </p:nvSpPr>
          <p:spPr>
            <a:xfrm>
              <a:off x="4182246" y="2816242"/>
              <a:ext cx="1876460" cy="1210689"/>
            </a:xfrm>
            <a:prstGeom prst="rect">
              <a:avLst/>
            </a:prstGeom>
          </p:spPr>
          <p:style>
            <a:lnRef idx="0">
              <a:scrgbClr r="0" g="0" b="0"/>
            </a:lnRef>
            <a:fillRef idx="0">
              <a:scrgbClr r="0" g="0" b="0"/>
            </a:fillRef>
            <a:effectRef idx="0">
              <a:scrgbClr r="0" g="0" b="0"/>
            </a:effectRef>
            <a:fontRef idx="minor">
              <a:schemeClr val="lt1"/>
            </a:fontRef>
          </p:style>
          <p:txBody>
            <a:bodyPr lIns="152400" tIns="152400" rIns="152400" bIns="152400" spcCol="1270" anchor="ctr"/>
            <a:lstStyle/>
            <a:p>
              <a:pPr algn="ctr" defTabSz="1778000">
                <a:lnSpc>
                  <a:spcPct val="90000"/>
                </a:lnSpc>
                <a:spcAft>
                  <a:spcPct val="35000"/>
                </a:spcAft>
                <a:defRPr/>
              </a:pPr>
              <a:endParaRPr lang="es-ES" sz="4000"/>
            </a:p>
          </p:txBody>
        </p:sp>
      </p:grpSp>
      <p:grpSp>
        <p:nvGrpSpPr>
          <p:cNvPr id="7173" name="37 Grupo"/>
          <p:cNvGrpSpPr>
            <a:grpSpLocks/>
          </p:cNvGrpSpPr>
          <p:nvPr/>
        </p:nvGrpSpPr>
        <p:grpSpPr bwMode="auto">
          <a:xfrm>
            <a:off x="7072313" y="4000500"/>
            <a:ext cx="1522412" cy="457200"/>
            <a:chOff x="4145652" y="2780633"/>
            <a:chExt cx="1949648" cy="1281906"/>
          </a:xfrm>
        </p:grpSpPr>
        <p:sp>
          <p:nvSpPr>
            <p:cNvPr id="41" name="40 Rectángulo redondeado"/>
            <p:cNvSpPr/>
            <p:nvPr/>
          </p:nvSpPr>
          <p:spPr>
            <a:xfrm>
              <a:off x="4145652" y="2780633"/>
              <a:ext cx="1949648" cy="1281906"/>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anchor="ctr"/>
            <a:lstStyle/>
            <a:p>
              <a:pPr algn="ctr">
                <a:defRPr/>
              </a:pPr>
              <a:r>
                <a:rPr lang="es-ES" sz="1200" dirty="0">
                  <a:solidFill>
                    <a:srgbClr val="C00000"/>
                  </a:solidFill>
                </a:rPr>
                <a:t>Trabajadores</a:t>
              </a:r>
              <a:endParaRPr lang="es-ES" dirty="0">
                <a:solidFill>
                  <a:srgbClr val="C00000"/>
                </a:solidFill>
              </a:endParaRPr>
            </a:p>
          </p:txBody>
        </p:sp>
        <p:sp>
          <p:nvSpPr>
            <p:cNvPr id="42" name="41 Rectángulo"/>
            <p:cNvSpPr/>
            <p:nvPr/>
          </p:nvSpPr>
          <p:spPr>
            <a:xfrm>
              <a:off x="4182246" y="2816242"/>
              <a:ext cx="1876460" cy="1210689"/>
            </a:xfrm>
            <a:prstGeom prst="rect">
              <a:avLst/>
            </a:prstGeom>
          </p:spPr>
          <p:style>
            <a:lnRef idx="0">
              <a:scrgbClr r="0" g="0" b="0"/>
            </a:lnRef>
            <a:fillRef idx="0">
              <a:scrgbClr r="0" g="0" b="0"/>
            </a:fillRef>
            <a:effectRef idx="0">
              <a:scrgbClr r="0" g="0" b="0"/>
            </a:effectRef>
            <a:fontRef idx="minor">
              <a:schemeClr val="lt1"/>
            </a:fontRef>
          </p:style>
          <p:txBody>
            <a:bodyPr lIns="152400" tIns="152400" rIns="152400" bIns="152400" spcCol="1270" anchor="ctr"/>
            <a:lstStyle/>
            <a:p>
              <a:pPr algn="ctr" defTabSz="1778000">
                <a:lnSpc>
                  <a:spcPct val="90000"/>
                </a:lnSpc>
                <a:spcAft>
                  <a:spcPct val="35000"/>
                </a:spcAft>
                <a:defRPr/>
              </a:pPr>
              <a:endParaRPr lang="es-ES" sz="4000"/>
            </a:p>
          </p:txBody>
        </p:sp>
      </p:grpSp>
      <p:grpSp>
        <p:nvGrpSpPr>
          <p:cNvPr id="5" name="52 Grupo"/>
          <p:cNvGrpSpPr/>
          <p:nvPr/>
        </p:nvGrpSpPr>
        <p:grpSpPr>
          <a:xfrm rot="16200000">
            <a:off x="651400" y="965891"/>
            <a:ext cx="1503170" cy="2714612"/>
            <a:chOff x="4943772" y="0"/>
            <a:chExt cx="1148953" cy="4064000"/>
          </a:xfrm>
          <a:scene3d>
            <a:camera prst="orthographicFront"/>
            <a:lightRig rig="threePt" dir="t">
              <a:rot lat="0" lon="0" rev="7500000"/>
            </a:lightRig>
          </a:scene3d>
        </p:grpSpPr>
        <p:sp>
          <p:nvSpPr>
            <p:cNvPr id="54" name="53 Operación manual"/>
            <p:cNvSpPr/>
            <p:nvPr/>
          </p:nvSpPr>
          <p:spPr>
            <a:xfrm rot="16200000">
              <a:off x="3486249" y="1457523"/>
              <a:ext cx="4064000" cy="1148953"/>
            </a:xfrm>
            <a:prstGeom prst="flowChartManualOperation">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56" name="Operación manual 4"/>
            <p:cNvSpPr/>
            <p:nvPr/>
          </p:nvSpPr>
          <p:spPr>
            <a:xfrm rot="21600000">
              <a:off x="4943772" y="812800"/>
              <a:ext cx="1148953" cy="2438400"/>
            </a:xfrm>
            <a:prstGeom prst="rect">
              <a:avLst/>
            </a:prstGeom>
            <a:sp3d/>
          </p:spPr>
          <p:style>
            <a:lnRef idx="0">
              <a:scrgbClr r="0" g="0" b="0"/>
            </a:lnRef>
            <a:fillRef idx="0">
              <a:scrgbClr r="0" g="0" b="0"/>
            </a:fillRef>
            <a:effectRef idx="0">
              <a:scrgbClr r="0" g="0" b="0"/>
            </a:effectRef>
            <a:fontRef idx="minor">
              <a:schemeClr val="lt1"/>
            </a:fontRef>
          </p:style>
          <p:txBody>
            <a:bodyPr vert="vert" lIns="279400" tIns="0" rIns="281781" bIns="0" spcCol="1270" anchor="ctr"/>
            <a:lstStyle/>
            <a:p>
              <a:pPr algn="ctr" fontAlgn="auto">
                <a:spcBef>
                  <a:spcPts val="0"/>
                </a:spcBef>
                <a:spcAft>
                  <a:spcPts val="0"/>
                </a:spcAft>
                <a:defRPr/>
              </a:pPr>
              <a:r>
                <a:rPr lang="es-ES" sz="1200" b="1" dirty="0">
                  <a:solidFill>
                    <a:prstClr val="white"/>
                  </a:solidFill>
                </a:rPr>
                <a:t>Organismos</a:t>
              </a:r>
            </a:p>
            <a:p>
              <a:pPr algn="ctr" fontAlgn="auto">
                <a:spcBef>
                  <a:spcPts val="0"/>
                </a:spcBef>
                <a:spcAft>
                  <a:spcPts val="0"/>
                </a:spcAft>
                <a:defRPr/>
              </a:pPr>
              <a:r>
                <a:rPr lang="es-ES" sz="1200" b="1" dirty="0">
                  <a:solidFill>
                    <a:prstClr val="white"/>
                  </a:solidFill>
                </a:rPr>
                <a:t>Administradores</a:t>
              </a:r>
            </a:p>
            <a:p>
              <a:pPr algn="ctr" fontAlgn="auto">
                <a:spcBef>
                  <a:spcPts val="0"/>
                </a:spcBef>
                <a:spcAft>
                  <a:spcPts val="0"/>
                </a:spcAft>
                <a:defRPr/>
              </a:pPr>
              <a:endParaRPr lang="es-ES" sz="1200" b="1" dirty="0">
                <a:solidFill>
                  <a:prstClr val="white"/>
                </a:solidFill>
              </a:endParaRPr>
            </a:p>
            <a:p>
              <a:pPr algn="ctr" fontAlgn="auto">
                <a:spcBef>
                  <a:spcPts val="0"/>
                </a:spcBef>
                <a:spcAft>
                  <a:spcPts val="0"/>
                </a:spcAft>
                <a:buFontTx/>
                <a:buChar char="-"/>
                <a:defRPr/>
              </a:pPr>
              <a:r>
                <a:rPr lang="es-ES" sz="1200" dirty="0">
                  <a:solidFill>
                    <a:prstClr val="white"/>
                  </a:solidFill>
                </a:rPr>
                <a:t>Mutualidades</a:t>
              </a:r>
            </a:p>
            <a:p>
              <a:pPr algn="ctr" fontAlgn="auto">
                <a:spcBef>
                  <a:spcPts val="0"/>
                </a:spcBef>
                <a:spcAft>
                  <a:spcPts val="0"/>
                </a:spcAft>
                <a:buFontTx/>
                <a:buChar char="-"/>
                <a:defRPr/>
              </a:pPr>
              <a:r>
                <a:rPr lang="es-ES" sz="1200" dirty="0">
                  <a:solidFill>
                    <a:prstClr val="white"/>
                  </a:solidFill>
                </a:rPr>
                <a:t> ISL (INP)</a:t>
              </a:r>
            </a:p>
            <a:p>
              <a:pPr algn="ctr" fontAlgn="auto">
                <a:spcBef>
                  <a:spcPts val="0"/>
                </a:spcBef>
                <a:spcAft>
                  <a:spcPts val="0"/>
                </a:spcAft>
                <a:buFontTx/>
                <a:buChar char="-"/>
                <a:defRPr/>
              </a:pPr>
              <a:r>
                <a:rPr lang="es-ES" sz="1200" dirty="0">
                  <a:solidFill>
                    <a:prstClr val="white"/>
                  </a:solidFill>
                </a:rPr>
                <a:t>MINSAL</a:t>
              </a:r>
            </a:p>
            <a:p>
              <a:pPr algn="ctr" fontAlgn="auto">
                <a:spcBef>
                  <a:spcPts val="0"/>
                </a:spcBef>
                <a:spcAft>
                  <a:spcPts val="0"/>
                </a:spcAft>
                <a:buFontTx/>
                <a:buChar char="-"/>
                <a:defRPr/>
              </a:pPr>
              <a:r>
                <a:rPr lang="es-ES" sz="1200" dirty="0">
                  <a:solidFill>
                    <a:prstClr val="white"/>
                  </a:solidFill>
                </a:rPr>
                <a:t> EAD</a:t>
              </a:r>
            </a:p>
          </p:txBody>
        </p:sp>
      </p:grpSp>
    </p:spTree>
    <p:extLst>
      <p:ext uri="{BB962C8B-B14F-4D97-AF65-F5344CB8AC3E}">
        <p14:creationId xmlns:p14="http://schemas.microsoft.com/office/powerpoint/2010/main" val="1401232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09600" y="304800"/>
            <a:ext cx="7319986" cy="1143000"/>
          </a:xfrm>
        </p:spPr>
        <p:txBody>
          <a:bodyPr/>
          <a:lstStyle/>
          <a:p>
            <a:pPr algn="ctr"/>
            <a:r>
              <a:rPr lang="es-MX" sz="24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CONTRALORIA GENERAL DE LA REPUBLICA (Ley 19.345)</a:t>
            </a:r>
            <a:endParaRPr lang="es-CL" sz="24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5235" name="Rectangle 3"/>
          <p:cNvSpPr>
            <a:spLocks noGrp="1" noChangeArrowheads="1"/>
          </p:cNvSpPr>
          <p:nvPr>
            <p:ph type="body" idx="1"/>
          </p:nvPr>
        </p:nvSpPr>
        <p:spPr>
          <a:xfrm>
            <a:off x="381000" y="2438400"/>
            <a:ext cx="8305800" cy="1524000"/>
          </a:xfrm>
        </p:spPr>
        <p:txBody>
          <a:bodyPr/>
          <a:lstStyle/>
          <a:p>
            <a:pPr marL="342900" indent="-342900" algn="just">
              <a:buFontTx/>
              <a:buNone/>
            </a:pPr>
            <a:r>
              <a:rPr lang="es-MX" b="1" dirty="0">
                <a:latin typeface="Tahoma" pitchFamily="34" charset="0"/>
              </a:rPr>
              <a:t>	</a:t>
            </a:r>
            <a:r>
              <a:rPr lang="es-MX" sz="2800" b="1" dirty="0">
                <a:solidFill>
                  <a:schemeClr val="tx1">
                    <a:lumMod val="85000"/>
                    <a:lumOff val="15000"/>
                  </a:schemeClr>
                </a:solidFill>
                <a:latin typeface="Verdana" pitchFamily="34" charset="0"/>
              </a:rPr>
              <a:t>Fiscalización del cumplimiento de la Ley Nº 16.744, respecto de Funcionarios </a:t>
            </a:r>
            <a:r>
              <a:rPr lang="es-MX" sz="2800" b="1" dirty="0" smtClean="0">
                <a:solidFill>
                  <a:schemeClr val="tx1">
                    <a:lumMod val="85000"/>
                    <a:lumOff val="15000"/>
                  </a:schemeClr>
                </a:solidFill>
                <a:latin typeface="Verdana" pitchFamily="34" charset="0"/>
              </a:rPr>
              <a:t>Públicos (Ley 19.345)</a:t>
            </a:r>
            <a:endParaRPr lang="es-CL" sz="2800" b="1" dirty="0">
              <a:solidFill>
                <a:schemeClr val="tx1">
                  <a:lumMod val="85000"/>
                  <a:lumOff val="15000"/>
                </a:schemeClr>
              </a:solidFill>
              <a:latin typeface="Verdana" pitchFamily="34" charset="0"/>
            </a:endParaRPr>
          </a:p>
        </p:txBody>
      </p:sp>
    </p:spTree>
    <p:extLst>
      <p:ext uri="{BB962C8B-B14F-4D97-AF65-F5344CB8AC3E}">
        <p14:creationId xmlns:p14="http://schemas.microsoft.com/office/powerpoint/2010/main" val="3081297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 calcmode="lin" valueType="num">
                                      <p:cBhvr additive="base">
                                        <p:cTn id="7" dur="500" fill="hold"/>
                                        <p:tgtEl>
                                          <p:spTgt spid="95235"/>
                                        </p:tgtEl>
                                        <p:attrNameLst>
                                          <p:attrName>ppt_x</p:attrName>
                                        </p:attrNameLst>
                                      </p:cBhvr>
                                      <p:tavLst>
                                        <p:tav tm="0">
                                          <p:val>
                                            <p:strVal val="0-#ppt_w/2"/>
                                          </p:val>
                                        </p:tav>
                                        <p:tav tm="100000">
                                          <p:val>
                                            <p:strVal val="#ppt_x"/>
                                          </p:val>
                                        </p:tav>
                                      </p:tavLst>
                                    </p:anim>
                                    <p:anim calcmode="lin" valueType="num">
                                      <p:cBhvr additive="base">
                                        <p:cTn id="8" dur="500" fill="hold"/>
                                        <p:tgtEl>
                                          <p:spTgt spid="95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259632" y="514336"/>
            <a:ext cx="6881834" cy="2000264"/>
          </a:xfrm>
        </p:spPr>
        <p:txBody>
          <a:bodyPr/>
          <a:lstStyle/>
          <a:p>
            <a:pPr algn="ctr"/>
            <a:r>
              <a:rPr lang="es-CL" sz="2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SANCIONES APLICABLES POR LAS MUTUALIDADES</a:t>
            </a:r>
            <a:br>
              <a:rPr lang="es-CL" sz="2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s-CL" sz="2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MULTA</a:t>
            </a:r>
            <a:br>
              <a:rPr lang="es-CL" sz="2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s-CL" sz="2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ART. 80 LEY 16.744</a:t>
            </a:r>
            <a:endParaRPr lang="es-ES" sz="28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7283" name="Rectangle 3"/>
          <p:cNvSpPr>
            <a:spLocks noGrp="1" noChangeArrowheads="1"/>
          </p:cNvSpPr>
          <p:nvPr>
            <p:ph idx="1"/>
          </p:nvPr>
        </p:nvSpPr>
        <p:spPr>
          <a:xfrm>
            <a:off x="533400" y="2514600"/>
            <a:ext cx="7924800" cy="2667000"/>
          </a:xfrm>
        </p:spPr>
        <p:txBody>
          <a:bodyPr/>
          <a:lstStyle/>
          <a:p>
            <a:pPr>
              <a:buFontTx/>
              <a:buNone/>
            </a:pPr>
            <a:r>
              <a:rPr lang="es-CL" dirty="0"/>
              <a:t>      </a:t>
            </a:r>
            <a:endParaRPr lang="es-CL" dirty="0" smtClean="0"/>
          </a:p>
          <a:p>
            <a:pPr>
              <a:buFontTx/>
              <a:buNone/>
            </a:pPr>
            <a:endParaRPr lang="es-CL" sz="2400" b="1" dirty="0" smtClean="0">
              <a:solidFill>
                <a:srgbClr val="595959"/>
              </a:solidFill>
              <a:latin typeface="Verdana" pitchFamily="34" charset="0"/>
            </a:endParaRPr>
          </a:p>
          <a:p>
            <a:pPr algn="ctr">
              <a:buFontTx/>
              <a:buNone/>
            </a:pPr>
            <a:r>
              <a:rPr lang="es-CL" sz="2400" b="1" dirty="0" smtClean="0">
                <a:solidFill>
                  <a:schemeClr val="tx1">
                    <a:lumMod val="85000"/>
                    <a:lumOff val="15000"/>
                  </a:schemeClr>
                </a:solidFill>
                <a:latin typeface="Verdana" pitchFamily="34" charset="0"/>
              </a:rPr>
              <a:t>LAS </a:t>
            </a:r>
            <a:r>
              <a:rPr lang="es-CL" sz="2400" b="1" dirty="0">
                <a:solidFill>
                  <a:schemeClr val="tx1">
                    <a:lumMod val="85000"/>
                    <a:lumOff val="15000"/>
                  </a:schemeClr>
                </a:solidFill>
                <a:latin typeface="Verdana" pitchFamily="34" charset="0"/>
              </a:rPr>
              <a:t>INFRACCIONES A CUALQUIERA DE </a:t>
            </a:r>
            <a:r>
              <a:rPr lang="es-CL" sz="2400" b="1" dirty="0" smtClean="0">
                <a:solidFill>
                  <a:schemeClr val="tx1">
                    <a:lumMod val="85000"/>
                    <a:lumOff val="15000"/>
                  </a:schemeClr>
                </a:solidFill>
                <a:latin typeface="Verdana" pitchFamily="34" charset="0"/>
              </a:rPr>
              <a:t>LAS</a:t>
            </a:r>
          </a:p>
          <a:p>
            <a:pPr algn="ctr">
              <a:buFontTx/>
              <a:buNone/>
            </a:pPr>
            <a:r>
              <a:rPr lang="es-CL" sz="2400" b="1" dirty="0" smtClean="0">
                <a:solidFill>
                  <a:schemeClr val="tx1">
                    <a:lumMod val="85000"/>
                    <a:lumOff val="15000"/>
                  </a:schemeClr>
                </a:solidFill>
                <a:latin typeface="Verdana" pitchFamily="34" charset="0"/>
              </a:rPr>
              <a:t> </a:t>
            </a:r>
            <a:r>
              <a:rPr lang="es-CL" sz="2400" b="1" dirty="0">
                <a:solidFill>
                  <a:schemeClr val="tx1">
                    <a:lumMod val="85000"/>
                    <a:lumOff val="15000"/>
                  </a:schemeClr>
                </a:solidFill>
                <a:latin typeface="Verdana" pitchFamily="34" charset="0"/>
              </a:rPr>
              <a:t>DISPOSICIONES DE LA LEY 16.744, </a:t>
            </a:r>
            <a:r>
              <a:rPr lang="es-CL" sz="2400" b="1" dirty="0" smtClean="0">
                <a:solidFill>
                  <a:schemeClr val="tx1">
                    <a:lumMod val="85000"/>
                    <a:lumOff val="15000"/>
                  </a:schemeClr>
                </a:solidFill>
                <a:latin typeface="Verdana" pitchFamily="34" charset="0"/>
              </a:rPr>
              <a:t>SERÁN</a:t>
            </a:r>
          </a:p>
          <a:p>
            <a:pPr algn="ctr">
              <a:buFontTx/>
              <a:buNone/>
            </a:pPr>
            <a:r>
              <a:rPr lang="es-CL" sz="2400" b="1" dirty="0" smtClean="0">
                <a:solidFill>
                  <a:schemeClr val="tx1">
                    <a:lumMod val="85000"/>
                    <a:lumOff val="15000"/>
                  </a:schemeClr>
                </a:solidFill>
                <a:latin typeface="Verdana" pitchFamily="34" charset="0"/>
              </a:rPr>
              <a:t> </a:t>
            </a:r>
            <a:r>
              <a:rPr lang="es-CL" sz="2400" b="1" dirty="0">
                <a:solidFill>
                  <a:schemeClr val="tx1">
                    <a:lumMod val="85000"/>
                    <a:lumOff val="15000"/>
                  </a:schemeClr>
                </a:solidFill>
                <a:latin typeface="Verdana" pitchFamily="34" charset="0"/>
              </a:rPr>
              <a:t>PENADAS CON UNA </a:t>
            </a:r>
            <a:r>
              <a:rPr lang="es-CL" sz="2400" b="1" dirty="0">
                <a:solidFill>
                  <a:schemeClr val="tx1">
                    <a:lumMod val="85000"/>
                    <a:lumOff val="15000"/>
                  </a:schemeClr>
                </a:solidFill>
                <a:effectLst>
                  <a:outerShdw blurRad="38100" dist="38100" dir="2700000" algn="tl">
                    <a:srgbClr val="000000">
                      <a:alpha val="43137"/>
                    </a:srgbClr>
                  </a:outerShdw>
                </a:effectLst>
                <a:latin typeface="Verdana" pitchFamily="34" charset="0"/>
              </a:rPr>
              <a:t>MULTA </a:t>
            </a:r>
          </a:p>
          <a:p>
            <a:pPr>
              <a:buFontTx/>
              <a:buNone/>
            </a:pPr>
            <a:r>
              <a:rPr lang="es-CL" sz="2400" b="1" dirty="0">
                <a:solidFill>
                  <a:srgbClr val="595959"/>
                </a:solidFill>
                <a:latin typeface="Verdana" pitchFamily="34" charset="0"/>
              </a:rPr>
              <a:t>	</a:t>
            </a:r>
          </a:p>
          <a:p>
            <a:pPr>
              <a:buFontTx/>
              <a:buNone/>
            </a:pPr>
            <a:endParaRPr lang="es-CL" sz="2400" b="1" dirty="0">
              <a:solidFill>
                <a:srgbClr val="595959"/>
              </a:solidFill>
              <a:latin typeface="Verdana" pitchFamily="34" charset="0"/>
            </a:endParaRPr>
          </a:p>
        </p:txBody>
      </p:sp>
    </p:spTree>
    <p:extLst>
      <p:ext uri="{BB962C8B-B14F-4D97-AF65-F5344CB8AC3E}">
        <p14:creationId xmlns:p14="http://schemas.microsoft.com/office/powerpoint/2010/main" val="2302674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6"/>
          <p:cNvSpPr>
            <a:spLocks noGrp="1" noChangeArrowheads="1"/>
          </p:cNvSpPr>
          <p:nvPr>
            <p:ph type="ctrTitle"/>
          </p:nvPr>
        </p:nvSpPr>
        <p:spPr>
          <a:xfrm>
            <a:off x="611560" y="1988840"/>
            <a:ext cx="7772400" cy="3071834"/>
          </a:xfrm>
        </p:spPr>
        <p:txBody>
          <a:bodyPr/>
          <a:lstStyle/>
          <a:p>
            <a:pPr algn="ctr"/>
            <a:r>
              <a:rPr lang="es-MX" sz="3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ACCIDENTES GRAVES Y </a:t>
            </a:r>
            <a:br>
              <a:rPr lang="es-MX" sz="3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s-MX" sz="3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 RESULTADO DE MUERTE</a:t>
            </a:r>
            <a:r>
              <a:rPr lang="es-MX" sz="3600" dirty="0" smtClean="0">
                <a:solidFill>
                  <a:srgbClr val="002060"/>
                </a:solidFill>
              </a:rPr>
              <a:t/>
            </a:r>
            <a:br>
              <a:rPr lang="es-MX" sz="3600" dirty="0" smtClean="0">
                <a:solidFill>
                  <a:srgbClr val="002060"/>
                </a:solidFill>
              </a:rPr>
            </a:br>
            <a:r>
              <a:rPr lang="es-MX" sz="3600" dirty="0" smtClean="0"/>
              <a:t/>
            </a:r>
            <a:br>
              <a:rPr lang="es-MX" sz="3600" dirty="0" smtClean="0"/>
            </a:br>
            <a:endParaRPr lang="es-ES" sz="3200" u="sng" dirty="0" smtClean="0">
              <a:solidFill>
                <a:srgbClr val="FF0000"/>
              </a:solidFill>
            </a:endParaRPr>
          </a:p>
        </p:txBody>
      </p:sp>
    </p:spTree>
    <p:extLst>
      <p:ext uri="{BB962C8B-B14F-4D97-AF65-F5344CB8AC3E}">
        <p14:creationId xmlns:p14="http://schemas.microsoft.com/office/powerpoint/2010/main" val="1045106270"/>
      </p:ext>
    </p:extLst>
  </p:cSld>
  <p:clrMapOvr>
    <a:masterClrMapping/>
  </p:clrMapOvr>
  <p:transition spd="slow">
    <p:wheel spokes="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bwMode="auto">
          <a:xfrm>
            <a:off x="8316913" y="6381750"/>
            <a:ext cx="1066800" cy="304800"/>
          </a:xfrm>
          <a:prstGeom prst="rect">
            <a:avLst/>
          </a:prstGeom>
          <a:noFill/>
          <a:ln>
            <a:miter lim="800000"/>
            <a:headEnd/>
            <a:tailEnd/>
          </a:ln>
        </p:spPr>
        <p:txBody>
          <a:bodyPr/>
          <a:lstStyle/>
          <a:p>
            <a:pPr algn="ctr">
              <a:spcBef>
                <a:spcPct val="20000"/>
              </a:spcBef>
              <a:buClr>
                <a:schemeClr val="folHlink"/>
              </a:buClr>
              <a:defRPr/>
            </a:pPr>
            <a:fld id="{B45C294A-A270-4FAD-8983-46F0E16B19A7}" type="slidenum">
              <a:rPr lang="es-ES_tradnl" sz="2000">
                <a:solidFill>
                  <a:schemeClr val="bg1"/>
                </a:solidFill>
                <a:latin typeface="+mn-lt"/>
              </a:rPr>
              <a:pPr algn="ctr">
                <a:spcBef>
                  <a:spcPct val="20000"/>
                </a:spcBef>
                <a:buClr>
                  <a:schemeClr val="folHlink"/>
                </a:buClr>
                <a:defRPr/>
              </a:pPr>
              <a:t>85</a:t>
            </a:fld>
            <a:endParaRPr lang="es-ES_tradnl" sz="2000">
              <a:solidFill>
                <a:schemeClr val="bg1"/>
              </a:solidFill>
              <a:latin typeface="+mn-lt"/>
            </a:endParaRPr>
          </a:p>
        </p:txBody>
      </p:sp>
      <p:sp>
        <p:nvSpPr>
          <p:cNvPr id="39938" name="Rectangle 2"/>
          <p:cNvSpPr>
            <a:spLocks noGrp="1" noChangeArrowheads="1"/>
          </p:cNvSpPr>
          <p:nvPr>
            <p:ph type="title" idx="4294967295"/>
          </p:nvPr>
        </p:nvSpPr>
        <p:spPr>
          <a:xfrm>
            <a:off x="0" y="303213"/>
            <a:ext cx="7924800" cy="928687"/>
          </a:xfrm>
        </p:spPr>
        <p:txBody>
          <a:bodyPr/>
          <a:lstStyle/>
          <a:p>
            <a:pPr eaLnBrk="1" hangingPunct="1"/>
            <a:r>
              <a:rPr lang="es-ES" sz="2400" dirty="0" smtClean="0">
                <a:solidFill>
                  <a:schemeClr val="tx1">
                    <a:lumMod val="85000"/>
                    <a:lumOff val="1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¿Accidente Fatal o Grave?</a:t>
            </a:r>
          </a:p>
        </p:txBody>
      </p:sp>
      <p:sp>
        <p:nvSpPr>
          <p:cNvPr id="39939" name="Rectangle 3"/>
          <p:cNvSpPr>
            <a:spLocks noGrp="1" noChangeArrowheads="1"/>
          </p:cNvSpPr>
          <p:nvPr>
            <p:ph type="body" idx="4294967295"/>
          </p:nvPr>
        </p:nvSpPr>
        <p:spPr>
          <a:xfrm>
            <a:off x="562830" y="1231900"/>
            <a:ext cx="8321675" cy="4824412"/>
          </a:xfrm>
        </p:spPr>
        <p:txBody>
          <a:bodyPr/>
          <a:lstStyle/>
          <a:p>
            <a:pPr algn="just" eaLnBrk="1" hangingPunct="1">
              <a:buFontTx/>
              <a:buNone/>
            </a:pPr>
            <a:r>
              <a:rPr lang="es-ES" sz="1800" b="1" dirty="0" smtClean="0">
                <a:solidFill>
                  <a:srgbClr val="FF0000"/>
                </a:solidFill>
                <a:latin typeface="Verdana" pitchFamily="34" charset="0"/>
              </a:rPr>
              <a:t>Accidente Fatal:</a:t>
            </a:r>
            <a:r>
              <a:rPr lang="es-ES" sz="1800" dirty="0" smtClean="0">
                <a:solidFill>
                  <a:srgbClr val="FF0000"/>
                </a:solidFill>
                <a:latin typeface="Verdana" pitchFamily="34" charset="0"/>
              </a:rPr>
              <a:t>  </a:t>
            </a:r>
            <a:r>
              <a:rPr lang="es-ES" sz="1800" b="1" dirty="0" smtClean="0">
                <a:latin typeface="Verdana" pitchFamily="34" charset="0"/>
              </a:rPr>
              <a:t>Deceso inmediato o durante el traslado</a:t>
            </a:r>
          </a:p>
          <a:p>
            <a:pPr algn="just" eaLnBrk="1" hangingPunct="1">
              <a:buFontTx/>
              <a:buNone/>
            </a:pPr>
            <a:r>
              <a:rPr lang="es-ES" sz="1800" b="1" dirty="0" smtClean="0">
                <a:solidFill>
                  <a:srgbClr val="FF0000"/>
                </a:solidFill>
                <a:latin typeface="Verdana" pitchFamily="34" charset="0"/>
              </a:rPr>
              <a:t>Accidente Grave:</a:t>
            </a:r>
          </a:p>
          <a:p>
            <a:pPr algn="just"/>
            <a:r>
              <a:rPr lang="es-ES" sz="1800" dirty="0" smtClean="0">
                <a:latin typeface="Verdana" pitchFamily="34" charset="0"/>
              </a:rPr>
              <a:t>Obligue a realizar maniobras de reanimación</a:t>
            </a:r>
            <a:r>
              <a:rPr lang="es-CL" sz="1800" dirty="0"/>
              <a:t> </a:t>
            </a:r>
            <a:r>
              <a:rPr lang="es-CL" sz="1600" dirty="0" smtClean="0">
                <a:latin typeface="+mj-lt"/>
              </a:rPr>
              <a:t>(</a:t>
            </a:r>
            <a:r>
              <a:rPr lang="es-CL" sz="1600" dirty="0" err="1" smtClean="0">
                <a:latin typeface="+mj-lt"/>
              </a:rPr>
              <a:t>Obj</a:t>
            </a:r>
            <a:r>
              <a:rPr lang="es-CL" sz="1600" dirty="0" smtClean="0">
                <a:latin typeface="+mj-lt"/>
              </a:rPr>
              <a:t>. </a:t>
            </a:r>
            <a:r>
              <a:rPr lang="es-CL" sz="1600" dirty="0" smtClean="0">
                <a:effectLst>
                  <a:outerShdw blurRad="38100" dist="38100" dir="2700000" algn="tl">
                    <a:srgbClr val="000000">
                      <a:alpha val="43137"/>
                    </a:srgbClr>
                  </a:outerShdw>
                </a:effectLst>
                <a:latin typeface="+mj-lt"/>
              </a:rPr>
              <a:t>recuperar </a:t>
            </a:r>
            <a:r>
              <a:rPr lang="es-CL" sz="1600" dirty="0">
                <a:effectLst>
                  <a:outerShdw blurRad="38100" dist="38100" dir="2700000" algn="tl">
                    <a:srgbClr val="000000">
                      <a:alpha val="43137"/>
                    </a:srgbClr>
                  </a:outerShdw>
                </a:effectLst>
                <a:latin typeface="+mj-lt"/>
              </a:rPr>
              <a:t>o mantener vivo los signos </a:t>
            </a:r>
            <a:r>
              <a:rPr lang="es-CL" sz="1600" dirty="0" smtClean="0">
                <a:effectLst>
                  <a:outerShdw blurRad="38100" dist="38100" dir="2700000" algn="tl">
                    <a:srgbClr val="000000">
                      <a:alpha val="43137"/>
                    </a:srgbClr>
                  </a:outerShdw>
                </a:effectLst>
                <a:latin typeface="+mj-lt"/>
              </a:rPr>
              <a:t>vitales</a:t>
            </a:r>
            <a:r>
              <a:rPr lang="es-CL" sz="1600" dirty="0" smtClean="0">
                <a:latin typeface="+mj-lt"/>
              </a:rPr>
              <a:t>).</a:t>
            </a:r>
            <a:endParaRPr lang="es-CL" sz="1600" dirty="0">
              <a:latin typeface="+mj-lt"/>
            </a:endParaRPr>
          </a:p>
          <a:p>
            <a:pPr algn="just" eaLnBrk="1" hangingPunct="1"/>
            <a:r>
              <a:rPr lang="es-ES" sz="1800" dirty="0" smtClean="0">
                <a:latin typeface="Verdana" pitchFamily="34" charset="0"/>
              </a:rPr>
              <a:t>Obligue a realizar maniobras de rescate;</a:t>
            </a:r>
          </a:p>
          <a:p>
            <a:pPr algn="just" eaLnBrk="1" hangingPunct="1"/>
            <a:r>
              <a:rPr lang="es-ES" sz="1800" dirty="0" smtClean="0">
                <a:latin typeface="Verdana" pitchFamily="34" charset="0"/>
              </a:rPr>
              <a:t>Ocurra por caída de altura, de más de 2 </a:t>
            </a:r>
            <a:r>
              <a:rPr lang="es-ES" sz="1800" dirty="0" err="1" smtClean="0">
                <a:latin typeface="Verdana" pitchFamily="34" charset="0"/>
              </a:rPr>
              <a:t>mts</a:t>
            </a:r>
            <a:r>
              <a:rPr lang="es-ES" sz="1800" dirty="0" smtClean="0">
                <a:latin typeface="Verdana" pitchFamily="34" charset="0"/>
              </a:rPr>
              <a:t>.;</a:t>
            </a:r>
          </a:p>
          <a:p>
            <a:pPr algn="just" eaLnBrk="1" hangingPunct="1"/>
            <a:r>
              <a:rPr lang="es-ES" sz="1800" dirty="0" smtClean="0">
                <a:latin typeface="Verdana" pitchFamily="34" charset="0"/>
              </a:rPr>
              <a:t>Provoque, en forma </a:t>
            </a:r>
            <a:r>
              <a:rPr lang="es-ES" sz="1800" dirty="0" smtClean="0">
                <a:effectLst>
                  <a:outerShdw blurRad="38100" dist="38100" dir="2700000" algn="tl">
                    <a:srgbClr val="000000">
                      <a:alpha val="43137"/>
                    </a:srgbClr>
                  </a:outerShdw>
                </a:effectLst>
                <a:latin typeface="Verdana" pitchFamily="34" charset="0"/>
              </a:rPr>
              <a:t>inmediata</a:t>
            </a:r>
            <a:r>
              <a:rPr lang="es-ES" sz="1800" dirty="0" smtClean="0">
                <a:latin typeface="Verdana" pitchFamily="34" charset="0"/>
              </a:rPr>
              <a:t>, la amputación o pérdida de cualquier parte del cuerpo;</a:t>
            </a:r>
          </a:p>
          <a:p>
            <a:pPr algn="just" eaLnBrk="1" hangingPunct="1"/>
            <a:r>
              <a:rPr lang="es-ES" sz="1800" dirty="0" smtClean="0">
                <a:latin typeface="Verdana" pitchFamily="34" charset="0"/>
              </a:rPr>
              <a:t>Involucre a un número tal de trabajadores que afecte el desarrollo normal de la faena afectada.</a:t>
            </a:r>
          </a:p>
          <a:p>
            <a:pPr algn="just" eaLnBrk="1" hangingPunct="1">
              <a:buFontTx/>
              <a:buNone/>
            </a:pPr>
            <a:r>
              <a:rPr lang="es-ES" sz="1800" b="1" dirty="0" smtClean="0">
                <a:solidFill>
                  <a:srgbClr val="FF0000"/>
                </a:solidFill>
                <a:latin typeface="Verdana" pitchFamily="34" charset="0"/>
              </a:rPr>
              <a:t>Faena Afectada</a:t>
            </a:r>
          </a:p>
          <a:p>
            <a:pPr algn="just" eaLnBrk="1" hangingPunct="1"/>
            <a:r>
              <a:rPr lang="es-CL" sz="1800" dirty="0" smtClean="0">
                <a:latin typeface="Verdana" pitchFamily="34" charset="0"/>
              </a:rPr>
              <a:t>Lugar de ocurrencia del accidente (área o puesto de trabajo). </a:t>
            </a:r>
          </a:p>
          <a:p>
            <a:pPr algn="just" eaLnBrk="1" hangingPunct="1"/>
            <a:r>
              <a:rPr lang="es-CL" sz="1800" dirty="0" smtClean="0">
                <a:latin typeface="Verdana" pitchFamily="34" charset="0"/>
              </a:rPr>
              <a:t>Faena en conjunto, según características y origen del siniestro. </a:t>
            </a:r>
          </a:p>
          <a:p>
            <a:pPr algn="just" eaLnBrk="1" hangingPunct="1"/>
            <a:r>
              <a:rPr lang="es-CL" sz="1800" dirty="0" smtClean="0">
                <a:latin typeface="Verdana" pitchFamily="34" charset="0"/>
              </a:rPr>
              <a:t>Peligra la vida o salud de el o los trabajadores</a:t>
            </a:r>
            <a:r>
              <a:rPr lang="es-CL" sz="1800" dirty="0" smtClean="0">
                <a:solidFill>
                  <a:schemeClr val="accent2">
                    <a:lumMod val="75000"/>
                  </a:schemeClr>
                </a:solidFill>
                <a:latin typeface="Verdana" pitchFamily="34" charset="0"/>
              </a:rPr>
              <a:t>.</a:t>
            </a:r>
          </a:p>
          <a:p>
            <a:pPr algn="just" eaLnBrk="1" hangingPunct="1">
              <a:buFontTx/>
              <a:buNone/>
            </a:pPr>
            <a:endParaRPr lang="es-ES" sz="1800" dirty="0" smtClean="0">
              <a:latin typeface="Verdana" pitchFamily="34" charset="0"/>
            </a:endParaRPr>
          </a:p>
        </p:txBody>
      </p:sp>
      <p:sp>
        <p:nvSpPr>
          <p:cNvPr id="5" name="6 Botón de acción: Volver">
            <a:hlinkClick r:id="" action="ppaction://noaction" highlightClick="1"/>
          </p:cNvPr>
          <p:cNvSpPr/>
          <p:nvPr/>
        </p:nvSpPr>
        <p:spPr>
          <a:xfrm>
            <a:off x="4250517" y="6500810"/>
            <a:ext cx="357190" cy="357190"/>
          </a:xfrm>
          <a:prstGeom prst="actionButtonReturn">
            <a:avLst/>
          </a:prstGeom>
          <a:solidFill>
            <a:srgbClr val="008000"/>
          </a:solidFill>
          <a:ln>
            <a:solidFill>
              <a:schemeClr val="tx2">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867242760"/>
      </p:ext>
    </p:extLst>
  </p:cSld>
  <p:clrMapOvr>
    <a:masterClrMapping/>
  </p:clrMapOvr>
  <p:transition spd="slow">
    <p:wheel spokes="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Marcador de número de diapositiva"/>
          <p:cNvSpPr txBox="1">
            <a:spLocks noGrp="1"/>
          </p:cNvSpPr>
          <p:nvPr/>
        </p:nvSpPr>
        <p:spPr bwMode="auto">
          <a:xfrm>
            <a:off x="8316913" y="6381750"/>
            <a:ext cx="1066800" cy="304800"/>
          </a:xfrm>
          <a:prstGeom prst="rect">
            <a:avLst/>
          </a:prstGeom>
          <a:noFill/>
          <a:ln>
            <a:miter lim="800000"/>
            <a:headEnd/>
            <a:tailEnd/>
          </a:ln>
        </p:spPr>
        <p:txBody>
          <a:bodyPr/>
          <a:lstStyle/>
          <a:p>
            <a:pPr algn="ctr">
              <a:spcBef>
                <a:spcPct val="20000"/>
              </a:spcBef>
              <a:buClr>
                <a:schemeClr val="folHlink"/>
              </a:buClr>
              <a:defRPr/>
            </a:pPr>
            <a:fld id="{689F351C-B941-4741-8B9F-3448EFC0A609}" type="slidenum">
              <a:rPr lang="es-ES_tradnl" sz="2000">
                <a:solidFill>
                  <a:schemeClr val="bg1"/>
                </a:solidFill>
                <a:latin typeface="+mn-lt"/>
              </a:rPr>
              <a:pPr algn="ctr">
                <a:spcBef>
                  <a:spcPct val="20000"/>
                </a:spcBef>
                <a:buClr>
                  <a:schemeClr val="folHlink"/>
                </a:buClr>
                <a:defRPr/>
              </a:pPr>
              <a:t>86</a:t>
            </a:fld>
            <a:endParaRPr lang="es-ES_tradnl" sz="2000">
              <a:solidFill>
                <a:schemeClr val="bg1"/>
              </a:solidFill>
              <a:latin typeface="+mn-lt"/>
            </a:endParaRPr>
          </a:p>
        </p:txBody>
      </p:sp>
      <p:sp>
        <p:nvSpPr>
          <p:cNvPr id="107522" name="Rectangle 2"/>
          <p:cNvSpPr>
            <a:spLocks noGrp="1" noChangeArrowheads="1"/>
          </p:cNvSpPr>
          <p:nvPr>
            <p:ph type="body" idx="4294967295"/>
          </p:nvPr>
        </p:nvSpPr>
        <p:spPr>
          <a:xfrm>
            <a:off x="0" y="260350"/>
            <a:ext cx="9144000" cy="1000125"/>
          </a:xfrm>
        </p:spPr>
        <p:txBody>
          <a:bodyPr>
            <a:normAutofit fontScale="92500" lnSpcReduction="20000"/>
          </a:bodyPr>
          <a:lstStyle/>
          <a:p>
            <a:pPr marL="324000" algn="ctr" eaLnBrk="1" hangingPunct="1">
              <a:lnSpc>
                <a:spcPct val="150000"/>
              </a:lnSpc>
              <a:spcBef>
                <a:spcPts val="0"/>
              </a:spcBef>
              <a:spcAft>
                <a:spcPts val="0"/>
              </a:spcAft>
              <a:buFontTx/>
              <a:buNone/>
              <a:defRPr/>
            </a:pPr>
            <a:r>
              <a:rPr lang="es-ES" sz="2400" b="1" dirty="0" smtClean="0">
                <a:solidFill>
                  <a:schemeClr val="tx1">
                    <a:lumMod val="85000"/>
                    <a:lumOff val="15000"/>
                  </a:schemeClr>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Accidentes Graves y Fatales</a:t>
            </a:r>
            <a:br>
              <a:rPr lang="es-ES" sz="2400" b="1" dirty="0" smtClean="0">
                <a:solidFill>
                  <a:schemeClr val="tx1">
                    <a:lumMod val="85000"/>
                    <a:lumOff val="15000"/>
                  </a:schemeClr>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br>
            <a:r>
              <a:rPr lang="es-ES" sz="24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(art. 76 Ley 16.744 y Circular 2345 SUSESO)</a:t>
            </a:r>
            <a:endParaRPr lang="es-CL" sz="2400" b="1" dirty="0" smtClean="0">
              <a:solidFill>
                <a:schemeClr val="tx1">
                  <a:lumMod val="85000"/>
                  <a:lumOff val="15000"/>
                </a:schemeClr>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4 Diagrama"/>
          <p:cNvGraphicFramePr/>
          <p:nvPr>
            <p:extLst>
              <p:ext uri="{D42A27DB-BD31-4B8C-83A1-F6EECF244321}">
                <p14:modId xmlns:p14="http://schemas.microsoft.com/office/powerpoint/2010/main" val="4118975233"/>
              </p:ext>
            </p:extLst>
          </p:nvPr>
        </p:nvGraphicFramePr>
        <p:xfrm>
          <a:off x="215008" y="1499377"/>
          <a:ext cx="8765701" cy="4715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6804248" y="2060848"/>
            <a:ext cx="2176461" cy="530398"/>
          </a:xfrm>
          <a:prstGeom prst="rect">
            <a:avLst/>
          </a:prstGeom>
          <a:solidFill>
            <a:srgbClr val="92D050"/>
          </a:solidFill>
        </p:spPr>
      </p:pic>
    </p:spTree>
    <p:extLst>
      <p:ext uri="{BB962C8B-B14F-4D97-AF65-F5344CB8AC3E}">
        <p14:creationId xmlns:p14="http://schemas.microsoft.com/office/powerpoint/2010/main" val="623632254"/>
      </p:ext>
    </p:extLst>
  </p:cSld>
  <p:clrMapOvr>
    <a:masterClrMapping/>
  </p:clrMapOvr>
  <p:transition spd="slow">
    <p:wheel spokes="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s-CL" sz="2400"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SANCIÓN </a:t>
            </a:r>
            <a:r>
              <a:rPr lang="es-CL"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(Art. 76, inciso final, Ley N° 16.744)</a:t>
            </a:r>
            <a:endParaRPr lang="es-E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3316" name="Rectangle 3"/>
          <p:cNvSpPr>
            <a:spLocks noGrp="1" noChangeArrowheads="1"/>
          </p:cNvSpPr>
          <p:nvPr>
            <p:ph idx="1"/>
          </p:nvPr>
        </p:nvSpPr>
        <p:spPr>
          <a:xfrm>
            <a:off x="571472" y="1628774"/>
            <a:ext cx="7893078" cy="4514869"/>
          </a:xfrm>
        </p:spPr>
        <p:txBody>
          <a:bodyPr/>
          <a:lstStyle/>
          <a:p>
            <a:pPr marL="0" indent="0" eaLnBrk="1" hangingPunct="1">
              <a:buFontTx/>
              <a:buNone/>
            </a:pPr>
            <a:r>
              <a:rPr lang="es-CL"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Multa a Beneficio Fiscal de 50 a 150 UTM</a:t>
            </a:r>
          </a:p>
          <a:p>
            <a:pPr marL="0" indent="0" eaLnBrk="1" hangingPunct="1">
              <a:buFontTx/>
              <a:buNone/>
            </a:pPr>
            <a:endParaRPr lang="es-CL" sz="2400" dirty="0" smtClean="0">
              <a:solidFill>
                <a:schemeClr val="tx1"/>
              </a:solidFill>
              <a:latin typeface="+mj-lt"/>
            </a:endParaRPr>
          </a:p>
          <a:p>
            <a:pPr marL="0" indent="0" algn="just" eaLnBrk="1" hangingPunct="1">
              <a:buFontTx/>
              <a:buNone/>
            </a:pPr>
            <a:r>
              <a:rPr lang="es-CL"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**Este procedimiento no modifica ni reemplaza la obligación del empleador de denunciar el accidente ante el respectivo Organismo Administrador.</a:t>
            </a:r>
          </a:p>
          <a:p>
            <a:pPr marL="0" indent="0" algn="just" eaLnBrk="1" hangingPunct="1">
              <a:buFontTx/>
              <a:buNone/>
            </a:pPr>
            <a:r>
              <a:rPr lang="es-CL"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**No exime al empleador de adoptar todas las medidas que sean necesarias para proteger eficazmente la vida y salud de todos sus trabajadores, frente a la ocurrencia de cualquier accidente del trabajo o trayecto.</a:t>
            </a:r>
            <a:endParaRPr lang="es-E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3 Marcador de número de diapositiva"/>
          <p:cNvSpPr>
            <a:spLocks noGrp="1"/>
          </p:cNvSpPr>
          <p:nvPr>
            <p:ph type="sldNum" sz="quarter" idx="12"/>
          </p:nvPr>
        </p:nvSpPr>
        <p:spPr/>
        <p:txBody>
          <a:bodyPr/>
          <a:lstStyle/>
          <a:p>
            <a:pPr>
              <a:defRPr/>
            </a:pPr>
            <a:fld id="{279FCFCB-006D-4145-8E9C-A1A103E2CDE4}" type="slidenum">
              <a:rPr lang="es-ES_tradnl">
                <a:solidFill>
                  <a:srgbClr val="FFFFFF"/>
                </a:solidFill>
              </a:rPr>
              <a:pPr>
                <a:defRPr/>
              </a:pPr>
              <a:t>87</a:t>
            </a:fld>
            <a:endParaRPr lang="es-ES_tradnl">
              <a:solidFill>
                <a:srgbClr val="FFFFFF"/>
              </a:solidFill>
            </a:endParaRPr>
          </a:p>
        </p:txBody>
      </p:sp>
    </p:spTree>
    <p:extLst>
      <p:ext uri="{BB962C8B-B14F-4D97-AF65-F5344CB8AC3E}">
        <p14:creationId xmlns:p14="http://schemas.microsoft.com/office/powerpoint/2010/main" val="3657197467"/>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0648"/>
            <a:ext cx="7924800" cy="1143000"/>
          </a:xfrm>
        </p:spPr>
        <p:txBody>
          <a:bodyPr/>
          <a:lstStyle/>
          <a:p>
            <a:r>
              <a:rPr lang="es-CL"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Accidentes con resultado de muerte empresas servicios 2010/2015 (106)</a:t>
            </a:r>
            <a:endParaRPr lang="es-CL" sz="28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Marcador de contenido 4"/>
          <p:cNvGraphicFramePr>
            <a:graphicFrameLocks noGrp="1"/>
          </p:cNvGraphicFramePr>
          <p:nvPr>
            <p:ph idx="1"/>
            <p:extLst/>
          </p:nvPr>
        </p:nvGraphicFramePr>
        <p:xfrm>
          <a:off x="395536" y="1331640"/>
          <a:ext cx="5039915" cy="2448297"/>
        </p:xfrm>
        <a:graphic>
          <a:graphicData uri="http://schemas.openxmlformats.org/drawingml/2006/chart">
            <c:chart xmlns:c="http://schemas.openxmlformats.org/drawingml/2006/chart" xmlns:r="http://schemas.openxmlformats.org/officeDocument/2006/relationships" r:id="rId2"/>
          </a:graphicData>
        </a:graphic>
      </p:graphicFrame>
      <p:sp>
        <p:nvSpPr>
          <p:cNvPr id="4" name="Marcador de número de diapositiva 3"/>
          <p:cNvSpPr>
            <a:spLocks noGrp="1"/>
          </p:cNvSpPr>
          <p:nvPr>
            <p:ph type="sldNum" sz="quarter" idx="12"/>
          </p:nvPr>
        </p:nvSpPr>
        <p:spPr/>
        <p:txBody>
          <a:bodyPr/>
          <a:lstStyle/>
          <a:p>
            <a:fld id="{481E6B76-5AF2-485F-892B-F74A89BFFF9F}" type="slidenum">
              <a:rPr lang="es-ES_tradnl" smtClean="0">
                <a:solidFill>
                  <a:srgbClr val="FFFFFF"/>
                </a:solidFill>
              </a:rPr>
              <a:pPr/>
              <a:t>88</a:t>
            </a:fld>
            <a:endParaRPr lang="es-ES_tradnl">
              <a:solidFill>
                <a:srgbClr val="FFFFFF"/>
              </a:solidFill>
            </a:endParaRPr>
          </a:p>
        </p:txBody>
      </p:sp>
      <p:graphicFrame>
        <p:nvGraphicFramePr>
          <p:cNvPr id="6" name="Gráfico 5"/>
          <p:cNvGraphicFramePr>
            <a:graphicFrameLocks/>
          </p:cNvGraphicFramePr>
          <p:nvPr>
            <p:extLst/>
          </p:nvPr>
        </p:nvGraphicFramePr>
        <p:xfrm>
          <a:off x="4117305" y="3861048"/>
          <a:ext cx="4569495" cy="2167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23652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16632"/>
            <a:ext cx="7924800" cy="1143000"/>
          </a:xfrm>
        </p:spPr>
        <p:txBody>
          <a:bodyPr/>
          <a:lstStyle/>
          <a:p>
            <a:r>
              <a:rPr lang="es-CL"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Accidentes con resultado de muerte empresas servicios 2010/2015 (106)</a:t>
            </a:r>
            <a:endParaRPr lang="es-CL" sz="28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481E6B76-5AF2-485F-892B-F74A89BFFF9F}" type="slidenum">
              <a:rPr lang="es-ES_tradnl" smtClean="0">
                <a:solidFill>
                  <a:srgbClr val="FFFFFF"/>
                </a:solidFill>
              </a:rPr>
              <a:pPr/>
              <a:t>89</a:t>
            </a:fld>
            <a:endParaRPr lang="es-ES_tradnl">
              <a:solidFill>
                <a:srgbClr val="FFFFFF"/>
              </a:solidFill>
            </a:endParaRPr>
          </a:p>
        </p:txBody>
      </p:sp>
      <p:graphicFrame>
        <p:nvGraphicFramePr>
          <p:cNvPr id="7" name="Gráfico 6"/>
          <p:cNvGraphicFramePr>
            <a:graphicFrameLocks/>
          </p:cNvGraphicFramePr>
          <p:nvPr>
            <p:extLst/>
          </p:nvPr>
        </p:nvGraphicFramePr>
        <p:xfrm>
          <a:off x="251520" y="1196752"/>
          <a:ext cx="8784977" cy="46653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8548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332656"/>
            <a:ext cx="7416824" cy="868958"/>
          </a:xfrm>
        </p:spPr>
        <p:txBody>
          <a:bodyPr/>
          <a:lstStyle/>
          <a:p>
            <a:r>
              <a:rPr lang="es-CL"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INDEPENDIENTES</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s-CL" sz="20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(Ley 20.255)</a:t>
            </a:r>
            <a:endParaRPr lang="es-CL" sz="20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a:xfrm>
            <a:off x="785786" y="1357298"/>
            <a:ext cx="8024842" cy="4543444"/>
          </a:xfrm>
        </p:spPr>
        <p:txBody>
          <a:bodyPr>
            <a:normAutofit/>
          </a:bodyPr>
          <a:lstStyle/>
          <a:p>
            <a:pPr>
              <a:buFontTx/>
              <a:buChar char="-"/>
            </a:pPr>
            <a:r>
              <a:rPr lang="es-CL" sz="24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Profesionales Liberales y otros </a:t>
            </a:r>
          </a:p>
          <a:p>
            <a:pPr>
              <a:buNone/>
            </a:pPr>
            <a:r>
              <a:rPr lang="es-CL" sz="24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es-CL" sz="16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Voluntario desde 01.10.2008</a:t>
            </a:r>
          </a:p>
          <a:p>
            <a:pPr>
              <a:buNone/>
            </a:pPr>
            <a:r>
              <a:rPr lang="es-CL" sz="16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Obligatorio desde 01.01.2012. </a:t>
            </a:r>
          </a:p>
          <a:p>
            <a:pPr>
              <a:buNone/>
            </a:pPr>
            <a:endParaRPr lang="es-CL" sz="16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a:buFontTx/>
              <a:buChar char="-"/>
            </a:pPr>
            <a:r>
              <a:rPr lang="es-CL"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Socios, Directores y Empresarios Individuales</a:t>
            </a:r>
          </a:p>
          <a:p>
            <a:r>
              <a:rPr lang="es-CL" sz="16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Voluntario desde el 01.10.2008. </a:t>
            </a:r>
          </a:p>
          <a:p>
            <a:r>
              <a:rPr lang="es-CL" sz="16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Adhesión a la misma Mutualidad que su empresa. Misma tasa.</a:t>
            </a:r>
          </a:p>
          <a:p>
            <a:pPr>
              <a:buNone/>
            </a:pPr>
            <a:endParaRPr lang="es-CL" sz="16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a:buFontTx/>
              <a:buChar char="-"/>
            </a:pPr>
            <a:r>
              <a:rPr lang="es-CL" sz="24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Pequeños Contribuyentes y otros</a:t>
            </a:r>
          </a:p>
          <a:p>
            <a:r>
              <a:rPr lang="es-CL" sz="16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Voluntario a partir de 01.10.2008</a:t>
            </a:r>
          </a:p>
          <a:p>
            <a:pPr marL="0" indent="0">
              <a:buNone/>
            </a:pPr>
            <a:endParaRPr lang="es-CL"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None/>
            </a:pPr>
            <a:endParaRPr lang="es-CL" sz="1600" b="1" dirty="0" smtClean="0">
              <a:solidFill>
                <a:schemeClr val="tx1"/>
              </a:solidFill>
              <a:latin typeface="+mj-lt"/>
            </a:endParaRPr>
          </a:p>
          <a:p>
            <a:pPr>
              <a:buNone/>
            </a:pPr>
            <a:endParaRPr lang="es-CL" dirty="0"/>
          </a:p>
        </p:txBody>
      </p:sp>
    </p:spTree>
    <p:extLst>
      <p:ext uri="{BB962C8B-B14F-4D97-AF65-F5344CB8AC3E}">
        <p14:creationId xmlns:p14="http://schemas.microsoft.com/office/powerpoint/2010/main" val="3962788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11560" y="332656"/>
            <a:ext cx="7924800" cy="1224136"/>
          </a:xfrm>
        </p:spPr>
        <p:txBody>
          <a:bodyPr/>
          <a:lstStyle/>
          <a:p>
            <a:pPr algn="ctr"/>
            <a:r>
              <a:rPr lang="es-ES_tradnl" sz="36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IRRENUNCIABILIDAD</a:t>
            </a:r>
            <a:endParaRPr lang="es-E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68611" name="Rectangle 3"/>
          <p:cNvSpPr>
            <a:spLocks noGrp="1" noChangeArrowheads="1"/>
          </p:cNvSpPr>
          <p:nvPr>
            <p:ph idx="1"/>
          </p:nvPr>
        </p:nvSpPr>
        <p:spPr>
          <a:xfrm>
            <a:off x="539552" y="1844824"/>
            <a:ext cx="8208912" cy="3816424"/>
          </a:xfrm>
        </p:spPr>
        <p:txBody>
          <a:bodyPr>
            <a:normAutofit/>
          </a:bodyPr>
          <a:lstStyle/>
          <a:p>
            <a:pPr marL="0" indent="0" algn="ctr">
              <a:lnSpc>
                <a:spcPct val="90000"/>
              </a:lnSpc>
              <a:buClr>
                <a:schemeClr val="folHlink"/>
              </a:buClr>
            </a:pPr>
            <a:endParaRPr lang="es-CL"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ctr">
              <a:lnSpc>
                <a:spcPct val="90000"/>
              </a:lnSpc>
              <a:buClr>
                <a:schemeClr val="folHlink"/>
              </a:buClr>
              <a:buNone/>
            </a:pPr>
            <a:r>
              <a:rPr lang="es-CL"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Ley 16.744 artículo 88</a:t>
            </a:r>
          </a:p>
          <a:p>
            <a:pPr marL="0" indent="0" algn="ctr">
              <a:lnSpc>
                <a:spcPct val="90000"/>
              </a:lnSpc>
              <a:buClr>
                <a:schemeClr val="folHlink"/>
              </a:buClr>
            </a:pPr>
            <a:endParaRPr lang="es-CL" sz="3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ctr">
              <a:lnSpc>
                <a:spcPct val="90000"/>
              </a:lnSpc>
              <a:buClr>
                <a:schemeClr val="folHlink"/>
              </a:buClr>
              <a:buNone/>
            </a:pPr>
            <a:r>
              <a:rPr lang="es-CL" sz="36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s-CL" sz="3600" i="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Los derechos concedidos por  presente ley son personalísimos e </a:t>
            </a:r>
            <a:r>
              <a:rPr lang="es-CL" sz="3600" i="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irrenunciables</a:t>
            </a:r>
            <a:r>
              <a:rPr lang="es-CL" sz="36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s-ES" sz="2800" b="1" dirty="0">
              <a:solidFill>
                <a:srgbClr val="595959"/>
              </a:solidFill>
              <a:latin typeface="Verdana" pitchFamily="34" charset="0"/>
              <a:ea typeface="Verdana" panose="020B0604030504040204" pitchFamily="34" charset="0"/>
              <a:cs typeface="Verdana" panose="020B0604030504040204" pitchFamily="34" charset="0"/>
            </a:endParaRPr>
          </a:p>
        </p:txBody>
      </p:sp>
      <p:sp>
        <p:nvSpPr>
          <p:cNvPr id="4" name="3 Marcador de número de diapositiva"/>
          <p:cNvSpPr>
            <a:spLocks noGrp="1"/>
          </p:cNvSpPr>
          <p:nvPr>
            <p:ph type="sldNum" sz="quarter" idx="12"/>
          </p:nvPr>
        </p:nvSpPr>
        <p:spPr/>
        <p:txBody>
          <a:bodyPr/>
          <a:lstStyle/>
          <a:p>
            <a:fld id="{41DDB30F-DEB9-4964-B68C-664E9F47D400}" type="slidenum">
              <a:rPr lang="es-ES_tradnl">
                <a:solidFill>
                  <a:srgbClr val="FFFFFF"/>
                </a:solidFill>
              </a:rPr>
              <a:pPr/>
              <a:t>90</a:t>
            </a:fld>
            <a:endParaRPr lang="es-ES_tradnl" dirty="0">
              <a:solidFill>
                <a:srgbClr val="FFFFFF"/>
              </a:solidFill>
            </a:endParaRPr>
          </a:p>
        </p:txBody>
      </p:sp>
    </p:spTree>
    <p:extLst>
      <p:ext uri="{BB962C8B-B14F-4D97-AF65-F5344CB8AC3E}">
        <p14:creationId xmlns:p14="http://schemas.microsoft.com/office/powerpoint/2010/main" val="2095625547"/>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179512" y="116632"/>
            <a:ext cx="8357867" cy="523220"/>
          </a:xfrm>
          <a:prstGeom prst="rect">
            <a:avLst/>
          </a:prstGeom>
          <a:noFill/>
          <a:ln w="12700" cap="sq">
            <a:noFill/>
            <a:miter lim="800000"/>
            <a:headEnd type="none" w="sm" len="sm"/>
            <a:tailEnd type="none" w="sm" len="sm"/>
          </a:ln>
          <a:effectLst/>
        </p:spPr>
        <p:txBody>
          <a:bodyPr wrap="square">
            <a:spAutoFit/>
          </a:bodyPr>
          <a:lstStyle/>
          <a:p>
            <a:pPr algn="l" defTabSz="762000" eaLnBrk="0" hangingPunct="0">
              <a:spcBef>
                <a:spcPct val="0"/>
              </a:spcBef>
              <a:buClrTx/>
            </a:pPr>
            <a:r>
              <a:rPr lang="es-ES_tradnl"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SEGURO </a:t>
            </a:r>
            <a:r>
              <a:rPr lang="es-ES_tradnl" sz="2800" b="1" dirty="0">
                <a:solidFill>
                  <a:schemeClr val="tx1"/>
                </a:solidFill>
                <a:latin typeface="Verdana" panose="020B0604030504040204" pitchFamily="34" charset="0"/>
                <a:ea typeface="Verdana" panose="020B0604030504040204" pitchFamily="34" charset="0"/>
                <a:cs typeface="Verdana" panose="020B0604030504040204" pitchFamily="34" charset="0"/>
              </a:rPr>
              <a:t>SOCIAL </a:t>
            </a:r>
            <a:r>
              <a:rPr lang="es-ES_tradnl"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LEY </a:t>
            </a:r>
            <a:r>
              <a:rPr lang="es-ES_tradnl" sz="2800" b="1" dirty="0">
                <a:solidFill>
                  <a:schemeClr val="tx1"/>
                </a:solidFill>
                <a:latin typeface="Verdana" panose="020B0604030504040204" pitchFamily="34" charset="0"/>
                <a:ea typeface="Verdana" panose="020B0604030504040204" pitchFamily="34" charset="0"/>
                <a:cs typeface="Verdana" panose="020B0604030504040204" pitchFamily="34" charset="0"/>
              </a:rPr>
              <a:t>16.744</a:t>
            </a:r>
          </a:p>
        </p:txBody>
      </p:sp>
      <p:sp>
        <p:nvSpPr>
          <p:cNvPr id="38916" name="Text Box 4"/>
          <p:cNvSpPr txBox="1">
            <a:spLocks noChangeArrowheads="1"/>
          </p:cNvSpPr>
          <p:nvPr/>
        </p:nvSpPr>
        <p:spPr bwMode="auto">
          <a:xfrm>
            <a:off x="1676400" y="2057400"/>
            <a:ext cx="3657600" cy="457200"/>
          </a:xfrm>
          <a:prstGeom prst="rect">
            <a:avLst/>
          </a:prstGeom>
          <a:noFill/>
          <a:ln w="9525">
            <a:noFill/>
            <a:miter lim="800000"/>
            <a:headEnd/>
            <a:tailEnd/>
          </a:ln>
          <a:effectLst/>
        </p:spPr>
        <p:txBody>
          <a:bodyPr>
            <a:spAutoFit/>
          </a:bodyPr>
          <a:lstStyle/>
          <a:p>
            <a:pPr algn="l" eaLnBrk="0" hangingPunct="0">
              <a:spcBef>
                <a:spcPct val="50000"/>
              </a:spcBef>
              <a:buClrTx/>
            </a:pPr>
            <a:endParaRPr lang="es-ES" b="0">
              <a:solidFill>
                <a:schemeClr val="tx1"/>
              </a:solidFill>
              <a:latin typeface="Times" pitchFamily="18" charset="0"/>
            </a:endParaRPr>
          </a:p>
        </p:txBody>
      </p:sp>
      <p:sp>
        <p:nvSpPr>
          <p:cNvPr id="38917" name="Rectangle 5"/>
          <p:cNvSpPr>
            <a:spLocks noChangeArrowheads="1"/>
          </p:cNvSpPr>
          <p:nvPr/>
        </p:nvSpPr>
        <p:spPr bwMode="auto">
          <a:xfrm>
            <a:off x="323528" y="704836"/>
            <a:ext cx="8568952" cy="5281446"/>
          </a:xfrm>
          <a:prstGeom prst="rect">
            <a:avLst/>
          </a:prstGeom>
          <a:noFill/>
          <a:ln w="9525">
            <a:noFill/>
            <a:miter lim="800000"/>
            <a:headEnd/>
            <a:tailEnd/>
          </a:ln>
          <a:effectLst/>
        </p:spPr>
        <p:txBody>
          <a:bodyPr wrap="square">
            <a:spAutoFit/>
          </a:bodyPr>
          <a:lstStyle/>
          <a:p>
            <a:pPr algn="l" eaLnBrk="0" hangingPunct="0">
              <a:spcBef>
                <a:spcPts val="0"/>
              </a:spcBef>
            </a:pPr>
            <a:r>
              <a:rPr lang="es-ES_tradnl" sz="1400" b="1" dirty="0" smtClean="0">
                <a:solidFill>
                  <a:schemeClr val="tx1"/>
                </a:solidFill>
                <a:latin typeface="+mj-lt"/>
              </a:rPr>
              <a:t>¿</a:t>
            </a:r>
            <a:r>
              <a:rPr lang="es-ES_tradnl" sz="1400" b="1" dirty="0">
                <a:solidFill>
                  <a:schemeClr val="tx1"/>
                </a:solidFill>
                <a:ea typeface="Verdana" panose="020B0604030504040204" pitchFamily="34" charset="0"/>
                <a:cs typeface="Verdana" panose="020B0604030504040204" pitchFamily="34" charset="0"/>
              </a:rPr>
              <a:t>QUIENES PROTEGEN? </a:t>
            </a:r>
            <a:r>
              <a:rPr lang="es-ES_tradnl" sz="1400" dirty="0">
                <a:ea typeface="Verdana" panose="020B0604030504040204" pitchFamily="34" charset="0"/>
                <a:cs typeface="Verdana" panose="020B0604030504040204" pitchFamily="34" charset="0"/>
              </a:rPr>
              <a:t/>
            </a:r>
            <a:br>
              <a:rPr lang="es-ES_tradnl" sz="1400" dirty="0">
                <a:ea typeface="Verdana" panose="020B0604030504040204" pitchFamily="34" charset="0"/>
                <a:cs typeface="Verdana" panose="020B0604030504040204" pitchFamily="34" charset="0"/>
              </a:rPr>
            </a:br>
            <a:r>
              <a:rPr lang="es-ES_tradnl" sz="1400" b="1" dirty="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ORGANISMOS </a:t>
            </a:r>
            <a:r>
              <a:rPr lang="es-ES_tradnl" sz="1400" b="1"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ADMINISTRADORES</a:t>
            </a:r>
          </a:p>
          <a:p>
            <a:pPr algn="l" eaLnBrk="0" hangingPunct="0">
              <a:spcBef>
                <a:spcPts val="0"/>
              </a:spcBef>
            </a:pPr>
            <a:r>
              <a:rPr lang="es-ES_tradnl" sz="1600" dirty="0">
                <a:solidFill>
                  <a:schemeClr val="folHlink"/>
                </a:solidFill>
                <a:latin typeface="Verdana" panose="020B0604030504040204" pitchFamily="34" charset="0"/>
                <a:ea typeface="Verdana" panose="020B0604030504040204" pitchFamily="34" charset="0"/>
                <a:cs typeface="Verdana" panose="020B0604030504040204" pitchFamily="34" charset="0"/>
              </a:rPr>
              <a:t/>
            </a:r>
            <a:br>
              <a:rPr lang="es-ES_tradnl" sz="1600" dirty="0">
                <a:solidFill>
                  <a:schemeClr val="folHlink"/>
                </a:solidFill>
                <a:latin typeface="Verdana" panose="020B0604030504040204" pitchFamily="34" charset="0"/>
                <a:ea typeface="Verdana" panose="020B0604030504040204" pitchFamily="34" charset="0"/>
                <a:cs typeface="Verdana" panose="020B0604030504040204" pitchFamily="34" charset="0"/>
              </a:rPr>
            </a:br>
            <a:r>
              <a:rPr lang="es-ES_tradnl" sz="1400" b="1" dirty="0" smtClean="0">
                <a:solidFill>
                  <a:schemeClr val="tx1"/>
                </a:solidFill>
                <a:ea typeface="Verdana" panose="020B0604030504040204" pitchFamily="34" charset="0"/>
                <a:cs typeface="Verdana" panose="020B0604030504040204" pitchFamily="34" charset="0"/>
              </a:rPr>
              <a:t>¿</a:t>
            </a:r>
            <a:r>
              <a:rPr lang="es-ES_tradnl" sz="1400" b="1" dirty="0">
                <a:solidFill>
                  <a:schemeClr val="tx1"/>
                </a:solidFill>
                <a:ea typeface="Verdana" panose="020B0604030504040204" pitchFamily="34" charset="0"/>
                <a:cs typeface="Verdana" panose="020B0604030504040204" pitchFamily="34" charset="0"/>
              </a:rPr>
              <a:t>A QUIENES PROTEGE? </a:t>
            </a:r>
          </a:p>
          <a:p>
            <a:pPr algn="l" eaLnBrk="0" hangingPunct="0">
              <a:spcBef>
                <a:spcPts val="0"/>
              </a:spcBef>
            </a:pPr>
            <a:r>
              <a:rPr lang="es-ES_tradnl" sz="1400" b="1"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TRABAJADORES</a:t>
            </a:r>
            <a:r>
              <a:rPr lang="es-ES_tradnl" sz="1400" b="1" dirty="0" smtClean="0">
                <a:ea typeface="Verdana" panose="020B0604030504040204" pitchFamily="34" charset="0"/>
                <a:cs typeface="Verdana" panose="020B0604030504040204" pitchFamily="34" charset="0"/>
              </a:rPr>
              <a:t> </a:t>
            </a:r>
          </a:p>
          <a:p>
            <a:pPr algn="l" eaLnBrk="0" hangingPunct="0">
              <a:spcBef>
                <a:spcPts val="0"/>
              </a:spcBef>
            </a:pPr>
            <a:r>
              <a:rPr lang="es-ES_tradnl" sz="1400" dirty="0">
                <a:ea typeface="Verdana" panose="020B0604030504040204" pitchFamily="34" charset="0"/>
                <a:cs typeface="Verdana" panose="020B0604030504040204" pitchFamily="34" charset="0"/>
              </a:rPr>
              <a:t/>
            </a:r>
            <a:br>
              <a:rPr lang="es-ES_tradnl" sz="1400" dirty="0">
                <a:ea typeface="Verdana" panose="020B0604030504040204" pitchFamily="34" charset="0"/>
                <a:cs typeface="Verdana" panose="020B0604030504040204" pitchFamily="34" charset="0"/>
              </a:rPr>
            </a:br>
            <a:r>
              <a:rPr lang="es-ES_tradnl" sz="1400" b="1" dirty="0" smtClean="0">
                <a:solidFill>
                  <a:schemeClr val="tx1"/>
                </a:solidFill>
                <a:ea typeface="Verdana" panose="020B0604030504040204" pitchFamily="34" charset="0"/>
                <a:cs typeface="Verdana" panose="020B0604030504040204" pitchFamily="34" charset="0"/>
              </a:rPr>
              <a:t>¿DE QUÉ </a:t>
            </a:r>
            <a:r>
              <a:rPr lang="es-ES_tradnl" sz="1400" b="1" dirty="0">
                <a:solidFill>
                  <a:schemeClr val="tx1"/>
                </a:solidFill>
                <a:ea typeface="Verdana" panose="020B0604030504040204" pitchFamily="34" charset="0"/>
                <a:cs typeface="Verdana" panose="020B0604030504040204" pitchFamily="34" charset="0"/>
              </a:rPr>
              <a:t>PROTEGE? </a:t>
            </a:r>
          </a:p>
          <a:p>
            <a:pPr algn="l"/>
            <a:r>
              <a:rPr lang="es-ES_tradnl" sz="1400"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SINIESTROS LABORALES</a:t>
            </a:r>
          </a:p>
          <a:p>
            <a:pPr algn="l"/>
            <a:r>
              <a:rPr lang="es-ES_tradnl" sz="1400" dirty="0">
                <a:solidFill>
                  <a:schemeClr val="folHlink"/>
                </a:solidFill>
                <a:ea typeface="Verdana" panose="020B0604030504040204" pitchFamily="34" charset="0"/>
                <a:cs typeface="Verdana" panose="020B0604030504040204" pitchFamily="34" charset="0"/>
              </a:rPr>
              <a:t/>
            </a:r>
            <a:br>
              <a:rPr lang="es-ES_tradnl" sz="1400" dirty="0">
                <a:solidFill>
                  <a:schemeClr val="folHlink"/>
                </a:solidFill>
                <a:ea typeface="Verdana" panose="020B0604030504040204" pitchFamily="34" charset="0"/>
                <a:cs typeface="Verdana" panose="020B0604030504040204" pitchFamily="34" charset="0"/>
              </a:rPr>
            </a:br>
            <a:r>
              <a:rPr lang="es-ES_tradnl" sz="1400" b="1" dirty="0" smtClean="0">
                <a:solidFill>
                  <a:schemeClr val="tx1"/>
                </a:solidFill>
                <a:ea typeface="Verdana" panose="020B0604030504040204" pitchFamily="34" charset="0"/>
                <a:cs typeface="Verdana" panose="020B0604030504040204" pitchFamily="34" charset="0"/>
              </a:rPr>
              <a:t>¿CÓMO </a:t>
            </a:r>
            <a:r>
              <a:rPr lang="es-ES_tradnl" sz="1400" b="1" dirty="0">
                <a:solidFill>
                  <a:schemeClr val="tx1"/>
                </a:solidFill>
                <a:ea typeface="Verdana" panose="020B0604030504040204" pitchFamily="34" charset="0"/>
                <a:cs typeface="Verdana" panose="020B0604030504040204" pitchFamily="34" charset="0"/>
              </a:rPr>
              <a:t>PROTEGE? </a:t>
            </a:r>
            <a:r>
              <a:rPr lang="es-ES_tradnl" sz="1400" dirty="0">
                <a:solidFill>
                  <a:schemeClr val="tx1"/>
                </a:solidFill>
                <a:ea typeface="Verdana" panose="020B0604030504040204" pitchFamily="34" charset="0"/>
                <a:cs typeface="Verdana" panose="020B0604030504040204" pitchFamily="34" charset="0"/>
              </a:rPr>
              <a:t> </a:t>
            </a:r>
            <a:r>
              <a:rPr lang="es-ES_tradnl" sz="1400" dirty="0" smtClean="0">
                <a:solidFill>
                  <a:schemeClr val="tx1"/>
                </a:solidFill>
                <a:ea typeface="Verdana" panose="020B0604030504040204" pitchFamily="34" charset="0"/>
                <a:cs typeface="Verdana" panose="020B0604030504040204" pitchFamily="34" charset="0"/>
              </a:rPr>
              <a:t>                          </a:t>
            </a:r>
          </a:p>
          <a:p>
            <a:pPr algn="l"/>
            <a:r>
              <a:rPr lang="es-ES_tradnl" sz="1400" b="1" dirty="0">
                <a:solidFill>
                  <a:schemeClr val="tx1"/>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a:t>
            </a:r>
            <a:r>
              <a:rPr lang="es-ES_tradnl" sz="1400" b="1" dirty="0" smtClean="0">
                <a:solidFill>
                  <a:schemeClr val="tx1"/>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a:t>
            </a:r>
            <a:r>
              <a:rPr lang="es-ES_tradnl" sz="1400" b="1"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MÉDICAS</a:t>
            </a:r>
            <a:endParaRPr lang="es-ES_tradnl" sz="1400" dirty="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endParaRPr>
          </a:p>
          <a:p>
            <a:r>
              <a:rPr lang="es-ES_tradnl" sz="1400" b="1"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PRESTACIONES</a:t>
            </a:r>
            <a:r>
              <a:rPr lang="es-ES_tradnl" sz="1400"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a:t>
            </a:r>
            <a:r>
              <a:rPr lang="es-ES_tradnl" sz="1400" b="1"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ECONÓMICAS</a:t>
            </a:r>
          </a:p>
          <a:p>
            <a:r>
              <a:rPr lang="es-ES_tradnl" sz="1400" b="1"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SSO</a:t>
            </a:r>
          </a:p>
          <a:p>
            <a:endParaRPr lang="es-ES_tradnl" sz="1400" dirty="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endParaRPr>
          </a:p>
          <a:p>
            <a:r>
              <a:rPr lang="es-ES_tradnl" sz="1400" b="1"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PROCEDIMIENTOS DE RECLAMACIÓN</a:t>
            </a:r>
            <a:endParaRPr lang="es-ES_tradnl" sz="1400"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endParaRPr>
          </a:p>
          <a:p>
            <a:endParaRPr lang="es-ES_tradnl" sz="1400" dirty="0">
              <a:solidFill>
                <a:schemeClr val="tx1"/>
              </a:solidFill>
              <a:ea typeface="Verdana" panose="020B0604030504040204" pitchFamily="34" charset="0"/>
              <a:cs typeface="Verdana" panose="020B0604030504040204" pitchFamily="34" charset="0"/>
            </a:endParaRPr>
          </a:p>
          <a:p>
            <a:r>
              <a:rPr lang="es-ES_tradnl" sz="1400" b="1" dirty="0" smtClean="0">
                <a:solidFill>
                  <a:schemeClr val="tx1"/>
                </a:solidFill>
                <a:ea typeface="Verdana" panose="020B0604030504040204" pitchFamily="34" charset="0"/>
                <a:cs typeface="Verdana" panose="020B0604030504040204" pitchFamily="34" charset="0"/>
              </a:rPr>
              <a:t>¿QUIENES VERIFICAN EL CUMPLIMIENTO?</a:t>
            </a:r>
          </a:p>
          <a:p>
            <a:r>
              <a:rPr lang="es-ES_tradnl" sz="1400" b="1"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FIZCALIZACIÓN</a:t>
            </a:r>
          </a:p>
          <a:p>
            <a:endParaRPr lang="es-ES_tradnl" sz="1400" dirty="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endParaRPr>
          </a:p>
          <a:p>
            <a:endParaRPr lang="es-ES_tradnl" sz="1600" b="1" dirty="0" smtClean="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r>
              <a:rPr lang="es-CL" sz="1600" dirty="0" smtClean="0">
                <a:solidFill>
                  <a:srgbClr val="92D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ACCIDENTES GRAVES Y CON RESULTADO DE MUERTE</a:t>
            </a:r>
            <a:endParaRPr lang="es-ES" sz="1600" b="1" dirty="0">
              <a:solidFill>
                <a:srgbClr val="92D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7" name="6 Abrir llave"/>
          <p:cNvSpPr/>
          <p:nvPr/>
        </p:nvSpPr>
        <p:spPr bwMode="auto">
          <a:xfrm>
            <a:off x="3347864" y="2903434"/>
            <a:ext cx="605408" cy="963730"/>
          </a:xfrm>
          <a:prstGeom prst="leftBrace">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charset="0"/>
            </a:endParaRPr>
          </a:p>
        </p:txBody>
      </p:sp>
      <p:graphicFrame>
        <p:nvGraphicFramePr>
          <p:cNvPr id="90113" name="Object 1"/>
          <p:cNvGraphicFramePr>
            <a:graphicFrameLocks/>
          </p:cNvGraphicFramePr>
          <p:nvPr>
            <p:extLst/>
          </p:nvPr>
        </p:nvGraphicFramePr>
        <p:xfrm>
          <a:off x="6901519" y="1262902"/>
          <a:ext cx="1283457" cy="3281064"/>
        </p:xfrm>
        <a:graphic>
          <a:graphicData uri="http://schemas.openxmlformats.org/presentationml/2006/ole">
            <mc:AlternateContent xmlns:mc="http://schemas.openxmlformats.org/markup-compatibility/2006">
              <mc:Choice xmlns:v="urn:schemas-microsoft-com:vml" Requires="v">
                <p:oleObj spid="_x0000_s10277" name="Imagen" r:id="rId3" imgW="1352520" imgH="3659040" progId="">
                  <p:embed/>
                </p:oleObj>
              </mc:Choice>
              <mc:Fallback>
                <p:oleObj name="Imagen" r:id="rId3" imgW="1352520" imgH="365904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1519" y="1262902"/>
                        <a:ext cx="1283457" cy="3281064"/>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761259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060848"/>
            <a:ext cx="8784976" cy="3600400"/>
          </a:xfrm>
        </p:spPr>
        <p:txBody>
          <a:bodyPr>
            <a:normAutofit/>
          </a:bodyPr>
          <a:lstStyle/>
          <a:p>
            <a:pPr algn="ctr" eaLnBrk="0" hangingPunct="0">
              <a:spcBef>
                <a:spcPct val="50000"/>
              </a:spcBef>
              <a:buClrTx/>
            </a:pPr>
            <a:endParaRPr lang="es-ES_tradnl" sz="6000" dirty="0" smtClean="0">
              <a:solidFill>
                <a:schemeClr val="tx1"/>
              </a:solidFill>
            </a:endParaRPr>
          </a:p>
          <a:p>
            <a:pPr marL="0" indent="0" algn="ctr" eaLnBrk="0" hangingPunct="0">
              <a:spcBef>
                <a:spcPct val="50000"/>
              </a:spcBef>
              <a:buClrTx/>
              <a:buNone/>
            </a:pPr>
            <a:r>
              <a:rPr lang="es-ES_tradnl" sz="44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MUCHAS GRACIAS.</a:t>
            </a:r>
            <a:endParaRPr lang="en-US"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eaLnBrk="0" hangingPunct="0">
              <a:spcBef>
                <a:spcPct val="50000"/>
              </a:spcBef>
              <a:buClrTx/>
              <a:buNone/>
            </a:pPr>
            <a:endParaRPr lang="es-ES_tradnl"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r" eaLnBrk="0" hangingPunct="0">
              <a:spcBef>
                <a:spcPct val="50000"/>
              </a:spcBef>
              <a:buClrTx/>
              <a:buNone/>
            </a:pPr>
            <a:r>
              <a:rPr lang="es-ES_tradnl" sz="20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Gerencia Corporativa de Asuntos Legales</a:t>
            </a:r>
          </a:p>
        </p:txBody>
      </p:sp>
      <p:pic>
        <p:nvPicPr>
          <p:cNvPr id="4" name="Picture 3" descr="Sin Título-1"/>
          <p:cNvPicPr>
            <a:picLocks noChangeAspect="1" noChangeArrowheads="1"/>
          </p:cNvPicPr>
          <p:nvPr/>
        </p:nvPicPr>
        <p:blipFill>
          <a:blip r:embed="rId2" cstate="print"/>
          <a:srcRect/>
          <a:stretch>
            <a:fillRect/>
          </a:stretch>
        </p:blipFill>
        <p:spPr bwMode="auto">
          <a:xfrm rot="10800000" flipH="1" flipV="1">
            <a:off x="4644008" y="260648"/>
            <a:ext cx="3598862" cy="1676400"/>
          </a:xfrm>
          <a:prstGeom prst="rect">
            <a:avLst/>
          </a:prstGeom>
          <a:noFill/>
          <a:ln w="9525">
            <a:noFill/>
            <a:miter lim="800000"/>
            <a:headEnd/>
            <a:tailEnd/>
          </a:ln>
        </p:spPr>
      </p:pic>
    </p:spTree>
    <p:extLst>
      <p:ext uri="{BB962C8B-B14F-4D97-AF65-F5344CB8AC3E}">
        <p14:creationId xmlns:p14="http://schemas.microsoft.com/office/powerpoint/2010/main" val="1220080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5517</TotalTime>
  <Words>6993</Words>
  <Application>Microsoft Office PowerPoint</Application>
  <PresentationFormat>Presentación en pantalla (4:3)</PresentationFormat>
  <Paragraphs>881</Paragraphs>
  <Slides>92</Slides>
  <Notes>11</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92</vt:i4>
      </vt:variant>
    </vt:vector>
  </HeadingPairs>
  <TitlesOfParts>
    <vt:vector size="95" baseType="lpstr">
      <vt:lpstr>Tema de Office</vt:lpstr>
      <vt:lpstr>Imagen</vt:lpstr>
      <vt:lpstr>MS Org Chart</vt:lpstr>
      <vt:lpstr>Presentación de PowerPoint</vt:lpstr>
      <vt:lpstr>Presentación de PowerPoint</vt:lpstr>
      <vt:lpstr>¿QUIENES PROTEGEN? ORGANISMOS  ADMINISTRADORES:</vt:lpstr>
      <vt:lpstr>. Corporaciones, sin fines de lucro.  . Se rigen por normas de Orden Público.           Ley N° 16.744        D.F.L. N°285, de 1968               Estatuto Mutual</vt:lpstr>
      <vt:lpstr>Las empresas y entidades deben afiliar a la totalidad de su personal en una misma Mutualidad.  La incorporaciones surten efecto a contar del primer día del mes siguiente a la aceptación. Las renuncias y exclusiones, a partir del último día del mes calendario siguiente a la formulación de renuncia o declaración de exclusión.</vt:lpstr>
      <vt:lpstr>ADHESIÓN ENTIDADES PÚBLICAS</vt:lpstr>
      <vt:lpstr>  TRABAJADORES DEPENDIENTES      SECTOR PRIVADO (Contrato de Trabajo)      SECTOR PUBLICO (Nombramiento)    TRABAJADORES INDEPENDIENTES </vt:lpstr>
      <vt:lpstr>SECTOR PÚBLICO</vt:lpstr>
      <vt:lpstr>INDEPENDIENTES (Ley 20.255)</vt:lpstr>
      <vt:lpstr> Independientes: 20.894 y Circular 3226 de 2016 </vt:lpstr>
      <vt:lpstr>Independientes Circular 3226 de 2016</vt:lpstr>
      <vt:lpstr>SITUACIONES ESPECIALES</vt:lpstr>
      <vt:lpstr>¿DE QUE PROTEGE  ESTE SEGURO  SOCIAL? </vt:lpstr>
      <vt:lpstr>DIAT/DIEP</vt:lpstr>
      <vt:lpstr>DIAT/DIEP</vt:lpstr>
      <vt:lpstr>Presentación de PowerPoint</vt:lpstr>
      <vt:lpstr>ACCIDENTE DEL TRABAJO</vt:lpstr>
      <vt:lpstr>ELEMENTOS CONCEPTO  ACCIDENTE DEL TRABAJO</vt:lpstr>
      <vt:lpstr>EXCEPCIONES </vt:lpstr>
      <vt:lpstr> FUERZA MAYOR EXTRAÑA AL TRABAJO ELEMENTOS: </vt:lpstr>
      <vt:lpstr>Presentación de PowerPoint</vt:lpstr>
      <vt:lpstr>Presentación de PowerPoint</vt:lpstr>
      <vt:lpstr>Presentación de PowerPoint</vt:lpstr>
      <vt:lpstr>OTRAS SITUACIONES</vt:lpstr>
      <vt:lpstr>DESAPARICIONES</vt:lpstr>
      <vt:lpstr>Presentación de PowerPoint</vt:lpstr>
      <vt:lpstr>NEGLIGENCIA INEXCUSABLE</vt:lpstr>
      <vt:lpstr>RIÑAS</vt:lpstr>
      <vt:lpstr>ACCIDENTE EN ESTADO DE EBRIEDAD O CON DROGAS</vt:lpstr>
      <vt:lpstr>VIRUS HANTA, PICADURAS DE OTROS INSECTOS Y OTROS</vt:lpstr>
      <vt:lpstr>ACCIDENTES DIRIGENTES SINDICALES</vt:lpstr>
      <vt:lpstr>ACCIDENTE DE TRAYECTO </vt:lpstr>
      <vt:lpstr>TRAYECTO DIRECTO</vt:lpstr>
      <vt:lpstr>PRUEBA EN EL ACCIDENTE DEL TRAYECTO </vt:lpstr>
      <vt:lpstr>ACCIDENTES OCURRIDOS EN HORARIO DE COLACIÓN</vt:lpstr>
      <vt:lpstr> ACCIDENTES OCURRIDOS  EN EL TRAYECTO ENTRE DOS EMPLEADORES </vt:lpstr>
      <vt:lpstr>CIRCULAR  3221 de 07.04.2016</vt:lpstr>
      <vt:lpstr>CIRCULAR  3221 de 07.04.2016</vt:lpstr>
      <vt:lpstr>CIRCULAR  3221 de 07.04.2016  ANEXO 1 DECLARACIÓN TRABAJADOR:  </vt:lpstr>
      <vt:lpstr>CIRCULAR  3221 de 07.04.2016  ANEXO 1 DECLARACIÓN TRABAJADOR:  </vt:lpstr>
      <vt:lpstr>CIRCULAR  3221 de 07.04.2016  ANEXO 1 DECLARACIÓN TRABAJADOR:  </vt:lpstr>
      <vt:lpstr>ENFERMEDAD  PROFESIONAL:</vt:lpstr>
      <vt:lpstr>ELEMENTOS  ENFERMEDAD PROFESIONAL</vt:lpstr>
      <vt:lpstr>DS 109 “Reglamento para la calificación y evaluación de accidentes del trabajo y EP”</vt:lpstr>
      <vt:lpstr>CIRCULAR 3241 de 27.07.2016 Deroga Circular 3167 de 2015.</vt:lpstr>
      <vt:lpstr>CIRCULAR 3241 de 27.07.2016. Deroga Circular 3167 de 2015 </vt:lpstr>
      <vt:lpstr>Presentación de PowerPoint</vt:lpstr>
      <vt:lpstr>Evaluación Clínica por sospecha de EP</vt:lpstr>
      <vt:lpstr>Presentación de PowerPoint</vt:lpstr>
      <vt:lpstr>Comité Nacional Calificación</vt:lpstr>
      <vt:lpstr> ¿COMO PROTEGE?  </vt:lpstr>
      <vt:lpstr>Presentación de PowerPoint</vt:lpstr>
      <vt:lpstr>PRESTACIONES MEDICAS  (Art. 29 Ley 16.744)</vt:lpstr>
      <vt:lpstr>GASTOS DE TRASLADO</vt:lpstr>
      <vt:lpstr>Prestaciones médicas recibidas en el extranjero</vt:lpstr>
      <vt:lpstr>AUTOMARGINACIÓN</vt:lpstr>
      <vt:lpstr>REPOSO LABORAL (RELA)</vt:lpstr>
      <vt:lpstr>INCAPACIDAD LABORAL TRANSITORIA </vt:lpstr>
      <vt:lpstr>ALTA</vt:lpstr>
      <vt:lpstr>PRESTACIONES ECONÓMICAS SEGÚN SU CAUSA:</vt:lpstr>
      <vt:lpstr>INCAPACIDAD TEMPORAL SUBSIDIO</vt:lpstr>
      <vt:lpstr>INCAPACIDAD PERMANENTE  O INVALIDEZ  INDEMNIZACION</vt:lpstr>
      <vt:lpstr>TABLA DE PORCENTAJES  OTORGAMIENTO DE INDEMNIZACIONES </vt:lpstr>
      <vt:lpstr>INCAPACIDAD PERMANENTE O INVALIDEZ PENSIONES</vt:lpstr>
      <vt:lpstr>PENSIONES POR SUPERVIVENCIA</vt:lpstr>
      <vt:lpstr>Pensión Invalidez Total/Sobrevivencia Sector Público (actual servicio 01.03.95)</vt:lpstr>
      <vt:lpstr>Presentación de PowerPoint</vt:lpstr>
      <vt:lpstr>Presentación de PowerPoint</vt:lpstr>
      <vt:lpstr>LIMITACIONES AL  ASEGURAMIENTO</vt:lpstr>
      <vt:lpstr>DEBER DE HIGIENE Y SEGURIDAD DEL EMPLEADOR</vt:lpstr>
      <vt:lpstr>OBLIGACIONES EN MATERIA DE PREVENCIÓN DE RIESGOS LABORALES</vt:lpstr>
      <vt:lpstr>DEBER DE HIGIENE Y SEGURIDAD DEL EMPLEADOR</vt:lpstr>
      <vt:lpstr>Presentación de PowerPoint</vt:lpstr>
      <vt:lpstr>Presentación de PowerPoint</vt:lpstr>
      <vt:lpstr>Procedimientos de Reclamación </vt:lpstr>
      <vt:lpstr> Procedimiento Art. 77 bis Ley 16.744 </vt:lpstr>
      <vt:lpstr> PROCEDIMIENTO DE RECLAMACION Art. 77 Ley 16.744 </vt:lpstr>
      <vt:lpstr>   </vt:lpstr>
      <vt:lpstr>SUPERINTENDENCIA DE SEGURIDAD SOCIAL LEY 16.395 </vt:lpstr>
      <vt:lpstr>Modelo Operativo del SISESAT</vt:lpstr>
      <vt:lpstr>Presentación de PowerPoint</vt:lpstr>
      <vt:lpstr>CONTRALORIA GENERAL DE LA REPUBLICA (Ley 19.345)</vt:lpstr>
      <vt:lpstr>SANCIONES APLICABLES POR LAS MUTUALIDADES MULTA  ART. 80 LEY 16.744</vt:lpstr>
      <vt:lpstr>ACCIDENTES GRAVES Y  CON RESULTADO DE MUERTE  </vt:lpstr>
      <vt:lpstr>¿Accidente Fatal o Grave?</vt:lpstr>
      <vt:lpstr>Presentación de PowerPoint</vt:lpstr>
      <vt:lpstr>SANCIÓN   (Art. 76, inciso final, Ley N° 16.744)</vt:lpstr>
      <vt:lpstr>Accidentes con resultado de muerte empresas servicios 2010/2015 (106)</vt:lpstr>
      <vt:lpstr>Accidentes con resultado de muerte empresas servicios 2010/2015 (106)</vt:lpstr>
      <vt:lpstr>IRRENUNCIABILIDAD</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G3</dc:creator>
  <cp:lastModifiedBy>user</cp:lastModifiedBy>
  <cp:revision>711</cp:revision>
  <dcterms:created xsi:type="dcterms:W3CDTF">2004-10-22T10:03:57Z</dcterms:created>
  <dcterms:modified xsi:type="dcterms:W3CDTF">2017-02-14T14:38:55Z</dcterms:modified>
</cp:coreProperties>
</file>