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2" r:id="rId6"/>
    <p:sldId id="266"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5" r:id="rId36"/>
    <p:sldId id="294" r:id="rId37"/>
    <p:sldId id="293" r:id="rId38"/>
    <p:sldId id="296" r:id="rId39"/>
    <p:sldId id="297" r:id="rId40"/>
    <p:sldId id="298" r:id="rId41"/>
    <p:sldId id="299" r:id="rId42"/>
    <p:sldId id="300" r:id="rId43"/>
    <p:sldId id="301" r:id="rId4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48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B132E-49E3-4BA4-A068-AFAE7BFD1F43}" type="datetimeFigureOut">
              <a:rPr lang="es-CL" smtClean="0"/>
              <a:pPr/>
              <a:t>06-09-2017</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C5FC60-207C-495A-8109-87AD28FB2D38}" type="slidenum">
              <a:rPr lang="es-CL" smtClean="0"/>
              <a:pPr/>
              <a:t>‹Nº›</a:t>
            </a:fld>
            <a:endParaRPr lang="es-CL"/>
          </a:p>
        </p:txBody>
      </p:sp>
    </p:spTree>
    <p:extLst>
      <p:ext uri="{BB962C8B-B14F-4D97-AF65-F5344CB8AC3E}">
        <p14:creationId xmlns:p14="http://schemas.microsoft.com/office/powerpoint/2010/main" val="558797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7BC5FC60-207C-495A-8109-87AD28FB2D38}" type="slidenum">
              <a:rPr lang="es-CL" smtClean="0"/>
              <a:pPr/>
              <a:t>26</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6A35EB-99E5-4C94-9EAC-94E75E7E71B4}" type="datetimeFigureOut">
              <a:rPr lang="es-CL" smtClean="0"/>
              <a:pPr/>
              <a:t>06-09-2017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7326CB1-3968-4D00-AA6F-88C464B2EEE8}"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A35EB-99E5-4C94-9EAC-94E75E7E71B4}" type="datetimeFigureOut">
              <a:rPr lang="es-CL" smtClean="0"/>
              <a:pPr/>
              <a:t>06-09-2017</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26CB1-3968-4D00-AA6F-88C464B2EEE8}"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INCREMENTO  PREVISIONAL</a:t>
            </a:r>
            <a:endParaRPr lang="es-CL" dirty="0"/>
          </a:p>
        </p:txBody>
      </p:sp>
      <p:sp>
        <p:nvSpPr>
          <p:cNvPr id="3" name="2 Subtítulo"/>
          <p:cNvSpPr>
            <a:spLocks noGrp="1"/>
          </p:cNvSpPr>
          <p:nvPr>
            <p:ph type="subTitle" idx="1"/>
          </p:nvPr>
        </p:nvSpPr>
        <p:spPr/>
        <p:txBody>
          <a:bodyPr/>
          <a:lstStyle/>
          <a:p>
            <a:endParaRPr lang="es-C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a:xfrm>
            <a:off x="457200" y="1643050"/>
            <a:ext cx="8229600" cy="4483113"/>
          </a:xfrm>
        </p:spPr>
        <p:txBody>
          <a:bodyPr>
            <a:normAutofit fontScale="77500" lnSpcReduction="20000"/>
          </a:bodyPr>
          <a:lstStyle/>
          <a:p>
            <a:r>
              <a:rPr lang="es-CL" dirty="0" smtClean="0"/>
              <a:t>inciso primero del artículo 4º del D.L N° 3.501 se establece</a:t>
            </a:r>
          </a:p>
          <a:p>
            <a:r>
              <a:rPr lang="es-CL" dirty="0" smtClean="0"/>
              <a:t>que “Los incrementos de remuneraciones dispuestos por el</a:t>
            </a:r>
          </a:p>
          <a:p>
            <a:r>
              <a:rPr lang="es-CL" dirty="0" smtClean="0"/>
              <a:t>artículo 2º sólo deberán producir como efecto mantener el monto total líquido de las remuneraciones, beneficios y prestaciones, sean legales, convencionales o dispuestos por fallos arbitrales de los trabajadores a que se refiere dicho artículo.</a:t>
            </a:r>
          </a:p>
          <a:p>
            <a:r>
              <a:rPr lang="es-CL" dirty="0" smtClean="0"/>
              <a:t>En consecuencia, dichos incrementos no modificarán el monto de los beneficios o prestaciones en la parte no afecta a imposiciones previsionales y aquellos que por su naturaleza no lo estén.”</a:t>
            </a:r>
          </a:p>
          <a:p>
            <a:endParaRPr lang="es-C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92500" lnSpcReduction="10000"/>
          </a:bodyPr>
          <a:lstStyle/>
          <a:p>
            <a:r>
              <a:rPr lang="es-CL" dirty="0" smtClean="0"/>
              <a:t>De lo expuesto se concluye que en el régimen de pensiones regulado por los Decretos Leyes N°.3.500 y N° 3.501 son imponibles las remuneraciones definidas: (i) en los artículos 50 y 51 del Decreto Ley N° 2.200 (actuales artículos 41 y 42 del Código del Trabajo), y (</a:t>
            </a:r>
            <a:r>
              <a:rPr lang="es-CL" dirty="0" err="1" smtClean="0"/>
              <a:t>ii</a:t>
            </a:r>
            <a:r>
              <a:rPr lang="es-CL" dirty="0" smtClean="0"/>
              <a:t>) en los literales c) y d) del artículo 5 de la Ley núm. 18.883. Tales remuneraciones, en consecuencia, son “de naturaleza imponible” por ser “intrínsecamente afectas a imposiciones previsionales.”</a:t>
            </a:r>
          </a:p>
          <a:p>
            <a:endParaRPr lang="es-C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85000" lnSpcReduction="10000"/>
          </a:bodyPr>
          <a:lstStyle/>
          <a:p>
            <a:r>
              <a:rPr lang="es-CL" dirty="0" smtClean="0"/>
              <a:t>En consecuencia, las expresiones “remuneración de naturaleza imponible” e “intrínsecamente  afecta a imposiciones previsionales” corresponden al concepto</a:t>
            </a:r>
          </a:p>
          <a:p>
            <a:r>
              <a:rPr lang="es-CL" dirty="0" smtClean="0"/>
              <a:t>De contraprestaciones en dinero y en especies </a:t>
            </a:r>
            <a:r>
              <a:rPr lang="es-CL" dirty="0" err="1" smtClean="0"/>
              <a:t>avaluables</a:t>
            </a:r>
            <a:r>
              <a:rPr lang="es-CL" dirty="0" smtClean="0"/>
              <a:t> en dinero, debidas por el empleador al trabajador por causa del trabajo o servicio realizado, las que pueden asumir una o más de las modalidades y formas </a:t>
            </a:r>
            <a:r>
              <a:rPr lang="es-CL" dirty="0" err="1" smtClean="0"/>
              <a:t>remuneracionales</a:t>
            </a:r>
            <a:r>
              <a:rPr lang="es-CL" dirty="0" smtClean="0"/>
              <a:t>  Determinadas en forma no taxativa en el artículo 51 del D.L N°2.200 de 1978(actual artículo 42 del </a:t>
            </a:r>
            <a:r>
              <a:rPr lang="es-CL" dirty="0" err="1" smtClean="0"/>
              <a:t>Có</a:t>
            </a:r>
            <a:r>
              <a:rPr lang="es-CL" dirty="0" smtClean="0"/>
              <a:t> digo del Trabajo) y en el citado artículo 5 de la Ley N°18.883.-</a:t>
            </a:r>
          </a:p>
          <a:p>
            <a:endParaRPr lang="es-C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smtClean="0"/>
              <a:t>A la vez, remuneración imponible afecta a contribuciones previsionales es la remuneración de naturaleza imponible en la parte que no exceda de cincuenta sueldos vitales mensuales de la Región Metropolitana de Santiago (actualmente 66 Unidades de Fomento)</a:t>
            </a:r>
          </a:p>
          <a:p>
            <a:endParaRPr lang="es-C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1800" dirty="0" smtClean="0"/>
              <a:t>DETERMINACIÓN DE LAS REMUNERACIONES IMPONIBLES DE LOS</a:t>
            </a:r>
            <a:br>
              <a:rPr lang="es-CL" sz="1800" dirty="0" smtClean="0"/>
            </a:br>
            <a:r>
              <a:rPr lang="es-CL" sz="1800" dirty="0" smtClean="0"/>
              <a:t>FUNCIONARIOS MUNICIPALES.</a:t>
            </a:r>
            <a:br>
              <a:rPr lang="es-CL" sz="1800" dirty="0" smtClean="0"/>
            </a:br>
            <a:endParaRPr lang="es-CL" sz="1800" dirty="0"/>
          </a:p>
        </p:txBody>
      </p:sp>
      <p:sp>
        <p:nvSpPr>
          <p:cNvPr id="3" name="2 Marcador de contenido"/>
          <p:cNvSpPr>
            <a:spLocks noGrp="1"/>
          </p:cNvSpPr>
          <p:nvPr>
            <p:ph idx="1"/>
          </p:nvPr>
        </p:nvSpPr>
        <p:spPr/>
        <p:txBody>
          <a:bodyPr>
            <a:normAutofit fontScale="85000" lnSpcReduction="10000"/>
          </a:bodyPr>
          <a:lstStyle/>
          <a:p>
            <a:r>
              <a:rPr lang="es-CL" dirty="0" smtClean="0"/>
              <a:t>Con el mérito de lo expuesto sostenemos que en la determinación de la remuneración imponible de los </a:t>
            </a:r>
          </a:p>
          <a:p>
            <a:r>
              <a:rPr lang="es-CL" dirty="0" smtClean="0"/>
              <a:t>funcionarios municipales a la que se debe aplicar el</a:t>
            </a:r>
          </a:p>
          <a:p>
            <a:r>
              <a:rPr lang="es-CL" dirty="0" smtClean="0"/>
              <a:t>incremento previsional, se debe incluir las siguientes modalidades de remuneración: </a:t>
            </a:r>
          </a:p>
          <a:p>
            <a:r>
              <a:rPr lang="es-CL" dirty="0" smtClean="0"/>
              <a:t>(i) el sueldo base; (</a:t>
            </a:r>
            <a:r>
              <a:rPr lang="es-CL" dirty="0" err="1" smtClean="0"/>
              <a:t>ii</a:t>
            </a:r>
            <a:r>
              <a:rPr lang="es-CL" dirty="0" smtClean="0"/>
              <a:t>) la asignación de antigüedad; (</a:t>
            </a:r>
            <a:r>
              <a:rPr lang="es-CL" dirty="0" err="1" smtClean="0"/>
              <a:t>iii</a:t>
            </a:r>
            <a:r>
              <a:rPr lang="es-CL" dirty="0" smtClean="0"/>
              <a:t>) la asignación de mejoramiento de la gestión municipal; (</a:t>
            </a:r>
            <a:r>
              <a:rPr lang="es-CL" dirty="0" err="1" smtClean="0"/>
              <a:t>iv</a:t>
            </a:r>
            <a:r>
              <a:rPr lang="es-CL" dirty="0" smtClean="0"/>
              <a:t>) la asignación municipal; (v) la asignación de zona, y (vi) el pago de las horas extraordinarias (sobresueldo)</a:t>
            </a:r>
          </a:p>
          <a:p>
            <a:endParaRPr lang="es-C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85000" lnSpcReduction="20000"/>
          </a:bodyPr>
          <a:lstStyle/>
          <a:p>
            <a:r>
              <a:rPr lang="es-CL" dirty="0" smtClean="0"/>
              <a:t>No obstante, en el caso de los funcionarios municipales el incremento previsional se ha aplicado solamente sobre el sueldo base. De este modo se ha establecido una modalidad restrictiva que excluye las siguientes otras formas de remuneración municipal intrínsecamente, imponibles:</a:t>
            </a:r>
          </a:p>
          <a:p>
            <a:r>
              <a:rPr lang="es-CL" dirty="0" smtClean="0"/>
              <a:t>(i) la asignación de antigüedad;</a:t>
            </a:r>
          </a:p>
          <a:p>
            <a:r>
              <a:rPr lang="es-CL" dirty="0" smtClean="0"/>
              <a:t>(</a:t>
            </a:r>
            <a:r>
              <a:rPr lang="es-CL" dirty="0" err="1" smtClean="0"/>
              <a:t>ii</a:t>
            </a:r>
            <a:r>
              <a:rPr lang="es-CL" dirty="0" smtClean="0"/>
              <a:t>) la asignación de mejoramiento de la gestión municipal;</a:t>
            </a:r>
          </a:p>
          <a:p>
            <a:r>
              <a:rPr lang="es-CL" dirty="0" smtClean="0"/>
              <a:t>(</a:t>
            </a:r>
            <a:r>
              <a:rPr lang="es-CL" dirty="0" err="1" smtClean="0"/>
              <a:t>iii</a:t>
            </a:r>
            <a:r>
              <a:rPr lang="es-CL" dirty="0" smtClean="0"/>
              <a:t>)la asignación municipal</a:t>
            </a:r>
          </a:p>
          <a:p>
            <a:r>
              <a:rPr lang="es-CL" dirty="0" smtClean="0"/>
              <a:t>(</a:t>
            </a:r>
            <a:r>
              <a:rPr lang="es-CL" dirty="0" err="1" smtClean="0"/>
              <a:t>iv</a:t>
            </a:r>
            <a:r>
              <a:rPr lang="es-CL" dirty="0" smtClean="0"/>
              <a:t>) la asignación de zona, y</a:t>
            </a:r>
          </a:p>
          <a:p>
            <a:r>
              <a:rPr lang="es-CL" dirty="0" smtClean="0"/>
              <a:t>(v) el pago de las horas extraordinarias (sobresueldo)</a:t>
            </a:r>
          </a:p>
          <a:p>
            <a:endParaRPr lang="es-CL" dirty="0" smtClean="0"/>
          </a:p>
          <a:p>
            <a:endParaRPr lang="es-C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85000" lnSpcReduction="10000"/>
          </a:bodyPr>
          <a:lstStyle/>
          <a:p>
            <a:r>
              <a:rPr lang="es-CL" dirty="0" smtClean="0"/>
              <a:t>Dichas exclusiones constituyen una abierta y prolongada violación de los Convenios Internacionales ya mencionados por cuanto disminuyen arbitraria e ilegalmente el monto de la remuneración sobre la cual debe aplicarse el incremento previsional del Decreto Ley núm. 3.501, afectando así gravemente: </a:t>
            </a:r>
          </a:p>
          <a:p>
            <a:r>
              <a:rPr lang="es-CL" dirty="0" smtClean="0"/>
              <a:t>(i) el monto de las cotizaciones; (</a:t>
            </a:r>
            <a:r>
              <a:rPr lang="es-CL" dirty="0" err="1" smtClean="0"/>
              <a:t>ii</a:t>
            </a:r>
            <a:r>
              <a:rPr lang="es-CL" dirty="0" smtClean="0"/>
              <a:t>) el volumen de los fondos constituidos para atender el pago de las pensiones de vejez e invalidez, y (</a:t>
            </a:r>
            <a:r>
              <a:rPr lang="es-CL" dirty="0" err="1" smtClean="0"/>
              <a:t>iii</a:t>
            </a:r>
            <a:r>
              <a:rPr lang="es-CL" dirty="0" smtClean="0"/>
              <a:t>) la cuantía de las</a:t>
            </a:r>
          </a:p>
          <a:p>
            <a:r>
              <a:rPr lang="es-CL" dirty="0" smtClean="0"/>
              <a:t>correspondientes pensiones individualmente asignadas.</a:t>
            </a:r>
          </a:p>
          <a:p>
            <a:endParaRPr lang="es-C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000" dirty="0" smtClean="0"/>
              <a:t>APLICACIÓN DEL DICTAMEN N° 8.466, DE FECHA 22 DE FEBRERO DE</a:t>
            </a:r>
            <a:br>
              <a:rPr lang="es-CL" sz="2000" dirty="0" smtClean="0"/>
            </a:br>
            <a:r>
              <a:rPr lang="es-CL" sz="2000" dirty="0" smtClean="0"/>
              <a:t>2008.</a:t>
            </a:r>
            <a:br>
              <a:rPr lang="es-CL" sz="2000" dirty="0" smtClean="0"/>
            </a:br>
            <a:endParaRPr lang="es-CL" sz="2000" dirty="0"/>
          </a:p>
        </p:txBody>
      </p:sp>
      <p:sp>
        <p:nvSpPr>
          <p:cNvPr id="3" name="2 Marcador de contenido"/>
          <p:cNvSpPr>
            <a:spLocks noGrp="1"/>
          </p:cNvSpPr>
          <p:nvPr>
            <p:ph idx="1"/>
          </p:nvPr>
        </p:nvSpPr>
        <p:spPr/>
        <p:txBody>
          <a:bodyPr>
            <a:normAutofit fontScale="70000" lnSpcReduction="20000"/>
          </a:bodyPr>
          <a:lstStyle/>
          <a:p>
            <a:r>
              <a:rPr lang="es-CL" dirty="0" smtClean="0"/>
              <a:t>En él se estableció que “El incremento previsional dispuesto por el D.L. 3.501/80, no se calcula en relación a cada asignación en particular, sino que sobre el total de las que se perciben como retribución por el desempeño de un cargo público. Ello, porque el objetivo del aludido incremento es el de mantener el monto líquido de las remuneraciones que perciben los funcionarios, evitando la disminución que</a:t>
            </a:r>
          </a:p>
          <a:p>
            <a:r>
              <a:rPr lang="es-CL" dirty="0" smtClean="0"/>
              <a:t>les afectaría a causa del aumento de cotizaciones que pasaron a ser de cargo del trabajador. De este modo, al ser la protección de las rentas líquidas del empleado el propósito de dicho aumento, y a falta de un precepto legal específico en contrario, no corresponde tenerlo presente para fines diversos del que expresamente ha previsto la ley. Además, el derecho  al cobro de asignaciones, según el artículo 99 del Estatuto Administrativo ,prescribe en el plazo de seis meses contado desde la fecha en que se hicieron exigibles.</a:t>
            </a:r>
          </a:p>
          <a:p>
            <a:endParaRPr lang="es-C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92500"/>
          </a:bodyPr>
          <a:lstStyle/>
          <a:p>
            <a:r>
              <a:rPr lang="es-CL" dirty="0" smtClean="0"/>
              <a:t>En virtud de este dictamen, a mediados del año 2009, las Asociaciones de Funcionarios Municipales de las comunas del país, solicitaron a las autoridades comunales que se aplicara lo dispuesto por la Contraloría General de la República en el Dictamen N° 8.466/2008, para que procedieran a </a:t>
            </a:r>
            <a:r>
              <a:rPr lang="es-CL" dirty="0" err="1" smtClean="0"/>
              <a:t>recalcular</a:t>
            </a:r>
            <a:r>
              <a:rPr lang="es-CL" dirty="0" smtClean="0"/>
              <a:t> y pagar el</a:t>
            </a:r>
          </a:p>
          <a:p>
            <a:r>
              <a:rPr lang="es-CL" dirty="0" smtClean="0"/>
              <a:t>incremento previsional en la forma como lo determinó el Órgano de Control Nacional.</a:t>
            </a:r>
          </a:p>
          <a:p>
            <a:endParaRPr lang="es-C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000" dirty="0" smtClean="0"/>
              <a:t>LA INTERPRETACIÓN RESTRICTIVA DE LA CONTRALORÍA</a:t>
            </a:r>
            <a:br>
              <a:rPr lang="es-CL" sz="2000" dirty="0" smtClean="0"/>
            </a:br>
            <a:r>
              <a:rPr lang="es-CL" sz="2000" dirty="0" smtClean="0"/>
              <a:t>.</a:t>
            </a:r>
            <a:br>
              <a:rPr lang="es-CL" sz="2000" dirty="0" smtClean="0"/>
            </a:br>
            <a:endParaRPr lang="es-CL" sz="2000" dirty="0"/>
          </a:p>
        </p:txBody>
      </p:sp>
      <p:sp>
        <p:nvSpPr>
          <p:cNvPr id="3" name="2 Marcador de contenido"/>
          <p:cNvSpPr>
            <a:spLocks noGrp="1"/>
          </p:cNvSpPr>
          <p:nvPr>
            <p:ph idx="1"/>
          </p:nvPr>
        </p:nvSpPr>
        <p:spPr/>
        <p:txBody>
          <a:bodyPr>
            <a:normAutofit fontScale="77500" lnSpcReduction="20000"/>
          </a:bodyPr>
          <a:lstStyle/>
          <a:p>
            <a:r>
              <a:rPr lang="es-CL" dirty="0" smtClean="0"/>
              <a:t>En efecto, el claro y macizo pronunciamiento contenido en el Dictamen N</a:t>
            </a:r>
            <a:r>
              <a:rPr lang="es-CL" smtClean="0"/>
              <a:t>° 8.466, de </a:t>
            </a:r>
            <a:r>
              <a:rPr lang="es-CL" dirty="0" smtClean="0"/>
              <a:t>2008,fue objeto de una restrictiva interpretación mediante el Dictamen Nº 44.764,de la Contraloría General de la República, del 18 de Agosto de 2009 ,en cuya parte resolutiva se sostuvo que: “...Por consiguiente, en mérito de lo expuesto es dable aclarar el oficio Nº 8.466, de 2008, en cuanto a que el incremento contemplado en la normativa antes aludida, debe calcularse aplicando el factor que corresponde sólo sobre las remuneraciones que al 28 de febrero de 1981 se encontraban afectas a cotizaciones previsionales, y no a las creadas o establecidas con posterioridad , las que no gozan </a:t>
            </a:r>
            <a:r>
              <a:rPr lang="es-CL" smtClean="0"/>
              <a:t>del beneficio establecido </a:t>
            </a:r>
            <a:r>
              <a:rPr lang="es-CL" dirty="0" smtClean="0"/>
              <a:t>por el legislador.”</a:t>
            </a:r>
          </a:p>
          <a:p>
            <a:endParaRPr lang="es-C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1800" dirty="0" smtClean="0"/>
              <a:t>ANTECEDENTES GENERALES Y CRONOLOGICOS DE LA GENESIS DEL INCREMENTO PREVISIONAL DE LOS FUNCIONARIOS </a:t>
            </a:r>
            <a:r>
              <a:rPr lang="es-CL" sz="1800" dirty="0"/>
              <a:t/>
            </a:r>
            <a:br>
              <a:rPr lang="es-CL" sz="1800" dirty="0"/>
            </a:br>
            <a:r>
              <a:rPr lang="es-CL" sz="1800" dirty="0" smtClean="0"/>
              <a:t>MUNICIPALES DE CHILE</a:t>
            </a:r>
            <a:r>
              <a:rPr lang="es-CL" sz="1800" dirty="0"/>
              <a:t/>
            </a:r>
            <a:br>
              <a:rPr lang="es-CL" sz="1800" dirty="0"/>
            </a:br>
            <a:r>
              <a:rPr lang="es-CL" sz="1800" dirty="0"/>
              <a:t/>
            </a:r>
            <a:br>
              <a:rPr lang="es-CL" sz="1800" dirty="0"/>
            </a:br>
            <a:endParaRPr lang="es-CL" sz="1800" dirty="0"/>
          </a:p>
        </p:txBody>
      </p:sp>
      <p:sp>
        <p:nvSpPr>
          <p:cNvPr id="3" name="2 Marcador de contenido"/>
          <p:cNvSpPr>
            <a:spLocks noGrp="1"/>
          </p:cNvSpPr>
          <p:nvPr>
            <p:ph idx="1"/>
          </p:nvPr>
        </p:nvSpPr>
        <p:spPr/>
        <p:txBody>
          <a:bodyPr>
            <a:normAutofit fontScale="92500" lnSpcReduction="20000"/>
          </a:bodyPr>
          <a:lstStyle/>
          <a:p>
            <a:r>
              <a:rPr lang="es-CL" dirty="0"/>
              <a:t>En </a:t>
            </a:r>
            <a:r>
              <a:rPr lang="es-CL" dirty="0" smtClean="0"/>
              <a:t>Chile, antes </a:t>
            </a:r>
            <a:r>
              <a:rPr lang="es-CL" dirty="0"/>
              <a:t>de </a:t>
            </a:r>
            <a:r>
              <a:rPr lang="es-CL" dirty="0" smtClean="0"/>
              <a:t>1980, el </a:t>
            </a:r>
            <a:r>
              <a:rPr lang="es-CL" dirty="0"/>
              <a:t>sistema </a:t>
            </a:r>
            <a:r>
              <a:rPr lang="es-CL" dirty="0" smtClean="0"/>
              <a:t>de pensiones </a:t>
            </a:r>
            <a:r>
              <a:rPr lang="es-CL" dirty="0"/>
              <a:t>era de "reparto", donde los cotizantes </a:t>
            </a:r>
            <a:r>
              <a:rPr lang="es-CL" dirty="0" smtClean="0"/>
              <a:t>activos </a:t>
            </a:r>
            <a:r>
              <a:rPr lang="es-CL" dirty="0"/>
              <a:t>financiaban las </a:t>
            </a:r>
            <a:r>
              <a:rPr lang="es-CL" dirty="0" smtClean="0"/>
              <a:t>pensiones de </a:t>
            </a:r>
            <a:r>
              <a:rPr lang="es-CL" dirty="0"/>
              <a:t>los pasivos, el cual era administrado por el Estado. La principal crítica que se </a:t>
            </a:r>
            <a:r>
              <a:rPr lang="es-CL" dirty="0" smtClean="0"/>
              <a:t>le hacía </a:t>
            </a:r>
            <a:r>
              <a:rPr lang="es-CL" dirty="0"/>
              <a:t>a este sistema, es que representaba un capital desaprovechado, que </a:t>
            </a:r>
            <a:r>
              <a:rPr lang="es-CL" dirty="0" smtClean="0"/>
              <a:t>bien podría </a:t>
            </a:r>
            <a:r>
              <a:rPr lang="es-CL" dirty="0"/>
              <a:t>usarse para la inversión privada; y que la </a:t>
            </a:r>
            <a:r>
              <a:rPr lang="es-CL" dirty="0" smtClean="0"/>
              <a:t>administración </a:t>
            </a:r>
            <a:r>
              <a:rPr lang="es-CL" dirty="0"/>
              <a:t>del sistema </a:t>
            </a:r>
            <a:r>
              <a:rPr lang="es-CL" dirty="0" smtClean="0"/>
              <a:t>en diversas </a:t>
            </a:r>
            <a:r>
              <a:rPr lang="es-CL" dirty="0"/>
              <a:t>Cajas era ineficiente y onerosa. La ventaja del sistema, en cambio, </a:t>
            </a:r>
            <a:r>
              <a:rPr lang="es-CL" dirty="0" smtClean="0"/>
              <a:t>era que </a:t>
            </a:r>
            <a:r>
              <a:rPr lang="es-CL" dirty="0"/>
              <a:t>las jubilaciones no dependían de las fluctuaciones del mercado</a:t>
            </a:r>
          </a:p>
          <a:p>
            <a:endParaRPr lang="es-C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000" b="1" dirty="0" smtClean="0"/>
              <a:t>ARGUMENTOS DE DERECHO</a:t>
            </a:r>
            <a:r>
              <a:rPr lang="es-CL" sz="2000" dirty="0" smtClean="0"/>
              <a:t/>
            </a:r>
            <a:br>
              <a:rPr lang="es-CL" sz="2000" dirty="0" smtClean="0"/>
            </a:br>
            <a:r>
              <a:rPr lang="es-ES_tradnl" sz="2000" b="1" dirty="0" smtClean="0"/>
              <a:t>¿Por qué el actuar de la Contraloría es arbitrario e ilegal?</a:t>
            </a:r>
            <a:r>
              <a:rPr lang="es-CL" sz="2000" dirty="0" smtClean="0"/>
              <a:t/>
            </a:r>
            <a:br>
              <a:rPr lang="es-CL" sz="2000" dirty="0" smtClean="0"/>
            </a:br>
            <a:endParaRPr lang="es-CL" sz="2000" dirty="0"/>
          </a:p>
        </p:txBody>
      </p:sp>
      <p:sp>
        <p:nvSpPr>
          <p:cNvPr id="3" name="2 Marcador de contenido"/>
          <p:cNvSpPr>
            <a:spLocks noGrp="1"/>
          </p:cNvSpPr>
          <p:nvPr>
            <p:ph idx="1"/>
          </p:nvPr>
        </p:nvSpPr>
        <p:spPr/>
        <p:txBody>
          <a:bodyPr/>
          <a:lstStyle/>
          <a:p>
            <a:r>
              <a:rPr lang="es-ES_tradnl" dirty="0" smtClean="0"/>
              <a:t>Existe consenso en la literatura que los dictámenes del organismo contralor son </a:t>
            </a:r>
            <a:r>
              <a:rPr lang="es-ES_tradnl" b="1" dirty="0" smtClean="0"/>
              <a:t>obligatorios</a:t>
            </a:r>
            <a:r>
              <a:rPr lang="es-ES_tradnl" dirty="0" smtClean="0"/>
              <a:t> para los empleados públicos, y que el desconocimiento de los mismos por un Jefe de Servicio que resuelva contra lo informado por ésta, acarreará la responsabilidad de ese funcionario, sea en vía civil, administrativa o penal, según corresponda</a:t>
            </a:r>
            <a:endParaRPr lang="es-C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pPr lvl="0"/>
            <a:r>
              <a:rPr lang="es-ES_tradnl" dirty="0" smtClean="0"/>
              <a:t>Por esta razón la jurisprudencia administrativa señala que los dictámenes de la Contraloría General no sólo tienen el carácter de obligatorios para el caso concreto a que se refieren, sino que también respecto de todas aquellas situaciones que se encuadren dentro del contexto del dictamen de que se trate, por lo que, como se evidencia, </a:t>
            </a:r>
            <a:r>
              <a:rPr lang="es-ES_tradnl" b="1" dirty="0" smtClean="0"/>
              <a:t>son de aplicación general</a:t>
            </a:r>
            <a:r>
              <a:rPr lang="es-ES_tradnl" dirty="0" smtClean="0"/>
              <a:t>. </a:t>
            </a:r>
            <a:endParaRPr lang="es-CL" dirty="0" smtClean="0"/>
          </a:p>
          <a:p>
            <a:endParaRPr lang="es-C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pPr lvl="0"/>
            <a:r>
              <a:rPr lang="es-ES_tradnl" dirty="0" smtClean="0"/>
              <a:t>“</a:t>
            </a:r>
            <a:r>
              <a:rPr lang="es-ES_tradnl" i="1" dirty="0" smtClean="0"/>
              <a:t>Los dictámenes de esta Contraloría General son informes que tienen por objeto interpretar el verdadero sentido y alcance, siendo de cumplimiento obligatorio para el servidor que corresponda</a:t>
            </a:r>
            <a:r>
              <a:rPr lang="es-ES_tradnl" dirty="0" smtClean="0"/>
              <a:t>”; ellos pueden ser aplicados a cualquier caso particular, “</a:t>
            </a:r>
            <a:r>
              <a:rPr lang="es-ES_tradnl" i="1" dirty="0" smtClean="0"/>
              <a:t>mientras constituyan jurisprudencia vigente, sin que sea indispensable que previamente se dicte un acto administrativo</a:t>
            </a:r>
            <a:r>
              <a:rPr lang="es-ES_tradnl" dirty="0" smtClean="0"/>
              <a:t>”.</a:t>
            </a:r>
            <a:endParaRPr lang="es-CL" dirty="0" smtClean="0"/>
          </a:p>
          <a:p>
            <a:endParaRPr lang="es-C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ES_tradnl" b="1" dirty="0" smtClean="0"/>
              <a:t>Los dictámenes son actos administrativos que rigen para el futuro. No tienen efecto retroactivo: violación del art. 52 de la Ley N° 19.880. El dictamen del año 2008 es un acto de contenido favorable que declara derechos lo que impide su revocación e invalidación</a:t>
            </a:r>
            <a:endParaRPr lang="es-CL" dirty="0" smtClean="0"/>
          </a:p>
          <a:p>
            <a:endParaRPr lang="es-C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92500" lnSpcReduction="20000"/>
          </a:bodyPr>
          <a:lstStyle/>
          <a:p>
            <a:pPr lvl="0"/>
            <a:r>
              <a:rPr lang="es-ES_tradnl" dirty="0" smtClean="0"/>
              <a:t>Por esta razón se debe adoptar una garantía adicional por parte de la Contraloría cuando señala que los </a:t>
            </a:r>
            <a:r>
              <a:rPr lang="es-ES_tradnl" b="1" i="1" dirty="0" smtClean="0"/>
              <a:t>dictámenes </a:t>
            </a:r>
            <a:r>
              <a:rPr lang="es-ES_tradnl" b="1" i="1" dirty="0" err="1" smtClean="0"/>
              <a:t>reconsideratorios</a:t>
            </a:r>
            <a:r>
              <a:rPr lang="es-ES_tradnl" dirty="0" smtClean="0"/>
              <a:t>, al revés de los que efectúan una interpretación concreta por primera vez, </a:t>
            </a:r>
            <a:r>
              <a:rPr lang="es-ES_tradnl" b="1" dirty="0" smtClean="0"/>
              <a:t>rigen para el futuro</a:t>
            </a:r>
            <a:r>
              <a:rPr lang="es-ES_tradnl" dirty="0" smtClean="0"/>
              <a:t>, esto es, “</a:t>
            </a:r>
            <a:r>
              <a:rPr lang="es-ES_tradnl" i="1" dirty="0" smtClean="0"/>
              <a:t>sólo pueden tener incidencia en situaciones surgidas con posterioridad a su emisión formal</a:t>
            </a:r>
            <a:r>
              <a:rPr lang="es-ES_tradnl" dirty="0" smtClean="0"/>
              <a:t>” y “</a:t>
            </a:r>
            <a:r>
              <a:rPr lang="es-ES_tradnl" b="1" i="1" dirty="0" smtClean="0"/>
              <a:t>no pueden afectar las situaciones jurídicas completamente constituidas bajo la vigencia de un anterior pronunciamiento</a:t>
            </a:r>
            <a:r>
              <a:rPr lang="es-ES_tradnl" dirty="0" smtClean="0"/>
              <a:t>”.</a:t>
            </a:r>
            <a:endParaRPr lang="es-CL" dirty="0" smtClean="0"/>
          </a:p>
          <a:p>
            <a:endParaRPr lang="es-C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pPr lvl="0"/>
            <a:r>
              <a:rPr lang="es-ES_tradnl" dirty="0" smtClean="0"/>
              <a:t>La razón de esto está en el viejo </a:t>
            </a:r>
            <a:r>
              <a:rPr lang="es-ES_tradnl" b="1" dirty="0" smtClean="0"/>
              <a:t>principio de irrevocabilidad</a:t>
            </a:r>
            <a:r>
              <a:rPr lang="es-ES_tradnl" dirty="0" smtClean="0"/>
              <a:t> de los actos administrativos de contenido favorable, hoy establecida en los arts. 52 y en el 61 letra a) de la Ley Nº 19.880, que se traduce en que el cambio normativo (en este caso jurisprudencial) </a:t>
            </a:r>
            <a:r>
              <a:rPr lang="es-ES_tradnl" b="1" dirty="0" smtClean="0"/>
              <a:t>no puede afectar situaciones consolidadas</a:t>
            </a:r>
            <a:r>
              <a:rPr lang="es-ES_tradnl" dirty="0" smtClean="0"/>
              <a:t> en el período bajo la cual se encontraba vigente el contenido normativo del dictamen.</a:t>
            </a:r>
            <a:endParaRPr lang="es-CL" dirty="0" smtClean="0"/>
          </a:p>
          <a:p>
            <a:endParaRPr lang="es-C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z="2700" b="1" dirty="0" smtClean="0"/>
              <a:t>El dictamen de septiembre de 2009 viola el derecho de propiedad que existe sobre las remuneraciones y la igualdad ante la ley de quienes no percibieron el pago.</a:t>
            </a:r>
            <a:r>
              <a:rPr lang="es-CL" sz="1800" dirty="0" smtClean="0"/>
              <a:t/>
            </a:r>
            <a:br>
              <a:rPr lang="es-CL" sz="1800" dirty="0" smtClean="0"/>
            </a:br>
            <a:r>
              <a:rPr lang="es-CL" sz="1800" dirty="0" smtClean="0"/>
              <a:t/>
            </a:r>
            <a:br>
              <a:rPr lang="es-CL" sz="1800" dirty="0" smtClean="0"/>
            </a:br>
            <a:endParaRPr lang="es-CL" sz="1800" dirty="0"/>
          </a:p>
        </p:txBody>
      </p:sp>
      <p:sp>
        <p:nvSpPr>
          <p:cNvPr id="3" name="2 Marcador de contenido"/>
          <p:cNvSpPr>
            <a:spLocks noGrp="1"/>
          </p:cNvSpPr>
          <p:nvPr>
            <p:ph idx="1"/>
          </p:nvPr>
        </p:nvSpPr>
        <p:spPr/>
        <p:txBody>
          <a:bodyPr/>
          <a:lstStyle/>
          <a:p>
            <a:pPr lvl="0"/>
            <a:r>
              <a:rPr lang="es-ES_tradnl" dirty="0" smtClean="0"/>
              <a:t>Como se puede apreciar al haber actuado de la manera señalada la Contraloría actúa de un modo ilegal (al dar efecto retroactivo a un acto administrativo –art. 52- y dejar sin efecto un acto de contenido favorable –art. 61 letra a), ambos de la Ley N° 19.880), pero además arbitrario al </a:t>
            </a:r>
            <a:r>
              <a:rPr lang="es-ES_tradnl" b="1" dirty="0" smtClean="0"/>
              <a:t>violar la confianza legítima</a:t>
            </a:r>
            <a:r>
              <a:rPr lang="es-ES_tradnl" dirty="0" smtClean="0"/>
              <a:t>, de la manera en que se ha señalado.</a:t>
            </a:r>
            <a:endParaRPr lang="es-CL" dirty="0" smtClean="0"/>
          </a:p>
          <a:p>
            <a:endParaRPr lang="es-C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pPr lvl="0"/>
            <a:r>
              <a:rPr lang="es-ES_tradnl" dirty="0" smtClean="0"/>
              <a:t>Este proceder arbitrario e ilegal, viola abiertamente el derecho de propiedad establecido en el art. 19 Nº 24 de la Constitución para quienes percibieron la asignación, y el derecho a la igualdad ante la ley establecido en el art. 19 N° 2, para quienes el dictamen 8.466 de 2008 otorgó el derecho, </a:t>
            </a:r>
            <a:r>
              <a:rPr lang="es-ES_tradnl" b="1" u="sng" dirty="0" smtClean="0"/>
              <a:t>pero que no lo percibieron.</a:t>
            </a:r>
            <a:endParaRPr lang="es-CL" dirty="0" smtClean="0"/>
          </a:p>
          <a:p>
            <a:endParaRPr lang="es-C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smtClean="0"/>
              <a:t>Privación del derecho de propiedad sobre las remuneraciones percibidas</a:t>
            </a:r>
            <a:endParaRPr lang="es-CL" sz="2800" dirty="0"/>
          </a:p>
        </p:txBody>
      </p:sp>
      <p:sp>
        <p:nvSpPr>
          <p:cNvPr id="3" name="2 Marcador de contenido"/>
          <p:cNvSpPr>
            <a:spLocks noGrp="1"/>
          </p:cNvSpPr>
          <p:nvPr>
            <p:ph idx="1"/>
          </p:nvPr>
        </p:nvSpPr>
        <p:spPr/>
        <p:txBody>
          <a:bodyPr/>
          <a:lstStyle/>
          <a:p>
            <a:pPr lvl="0"/>
            <a:r>
              <a:rPr lang="es-ES_tradnl" dirty="0" smtClean="0"/>
              <a:t>El dictamen Nº 50142 de 2009  vulnera el derecho de propiedad de que gozan los funcionarios por sobre sus remuneraciones. Así, el dictamen Nº 8466 al determinar una nueva fórmula de cálculo del incremento D.L. 3.501, trajo como consecuencia un aumento en las remuneraciones, generándose diferencias por este concepto a favor de los trabajadores, que fueron percibidas por ellos.</a:t>
            </a:r>
            <a:endParaRPr lang="es-CL" dirty="0" smtClean="0"/>
          </a:p>
          <a:p>
            <a:endParaRPr lang="es-C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ES_tradnl" dirty="0" smtClean="0"/>
              <a:t>Como se sabe el artículo 92 del Estatuto Administrativo para Funcionarios Municipales, consagra el derecho funcionario a percibir por sus servicios las remuneraciones y demás asignaciones adicionales que establezca la ley</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r>
              <a:rPr lang="es-CL" dirty="0"/>
              <a:t>Con </a:t>
            </a:r>
            <a:r>
              <a:rPr lang="es-CL" dirty="0" smtClean="0"/>
              <a:t>la reforma </a:t>
            </a:r>
            <a:r>
              <a:rPr lang="es-CL" dirty="0"/>
              <a:t>de 1980, se privatizaron las pensiones, implementándose un </a:t>
            </a:r>
            <a:r>
              <a:rPr lang="es-CL" dirty="0" smtClean="0"/>
              <a:t>nuevo sistema </a:t>
            </a:r>
            <a:r>
              <a:rPr lang="es-CL" dirty="0"/>
              <a:t>previsional basado en la capitalización individual, en el cual se obligaba a</a:t>
            </a:r>
          </a:p>
          <a:p>
            <a:pPr>
              <a:buNone/>
            </a:pPr>
            <a:r>
              <a:rPr lang="es-CL" dirty="0" smtClean="0"/>
              <a:t>     cada </a:t>
            </a:r>
            <a:r>
              <a:rPr lang="es-CL" dirty="0"/>
              <a:t>nuevo trabajador a cotizar en administradoras privadas de fondos </a:t>
            </a:r>
            <a:r>
              <a:rPr lang="es-CL" dirty="0" smtClean="0"/>
              <a:t>de pensiones (AFP). El ahorro por parte de cada trabajador y las rentas que ésta</a:t>
            </a:r>
          </a:p>
          <a:p>
            <a:r>
              <a:rPr lang="es-CL" dirty="0" smtClean="0"/>
              <a:t>produzcan</a:t>
            </a:r>
            <a:r>
              <a:rPr lang="es-CL" dirty="0"/>
              <a:t>, constituirán su </a:t>
            </a:r>
            <a:r>
              <a:rPr lang="es-CL" dirty="0" err="1" smtClean="0"/>
              <a:t>jubilacion</a:t>
            </a:r>
            <a:endParaRPr lang="es-CL" dirty="0"/>
          </a:p>
          <a:p>
            <a:endParaRPr lang="es-C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pPr lvl="0"/>
            <a:r>
              <a:rPr lang="es-ES_tradnl" dirty="0" smtClean="0"/>
              <a:t>Conforme a la interpretación de la ley efectuada por Contraloría y plasmada en el dictamen 8.466, se incorporó </a:t>
            </a:r>
            <a:r>
              <a:rPr lang="es-ES_tradnl" b="1" dirty="0" smtClean="0"/>
              <a:t>en el patrimonio</a:t>
            </a:r>
            <a:r>
              <a:rPr lang="es-ES_tradnl" dirty="0" smtClean="0"/>
              <a:t> de cada uno de los funcionarios el derecho al incremento en los términos fijados por el dictamen, incremento que forma parte de la remuneración.  </a:t>
            </a:r>
            <a:endParaRPr lang="es-CL" dirty="0" smtClean="0"/>
          </a:p>
          <a:p>
            <a:endParaRPr lang="es-C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pPr lvl="0"/>
            <a:r>
              <a:rPr lang="es-ES_tradnl" dirty="0" smtClean="0"/>
              <a:t>De este modo, cuando el dictamen impugnado ordena el reembolso de lo pagado, sobre la base precisamente del dictamen de 2008 que la propia Contraloría dictó, priva </a:t>
            </a:r>
            <a:r>
              <a:rPr lang="es-ES_tradnl" b="1" dirty="0" smtClean="0"/>
              <a:t>de un modo arbitrario e ilegal el derecho de propiedad sobre las remuneraciones percibidas legítimamente</a:t>
            </a:r>
            <a:r>
              <a:rPr lang="es-ES_tradnl" dirty="0" smtClean="0"/>
              <a:t>.</a:t>
            </a:r>
            <a:endParaRPr lang="es-CL" dirty="0" smtClean="0"/>
          </a:p>
          <a:p>
            <a:endParaRPr lang="es-C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77500" lnSpcReduction="20000"/>
          </a:bodyPr>
          <a:lstStyle/>
          <a:p>
            <a:r>
              <a:rPr lang="es-ES_tradnl" dirty="0" smtClean="0"/>
              <a:t>La Corte Suprema, ha reconocido de manera clara la propiedad sobre las remuneraciones, así en la Sentencia Rol Nº 73 – 2008 “</a:t>
            </a:r>
            <a:r>
              <a:rPr lang="es-ES" i="1" dirty="0" smtClean="0"/>
              <a:t>Mario Santiago Carmona </a:t>
            </a:r>
            <a:r>
              <a:rPr lang="es-ES" i="1" dirty="0" err="1" smtClean="0"/>
              <a:t>Pelissier</a:t>
            </a:r>
            <a:r>
              <a:rPr lang="es-ES" i="1" dirty="0" smtClean="0"/>
              <a:t> con Ilustre Municipalidad de </a:t>
            </a:r>
            <a:r>
              <a:rPr lang="es-ES" i="1" dirty="0" err="1" smtClean="0"/>
              <a:t>Chaitén</a:t>
            </a:r>
            <a:r>
              <a:rPr lang="es-ES" i="1" dirty="0" smtClean="0"/>
              <a:t> y </a:t>
            </a:r>
            <a:endParaRPr lang="es-CL" dirty="0" smtClean="0"/>
          </a:p>
          <a:p>
            <a:r>
              <a:rPr lang="es-ES_tradnl" dirty="0" smtClean="0"/>
              <a:t>Por otra parte, la Corte de Apelaciones de Santiago, confirmada por la Corte Suprema, en la sentencia Rol Nº 3711 – 2007 “</a:t>
            </a:r>
            <a:r>
              <a:rPr lang="es-ES" i="1" dirty="0" smtClean="0"/>
              <a:t>María Teresa Bernardita </a:t>
            </a:r>
            <a:r>
              <a:rPr lang="es-ES" i="1" dirty="0" err="1" smtClean="0"/>
              <a:t>Cruzat</a:t>
            </a:r>
            <a:r>
              <a:rPr lang="es-ES" i="1" dirty="0" smtClean="0"/>
              <a:t> Cienfuegos y otros con General Director de Carabineros</a:t>
            </a:r>
            <a:r>
              <a:rPr lang="es-ES" dirty="0" smtClean="0"/>
              <a:t>”, </a:t>
            </a:r>
            <a:r>
              <a:rPr lang="es-ES_tradnl" b="1" dirty="0" smtClean="0"/>
              <a:t>estableció y reconoció</a:t>
            </a:r>
            <a:r>
              <a:rPr lang="es-ES_tradnl" dirty="0" smtClean="0"/>
              <a:t> que funcionarios que no se reubican en grados administrativos que le pertenecen por derecho, sufren una vulneración del artículo 19 Nº 2 y 24 de la Constitución, ya que lo que dejan de percibir por la remuneración se incorpora al patrimonio personal y entonces cautelado por la garantía de propiedad. </a:t>
            </a:r>
            <a:endParaRPr lang="es-C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40000" lnSpcReduction="20000"/>
          </a:bodyPr>
          <a:lstStyle/>
          <a:p>
            <a:pPr lvl="0"/>
            <a:r>
              <a:rPr lang="es-ES_tradnl" sz="4500" dirty="0" smtClean="0"/>
              <a:t>A mayor abundamiento, en el Sistema Interamericano de Protección de Derechos Humanos, cuya base es la Convención Americana de Derechos Humanos (Pacto de San José de Costa Rica), se establece la protección de la  Propiedad Privada (Art. 21 del Pacto), cuya obligación de respeto es vinculante a los poderes del Estado a través del artículo 5º Inc. 2 de la Constitución. </a:t>
            </a:r>
            <a:endParaRPr lang="es-CL" sz="4500" dirty="0" smtClean="0"/>
          </a:p>
          <a:p>
            <a:pPr lvl="0"/>
            <a:r>
              <a:rPr lang="es-ES_tradnl" sz="4500" dirty="0" smtClean="0"/>
              <a:t>Dicha Protección de la Propiedad Privada, incluye aquellos derechos patrimoniales que implican una prestación económica de parte del Estado, como pensiones o como remuneraciones. En un caso reciente, la Corte Interamericana de Derechos Humanos, condenando a </a:t>
            </a:r>
            <a:r>
              <a:rPr lang="es-ES_tradnl" sz="4500" dirty="0" err="1" smtClean="0"/>
              <a:t>Peru</a:t>
            </a:r>
            <a:r>
              <a:rPr lang="es-ES_tradnl" sz="4500" dirty="0" smtClean="0"/>
              <a:t> en el caso Acevedo Buendía (Sentencia 1 de Julio de 2009, Nº 198 Serie C) estableció en su considerando 88</a:t>
            </a:r>
            <a:endParaRPr lang="es-CL" sz="4500" dirty="0" smtClean="0"/>
          </a:p>
          <a:p>
            <a:r>
              <a:rPr lang="es-ES_tradnl" sz="4500" dirty="0" smtClean="0"/>
              <a:t>“</a:t>
            </a:r>
            <a:r>
              <a:rPr lang="es-ES" sz="4500" b="1" u="sng" dirty="0" smtClean="0"/>
              <a:t>Artículo 21. Derecho a la Propiedad Privada</a:t>
            </a:r>
            <a:endParaRPr lang="es-CL" sz="4500" dirty="0" smtClean="0"/>
          </a:p>
          <a:p>
            <a:r>
              <a:rPr lang="es-ES" sz="4500" dirty="0" smtClean="0"/>
              <a:t>1. Toda persona tiene derecho al uso y goce de sus bienes. La ley puede subordinar tal uso y goce al interés social.</a:t>
            </a:r>
            <a:endParaRPr lang="es-CL" sz="4500" dirty="0" smtClean="0"/>
          </a:p>
          <a:p>
            <a:r>
              <a:rPr lang="es-ES" sz="4500" dirty="0" smtClean="0"/>
              <a:t>2. Ninguna persona puede ser privada de sus bienes, excepto mediante el pago de indemnización justa, por razones de utilidad pública o de interés social y en los casos y según las formas establecidas por la ley.</a:t>
            </a:r>
            <a:endParaRPr lang="es-CL" sz="4500" dirty="0" smtClean="0"/>
          </a:p>
          <a:p>
            <a:r>
              <a:rPr lang="es-ES" sz="4500" dirty="0" smtClean="0"/>
              <a:t>3. Tanto la usura como cualquier otra forma de explotación del hombre por el hombre, deben ser prohibidas por la ley</a:t>
            </a:r>
            <a:r>
              <a:rPr lang="es-ES" dirty="0" smtClean="0"/>
              <a:t>.”</a:t>
            </a:r>
            <a:endParaRPr lang="es-CL" dirty="0" smtClean="0"/>
          </a:p>
          <a:p>
            <a:r>
              <a:rPr lang="es-ES" dirty="0" smtClean="0"/>
              <a:t> </a:t>
            </a:r>
            <a:endParaRPr lang="es-CL" dirty="0" smtClean="0"/>
          </a:p>
          <a:p>
            <a:endParaRPr lang="es-C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92500" lnSpcReduction="20000"/>
          </a:bodyPr>
          <a:lstStyle/>
          <a:p>
            <a:pPr lvl="0"/>
            <a:r>
              <a:rPr lang="es-ES_tradnl" dirty="0" smtClean="0"/>
              <a:t>Con lo interpretado por la Corte Interamericana no cabe duda, que una vez reconocido un incremento patrimonial, este queda resguardado bajo la garantía de protección a la propiedad privada, siendo una violación de la propiedad privada, los montos dejados de percibir por la acción ilegal del Estado. </a:t>
            </a:r>
            <a:endParaRPr lang="es-CL" dirty="0" smtClean="0"/>
          </a:p>
          <a:p>
            <a:pPr lvl="0"/>
            <a:r>
              <a:rPr lang="es-ES_tradnl" dirty="0" smtClean="0"/>
              <a:t>En el caso en cuestión, queda claro el menoscabo y sobre todo, queda, a mayor abundamiento, clara la conducta ilegal y arbitraria que siguió la Contraloría General de la República.</a:t>
            </a:r>
            <a:endParaRPr lang="es-CL" dirty="0" smtClean="0"/>
          </a:p>
          <a:p>
            <a:endParaRPr lang="es-C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z="2400" b="1" dirty="0" smtClean="0"/>
              <a:t>Violación de la igualdad ante la ley, por remuneraciones no percibidas.</a:t>
            </a:r>
            <a:r>
              <a:rPr lang="es-CL" sz="2400" dirty="0" smtClean="0"/>
              <a:t/>
            </a:r>
            <a:br>
              <a:rPr lang="es-CL" sz="2400" dirty="0" smtClean="0"/>
            </a:br>
            <a:endParaRPr lang="es-CL" sz="2400" dirty="0"/>
          </a:p>
        </p:txBody>
      </p:sp>
      <p:sp>
        <p:nvSpPr>
          <p:cNvPr id="3" name="2 Marcador de contenido"/>
          <p:cNvSpPr>
            <a:spLocks noGrp="1"/>
          </p:cNvSpPr>
          <p:nvPr>
            <p:ph idx="1"/>
          </p:nvPr>
        </p:nvSpPr>
        <p:spPr/>
        <p:txBody>
          <a:bodyPr>
            <a:normAutofit lnSpcReduction="10000"/>
          </a:bodyPr>
          <a:lstStyle/>
          <a:p>
            <a:pPr lvl="0"/>
            <a:r>
              <a:rPr lang="es-ES_tradnl" dirty="0" smtClean="0"/>
              <a:t>Se vulnera esta garantía constitucional por la circunstancia que al amparo de la vigencia del dictamen 8.466 de 2008, funcionarios de 200 municipalidades del país </a:t>
            </a:r>
            <a:r>
              <a:rPr lang="es-ES_tradnl" b="1" dirty="0" smtClean="0"/>
              <a:t>recibieron legítimamente</a:t>
            </a:r>
            <a:r>
              <a:rPr lang="es-ES_tradnl" dirty="0" smtClean="0"/>
              <a:t> </a:t>
            </a:r>
            <a:r>
              <a:rPr lang="es-ES_tradnl" b="1" dirty="0" smtClean="0"/>
              <a:t>y con causa,</a:t>
            </a:r>
            <a:r>
              <a:rPr lang="es-ES_tradnl" dirty="0" smtClean="0"/>
              <a:t> el pago del incremento utilizando esa fórmula de cálculo, percibiendo además las diferencias generadas por ese concepto abarcando incluso períodos de 24 meses, que sin duda implicaron un aumento importante en sus remuneraciones.</a:t>
            </a:r>
            <a:endParaRPr lang="es-CL" dirty="0" smtClean="0"/>
          </a:p>
          <a:p>
            <a:endParaRPr lang="es-C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pPr lvl="0"/>
            <a:r>
              <a:rPr lang="es-ES_tradnl" dirty="0" smtClean="0"/>
              <a:t>La legislación estatutaria tiene como principio que a igual función igual remuneración, cuestión que se ve reflejada en la </a:t>
            </a:r>
            <a:r>
              <a:rPr lang="es-ES_tradnl" b="1" dirty="0" smtClean="0"/>
              <a:t>Escala de Sueldos Municipales</a:t>
            </a:r>
            <a:r>
              <a:rPr lang="es-ES_tradnl" dirty="0" smtClean="0"/>
              <a:t>. </a:t>
            </a:r>
            <a:endParaRPr lang="es-CL" dirty="0" smtClean="0"/>
          </a:p>
          <a:p>
            <a:pPr lvl="0"/>
            <a:r>
              <a:rPr lang="es-ES_tradnl" dirty="0" smtClean="0"/>
              <a:t>Negar el pago del incremento de conformidad a lo que ordenado por la propia Contraloría en su dictamen 8.466, permitiría que al margen de lo que establece la ley, rijan dos de escalas de sueldos municipales: </a:t>
            </a:r>
            <a:endParaRPr lang="es-CL" dirty="0" smtClean="0"/>
          </a:p>
          <a:p>
            <a:endParaRPr lang="es-C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70000" lnSpcReduction="20000"/>
          </a:bodyPr>
          <a:lstStyle/>
          <a:p>
            <a:pPr lvl="0"/>
            <a:r>
              <a:rPr lang="es-ES_tradnl" dirty="0" smtClean="0"/>
              <a:t>La Excma. Corte Suprema ha sido consistente con los criterios antes señalados diciendo:</a:t>
            </a:r>
            <a:endParaRPr lang="es-CL" dirty="0" smtClean="0"/>
          </a:p>
          <a:p>
            <a:r>
              <a:rPr lang="es-ES_tradnl" i="1" dirty="0" smtClean="0"/>
              <a:t>“(…) El artículo 19 Nº 2, de la Constitución Política, que se traduce desde la perspectiva del administrador en que su actuar debe ser igualitario en el trato respecto de todas las personas que se encuentren en la mismas circunstancias, y que no puede imponer obligaciones o otorgar privilegios a unos que no beneficien o graven a otros que se hallen en similar situación deben ser iguales, razón por la cual forzoso es concluir que la recurrida al actuar como lo ha hecho ha vulnerado estas garantías ya que ha emitir un acto ilegal que se trata de hacer efectivo en relación. a la recurrente se configura una situación de discriminación en cuanto al trato en relación a los demás funcionarios respecto de los cuales el municipio debe ajustar su actuar conforme al derecho.”</a:t>
            </a:r>
            <a:r>
              <a:rPr lang="es-ES_tradnl" dirty="0" smtClean="0"/>
              <a:t> (sic)  Sentencia </a:t>
            </a:r>
            <a:r>
              <a:rPr lang="es-ES" dirty="0" smtClean="0"/>
              <a:t>“Morelia Espinoza Contreras con Municipalidad de Temuco”, Rol N° 40 – 2008, considerando Nº 14.</a:t>
            </a:r>
            <a:endParaRPr lang="es-CL" dirty="0" smtClean="0"/>
          </a:p>
          <a:p>
            <a:endParaRPr lang="es-C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smtClean="0"/>
              <a:t>Artículo 19.- La Constitución asegura a todas las personas: </a:t>
            </a:r>
          </a:p>
          <a:p>
            <a:r>
              <a:rPr lang="es-CL" dirty="0" smtClean="0"/>
              <a:t>24º.- El derecho de propiedad en sus diversas especies sobre toda clase de bienes corporales o incorporales.</a:t>
            </a:r>
            <a:endParaRPr lang="es-C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85000" lnSpcReduction="20000"/>
          </a:bodyPr>
          <a:lstStyle/>
          <a:p>
            <a:r>
              <a:rPr lang="es-CL" dirty="0" smtClean="0"/>
              <a:t>Nadie puede, en caso alguno, ser privado de su propiedad, del bien sobre que recae o de alguno de los atributos o facultades esenciales del dominio, sino en virtud de ley general o especial que autorice la expropiación por causa de utilidad pública o de interés nacional, calificada por el legislador. El expropiado podrá reclamar de la legalidad del acto expropiatorio ante los tribunales ordinarios y tendrá siempre derecho a indemnización por el daño patrimonial efectivamente causado, la que se fijará de común acuerdo o en sentencia dictada conforme a derecho por dichos tribunales.</a:t>
            </a:r>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01419"/>
          </a:xfrm>
        </p:spPr>
        <p:txBody>
          <a:bodyPr>
            <a:normAutofit/>
          </a:bodyPr>
          <a:lstStyle/>
          <a:p>
            <a:r>
              <a:rPr lang="es-CL" dirty="0"/>
              <a:t>El sistema resultó un éxito de rentabilidad para las AFP, pero significó </a:t>
            </a:r>
            <a:r>
              <a:rPr lang="es-CL" dirty="0" smtClean="0"/>
              <a:t>una disminución efectiva </a:t>
            </a:r>
            <a:r>
              <a:rPr lang="es-CL" dirty="0"/>
              <a:t>de las jubilaciones reales percibidas por los </a:t>
            </a:r>
            <a:r>
              <a:rPr lang="es-CL" dirty="0" smtClean="0"/>
              <a:t>trabajadores cuya </a:t>
            </a:r>
            <a:r>
              <a:rPr lang="es-CL" dirty="0"/>
              <a:t>pensión promedio no alcanza el 40% del salario promedio, contra el 70% </a:t>
            </a:r>
            <a:r>
              <a:rPr lang="es-CL" dirty="0" smtClean="0"/>
              <a:t>que se prometió . Ubicándolas </a:t>
            </a:r>
            <a:r>
              <a:rPr lang="es-CL" dirty="0"/>
              <a:t>por debajo de las normas establecidas por </a:t>
            </a:r>
            <a:r>
              <a:rPr lang="es-CL" dirty="0" smtClean="0"/>
              <a:t>la OIT</a:t>
            </a:r>
            <a:endParaRPr lang="es-CL" dirty="0"/>
          </a:p>
          <a:p>
            <a:r>
              <a:rPr lang="es-CL" dirty="0"/>
              <a:t>.</a:t>
            </a:r>
          </a:p>
          <a:p>
            <a:pPr>
              <a:buNone/>
            </a:pPr>
            <a:endParaRPr lang="es-C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85000" lnSpcReduction="20000"/>
          </a:bodyPr>
          <a:lstStyle/>
          <a:p>
            <a:r>
              <a:rPr lang="es-CL" dirty="0" smtClean="0"/>
              <a:t>Conceptos. Los derechos adquiridos son aquellos que entran en forma definitiva en el patrimonio del trabajador; están consolidados y su disfrute se confirma con facilidad.</a:t>
            </a:r>
            <a:br>
              <a:rPr lang="es-CL" dirty="0" smtClean="0"/>
            </a:br>
            <a:r>
              <a:rPr lang="es-CL" dirty="0" smtClean="0"/>
              <a:t/>
            </a:r>
            <a:br>
              <a:rPr lang="es-CL" dirty="0" smtClean="0"/>
            </a:br>
            <a:r>
              <a:rPr lang="es-CL" dirty="0" smtClean="0"/>
              <a:t>El derecho adquirido se da cuando un trabajador recibe de manera efectiva un beneficio o condición, derivado de una disposición legal(en este caso por el Dictamen de </a:t>
            </a:r>
            <a:r>
              <a:rPr lang="es-CL" dirty="0" err="1" smtClean="0"/>
              <a:t>Contralorìa</a:t>
            </a:r>
            <a:r>
              <a:rPr lang="es-CL" dirty="0" smtClean="0"/>
              <a:t> Nº 8466, de una resolución judicial ejecutoriada , en este caso del Tribunal de …………) , de un acuerdo entre las partes, o bien, de un acto unilateral del empleador en beneficio del empleado.</a:t>
            </a:r>
            <a:br>
              <a:rPr lang="es-CL" dirty="0" smtClean="0"/>
            </a:br>
            <a:endParaRPr lang="es-C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70000" lnSpcReduction="20000"/>
          </a:bodyPr>
          <a:lstStyle/>
          <a:p>
            <a:r>
              <a:rPr lang="es-CL" dirty="0" smtClean="0"/>
              <a:t>Como se mencionó, el artículo 34 de la Constitución fija la irretroactividad de la ley, lo que protege al trabajador frente acciones futuras que pretendan eliminar o modificar derechos previamente adquiridos.</a:t>
            </a:r>
            <a:br>
              <a:rPr lang="es-CL" dirty="0" smtClean="0"/>
            </a:br>
            <a:r>
              <a:rPr lang="es-CL" dirty="0" smtClean="0"/>
              <a:t/>
            </a:r>
            <a:br>
              <a:rPr lang="es-CL" dirty="0" smtClean="0"/>
            </a:br>
            <a:r>
              <a:rPr lang="es-CL" dirty="0" smtClean="0"/>
              <a:t>Ahora bien, lo anterior no significa que las normas que otorgan derechos no pueden cambiarse, pero estas modificaciones no podrían generar perjuicio a aquellos que ya hayan incorporado a su patrimonio derechos o condiciones más favorables, a su entorno.</a:t>
            </a:r>
            <a:br>
              <a:rPr lang="es-CL" dirty="0" smtClean="0"/>
            </a:br>
            <a:r>
              <a:rPr lang="es-CL" dirty="0" smtClean="0"/>
              <a:t/>
            </a:r>
            <a:br>
              <a:rPr lang="es-CL" dirty="0" smtClean="0"/>
            </a:br>
            <a:r>
              <a:rPr lang="es-CL" dirty="0" smtClean="0"/>
              <a:t>Al hablar de normas en derecho laboral, nos referimos a cualquier disposición, sea que provenga de una ley o reglamento, o bien, de un acuerdo colectivo o, incluso una decisión patronal.</a:t>
            </a:r>
            <a:br>
              <a:rPr lang="es-CL" dirty="0" smtClean="0"/>
            </a:br>
            <a:endParaRPr lang="es-C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85000" lnSpcReduction="20000"/>
          </a:bodyPr>
          <a:lstStyle/>
          <a:p>
            <a:r>
              <a:rPr lang="es-CL" dirty="0" smtClean="0"/>
              <a:t>Artículo 65.- El alcalde requerirá el acuerdo del concejo para:</a:t>
            </a:r>
          </a:p>
          <a:p>
            <a:r>
              <a:rPr lang="es-CL" dirty="0" smtClean="0"/>
              <a:t>i)   Transigir judicial y extrajudicialmente;</a:t>
            </a:r>
          </a:p>
          <a:p>
            <a:pPr>
              <a:buNone/>
            </a:pPr>
            <a:r>
              <a:rPr lang="es-CL" dirty="0" smtClean="0"/>
              <a:t/>
            </a:r>
            <a:br>
              <a:rPr lang="es-CL" dirty="0" smtClean="0"/>
            </a:br>
            <a:r>
              <a:rPr lang="es-CL" dirty="0" smtClean="0"/>
              <a:t>Dictamen 010546 del 2009 señala textual: La Contraloría no se pronuncia respecto de las atribuciones del alcalde en materia de transacciones judiciales, No obstante, hace presente que los acuerdos que adopta el concejo municipal en las materias que, con arreglo al artículo 65 de la ley 18.695, somete a su consideración la autoridad edilicia, </a:t>
            </a:r>
            <a:r>
              <a:rPr lang="es-CL" b="1" u="sng" dirty="0" smtClean="0"/>
              <a:t>son vinculantes para está última”</a:t>
            </a:r>
            <a:endParaRPr lang="es-CL" dirty="0" smtClean="0"/>
          </a:p>
          <a:p>
            <a:endParaRPr lang="es-C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smtClean="0"/>
              <a:t/>
            </a:r>
            <a:br>
              <a:rPr lang="es-CL" dirty="0" smtClean="0"/>
            </a:br>
            <a:endParaRPr lang="es-CL" dirty="0" smtClean="0"/>
          </a:p>
          <a:p>
            <a:endParaRPr lang="es-CL" dirty="0" smtClean="0"/>
          </a:p>
          <a:p>
            <a:pPr algn="ctr"/>
            <a:r>
              <a:rPr lang="es-CL" b="1" i="1" dirty="0" smtClean="0">
                <a:latin typeface="Algerian" pitchFamily="82" charset="0"/>
              </a:rPr>
              <a:t>MUCHAS GRACIAS</a:t>
            </a:r>
          </a:p>
          <a:p>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idx="1"/>
          </p:nvPr>
        </p:nvSpPr>
        <p:spPr/>
        <p:txBody>
          <a:bodyPr>
            <a:normAutofit lnSpcReduction="10000"/>
          </a:bodyPr>
          <a:lstStyle/>
          <a:p>
            <a:r>
              <a:rPr lang="es-CL" dirty="0" smtClean="0"/>
              <a:t>En </a:t>
            </a:r>
            <a:r>
              <a:rPr lang="es-CL" dirty="0"/>
              <a:t>Noviembre de </a:t>
            </a:r>
            <a:r>
              <a:rPr lang="es-CL" dirty="0" smtClean="0"/>
              <a:t>1980, se publicaron los </a:t>
            </a:r>
            <a:r>
              <a:rPr lang="es-CL" dirty="0"/>
              <a:t>Decretos Leyes N° 3.500 </a:t>
            </a:r>
            <a:r>
              <a:rPr lang="es-CL" dirty="0" smtClean="0"/>
              <a:t>y N</a:t>
            </a:r>
            <a:r>
              <a:rPr lang="es-CL" dirty="0"/>
              <a:t>° 3.501.</a:t>
            </a:r>
          </a:p>
          <a:p>
            <a:r>
              <a:rPr lang="es-CL" dirty="0"/>
              <a:t>En el primero se estableció un nuevo régimen de </a:t>
            </a:r>
            <a:r>
              <a:rPr lang="es-CL" dirty="0" smtClean="0"/>
              <a:t>pensiones. </a:t>
            </a:r>
          </a:p>
          <a:p>
            <a:r>
              <a:rPr lang="es-CL" dirty="0" smtClean="0"/>
              <a:t>En el segundo </a:t>
            </a:r>
            <a:r>
              <a:rPr lang="es-CL" dirty="0"/>
              <a:t>se fijó el correspondiente nuevo sistema de cotizaciones </a:t>
            </a:r>
            <a:r>
              <a:rPr lang="es-CL" dirty="0" smtClean="0"/>
              <a:t>previsionales</a:t>
            </a:r>
            <a:r>
              <a:rPr lang="es-CL" dirty="0"/>
              <a:t>.</a:t>
            </a:r>
          </a:p>
          <a:p>
            <a:r>
              <a:rPr lang="es-CL" dirty="0"/>
              <a:t>Ambos Decretos Leyes constituyen las bases en las que se fundamenta </a:t>
            </a:r>
            <a:r>
              <a:rPr lang="es-CL" dirty="0" smtClean="0"/>
              <a:t>el sistema </a:t>
            </a:r>
            <a:r>
              <a:rPr lang="es-CL" dirty="0"/>
              <a:t>previsional chileno.</a:t>
            </a:r>
          </a:p>
          <a:p>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77500" lnSpcReduction="20000"/>
          </a:bodyPr>
          <a:lstStyle/>
          <a:p>
            <a:r>
              <a:rPr lang="es-CL" dirty="0"/>
              <a:t>En los incisos primero y segundo </a:t>
            </a:r>
            <a:r>
              <a:rPr lang="es-CL" dirty="0" smtClean="0"/>
              <a:t>del artículo </a:t>
            </a:r>
            <a:r>
              <a:rPr lang="es-CL" dirty="0"/>
              <a:t>2 del D.L N° </a:t>
            </a:r>
            <a:r>
              <a:rPr lang="es-CL" dirty="0" smtClean="0"/>
              <a:t>3.501, </a:t>
            </a:r>
            <a:r>
              <a:rPr lang="es-CL" dirty="0"/>
              <a:t>se dispuso </a:t>
            </a:r>
            <a:r>
              <a:rPr lang="es-CL" dirty="0" smtClean="0"/>
              <a:t>que los </a:t>
            </a:r>
            <a:r>
              <a:rPr lang="es-CL" dirty="0"/>
              <a:t>trabajadores dependientes afiliados a las instituciones </a:t>
            </a:r>
            <a:r>
              <a:rPr lang="es-CL" dirty="0" smtClean="0"/>
              <a:t>de previsión indicadas en </a:t>
            </a:r>
            <a:r>
              <a:rPr lang="es-CL" dirty="0"/>
              <a:t>el artículo 1º de ese Decreto</a:t>
            </a:r>
          </a:p>
          <a:p>
            <a:r>
              <a:rPr lang="es-CL" dirty="0" smtClean="0"/>
              <a:t>Ley, “</a:t>
            </a:r>
            <a:r>
              <a:rPr lang="es-CL" dirty="0"/>
              <a:t>mantendrán el monto líquido de </a:t>
            </a:r>
            <a:r>
              <a:rPr lang="es-CL" dirty="0" smtClean="0"/>
              <a:t>sus remuneraciones</a:t>
            </a:r>
            <a:r>
              <a:rPr lang="es-CL" dirty="0"/>
              <a:t>”</a:t>
            </a:r>
          </a:p>
          <a:p>
            <a:r>
              <a:rPr lang="es-CL" dirty="0"/>
              <a:t>, para lo cual se incrementaron las remuneraciones de esos</a:t>
            </a:r>
          </a:p>
          <a:p>
            <a:r>
              <a:rPr lang="es-CL" dirty="0"/>
              <a:t>trabajadores, “en la parte afecta a imposiciones al 28 de febrero de </a:t>
            </a:r>
            <a:r>
              <a:rPr lang="es-CL" dirty="0" smtClean="0"/>
              <a:t>1981, mediante </a:t>
            </a:r>
            <a:r>
              <a:rPr lang="es-CL" dirty="0"/>
              <a:t>la </a:t>
            </a:r>
            <a:r>
              <a:rPr lang="es-CL" dirty="0" smtClean="0"/>
              <a:t>aplicación </a:t>
            </a:r>
            <a:r>
              <a:rPr lang="es-CL" dirty="0"/>
              <a:t>de los factores que en esa norma se indican.”</a:t>
            </a:r>
          </a:p>
          <a:p>
            <a:r>
              <a:rPr lang="es-CL" dirty="0"/>
              <a:t>Entre </a:t>
            </a:r>
            <a:r>
              <a:rPr lang="es-CL" dirty="0" smtClean="0"/>
              <a:t>dichos trabajadores </a:t>
            </a:r>
            <a:r>
              <a:rPr lang="es-CL" dirty="0"/>
              <a:t>se encuentran los funcionarios municipales</a:t>
            </a:r>
          </a:p>
          <a:p>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92500"/>
          </a:bodyPr>
          <a:lstStyle/>
          <a:p>
            <a:r>
              <a:rPr lang="es-CL" dirty="0"/>
              <a:t>el incremento previsional ha sido aplicado entendiendo </a:t>
            </a:r>
            <a:r>
              <a:rPr lang="es-CL" dirty="0" smtClean="0"/>
              <a:t>por remuneración </a:t>
            </a:r>
            <a:r>
              <a:rPr lang="es-CL" b="1" dirty="0"/>
              <a:t>sólo al sueldo base.</a:t>
            </a:r>
          </a:p>
          <a:p>
            <a:r>
              <a:rPr lang="es-CL" dirty="0"/>
              <a:t>De esta forma se ha reducido el monto del incremento previsional y, </a:t>
            </a:r>
            <a:r>
              <a:rPr lang="es-CL" dirty="0" smtClean="0"/>
              <a:t>por consiguiente, </a:t>
            </a:r>
            <a:r>
              <a:rPr lang="es-CL" dirty="0"/>
              <a:t>el monto de la remuneración imponible, cuantía que determina </a:t>
            </a:r>
            <a:r>
              <a:rPr lang="es-CL" dirty="0" smtClean="0"/>
              <a:t>el volumen </a:t>
            </a:r>
            <a:r>
              <a:rPr lang="es-CL" dirty="0"/>
              <a:t>de la correspondiente participación en el fondo de pensiones y en el</a:t>
            </a:r>
          </a:p>
          <a:p>
            <a:r>
              <a:rPr lang="es-CL" dirty="0"/>
              <a:t>monto de las pensiones que se reciben.</a:t>
            </a:r>
          </a:p>
          <a:p>
            <a:endParaRPr lang="es-C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sz="3600" dirty="0"/>
              <a:t>CONCEPTO DE REMUNERACIÓN IMPONIBLE</a:t>
            </a:r>
            <a:r>
              <a:rPr lang="es-CL" dirty="0"/>
              <a:t/>
            </a:r>
            <a:br>
              <a:rPr lang="es-CL" dirty="0"/>
            </a:br>
            <a:r>
              <a:rPr lang="es-CL" dirty="0"/>
              <a:t>.</a:t>
            </a:r>
            <a:br>
              <a:rPr lang="es-CL" dirty="0"/>
            </a:br>
            <a:endParaRPr lang="es-CL" dirty="0"/>
          </a:p>
        </p:txBody>
      </p:sp>
      <p:sp>
        <p:nvSpPr>
          <p:cNvPr id="3" name="2 Marcador de contenido"/>
          <p:cNvSpPr>
            <a:spLocks noGrp="1"/>
          </p:cNvSpPr>
          <p:nvPr>
            <p:ph idx="1"/>
          </p:nvPr>
        </p:nvSpPr>
        <p:spPr>
          <a:xfrm>
            <a:off x="457200" y="1052736"/>
            <a:ext cx="8229600" cy="5073427"/>
          </a:xfrm>
        </p:spPr>
        <p:txBody>
          <a:bodyPr>
            <a:normAutofit fontScale="92500" lnSpcReduction="10000"/>
          </a:bodyPr>
          <a:lstStyle/>
          <a:p>
            <a:r>
              <a:rPr lang="es-CL" dirty="0"/>
              <a:t>En el artículo 1º del D.L N° 3.501 se dispone que las remuneraciones </a:t>
            </a:r>
            <a:r>
              <a:rPr lang="es-CL" dirty="0" smtClean="0"/>
              <a:t>imponibles de </a:t>
            </a:r>
            <a:r>
              <a:rPr lang="es-CL" dirty="0"/>
              <a:t>los trabajadores dependientes que </a:t>
            </a:r>
            <a:r>
              <a:rPr lang="es-CL" dirty="0" smtClean="0"/>
              <a:t>señala (-entre </a:t>
            </a:r>
            <a:r>
              <a:rPr lang="es-CL" dirty="0"/>
              <a:t>los que se encuentran </a:t>
            </a:r>
            <a:r>
              <a:rPr lang="es-CL" dirty="0" smtClean="0"/>
              <a:t>los funcionarios municipales estarán </a:t>
            </a:r>
            <a:r>
              <a:rPr lang="es-CL" dirty="0"/>
              <a:t>afectas a las cotizaciones que se expresan </a:t>
            </a:r>
            <a:r>
              <a:rPr lang="es-CL" dirty="0" smtClean="0"/>
              <a:t>en tal </a:t>
            </a:r>
            <a:r>
              <a:rPr lang="es-CL" dirty="0"/>
              <a:t>norma. </a:t>
            </a:r>
            <a:endParaRPr lang="es-CL" dirty="0" smtClean="0"/>
          </a:p>
          <a:p>
            <a:r>
              <a:rPr lang="es-CL" dirty="0" smtClean="0"/>
              <a:t>También </a:t>
            </a:r>
            <a:r>
              <a:rPr lang="es-CL" dirty="0"/>
              <a:t>se establece: </a:t>
            </a:r>
            <a:r>
              <a:rPr lang="es-CL" dirty="0" smtClean="0"/>
              <a:t>(1) </a:t>
            </a:r>
            <a:r>
              <a:rPr lang="es-CL" dirty="0"/>
              <a:t>que esas cotizaciones serán de cargo de </a:t>
            </a:r>
            <a:r>
              <a:rPr lang="es-CL" dirty="0" smtClean="0"/>
              <a:t>esos trabajadores</a:t>
            </a:r>
            <a:r>
              <a:rPr lang="es-CL" dirty="0"/>
              <a:t>, y </a:t>
            </a:r>
            <a:r>
              <a:rPr lang="es-CL" dirty="0" smtClean="0"/>
              <a:t>(2) </a:t>
            </a:r>
            <a:r>
              <a:rPr lang="es-CL" dirty="0"/>
              <a:t>que las</a:t>
            </a:r>
          </a:p>
          <a:p>
            <a:r>
              <a:rPr lang="es-CL" dirty="0"/>
              <a:t>tasas de cotizaciones se aplicarán sobre todas las</a:t>
            </a:r>
          </a:p>
          <a:p>
            <a:r>
              <a:rPr lang="es-CL" dirty="0"/>
              <a:t>remuneraciones imponibles</a:t>
            </a:r>
            <a:r>
              <a:rPr lang="es-CL" dirty="0" smtClean="0"/>
              <a:t>, “</a:t>
            </a:r>
            <a:r>
              <a:rPr lang="es-CL" b="1" dirty="0"/>
              <a:t>cualquiera que sea su carácter o naturaleza.</a:t>
            </a:r>
          </a:p>
          <a:p>
            <a:endParaRPr lang="es-C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r>
              <a:rPr lang="es-CL" dirty="0" smtClean="0"/>
              <a:t>A la vez, como ya lo señalamos, en el artículo 2 del D.L N° 3.501 se dispone que dichos trabajadores mantendrán el monto liquido de sus remuneraciones”, para lo cual se incrementan sus remuneraciones en la parte afecta a imposiciones al 28 de Febrero de 1981, mediante la aplicación de los factores que dicha norma expresa.</a:t>
            </a:r>
          </a:p>
          <a:p>
            <a:endParaRPr lang="es-CL"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3307</Words>
  <Application>Microsoft Office PowerPoint</Application>
  <PresentationFormat>Presentación en pantalla (4:3)</PresentationFormat>
  <Paragraphs>99</Paragraphs>
  <Slides>43</Slides>
  <Notes>1</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Tema de Office</vt:lpstr>
      <vt:lpstr>INCREMENTO  PREVISIONAL</vt:lpstr>
      <vt:lpstr>ANTECEDENTES GENERALES Y CRONOLOGICOS DE LA GENESIS DEL INCREMENTO PREVISIONAL DE LOS FUNCIONARIOS  MUNICIPALES DE CHILE  </vt:lpstr>
      <vt:lpstr>Presentación de PowerPoint</vt:lpstr>
      <vt:lpstr>Presentación de PowerPoint</vt:lpstr>
      <vt:lpstr>Presentación de PowerPoint</vt:lpstr>
      <vt:lpstr>Presentación de PowerPoint</vt:lpstr>
      <vt:lpstr>Presentación de PowerPoint</vt:lpstr>
      <vt:lpstr>CONCEPTO DE REMUNERACIÓN IMPONIBLE . </vt:lpstr>
      <vt:lpstr>Presentación de PowerPoint</vt:lpstr>
      <vt:lpstr>Presentación de PowerPoint</vt:lpstr>
      <vt:lpstr>Presentación de PowerPoint</vt:lpstr>
      <vt:lpstr>Presentación de PowerPoint</vt:lpstr>
      <vt:lpstr>Presentación de PowerPoint</vt:lpstr>
      <vt:lpstr>DETERMINACIÓN DE LAS REMUNERACIONES IMPONIBLES DE LOS FUNCIONARIOS MUNICIPALES. </vt:lpstr>
      <vt:lpstr>Presentación de PowerPoint</vt:lpstr>
      <vt:lpstr>Presentación de PowerPoint</vt:lpstr>
      <vt:lpstr>APLICACIÓN DEL DICTAMEN N° 8.466, DE FECHA 22 DE FEBRERO DE 2008. </vt:lpstr>
      <vt:lpstr>Presentación de PowerPoint</vt:lpstr>
      <vt:lpstr>LA INTERPRETACIÓN RESTRICTIVA DE LA CONTRALORÍA . </vt:lpstr>
      <vt:lpstr>ARGUMENTOS DE DERECHO ¿Por qué el actuar de la Contraloría es arbitrario e ilegal? </vt:lpstr>
      <vt:lpstr>Presentación de PowerPoint</vt:lpstr>
      <vt:lpstr>Presentación de PowerPoint</vt:lpstr>
      <vt:lpstr>Presentación de PowerPoint</vt:lpstr>
      <vt:lpstr>Presentación de PowerPoint</vt:lpstr>
      <vt:lpstr>Presentación de PowerPoint</vt:lpstr>
      <vt:lpstr>El dictamen de septiembre de 2009 viola el derecho de propiedad que existe sobre las remuneraciones y la igualdad ante la ley de quienes no percibieron el pago.  </vt:lpstr>
      <vt:lpstr>Presentación de PowerPoint</vt:lpstr>
      <vt:lpstr>Privación del derecho de propiedad sobre las remuneraciones percibidas</vt:lpstr>
      <vt:lpstr>Presentación de PowerPoint</vt:lpstr>
      <vt:lpstr>Presentación de PowerPoint</vt:lpstr>
      <vt:lpstr>Presentación de PowerPoint</vt:lpstr>
      <vt:lpstr>Presentación de PowerPoint</vt:lpstr>
      <vt:lpstr>Presentación de PowerPoint</vt:lpstr>
      <vt:lpstr>Presentación de PowerPoint</vt:lpstr>
      <vt:lpstr>Violación de la igualdad ante la ley, por remuneraciones no percibidas.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INCREMENTO  PREVISIONAL</dc:title>
  <dc:creator>Katherine Sanhueza Medrano</dc:creator>
  <cp:lastModifiedBy>user</cp:lastModifiedBy>
  <cp:revision>33</cp:revision>
  <dcterms:created xsi:type="dcterms:W3CDTF">2017-09-03T02:20:15Z</dcterms:created>
  <dcterms:modified xsi:type="dcterms:W3CDTF">2017-09-06T11:24:46Z</dcterms:modified>
</cp:coreProperties>
</file>