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382" r:id="rId2"/>
    <p:sldId id="257" r:id="rId3"/>
    <p:sldId id="276" r:id="rId4"/>
    <p:sldId id="275" r:id="rId5"/>
    <p:sldId id="277" r:id="rId6"/>
    <p:sldId id="281" r:id="rId7"/>
    <p:sldId id="278" r:id="rId8"/>
    <p:sldId id="279" r:id="rId9"/>
    <p:sldId id="280" r:id="rId10"/>
    <p:sldId id="282" r:id="rId11"/>
    <p:sldId id="283" r:id="rId12"/>
    <p:sldId id="284" r:id="rId13"/>
    <p:sldId id="339" r:id="rId14"/>
    <p:sldId id="368" r:id="rId15"/>
    <p:sldId id="338" r:id="rId16"/>
    <p:sldId id="366" r:id="rId17"/>
    <p:sldId id="340" r:id="rId18"/>
    <p:sldId id="341" r:id="rId19"/>
    <p:sldId id="342" r:id="rId20"/>
    <p:sldId id="343" r:id="rId21"/>
    <p:sldId id="374" r:id="rId22"/>
    <p:sldId id="369" r:id="rId23"/>
    <p:sldId id="370" r:id="rId24"/>
    <p:sldId id="371" r:id="rId25"/>
    <p:sldId id="372" r:id="rId26"/>
    <p:sldId id="373" r:id="rId27"/>
    <p:sldId id="379" r:id="rId28"/>
    <p:sldId id="285" r:id="rId29"/>
    <p:sldId id="286" r:id="rId30"/>
    <p:sldId id="288" r:id="rId31"/>
    <p:sldId id="289" r:id="rId32"/>
    <p:sldId id="290" r:id="rId33"/>
    <p:sldId id="380" r:id="rId34"/>
    <p:sldId id="292" r:id="rId35"/>
    <p:sldId id="287" r:id="rId36"/>
    <p:sldId id="293" r:id="rId37"/>
    <p:sldId id="295" r:id="rId38"/>
    <p:sldId id="296" r:id="rId39"/>
    <p:sldId id="381" r:id="rId40"/>
    <p:sldId id="297" r:id="rId41"/>
    <p:sldId id="298" r:id="rId42"/>
    <p:sldId id="313" r:id="rId43"/>
    <p:sldId id="299" r:id="rId44"/>
    <p:sldId id="300" r:id="rId45"/>
    <p:sldId id="301" r:id="rId46"/>
    <p:sldId id="302" r:id="rId47"/>
    <p:sldId id="305" r:id="rId48"/>
    <p:sldId id="303" r:id="rId49"/>
    <p:sldId id="306" r:id="rId50"/>
    <p:sldId id="304" r:id="rId51"/>
    <p:sldId id="307" r:id="rId52"/>
    <p:sldId id="308" r:id="rId53"/>
    <p:sldId id="309" r:id="rId54"/>
    <p:sldId id="310" r:id="rId55"/>
    <p:sldId id="311" r:id="rId56"/>
    <p:sldId id="312"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30" r:id="rId73"/>
    <p:sldId id="331" r:id="rId74"/>
    <p:sldId id="332" r:id="rId75"/>
    <p:sldId id="333" r:id="rId76"/>
    <p:sldId id="334" r:id="rId77"/>
    <p:sldId id="335" r:id="rId78"/>
    <p:sldId id="336" r:id="rId79"/>
    <p:sldId id="378" r:id="rId80"/>
    <p:sldId id="377" r:id="rId81"/>
    <p:sldId id="337" r:id="rId82"/>
    <p:sldId id="274"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7" r:id="rId106"/>
  </p:sldIdLst>
  <p:sldSz cx="12601575" cy="7740650"/>
  <p:notesSz cx="6834188" cy="9979025"/>
  <p:defaultTextStyle>
    <a:defPPr>
      <a:defRPr lang="es-CL"/>
    </a:defPPr>
    <a:lvl1pPr marL="0" algn="l" defTabSz="1010412" rtl="0" eaLnBrk="1" latinLnBrk="0" hangingPunct="1">
      <a:defRPr sz="2000" kern="1200">
        <a:solidFill>
          <a:schemeClr val="tx1"/>
        </a:solidFill>
        <a:latin typeface="+mn-lt"/>
        <a:ea typeface="+mn-ea"/>
        <a:cs typeface="+mn-cs"/>
      </a:defRPr>
    </a:lvl1pPr>
    <a:lvl2pPr marL="505206" algn="l" defTabSz="1010412" rtl="0" eaLnBrk="1" latinLnBrk="0" hangingPunct="1">
      <a:defRPr sz="2000" kern="1200">
        <a:solidFill>
          <a:schemeClr val="tx1"/>
        </a:solidFill>
        <a:latin typeface="+mn-lt"/>
        <a:ea typeface="+mn-ea"/>
        <a:cs typeface="+mn-cs"/>
      </a:defRPr>
    </a:lvl2pPr>
    <a:lvl3pPr marL="1010412" algn="l" defTabSz="1010412" rtl="0" eaLnBrk="1" latinLnBrk="0" hangingPunct="1">
      <a:defRPr sz="2000" kern="1200">
        <a:solidFill>
          <a:schemeClr val="tx1"/>
        </a:solidFill>
        <a:latin typeface="+mn-lt"/>
        <a:ea typeface="+mn-ea"/>
        <a:cs typeface="+mn-cs"/>
      </a:defRPr>
    </a:lvl3pPr>
    <a:lvl4pPr marL="1515618" algn="l" defTabSz="1010412" rtl="0" eaLnBrk="1" latinLnBrk="0" hangingPunct="1">
      <a:defRPr sz="2000" kern="1200">
        <a:solidFill>
          <a:schemeClr val="tx1"/>
        </a:solidFill>
        <a:latin typeface="+mn-lt"/>
        <a:ea typeface="+mn-ea"/>
        <a:cs typeface="+mn-cs"/>
      </a:defRPr>
    </a:lvl4pPr>
    <a:lvl5pPr marL="2020824" algn="l" defTabSz="1010412" rtl="0" eaLnBrk="1" latinLnBrk="0" hangingPunct="1">
      <a:defRPr sz="2000" kern="1200">
        <a:solidFill>
          <a:schemeClr val="tx1"/>
        </a:solidFill>
        <a:latin typeface="+mn-lt"/>
        <a:ea typeface="+mn-ea"/>
        <a:cs typeface="+mn-cs"/>
      </a:defRPr>
    </a:lvl5pPr>
    <a:lvl6pPr marL="2526030" algn="l" defTabSz="1010412" rtl="0" eaLnBrk="1" latinLnBrk="0" hangingPunct="1">
      <a:defRPr sz="2000" kern="1200">
        <a:solidFill>
          <a:schemeClr val="tx1"/>
        </a:solidFill>
        <a:latin typeface="+mn-lt"/>
        <a:ea typeface="+mn-ea"/>
        <a:cs typeface="+mn-cs"/>
      </a:defRPr>
    </a:lvl6pPr>
    <a:lvl7pPr marL="3031236" algn="l" defTabSz="1010412" rtl="0" eaLnBrk="1" latinLnBrk="0" hangingPunct="1">
      <a:defRPr sz="2000" kern="1200">
        <a:solidFill>
          <a:schemeClr val="tx1"/>
        </a:solidFill>
        <a:latin typeface="+mn-lt"/>
        <a:ea typeface="+mn-ea"/>
        <a:cs typeface="+mn-cs"/>
      </a:defRPr>
    </a:lvl7pPr>
    <a:lvl8pPr marL="3536442" algn="l" defTabSz="1010412" rtl="0" eaLnBrk="1" latinLnBrk="0" hangingPunct="1">
      <a:defRPr sz="2000" kern="1200">
        <a:solidFill>
          <a:schemeClr val="tx1"/>
        </a:solidFill>
        <a:latin typeface="+mn-lt"/>
        <a:ea typeface="+mn-ea"/>
        <a:cs typeface="+mn-cs"/>
      </a:defRPr>
    </a:lvl8pPr>
    <a:lvl9pPr marL="4041648" algn="l" defTabSz="1010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B616"/>
    <a:srgbClr val="FF3C2D"/>
    <a:srgbClr val="FF2D1D"/>
    <a:srgbClr val="FE8076"/>
    <a:srgbClr val="F61200"/>
    <a:srgbClr val="FE594C"/>
    <a:srgbClr val="FF2211"/>
    <a:srgbClr val="F93A2B"/>
    <a:srgbClr val="76B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2" d="100"/>
          <a:sy n="62" d="100"/>
        </p:scale>
        <p:origin x="1002" y="72"/>
      </p:cViewPr>
      <p:guideLst>
        <p:guide orient="horz" pos="2438"/>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8C365-79FB-48FC-A509-70D8B71C4604}"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s-CL"/>
        </a:p>
      </dgm:t>
    </dgm:pt>
    <dgm:pt modelId="{8F9A405F-3BB5-4D58-94AD-5E9612AD3EC1}">
      <dgm:prSet phldrT="[Texto]" custT="1"/>
      <dgm:spPr/>
      <dgm:t>
        <a:bodyPr/>
        <a:lstStyle/>
        <a:p>
          <a:r>
            <a:rPr lang="es-CL" sz="1600" dirty="0" smtClean="0"/>
            <a:t>1. Formación Comité de Aplicación (</a:t>
          </a:r>
          <a:r>
            <a:rPr lang="es-CL" sz="1600" dirty="0" err="1" smtClean="0"/>
            <a:t>CdA</a:t>
          </a:r>
          <a:r>
            <a:rPr lang="es-CL" sz="1600" dirty="0" smtClean="0"/>
            <a:t>)</a:t>
          </a:r>
          <a:endParaRPr lang="es-CL" sz="1600" dirty="0"/>
        </a:p>
      </dgm:t>
    </dgm:pt>
    <dgm:pt modelId="{FF3753C2-1CA2-4E58-A127-F04ACFE4072F}" type="parTrans" cxnId="{48ECE787-D40D-466F-BD25-8FFC57524A1A}">
      <dgm:prSet/>
      <dgm:spPr/>
      <dgm:t>
        <a:bodyPr/>
        <a:lstStyle/>
        <a:p>
          <a:endParaRPr lang="es-CL" sz="3600"/>
        </a:p>
      </dgm:t>
    </dgm:pt>
    <dgm:pt modelId="{16F364E7-548B-49E7-8EA2-292F3FE1355B}" type="sibTrans" cxnId="{48ECE787-D40D-466F-BD25-8FFC57524A1A}">
      <dgm:prSet/>
      <dgm:spPr/>
      <dgm:t>
        <a:bodyPr/>
        <a:lstStyle/>
        <a:p>
          <a:endParaRPr lang="es-CL" sz="3600"/>
        </a:p>
      </dgm:t>
    </dgm:pt>
    <dgm:pt modelId="{298F9D70-249A-4A44-ABBF-B44F531AD99C}">
      <dgm:prSet phldrT="[Texto]" custT="1"/>
      <dgm:spPr/>
      <dgm:t>
        <a:bodyPr/>
        <a:lstStyle/>
        <a:p>
          <a:r>
            <a:rPr lang="es-CL" sz="1600" dirty="0" smtClean="0"/>
            <a:t>2. Difusión / Sensibilización / temores</a:t>
          </a:r>
          <a:endParaRPr lang="es-CL" sz="1600" dirty="0"/>
        </a:p>
      </dgm:t>
    </dgm:pt>
    <dgm:pt modelId="{4C254E84-465D-4833-BC78-8FEAE66CE49F}" type="parTrans" cxnId="{F7092CC6-A9E4-45B3-B544-5B4CEC6B7D4A}">
      <dgm:prSet/>
      <dgm:spPr/>
      <dgm:t>
        <a:bodyPr/>
        <a:lstStyle/>
        <a:p>
          <a:endParaRPr lang="es-CL" sz="3600"/>
        </a:p>
      </dgm:t>
    </dgm:pt>
    <dgm:pt modelId="{8A9AB788-0783-453F-BDE6-745E330EF4C0}" type="sibTrans" cxnId="{F7092CC6-A9E4-45B3-B544-5B4CEC6B7D4A}">
      <dgm:prSet/>
      <dgm:spPr/>
      <dgm:t>
        <a:bodyPr/>
        <a:lstStyle/>
        <a:p>
          <a:endParaRPr lang="es-CL" sz="3600"/>
        </a:p>
      </dgm:t>
    </dgm:pt>
    <dgm:pt modelId="{FF6A272D-E3E9-4E00-B28A-4BA0E56B952C}">
      <dgm:prSet phldrT="[Texto]" custT="1"/>
      <dgm:spPr/>
      <dgm:t>
        <a:bodyPr/>
        <a:lstStyle/>
        <a:p>
          <a:r>
            <a:rPr lang="es-CL" sz="1600" dirty="0" smtClean="0"/>
            <a:t>3. Aplicación del cuestionario</a:t>
          </a:r>
          <a:endParaRPr lang="es-CL" sz="1600" dirty="0"/>
        </a:p>
      </dgm:t>
    </dgm:pt>
    <dgm:pt modelId="{1D4B9B7F-BF5D-4A62-99CB-013BA49E8F5E}" type="parTrans" cxnId="{F1B80F9D-E12D-42D1-868A-DAF2F774D1DF}">
      <dgm:prSet/>
      <dgm:spPr/>
      <dgm:t>
        <a:bodyPr/>
        <a:lstStyle/>
        <a:p>
          <a:endParaRPr lang="es-CL" sz="3600"/>
        </a:p>
      </dgm:t>
    </dgm:pt>
    <dgm:pt modelId="{94A1D2C6-1F30-4B7B-A8F4-3C76A5D1927B}" type="sibTrans" cxnId="{F1B80F9D-E12D-42D1-868A-DAF2F774D1DF}">
      <dgm:prSet/>
      <dgm:spPr/>
      <dgm:t>
        <a:bodyPr/>
        <a:lstStyle/>
        <a:p>
          <a:endParaRPr lang="es-CL" sz="3600"/>
        </a:p>
      </dgm:t>
    </dgm:pt>
    <dgm:pt modelId="{50A90231-5636-4ADD-BBE0-1E9840AA41AC}">
      <dgm:prSet phldrT="[Texto]" custT="1"/>
      <dgm:spPr/>
      <dgm:t>
        <a:bodyPr/>
        <a:lstStyle/>
        <a:p>
          <a:r>
            <a:rPr lang="es-CL" sz="1600" dirty="0" smtClean="0"/>
            <a:t>4. Presentación y análisis de resultados; diseño de medidas</a:t>
          </a:r>
          <a:endParaRPr lang="es-CL" sz="1600" dirty="0"/>
        </a:p>
      </dgm:t>
    </dgm:pt>
    <dgm:pt modelId="{6C5112CB-CF7E-4525-85DC-8BEB50FA119F}" type="parTrans" cxnId="{D2FBCE52-8748-4065-9E5F-978115E0BD7B}">
      <dgm:prSet/>
      <dgm:spPr/>
      <dgm:t>
        <a:bodyPr/>
        <a:lstStyle/>
        <a:p>
          <a:endParaRPr lang="es-CL" sz="3600"/>
        </a:p>
      </dgm:t>
    </dgm:pt>
    <dgm:pt modelId="{687B6874-0F5B-4F0D-BCF8-250EEACAFD95}" type="sibTrans" cxnId="{D2FBCE52-8748-4065-9E5F-978115E0BD7B}">
      <dgm:prSet/>
      <dgm:spPr/>
      <dgm:t>
        <a:bodyPr/>
        <a:lstStyle/>
        <a:p>
          <a:endParaRPr lang="es-CL" sz="3600"/>
        </a:p>
      </dgm:t>
    </dgm:pt>
    <dgm:pt modelId="{0142A8FB-1796-4B7F-8E61-87B4148FB6ED}">
      <dgm:prSet phldrT="[Texto]" custT="1"/>
      <dgm:spPr/>
      <dgm:t>
        <a:bodyPr/>
        <a:lstStyle/>
        <a:p>
          <a:r>
            <a:rPr lang="es-CL" sz="1600" dirty="0" smtClean="0"/>
            <a:t>5. Ejecución de medidas, finalizada la  4 etapa</a:t>
          </a:r>
          <a:endParaRPr lang="es-CL" sz="1600" dirty="0"/>
        </a:p>
      </dgm:t>
    </dgm:pt>
    <dgm:pt modelId="{FAA8B4EC-A7F9-4E1A-9FE8-60A7019DE8CE}" type="parTrans" cxnId="{936911B9-2477-4E39-84CB-F4F06554CB12}">
      <dgm:prSet/>
      <dgm:spPr/>
      <dgm:t>
        <a:bodyPr/>
        <a:lstStyle/>
        <a:p>
          <a:endParaRPr lang="es-CL" sz="3600"/>
        </a:p>
      </dgm:t>
    </dgm:pt>
    <dgm:pt modelId="{684A39DE-639C-4322-9220-457F5075D5F6}" type="sibTrans" cxnId="{936911B9-2477-4E39-84CB-F4F06554CB12}">
      <dgm:prSet/>
      <dgm:spPr/>
      <dgm:t>
        <a:bodyPr/>
        <a:lstStyle/>
        <a:p>
          <a:endParaRPr lang="es-CL" sz="3600"/>
        </a:p>
      </dgm:t>
    </dgm:pt>
    <dgm:pt modelId="{EA77F6A6-CF88-4E49-B41A-E06531D705DB}">
      <dgm:prSet phldrT="[Texto]" custT="1"/>
      <dgm:spPr/>
      <dgm:t>
        <a:bodyPr/>
        <a:lstStyle/>
        <a:p>
          <a:r>
            <a:rPr lang="es-CL" sz="1600" dirty="0" smtClean="0"/>
            <a:t>6. Monitoreo de medidas</a:t>
          </a:r>
          <a:endParaRPr lang="es-CL" sz="1600" dirty="0"/>
        </a:p>
      </dgm:t>
    </dgm:pt>
    <dgm:pt modelId="{A3A1AD3E-6390-40D7-9836-F1CF882F9906}" type="parTrans" cxnId="{63F0EB1F-108B-413F-BB54-978D83DCDABE}">
      <dgm:prSet/>
      <dgm:spPr/>
      <dgm:t>
        <a:bodyPr/>
        <a:lstStyle/>
        <a:p>
          <a:endParaRPr lang="es-CL" sz="3600"/>
        </a:p>
      </dgm:t>
    </dgm:pt>
    <dgm:pt modelId="{8497E8BB-5AB4-4374-9672-DD4523CC23ED}" type="sibTrans" cxnId="{63F0EB1F-108B-413F-BB54-978D83DCDABE}">
      <dgm:prSet/>
      <dgm:spPr/>
      <dgm:t>
        <a:bodyPr/>
        <a:lstStyle/>
        <a:p>
          <a:endParaRPr lang="es-CL" sz="3600"/>
        </a:p>
      </dgm:t>
    </dgm:pt>
    <dgm:pt modelId="{F1EF4E5F-5A86-4C6E-AF16-81C6F1373F8E}">
      <dgm:prSet phldrT="[Texto]" custT="1"/>
      <dgm:spPr/>
      <dgm:t>
        <a:bodyPr/>
        <a:lstStyle/>
        <a:p>
          <a:r>
            <a:rPr lang="es-CL" sz="1600" dirty="0" smtClean="0"/>
            <a:t>7. Reevaluación</a:t>
          </a:r>
          <a:endParaRPr lang="es-CL" sz="1600" dirty="0"/>
        </a:p>
      </dgm:t>
    </dgm:pt>
    <dgm:pt modelId="{718C8D23-DC1E-46E6-8B44-2AE10D3B0714}" type="parTrans" cxnId="{9A368710-B8AF-4889-BEBC-BBFEDEF4FD8A}">
      <dgm:prSet/>
      <dgm:spPr/>
      <dgm:t>
        <a:bodyPr/>
        <a:lstStyle/>
        <a:p>
          <a:endParaRPr lang="es-CL" sz="3600"/>
        </a:p>
      </dgm:t>
    </dgm:pt>
    <dgm:pt modelId="{363ED26E-802F-4700-B516-71431A3F7D9E}" type="sibTrans" cxnId="{9A368710-B8AF-4889-BEBC-BBFEDEF4FD8A}">
      <dgm:prSet/>
      <dgm:spPr/>
      <dgm:t>
        <a:bodyPr/>
        <a:lstStyle/>
        <a:p>
          <a:endParaRPr lang="es-CL" sz="3600"/>
        </a:p>
      </dgm:t>
    </dgm:pt>
    <dgm:pt modelId="{1677AD82-1F41-4BE0-8748-F89832B64BCC}" type="pres">
      <dgm:prSet presAssocID="{E4B8C365-79FB-48FC-A509-70D8B71C4604}" presName="Name0" presStyleCnt="0">
        <dgm:presLayoutVars>
          <dgm:dir/>
          <dgm:resizeHandles val="exact"/>
        </dgm:presLayoutVars>
      </dgm:prSet>
      <dgm:spPr/>
      <dgm:t>
        <a:bodyPr/>
        <a:lstStyle/>
        <a:p>
          <a:endParaRPr lang="es-CL"/>
        </a:p>
      </dgm:t>
    </dgm:pt>
    <dgm:pt modelId="{5727AA1B-17E6-449E-B3C7-B032D543E1C3}" type="pres">
      <dgm:prSet presAssocID="{E4B8C365-79FB-48FC-A509-70D8B71C4604}" presName="cycle" presStyleCnt="0"/>
      <dgm:spPr/>
      <dgm:t>
        <a:bodyPr/>
        <a:lstStyle/>
        <a:p>
          <a:endParaRPr lang="es-CL"/>
        </a:p>
      </dgm:t>
    </dgm:pt>
    <dgm:pt modelId="{5DE70E33-6CEE-427B-AE1F-A4FF17F4FAA6}" type="pres">
      <dgm:prSet presAssocID="{8F9A405F-3BB5-4D58-94AD-5E9612AD3EC1}" presName="nodeFirstNode" presStyleLbl="node1" presStyleIdx="0" presStyleCnt="7" custScaleX="143860" custScaleY="121728">
        <dgm:presLayoutVars>
          <dgm:bulletEnabled val="1"/>
        </dgm:presLayoutVars>
      </dgm:prSet>
      <dgm:spPr/>
      <dgm:t>
        <a:bodyPr/>
        <a:lstStyle/>
        <a:p>
          <a:endParaRPr lang="es-CL"/>
        </a:p>
      </dgm:t>
    </dgm:pt>
    <dgm:pt modelId="{7EDCF047-73EF-4603-8F28-A74DEB05B1E2}" type="pres">
      <dgm:prSet presAssocID="{16F364E7-548B-49E7-8EA2-292F3FE1355B}" presName="sibTransFirstNode" presStyleLbl="bgShp" presStyleIdx="0" presStyleCnt="1"/>
      <dgm:spPr/>
      <dgm:t>
        <a:bodyPr/>
        <a:lstStyle/>
        <a:p>
          <a:endParaRPr lang="es-CL"/>
        </a:p>
      </dgm:t>
    </dgm:pt>
    <dgm:pt modelId="{1B349713-A975-4122-8E77-A6C98E87B418}" type="pres">
      <dgm:prSet presAssocID="{298F9D70-249A-4A44-ABBF-B44F531AD99C}" presName="nodeFollowingNodes" presStyleLbl="node1" presStyleIdx="1" presStyleCnt="7" custScaleX="143860" custScaleY="121741" custRadScaleRad="115265" custRadScaleInc="23858">
        <dgm:presLayoutVars>
          <dgm:bulletEnabled val="1"/>
        </dgm:presLayoutVars>
      </dgm:prSet>
      <dgm:spPr/>
      <dgm:t>
        <a:bodyPr/>
        <a:lstStyle/>
        <a:p>
          <a:endParaRPr lang="es-CL"/>
        </a:p>
      </dgm:t>
    </dgm:pt>
    <dgm:pt modelId="{D9FB4EF9-466C-419E-809D-0D25D092B9BD}" type="pres">
      <dgm:prSet presAssocID="{FF6A272D-E3E9-4E00-B28A-4BA0E56B952C}" presName="nodeFollowingNodes" presStyleLbl="node1" presStyleIdx="2" presStyleCnt="7" custScaleX="143860" custScaleY="121728" custRadScaleRad="100800" custRadScaleInc="-8556">
        <dgm:presLayoutVars>
          <dgm:bulletEnabled val="1"/>
        </dgm:presLayoutVars>
      </dgm:prSet>
      <dgm:spPr/>
      <dgm:t>
        <a:bodyPr/>
        <a:lstStyle/>
        <a:p>
          <a:endParaRPr lang="es-CL"/>
        </a:p>
      </dgm:t>
    </dgm:pt>
    <dgm:pt modelId="{A013C1A3-33E0-4A9E-93A8-459C06444500}" type="pres">
      <dgm:prSet presAssocID="{50A90231-5636-4ADD-BBE0-1E9840AA41AC}" presName="nodeFollowingNodes" presStyleLbl="node1" presStyleIdx="3" presStyleCnt="7" custScaleX="143860" custScaleY="121728" custRadScaleRad="104102" custRadScaleInc="-28581">
        <dgm:presLayoutVars>
          <dgm:bulletEnabled val="1"/>
        </dgm:presLayoutVars>
      </dgm:prSet>
      <dgm:spPr/>
      <dgm:t>
        <a:bodyPr/>
        <a:lstStyle/>
        <a:p>
          <a:endParaRPr lang="es-CL"/>
        </a:p>
      </dgm:t>
    </dgm:pt>
    <dgm:pt modelId="{54F66C1C-BFDA-4FF1-886A-A0BF80EE596F}" type="pres">
      <dgm:prSet presAssocID="{0142A8FB-1796-4B7F-8E61-87B4148FB6ED}" presName="nodeFollowingNodes" presStyleLbl="node1" presStyleIdx="4" presStyleCnt="7" custScaleX="143860" custScaleY="121728" custRadScaleRad="103288" custRadScaleInc="27314">
        <dgm:presLayoutVars>
          <dgm:bulletEnabled val="1"/>
        </dgm:presLayoutVars>
      </dgm:prSet>
      <dgm:spPr/>
      <dgm:t>
        <a:bodyPr/>
        <a:lstStyle/>
        <a:p>
          <a:endParaRPr lang="es-CL"/>
        </a:p>
      </dgm:t>
    </dgm:pt>
    <dgm:pt modelId="{A602F174-9603-4137-814A-57B5A95BB2EF}" type="pres">
      <dgm:prSet presAssocID="{EA77F6A6-CF88-4E49-B41A-E06531D705DB}" presName="nodeFollowingNodes" presStyleLbl="node1" presStyleIdx="5" presStyleCnt="7" custScaleX="143860" custScaleY="121728" custRadScaleRad="102866" custRadScaleInc="9788">
        <dgm:presLayoutVars>
          <dgm:bulletEnabled val="1"/>
        </dgm:presLayoutVars>
      </dgm:prSet>
      <dgm:spPr/>
      <dgm:t>
        <a:bodyPr/>
        <a:lstStyle/>
        <a:p>
          <a:endParaRPr lang="es-CL"/>
        </a:p>
      </dgm:t>
    </dgm:pt>
    <dgm:pt modelId="{D87313F5-7029-464C-8267-24D4E6E36928}" type="pres">
      <dgm:prSet presAssocID="{F1EF4E5F-5A86-4C6E-AF16-81C6F1373F8E}" presName="nodeFollowingNodes" presStyleLbl="node1" presStyleIdx="6" presStyleCnt="7" custScaleX="143860" custScaleY="121728" custRadScaleRad="115963" custRadScaleInc="-22010">
        <dgm:presLayoutVars>
          <dgm:bulletEnabled val="1"/>
        </dgm:presLayoutVars>
      </dgm:prSet>
      <dgm:spPr/>
      <dgm:t>
        <a:bodyPr/>
        <a:lstStyle/>
        <a:p>
          <a:endParaRPr lang="es-CL"/>
        </a:p>
      </dgm:t>
    </dgm:pt>
  </dgm:ptLst>
  <dgm:cxnLst>
    <dgm:cxn modelId="{97E6A189-D82C-406F-B04B-AD1A8994BA24}" type="presOf" srcId="{50A90231-5636-4ADD-BBE0-1E9840AA41AC}" destId="{A013C1A3-33E0-4A9E-93A8-459C06444500}" srcOrd="0" destOrd="0" presId="urn:microsoft.com/office/officeart/2005/8/layout/cycle3"/>
    <dgm:cxn modelId="{6949DEB1-6224-4CFB-93F2-826C1FB69ACC}" type="presOf" srcId="{FF6A272D-E3E9-4E00-B28A-4BA0E56B952C}" destId="{D9FB4EF9-466C-419E-809D-0D25D092B9BD}" srcOrd="0" destOrd="0" presId="urn:microsoft.com/office/officeart/2005/8/layout/cycle3"/>
    <dgm:cxn modelId="{F1B80F9D-E12D-42D1-868A-DAF2F774D1DF}" srcId="{E4B8C365-79FB-48FC-A509-70D8B71C4604}" destId="{FF6A272D-E3E9-4E00-B28A-4BA0E56B952C}" srcOrd="2" destOrd="0" parTransId="{1D4B9B7F-BF5D-4A62-99CB-013BA49E8F5E}" sibTransId="{94A1D2C6-1F30-4B7B-A8F4-3C76A5D1927B}"/>
    <dgm:cxn modelId="{31002CBD-2A2B-4C4C-9ED5-EFE9B562D5E6}" type="presOf" srcId="{8F9A405F-3BB5-4D58-94AD-5E9612AD3EC1}" destId="{5DE70E33-6CEE-427B-AE1F-A4FF17F4FAA6}" srcOrd="0" destOrd="0" presId="urn:microsoft.com/office/officeart/2005/8/layout/cycle3"/>
    <dgm:cxn modelId="{C5DFEE35-A45D-4349-AAE9-E8DF3B575BC0}" type="presOf" srcId="{0142A8FB-1796-4B7F-8E61-87B4148FB6ED}" destId="{54F66C1C-BFDA-4FF1-886A-A0BF80EE596F}" srcOrd="0" destOrd="0" presId="urn:microsoft.com/office/officeart/2005/8/layout/cycle3"/>
    <dgm:cxn modelId="{F7092CC6-A9E4-45B3-B544-5B4CEC6B7D4A}" srcId="{E4B8C365-79FB-48FC-A509-70D8B71C4604}" destId="{298F9D70-249A-4A44-ABBF-B44F531AD99C}" srcOrd="1" destOrd="0" parTransId="{4C254E84-465D-4833-BC78-8FEAE66CE49F}" sibTransId="{8A9AB788-0783-453F-BDE6-745E330EF4C0}"/>
    <dgm:cxn modelId="{9A368710-B8AF-4889-BEBC-BBFEDEF4FD8A}" srcId="{E4B8C365-79FB-48FC-A509-70D8B71C4604}" destId="{F1EF4E5F-5A86-4C6E-AF16-81C6F1373F8E}" srcOrd="6" destOrd="0" parTransId="{718C8D23-DC1E-46E6-8B44-2AE10D3B0714}" sibTransId="{363ED26E-802F-4700-B516-71431A3F7D9E}"/>
    <dgm:cxn modelId="{AD97F32D-2548-4E6E-9312-7C80547C9691}" type="presOf" srcId="{16F364E7-548B-49E7-8EA2-292F3FE1355B}" destId="{7EDCF047-73EF-4603-8F28-A74DEB05B1E2}" srcOrd="0" destOrd="0" presId="urn:microsoft.com/office/officeart/2005/8/layout/cycle3"/>
    <dgm:cxn modelId="{36BE39F2-B7F6-4161-B8EA-FA757365B872}" type="presOf" srcId="{F1EF4E5F-5A86-4C6E-AF16-81C6F1373F8E}" destId="{D87313F5-7029-464C-8267-24D4E6E36928}" srcOrd="0" destOrd="0" presId="urn:microsoft.com/office/officeart/2005/8/layout/cycle3"/>
    <dgm:cxn modelId="{D2FBCE52-8748-4065-9E5F-978115E0BD7B}" srcId="{E4B8C365-79FB-48FC-A509-70D8B71C4604}" destId="{50A90231-5636-4ADD-BBE0-1E9840AA41AC}" srcOrd="3" destOrd="0" parTransId="{6C5112CB-CF7E-4525-85DC-8BEB50FA119F}" sibTransId="{687B6874-0F5B-4F0D-BCF8-250EEACAFD95}"/>
    <dgm:cxn modelId="{4866B3A6-7015-46F9-9644-A6FA22CA75BE}" type="presOf" srcId="{298F9D70-249A-4A44-ABBF-B44F531AD99C}" destId="{1B349713-A975-4122-8E77-A6C98E87B418}" srcOrd="0" destOrd="0" presId="urn:microsoft.com/office/officeart/2005/8/layout/cycle3"/>
    <dgm:cxn modelId="{63F0EB1F-108B-413F-BB54-978D83DCDABE}" srcId="{E4B8C365-79FB-48FC-A509-70D8B71C4604}" destId="{EA77F6A6-CF88-4E49-B41A-E06531D705DB}" srcOrd="5" destOrd="0" parTransId="{A3A1AD3E-6390-40D7-9836-F1CF882F9906}" sibTransId="{8497E8BB-5AB4-4374-9672-DD4523CC23ED}"/>
    <dgm:cxn modelId="{C0C3CE00-5641-40A6-A63E-31B8588C463D}" type="presOf" srcId="{EA77F6A6-CF88-4E49-B41A-E06531D705DB}" destId="{A602F174-9603-4137-814A-57B5A95BB2EF}" srcOrd="0" destOrd="0" presId="urn:microsoft.com/office/officeart/2005/8/layout/cycle3"/>
    <dgm:cxn modelId="{5F578FB1-5EB8-43C6-A8D2-65B6649BDF5A}" type="presOf" srcId="{E4B8C365-79FB-48FC-A509-70D8B71C4604}" destId="{1677AD82-1F41-4BE0-8748-F89832B64BCC}" srcOrd="0" destOrd="0" presId="urn:microsoft.com/office/officeart/2005/8/layout/cycle3"/>
    <dgm:cxn modelId="{936911B9-2477-4E39-84CB-F4F06554CB12}" srcId="{E4B8C365-79FB-48FC-A509-70D8B71C4604}" destId="{0142A8FB-1796-4B7F-8E61-87B4148FB6ED}" srcOrd="4" destOrd="0" parTransId="{FAA8B4EC-A7F9-4E1A-9FE8-60A7019DE8CE}" sibTransId="{684A39DE-639C-4322-9220-457F5075D5F6}"/>
    <dgm:cxn modelId="{48ECE787-D40D-466F-BD25-8FFC57524A1A}" srcId="{E4B8C365-79FB-48FC-A509-70D8B71C4604}" destId="{8F9A405F-3BB5-4D58-94AD-5E9612AD3EC1}" srcOrd="0" destOrd="0" parTransId="{FF3753C2-1CA2-4E58-A127-F04ACFE4072F}" sibTransId="{16F364E7-548B-49E7-8EA2-292F3FE1355B}"/>
    <dgm:cxn modelId="{0F0B3022-3EB8-453B-ABCB-DD5D0F717CF6}" type="presParOf" srcId="{1677AD82-1F41-4BE0-8748-F89832B64BCC}" destId="{5727AA1B-17E6-449E-B3C7-B032D543E1C3}" srcOrd="0" destOrd="0" presId="urn:microsoft.com/office/officeart/2005/8/layout/cycle3"/>
    <dgm:cxn modelId="{477BB5EC-3926-47BF-8281-7E8F472B5565}" type="presParOf" srcId="{5727AA1B-17E6-449E-B3C7-B032D543E1C3}" destId="{5DE70E33-6CEE-427B-AE1F-A4FF17F4FAA6}" srcOrd="0" destOrd="0" presId="urn:microsoft.com/office/officeart/2005/8/layout/cycle3"/>
    <dgm:cxn modelId="{100CDFA4-D211-4916-9251-0413F9B89923}" type="presParOf" srcId="{5727AA1B-17E6-449E-B3C7-B032D543E1C3}" destId="{7EDCF047-73EF-4603-8F28-A74DEB05B1E2}" srcOrd="1" destOrd="0" presId="urn:microsoft.com/office/officeart/2005/8/layout/cycle3"/>
    <dgm:cxn modelId="{0187607A-CCA1-4B5A-AC41-AAC8C89CB824}" type="presParOf" srcId="{5727AA1B-17E6-449E-B3C7-B032D543E1C3}" destId="{1B349713-A975-4122-8E77-A6C98E87B418}" srcOrd="2" destOrd="0" presId="urn:microsoft.com/office/officeart/2005/8/layout/cycle3"/>
    <dgm:cxn modelId="{9598F61C-CCCE-4CFC-A12F-63A26D4CC7FA}" type="presParOf" srcId="{5727AA1B-17E6-449E-B3C7-B032D543E1C3}" destId="{D9FB4EF9-466C-419E-809D-0D25D092B9BD}" srcOrd="3" destOrd="0" presId="urn:microsoft.com/office/officeart/2005/8/layout/cycle3"/>
    <dgm:cxn modelId="{A2532516-A1C2-4190-944B-8727BEF2C741}" type="presParOf" srcId="{5727AA1B-17E6-449E-B3C7-B032D543E1C3}" destId="{A013C1A3-33E0-4A9E-93A8-459C06444500}" srcOrd="4" destOrd="0" presId="urn:microsoft.com/office/officeart/2005/8/layout/cycle3"/>
    <dgm:cxn modelId="{F437A776-CC8D-43C8-B10A-1ED70BD02BBC}" type="presParOf" srcId="{5727AA1B-17E6-449E-B3C7-B032D543E1C3}" destId="{54F66C1C-BFDA-4FF1-886A-A0BF80EE596F}" srcOrd="5" destOrd="0" presId="urn:microsoft.com/office/officeart/2005/8/layout/cycle3"/>
    <dgm:cxn modelId="{BE30E57C-1FFE-4602-B070-133D7E72B57C}" type="presParOf" srcId="{5727AA1B-17E6-449E-B3C7-B032D543E1C3}" destId="{A602F174-9603-4137-814A-57B5A95BB2EF}" srcOrd="6" destOrd="0" presId="urn:microsoft.com/office/officeart/2005/8/layout/cycle3"/>
    <dgm:cxn modelId="{32BD343F-444D-4D31-B1E5-2799C5408CA4}" type="presParOf" srcId="{5727AA1B-17E6-449E-B3C7-B032D543E1C3}" destId="{D87313F5-7029-464C-8267-24D4E6E36928}"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CF047-73EF-4603-8F28-A74DEB05B1E2}">
      <dsp:nvSpPr>
        <dsp:cNvPr id="0" name=""/>
        <dsp:cNvSpPr/>
      </dsp:nvSpPr>
      <dsp:spPr>
        <a:xfrm>
          <a:off x="1172103" y="-193102"/>
          <a:ext cx="4913802" cy="4913802"/>
        </a:xfrm>
        <a:prstGeom prst="circularArrow">
          <a:avLst>
            <a:gd name="adj1" fmla="val 5544"/>
            <a:gd name="adj2" fmla="val 330680"/>
            <a:gd name="adj3" fmla="val 13869350"/>
            <a:gd name="adj4" fmla="val 1732936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70E33-6CEE-427B-AE1F-A4FF17F4FAA6}">
      <dsp:nvSpPr>
        <dsp:cNvPr id="0" name=""/>
        <dsp:cNvSpPr/>
      </dsp:nvSpPr>
      <dsp:spPr>
        <a:xfrm>
          <a:off x="2525216" y="-82234"/>
          <a:ext cx="2207575" cy="933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1. Formación Comité de Aplicación (</a:t>
          </a:r>
          <a:r>
            <a:rPr lang="es-CL" sz="1600" kern="1200" dirty="0" err="1" smtClean="0"/>
            <a:t>CdA</a:t>
          </a:r>
          <a:r>
            <a:rPr lang="es-CL" sz="1600" kern="1200" dirty="0" smtClean="0"/>
            <a:t>)</a:t>
          </a:r>
          <a:endParaRPr lang="es-CL" sz="1600" kern="1200" dirty="0"/>
        </a:p>
      </dsp:txBody>
      <dsp:txXfrm>
        <a:off x="2570809" y="-36641"/>
        <a:ext cx="2116389" cy="842790"/>
      </dsp:txXfrm>
    </dsp:sp>
    <dsp:sp modelId="{1B349713-A975-4122-8E77-A6C98E87B418}">
      <dsp:nvSpPr>
        <dsp:cNvPr id="0" name=""/>
        <dsp:cNvSpPr/>
      </dsp:nvSpPr>
      <dsp:spPr>
        <a:xfrm>
          <a:off x="4661056" y="885369"/>
          <a:ext cx="2207575" cy="934076"/>
        </a:xfrm>
        <a:prstGeom prst="round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2. Difusión / Sensibilización / temores</a:t>
          </a:r>
          <a:endParaRPr lang="es-CL" sz="1600" kern="1200" dirty="0"/>
        </a:p>
      </dsp:txBody>
      <dsp:txXfrm>
        <a:off x="4706654" y="930967"/>
        <a:ext cx="2116379" cy="842880"/>
      </dsp:txXfrm>
    </dsp:sp>
    <dsp:sp modelId="{D9FB4EF9-466C-419E-809D-0D25D092B9BD}">
      <dsp:nvSpPr>
        <dsp:cNvPr id="0" name=""/>
        <dsp:cNvSpPr/>
      </dsp:nvSpPr>
      <dsp:spPr>
        <a:xfrm>
          <a:off x="4611373" y="2343877"/>
          <a:ext cx="2207575" cy="933976"/>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3. Aplicación del cuestionario</a:t>
          </a:r>
          <a:endParaRPr lang="es-CL" sz="1600" kern="1200" dirty="0"/>
        </a:p>
      </dsp:txBody>
      <dsp:txXfrm>
        <a:off x="4656966" y="2389470"/>
        <a:ext cx="2116389" cy="842790"/>
      </dsp:txXfrm>
    </dsp:sp>
    <dsp:sp modelId="{A013C1A3-33E0-4A9E-93A8-459C06444500}">
      <dsp:nvSpPr>
        <dsp:cNvPr id="0" name=""/>
        <dsp:cNvSpPr/>
      </dsp:nvSpPr>
      <dsp:spPr>
        <a:xfrm>
          <a:off x="3885421" y="3718582"/>
          <a:ext cx="2207575" cy="933976"/>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4. Presentación y análisis de resultados; diseño de medidas</a:t>
          </a:r>
          <a:endParaRPr lang="es-CL" sz="1600" kern="1200" dirty="0"/>
        </a:p>
      </dsp:txBody>
      <dsp:txXfrm>
        <a:off x="3931014" y="3764175"/>
        <a:ext cx="2116389" cy="842790"/>
      </dsp:txXfrm>
    </dsp:sp>
    <dsp:sp modelId="{54F66C1C-BFDA-4FF1-886A-A0BF80EE596F}">
      <dsp:nvSpPr>
        <dsp:cNvPr id="0" name=""/>
        <dsp:cNvSpPr/>
      </dsp:nvSpPr>
      <dsp:spPr>
        <a:xfrm>
          <a:off x="1192552" y="3718593"/>
          <a:ext cx="2207575" cy="933976"/>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5. Ejecución de medidas, finalizada la  4 etapa</a:t>
          </a:r>
          <a:endParaRPr lang="es-CL" sz="1600" kern="1200" dirty="0"/>
        </a:p>
      </dsp:txBody>
      <dsp:txXfrm>
        <a:off x="1238145" y="3764186"/>
        <a:ext cx="2116389" cy="842790"/>
      </dsp:txXfrm>
    </dsp:sp>
    <dsp:sp modelId="{A602F174-9603-4137-814A-57B5A95BB2EF}">
      <dsp:nvSpPr>
        <dsp:cNvPr id="0" name=""/>
        <dsp:cNvSpPr/>
      </dsp:nvSpPr>
      <dsp:spPr>
        <a:xfrm>
          <a:off x="393136" y="2330039"/>
          <a:ext cx="2207575" cy="933976"/>
        </a:xfrm>
        <a:prstGeom prst="round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6. Monitoreo de medidas</a:t>
          </a:r>
          <a:endParaRPr lang="es-CL" sz="1600" kern="1200" dirty="0"/>
        </a:p>
      </dsp:txBody>
      <dsp:txXfrm>
        <a:off x="438729" y="2375632"/>
        <a:ext cx="2116389" cy="842790"/>
      </dsp:txXfrm>
    </dsp:sp>
    <dsp:sp modelId="{D87313F5-7029-464C-8267-24D4E6E36928}">
      <dsp:nvSpPr>
        <dsp:cNvPr id="0" name=""/>
        <dsp:cNvSpPr/>
      </dsp:nvSpPr>
      <dsp:spPr>
        <a:xfrm>
          <a:off x="393137" y="847523"/>
          <a:ext cx="2207575" cy="93397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7. Reevaluación</a:t>
          </a:r>
          <a:endParaRPr lang="es-CL" sz="1600" kern="1200" dirty="0"/>
        </a:p>
      </dsp:txBody>
      <dsp:txXfrm>
        <a:off x="438730" y="893116"/>
        <a:ext cx="2116389" cy="8427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62275" cy="500063"/>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71913" y="0"/>
            <a:ext cx="2960687" cy="500063"/>
          </a:xfrm>
          <a:prstGeom prst="rect">
            <a:avLst/>
          </a:prstGeom>
        </p:spPr>
        <p:txBody>
          <a:bodyPr vert="horz" lIns="91440" tIns="45720" rIns="91440" bIns="45720" rtlCol="0"/>
          <a:lstStyle>
            <a:lvl1pPr algn="r">
              <a:defRPr sz="1200"/>
            </a:lvl1pPr>
          </a:lstStyle>
          <a:p>
            <a:fld id="{7E8335A1-5068-411F-8B41-9C249BDCEB51}" type="datetimeFigureOut">
              <a:rPr lang="es-CL" smtClean="0"/>
              <a:t>15-02-2017</a:t>
            </a:fld>
            <a:endParaRPr lang="es-CL"/>
          </a:p>
        </p:txBody>
      </p:sp>
      <p:sp>
        <p:nvSpPr>
          <p:cNvPr id="4" name="Marcador de pie de página 3"/>
          <p:cNvSpPr>
            <a:spLocks noGrp="1"/>
          </p:cNvSpPr>
          <p:nvPr>
            <p:ph type="ftr" sz="quarter" idx="2"/>
          </p:nvPr>
        </p:nvSpPr>
        <p:spPr>
          <a:xfrm>
            <a:off x="0" y="9478963"/>
            <a:ext cx="2962275" cy="500062"/>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71913" y="9478963"/>
            <a:ext cx="2960687" cy="500062"/>
          </a:xfrm>
          <a:prstGeom prst="rect">
            <a:avLst/>
          </a:prstGeom>
        </p:spPr>
        <p:txBody>
          <a:bodyPr vert="horz" lIns="91440" tIns="45720" rIns="91440" bIns="45720" rtlCol="0" anchor="b"/>
          <a:lstStyle>
            <a:lvl1pPr algn="r">
              <a:defRPr sz="1200"/>
            </a:lvl1pPr>
          </a:lstStyle>
          <a:p>
            <a:fld id="{DC30618C-6ACE-4866-A586-C890386CEF9D}" type="slidenum">
              <a:rPr lang="es-CL" smtClean="0"/>
              <a:t>‹Nº›</a:t>
            </a:fld>
            <a:endParaRPr lang="es-CL"/>
          </a:p>
        </p:txBody>
      </p:sp>
    </p:spTree>
    <p:extLst>
      <p:ext uri="{BB962C8B-B14F-4D97-AF65-F5344CB8AC3E}">
        <p14:creationId xmlns:p14="http://schemas.microsoft.com/office/powerpoint/2010/main" val="146154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62275" cy="500063"/>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71913" y="0"/>
            <a:ext cx="2960687" cy="500063"/>
          </a:xfrm>
          <a:prstGeom prst="rect">
            <a:avLst/>
          </a:prstGeom>
        </p:spPr>
        <p:txBody>
          <a:bodyPr vert="horz" lIns="91440" tIns="45720" rIns="91440" bIns="45720" rtlCol="0"/>
          <a:lstStyle>
            <a:lvl1pPr algn="r">
              <a:defRPr sz="1200"/>
            </a:lvl1pPr>
          </a:lstStyle>
          <a:p>
            <a:fld id="{B1035A73-CAAD-4FED-B47F-C0E3A0EBE9A6}" type="datetimeFigureOut">
              <a:rPr lang="es-CL" smtClean="0"/>
              <a:t>15-02-2017</a:t>
            </a:fld>
            <a:endParaRPr lang="es-CL"/>
          </a:p>
        </p:txBody>
      </p:sp>
      <p:sp>
        <p:nvSpPr>
          <p:cNvPr id="4" name="Marcador de imagen de diapositiva 3"/>
          <p:cNvSpPr>
            <a:spLocks noGrp="1" noRot="1" noChangeAspect="1"/>
          </p:cNvSpPr>
          <p:nvPr>
            <p:ph type="sldImg" idx="2"/>
          </p:nvPr>
        </p:nvSpPr>
        <p:spPr>
          <a:xfrm>
            <a:off x="677863" y="1247775"/>
            <a:ext cx="5480050" cy="3367088"/>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4213" y="4802188"/>
            <a:ext cx="5467350" cy="392906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9478963"/>
            <a:ext cx="2962275" cy="500062"/>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71913" y="9478963"/>
            <a:ext cx="2960687" cy="500062"/>
          </a:xfrm>
          <a:prstGeom prst="rect">
            <a:avLst/>
          </a:prstGeom>
        </p:spPr>
        <p:txBody>
          <a:bodyPr vert="horz" lIns="91440" tIns="45720" rIns="91440" bIns="45720" rtlCol="0" anchor="b"/>
          <a:lstStyle>
            <a:lvl1pPr algn="r">
              <a:defRPr sz="1200"/>
            </a:lvl1pPr>
          </a:lstStyle>
          <a:p>
            <a:fld id="{FB3D5A19-9403-4A93-A65C-2E7F2517910C}" type="slidenum">
              <a:rPr lang="es-CL" smtClean="0"/>
              <a:t>‹Nº›</a:t>
            </a:fld>
            <a:endParaRPr lang="es-CL"/>
          </a:p>
        </p:txBody>
      </p:sp>
    </p:spTree>
    <p:extLst>
      <p:ext uri="{BB962C8B-B14F-4D97-AF65-F5344CB8AC3E}">
        <p14:creationId xmlns:p14="http://schemas.microsoft.com/office/powerpoint/2010/main" val="232344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B3D5A19-9403-4A93-A65C-2E7F2517910C}" type="slidenum">
              <a:rPr lang="es-CL" smtClean="0"/>
              <a:t>1</a:t>
            </a:fld>
            <a:endParaRPr lang="es-CL"/>
          </a:p>
        </p:txBody>
      </p:sp>
    </p:spTree>
    <p:extLst>
      <p:ext uri="{BB962C8B-B14F-4D97-AF65-F5344CB8AC3E}">
        <p14:creationId xmlns:p14="http://schemas.microsoft.com/office/powerpoint/2010/main" val="332700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45119" y="2404621"/>
            <a:ext cx="10711339" cy="1659223"/>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90237" y="4386369"/>
            <a:ext cx="8821104" cy="1978166"/>
          </a:xfrm>
        </p:spPr>
        <p:txBody>
          <a:bodyPr/>
          <a:lstStyle>
            <a:lvl1pPr marL="0" indent="0" algn="ctr">
              <a:buNone/>
              <a:defRPr>
                <a:solidFill>
                  <a:schemeClr val="tx1">
                    <a:tint val="75000"/>
                  </a:schemeClr>
                </a:solidFill>
              </a:defRPr>
            </a:lvl1pPr>
            <a:lvl2pPr marL="505206" indent="0" algn="ctr">
              <a:buNone/>
              <a:defRPr>
                <a:solidFill>
                  <a:schemeClr val="tx1">
                    <a:tint val="75000"/>
                  </a:schemeClr>
                </a:solidFill>
              </a:defRPr>
            </a:lvl2pPr>
            <a:lvl3pPr marL="1010412" indent="0" algn="ctr">
              <a:buNone/>
              <a:defRPr>
                <a:solidFill>
                  <a:schemeClr val="tx1">
                    <a:tint val="75000"/>
                  </a:schemeClr>
                </a:solidFill>
              </a:defRPr>
            </a:lvl3pPr>
            <a:lvl4pPr marL="1515618" indent="0" algn="ctr">
              <a:buNone/>
              <a:defRPr>
                <a:solidFill>
                  <a:schemeClr val="tx1">
                    <a:tint val="75000"/>
                  </a:schemeClr>
                </a:solidFill>
              </a:defRPr>
            </a:lvl4pPr>
            <a:lvl5pPr marL="2020824" indent="0" algn="ctr">
              <a:buNone/>
              <a:defRPr>
                <a:solidFill>
                  <a:schemeClr val="tx1">
                    <a:tint val="75000"/>
                  </a:schemeClr>
                </a:solidFill>
              </a:defRPr>
            </a:lvl5pPr>
            <a:lvl6pPr marL="2526030" indent="0" algn="ctr">
              <a:buNone/>
              <a:defRPr>
                <a:solidFill>
                  <a:schemeClr val="tx1">
                    <a:tint val="75000"/>
                  </a:schemeClr>
                </a:solidFill>
              </a:defRPr>
            </a:lvl6pPr>
            <a:lvl7pPr marL="3031236" indent="0" algn="ctr">
              <a:buNone/>
              <a:defRPr>
                <a:solidFill>
                  <a:schemeClr val="tx1">
                    <a:tint val="75000"/>
                  </a:schemeClr>
                </a:solidFill>
              </a:defRPr>
            </a:lvl7pPr>
            <a:lvl8pPr marL="3536442" indent="0" algn="ctr">
              <a:buNone/>
              <a:defRPr>
                <a:solidFill>
                  <a:schemeClr val="tx1">
                    <a:tint val="75000"/>
                  </a:schemeClr>
                </a:solidFill>
              </a:defRPr>
            </a:lvl8pPr>
            <a:lvl9pPr marL="4041648"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102049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68858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7395" y="550090"/>
            <a:ext cx="2830978" cy="1172923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30079" y="550090"/>
            <a:ext cx="8287286" cy="117292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428759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334795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95437" y="4974086"/>
            <a:ext cx="10711339" cy="1537379"/>
          </a:xfrm>
        </p:spPr>
        <p:txBody>
          <a:bodyPr anchor="t"/>
          <a:lstStyle>
            <a:lvl1pPr algn="l">
              <a:defRPr sz="44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95437" y="3280820"/>
            <a:ext cx="10711339" cy="1693266"/>
          </a:xfrm>
        </p:spPr>
        <p:txBody>
          <a:bodyPr anchor="b"/>
          <a:lstStyle>
            <a:lvl1pPr marL="0" indent="0">
              <a:buNone/>
              <a:defRPr sz="2200">
                <a:solidFill>
                  <a:schemeClr val="tx1">
                    <a:tint val="75000"/>
                  </a:schemeClr>
                </a:solidFill>
              </a:defRPr>
            </a:lvl1pPr>
            <a:lvl2pPr marL="505206" indent="0">
              <a:buNone/>
              <a:defRPr sz="2000">
                <a:solidFill>
                  <a:schemeClr val="tx1">
                    <a:tint val="75000"/>
                  </a:schemeClr>
                </a:solidFill>
              </a:defRPr>
            </a:lvl2pPr>
            <a:lvl3pPr marL="1010412" indent="0">
              <a:buNone/>
              <a:defRPr sz="1800">
                <a:solidFill>
                  <a:schemeClr val="tx1">
                    <a:tint val="75000"/>
                  </a:schemeClr>
                </a:solidFill>
              </a:defRPr>
            </a:lvl3pPr>
            <a:lvl4pPr marL="1515618" indent="0">
              <a:buNone/>
              <a:defRPr sz="1500">
                <a:solidFill>
                  <a:schemeClr val="tx1">
                    <a:tint val="75000"/>
                  </a:schemeClr>
                </a:solidFill>
              </a:defRPr>
            </a:lvl4pPr>
            <a:lvl5pPr marL="2020824" indent="0">
              <a:buNone/>
              <a:defRPr sz="1500">
                <a:solidFill>
                  <a:schemeClr val="tx1">
                    <a:tint val="75000"/>
                  </a:schemeClr>
                </a:solidFill>
              </a:defRPr>
            </a:lvl5pPr>
            <a:lvl6pPr marL="2526030" indent="0">
              <a:buNone/>
              <a:defRPr sz="1500">
                <a:solidFill>
                  <a:schemeClr val="tx1">
                    <a:tint val="75000"/>
                  </a:schemeClr>
                </a:solidFill>
              </a:defRPr>
            </a:lvl6pPr>
            <a:lvl7pPr marL="3031236" indent="0">
              <a:buNone/>
              <a:defRPr sz="1500">
                <a:solidFill>
                  <a:schemeClr val="tx1">
                    <a:tint val="75000"/>
                  </a:schemeClr>
                </a:solidFill>
              </a:defRPr>
            </a:lvl7pPr>
            <a:lvl8pPr marL="3536442" indent="0">
              <a:buNone/>
              <a:defRPr sz="1500">
                <a:solidFill>
                  <a:schemeClr val="tx1">
                    <a:tint val="75000"/>
                  </a:schemeClr>
                </a:solidFill>
              </a:defRPr>
            </a:lvl8pPr>
            <a:lvl9pPr marL="4041648"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257446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30079" y="3207354"/>
            <a:ext cx="5559134" cy="907197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399241" y="3207354"/>
            <a:ext cx="5559132" cy="907197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156629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30079" y="309985"/>
            <a:ext cx="11341419" cy="1290108"/>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30081" y="1732688"/>
            <a:ext cx="5567883" cy="722102"/>
          </a:xfrm>
        </p:spPr>
        <p:txBody>
          <a:bodyPr anchor="b"/>
          <a:lstStyle>
            <a:lvl1pPr marL="0" indent="0">
              <a:buNone/>
              <a:defRPr sz="2700" b="1"/>
            </a:lvl1pPr>
            <a:lvl2pPr marL="505206" indent="0">
              <a:buNone/>
              <a:defRPr sz="2200" b="1"/>
            </a:lvl2pPr>
            <a:lvl3pPr marL="1010412" indent="0">
              <a:buNone/>
              <a:defRPr sz="2000" b="1"/>
            </a:lvl3pPr>
            <a:lvl4pPr marL="1515618" indent="0">
              <a:buNone/>
              <a:defRPr sz="1800" b="1"/>
            </a:lvl4pPr>
            <a:lvl5pPr marL="2020824" indent="0">
              <a:buNone/>
              <a:defRPr sz="1800" b="1"/>
            </a:lvl5pPr>
            <a:lvl6pPr marL="2526030" indent="0">
              <a:buNone/>
              <a:defRPr sz="1800" b="1"/>
            </a:lvl6pPr>
            <a:lvl7pPr marL="3031236" indent="0">
              <a:buNone/>
              <a:defRPr sz="1800" b="1"/>
            </a:lvl7pPr>
            <a:lvl8pPr marL="3536442" indent="0">
              <a:buNone/>
              <a:defRPr sz="1800" b="1"/>
            </a:lvl8pPr>
            <a:lvl9pPr marL="4041648"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30081" y="2454791"/>
            <a:ext cx="5567883" cy="445983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401427" y="1732688"/>
            <a:ext cx="5570071" cy="722102"/>
          </a:xfrm>
        </p:spPr>
        <p:txBody>
          <a:bodyPr anchor="b"/>
          <a:lstStyle>
            <a:lvl1pPr marL="0" indent="0">
              <a:buNone/>
              <a:defRPr sz="2700" b="1"/>
            </a:lvl1pPr>
            <a:lvl2pPr marL="505206" indent="0">
              <a:buNone/>
              <a:defRPr sz="2200" b="1"/>
            </a:lvl2pPr>
            <a:lvl3pPr marL="1010412" indent="0">
              <a:buNone/>
              <a:defRPr sz="2000" b="1"/>
            </a:lvl3pPr>
            <a:lvl4pPr marL="1515618" indent="0">
              <a:buNone/>
              <a:defRPr sz="1800" b="1"/>
            </a:lvl4pPr>
            <a:lvl5pPr marL="2020824" indent="0">
              <a:buNone/>
              <a:defRPr sz="1800" b="1"/>
            </a:lvl5pPr>
            <a:lvl6pPr marL="2526030" indent="0">
              <a:buNone/>
              <a:defRPr sz="1800" b="1"/>
            </a:lvl6pPr>
            <a:lvl7pPr marL="3031236" indent="0">
              <a:buNone/>
              <a:defRPr sz="1800" b="1"/>
            </a:lvl7pPr>
            <a:lvl8pPr marL="3536442" indent="0">
              <a:buNone/>
              <a:defRPr sz="1800" b="1"/>
            </a:lvl8pPr>
            <a:lvl9pPr marL="4041648"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401427" y="2454791"/>
            <a:ext cx="5570071" cy="445983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382167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382479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113040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0081" y="308193"/>
            <a:ext cx="4145831" cy="1311611"/>
          </a:xfrm>
        </p:spPr>
        <p:txBody>
          <a:bodyPr anchor="b"/>
          <a:lstStyle>
            <a:lvl1pPr algn="l">
              <a:defRPr sz="22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926867" y="308194"/>
            <a:ext cx="7044629" cy="6606431"/>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30081" y="1619804"/>
            <a:ext cx="4145831" cy="5294820"/>
          </a:xfrm>
        </p:spPr>
        <p:txBody>
          <a:bodyPr/>
          <a:lstStyle>
            <a:lvl1pPr marL="0" indent="0">
              <a:buNone/>
              <a:defRPr sz="1500"/>
            </a:lvl1pPr>
            <a:lvl2pPr marL="505206" indent="0">
              <a:buNone/>
              <a:defRPr sz="1300"/>
            </a:lvl2pPr>
            <a:lvl3pPr marL="1010412" indent="0">
              <a:buNone/>
              <a:defRPr sz="1100"/>
            </a:lvl3pPr>
            <a:lvl4pPr marL="1515618" indent="0">
              <a:buNone/>
              <a:defRPr sz="1000"/>
            </a:lvl4pPr>
            <a:lvl5pPr marL="2020824" indent="0">
              <a:buNone/>
              <a:defRPr sz="1000"/>
            </a:lvl5pPr>
            <a:lvl6pPr marL="2526030" indent="0">
              <a:buNone/>
              <a:defRPr sz="1000"/>
            </a:lvl6pPr>
            <a:lvl7pPr marL="3031236" indent="0">
              <a:buNone/>
              <a:defRPr sz="1000"/>
            </a:lvl7pPr>
            <a:lvl8pPr marL="3536442" indent="0">
              <a:buNone/>
              <a:defRPr sz="1000"/>
            </a:lvl8pPr>
            <a:lvl9pPr marL="404164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289519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469998" y="5418455"/>
            <a:ext cx="7560945" cy="639680"/>
          </a:xfrm>
        </p:spPr>
        <p:txBody>
          <a:bodyPr anchor="b"/>
          <a:lstStyle>
            <a:lvl1pPr algn="l">
              <a:defRPr sz="22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469998" y="691642"/>
            <a:ext cx="7560945" cy="4644390"/>
          </a:xfrm>
        </p:spPr>
        <p:txBody>
          <a:bodyPr/>
          <a:lstStyle>
            <a:lvl1pPr marL="0" indent="0">
              <a:buNone/>
              <a:defRPr sz="3500"/>
            </a:lvl1pPr>
            <a:lvl2pPr marL="505206" indent="0">
              <a:buNone/>
              <a:defRPr sz="3100"/>
            </a:lvl2pPr>
            <a:lvl3pPr marL="1010412" indent="0">
              <a:buNone/>
              <a:defRPr sz="2700"/>
            </a:lvl3pPr>
            <a:lvl4pPr marL="1515618" indent="0">
              <a:buNone/>
              <a:defRPr sz="2200"/>
            </a:lvl4pPr>
            <a:lvl5pPr marL="2020824" indent="0">
              <a:buNone/>
              <a:defRPr sz="2200"/>
            </a:lvl5pPr>
            <a:lvl6pPr marL="2526030" indent="0">
              <a:buNone/>
              <a:defRPr sz="2200"/>
            </a:lvl6pPr>
            <a:lvl7pPr marL="3031236" indent="0">
              <a:buNone/>
              <a:defRPr sz="2200"/>
            </a:lvl7pPr>
            <a:lvl8pPr marL="3536442" indent="0">
              <a:buNone/>
              <a:defRPr sz="2200"/>
            </a:lvl8pPr>
            <a:lvl9pPr marL="4041648" indent="0">
              <a:buNone/>
              <a:defRPr sz="2200"/>
            </a:lvl9pPr>
          </a:lstStyle>
          <a:p>
            <a:r>
              <a:rPr lang="es-ES" smtClean="0"/>
              <a:t>Haga clic en el icono para agregar una imagen</a:t>
            </a:r>
            <a:endParaRPr lang="es-CL"/>
          </a:p>
        </p:txBody>
      </p:sp>
      <p:sp>
        <p:nvSpPr>
          <p:cNvPr id="4" name="3 Marcador de texto"/>
          <p:cNvSpPr>
            <a:spLocks noGrp="1"/>
          </p:cNvSpPr>
          <p:nvPr>
            <p:ph type="body" sz="half" idx="2"/>
          </p:nvPr>
        </p:nvSpPr>
        <p:spPr>
          <a:xfrm>
            <a:off x="2469998" y="6058135"/>
            <a:ext cx="7560945" cy="908451"/>
          </a:xfrm>
        </p:spPr>
        <p:txBody>
          <a:bodyPr/>
          <a:lstStyle>
            <a:lvl1pPr marL="0" indent="0">
              <a:buNone/>
              <a:defRPr sz="1500"/>
            </a:lvl1pPr>
            <a:lvl2pPr marL="505206" indent="0">
              <a:buNone/>
              <a:defRPr sz="1300"/>
            </a:lvl2pPr>
            <a:lvl3pPr marL="1010412" indent="0">
              <a:buNone/>
              <a:defRPr sz="1100"/>
            </a:lvl3pPr>
            <a:lvl4pPr marL="1515618" indent="0">
              <a:buNone/>
              <a:defRPr sz="1000"/>
            </a:lvl4pPr>
            <a:lvl5pPr marL="2020824" indent="0">
              <a:buNone/>
              <a:defRPr sz="1000"/>
            </a:lvl5pPr>
            <a:lvl6pPr marL="2526030" indent="0">
              <a:buNone/>
              <a:defRPr sz="1000"/>
            </a:lvl6pPr>
            <a:lvl7pPr marL="3031236" indent="0">
              <a:buNone/>
              <a:defRPr sz="1000"/>
            </a:lvl7pPr>
            <a:lvl8pPr marL="3536442" indent="0">
              <a:buNone/>
              <a:defRPr sz="1000"/>
            </a:lvl8pPr>
            <a:lvl9pPr marL="404164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82602E-9786-438A-9E84-1FC39B673D3B}" type="datetimeFigureOut">
              <a:rPr lang="es-CL" smtClean="0"/>
              <a:t>15-02-2017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5AB6283-B606-4999-B0D9-2F0D92D9AB2D}" type="slidenum">
              <a:rPr lang="es-CL" smtClean="0"/>
              <a:t>‹Nº›</a:t>
            </a:fld>
            <a:endParaRPr lang="es-CL"/>
          </a:p>
        </p:txBody>
      </p:sp>
    </p:spTree>
    <p:extLst>
      <p:ext uri="{BB962C8B-B14F-4D97-AF65-F5344CB8AC3E}">
        <p14:creationId xmlns:p14="http://schemas.microsoft.com/office/powerpoint/2010/main" val="28509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0079" y="309985"/>
            <a:ext cx="11341419" cy="1290108"/>
          </a:xfrm>
          <a:prstGeom prst="rect">
            <a:avLst/>
          </a:prstGeom>
        </p:spPr>
        <p:txBody>
          <a:bodyPr vert="horz" lIns="101041" tIns="50521" rIns="101041" bIns="50521"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30079" y="1806153"/>
            <a:ext cx="11341419" cy="5108471"/>
          </a:xfrm>
          <a:prstGeom prst="rect">
            <a:avLst/>
          </a:prstGeom>
        </p:spPr>
        <p:txBody>
          <a:bodyPr vert="horz" lIns="101041" tIns="50521" rIns="101041" bIns="5052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30080" y="7174437"/>
            <a:ext cx="2940369" cy="412118"/>
          </a:xfrm>
          <a:prstGeom prst="rect">
            <a:avLst/>
          </a:prstGeom>
        </p:spPr>
        <p:txBody>
          <a:bodyPr vert="horz" lIns="101041" tIns="50521" rIns="101041" bIns="50521" rtlCol="0" anchor="ctr"/>
          <a:lstStyle>
            <a:lvl1pPr algn="l">
              <a:defRPr sz="1300">
                <a:solidFill>
                  <a:schemeClr val="tx1">
                    <a:tint val="75000"/>
                  </a:schemeClr>
                </a:solidFill>
              </a:defRPr>
            </a:lvl1pPr>
          </a:lstStyle>
          <a:p>
            <a:fld id="{5F82602E-9786-438A-9E84-1FC39B673D3B}" type="datetimeFigureOut">
              <a:rPr lang="es-CL" smtClean="0"/>
              <a:t>15-02-2017</a:t>
            </a:fld>
            <a:endParaRPr lang="es-CL"/>
          </a:p>
        </p:txBody>
      </p:sp>
      <p:sp>
        <p:nvSpPr>
          <p:cNvPr id="5" name="4 Marcador de pie de página"/>
          <p:cNvSpPr>
            <a:spLocks noGrp="1"/>
          </p:cNvSpPr>
          <p:nvPr>
            <p:ph type="ftr" sz="quarter" idx="3"/>
          </p:nvPr>
        </p:nvSpPr>
        <p:spPr>
          <a:xfrm>
            <a:off x="4305540" y="7174437"/>
            <a:ext cx="3990499" cy="412118"/>
          </a:xfrm>
          <a:prstGeom prst="rect">
            <a:avLst/>
          </a:prstGeom>
        </p:spPr>
        <p:txBody>
          <a:bodyPr vert="horz" lIns="101041" tIns="50521" rIns="101041" bIns="50521" rtlCol="0" anchor="ctr"/>
          <a:lstStyle>
            <a:lvl1pPr algn="ctr">
              <a:defRPr sz="13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9031130" y="7174437"/>
            <a:ext cx="2940369" cy="412118"/>
          </a:xfrm>
          <a:prstGeom prst="rect">
            <a:avLst/>
          </a:prstGeom>
        </p:spPr>
        <p:txBody>
          <a:bodyPr vert="horz" lIns="101041" tIns="50521" rIns="101041" bIns="50521" rtlCol="0" anchor="ctr"/>
          <a:lstStyle>
            <a:lvl1pPr algn="r">
              <a:defRPr sz="1300">
                <a:solidFill>
                  <a:schemeClr val="tx1">
                    <a:tint val="75000"/>
                  </a:schemeClr>
                </a:solidFill>
              </a:defRPr>
            </a:lvl1pPr>
          </a:lstStyle>
          <a:p>
            <a:fld id="{15AB6283-B606-4999-B0D9-2F0D92D9AB2D}" type="slidenum">
              <a:rPr lang="es-CL" smtClean="0"/>
              <a:t>‹Nº›</a:t>
            </a:fld>
            <a:endParaRPr lang="es-CL"/>
          </a:p>
        </p:txBody>
      </p:sp>
    </p:spTree>
    <p:extLst>
      <p:ext uri="{BB962C8B-B14F-4D97-AF65-F5344CB8AC3E}">
        <p14:creationId xmlns:p14="http://schemas.microsoft.com/office/powerpoint/2010/main" val="2933946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10412" rtl="0" eaLnBrk="1" latinLnBrk="0" hangingPunct="1">
        <a:spcBef>
          <a:spcPct val="0"/>
        </a:spcBef>
        <a:buNone/>
        <a:defRPr sz="4900" kern="1200">
          <a:solidFill>
            <a:schemeClr val="tx1"/>
          </a:solidFill>
          <a:latin typeface="+mj-lt"/>
          <a:ea typeface="+mj-ea"/>
          <a:cs typeface="+mj-cs"/>
        </a:defRPr>
      </a:lvl1pPr>
    </p:titleStyle>
    <p:bodyStyle>
      <a:lvl1pPr marL="378905" indent="-378905" algn="l" defTabSz="1010412"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0960" indent="-315754" algn="l" defTabSz="1010412"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3015" indent="-252603" algn="l" defTabSz="1010412"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68221" indent="-252603" algn="l" defTabSz="1010412"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3427" indent="-252603" algn="l" defTabSz="1010412"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8633" indent="-252603" algn="l" defTabSz="101041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83839" indent="-252603" algn="l" defTabSz="101041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9045" indent="-252603" algn="l" defTabSz="101041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94251" indent="-252603" algn="l" defTabSz="101041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CL"/>
      </a:defPPr>
      <a:lvl1pPr marL="0" algn="l" defTabSz="1010412" rtl="0" eaLnBrk="1" latinLnBrk="0" hangingPunct="1">
        <a:defRPr sz="2000" kern="1200">
          <a:solidFill>
            <a:schemeClr val="tx1"/>
          </a:solidFill>
          <a:latin typeface="+mn-lt"/>
          <a:ea typeface="+mn-ea"/>
          <a:cs typeface="+mn-cs"/>
        </a:defRPr>
      </a:lvl1pPr>
      <a:lvl2pPr marL="505206" algn="l" defTabSz="1010412" rtl="0" eaLnBrk="1" latinLnBrk="0" hangingPunct="1">
        <a:defRPr sz="2000" kern="1200">
          <a:solidFill>
            <a:schemeClr val="tx1"/>
          </a:solidFill>
          <a:latin typeface="+mn-lt"/>
          <a:ea typeface="+mn-ea"/>
          <a:cs typeface="+mn-cs"/>
        </a:defRPr>
      </a:lvl2pPr>
      <a:lvl3pPr marL="1010412" algn="l" defTabSz="1010412" rtl="0" eaLnBrk="1" latinLnBrk="0" hangingPunct="1">
        <a:defRPr sz="2000" kern="1200">
          <a:solidFill>
            <a:schemeClr val="tx1"/>
          </a:solidFill>
          <a:latin typeface="+mn-lt"/>
          <a:ea typeface="+mn-ea"/>
          <a:cs typeface="+mn-cs"/>
        </a:defRPr>
      </a:lvl3pPr>
      <a:lvl4pPr marL="1515618" algn="l" defTabSz="1010412" rtl="0" eaLnBrk="1" latinLnBrk="0" hangingPunct="1">
        <a:defRPr sz="2000" kern="1200">
          <a:solidFill>
            <a:schemeClr val="tx1"/>
          </a:solidFill>
          <a:latin typeface="+mn-lt"/>
          <a:ea typeface="+mn-ea"/>
          <a:cs typeface="+mn-cs"/>
        </a:defRPr>
      </a:lvl4pPr>
      <a:lvl5pPr marL="2020824" algn="l" defTabSz="1010412" rtl="0" eaLnBrk="1" latinLnBrk="0" hangingPunct="1">
        <a:defRPr sz="2000" kern="1200">
          <a:solidFill>
            <a:schemeClr val="tx1"/>
          </a:solidFill>
          <a:latin typeface="+mn-lt"/>
          <a:ea typeface="+mn-ea"/>
          <a:cs typeface="+mn-cs"/>
        </a:defRPr>
      </a:lvl5pPr>
      <a:lvl6pPr marL="2526030" algn="l" defTabSz="1010412" rtl="0" eaLnBrk="1" latinLnBrk="0" hangingPunct="1">
        <a:defRPr sz="2000" kern="1200">
          <a:solidFill>
            <a:schemeClr val="tx1"/>
          </a:solidFill>
          <a:latin typeface="+mn-lt"/>
          <a:ea typeface="+mn-ea"/>
          <a:cs typeface="+mn-cs"/>
        </a:defRPr>
      </a:lvl6pPr>
      <a:lvl7pPr marL="3031236" algn="l" defTabSz="1010412" rtl="0" eaLnBrk="1" latinLnBrk="0" hangingPunct="1">
        <a:defRPr sz="2000" kern="1200">
          <a:solidFill>
            <a:schemeClr val="tx1"/>
          </a:solidFill>
          <a:latin typeface="+mn-lt"/>
          <a:ea typeface="+mn-ea"/>
          <a:cs typeface="+mn-cs"/>
        </a:defRPr>
      </a:lvl7pPr>
      <a:lvl8pPr marL="3536442" algn="l" defTabSz="1010412" rtl="0" eaLnBrk="1" latinLnBrk="0" hangingPunct="1">
        <a:defRPr sz="2000" kern="1200">
          <a:solidFill>
            <a:schemeClr val="tx1"/>
          </a:solidFill>
          <a:latin typeface="+mn-lt"/>
          <a:ea typeface="+mn-ea"/>
          <a:cs typeface="+mn-cs"/>
        </a:defRPr>
      </a:lvl8pPr>
      <a:lvl9pPr marL="4041648" algn="l" defTabSz="1010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268339" y="7030722"/>
            <a:ext cx="7592658" cy="840692"/>
          </a:xfrm>
          <a:prstGeom prst="rect">
            <a:avLst/>
          </a:prstGeom>
        </p:spPr>
        <p:txBody>
          <a:bodyPr wrap="square" lIns="101041" tIns="50521" rIns="101041" bIns="50521">
            <a:spAutoFit/>
          </a:bodyPr>
          <a:lstStyle/>
          <a:p>
            <a:r>
              <a:rPr lang="es-CL" sz="1600" b="1" i="1" dirty="0" smtClean="0">
                <a:solidFill>
                  <a:schemeClr val="bg1"/>
                </a:solidFill>
              </a:rPr>
              <a:t>Tema : Factores Psicosociales en el Trabajo. Una oportunidad de Desarrollo</a:t>
            </a:r>
          </a:p>
          <a:p>
            <a:r>
              <a:rPr lang="es-CL" sz="1600" b="1" i="1" dirty="0" smtClean="0">
                <a:solidFill>
                  <a:schemeClr val="bg1"/>
                </a:solidFill>
              </a:rPr>
              <a:t>Relator : Manuel  Mena Jorquera, Psicólogo  Mutual  de Seguridad C. Ch C.</a:t>
            </a:r>
          </a:p>
          <a:p>
            <a:pPr algn="ctr"/>
            <a:endParaRPr lang="es-CL" sz="1600" b="1" i="1" dirty="0"/>
          </a:p>
        </p:txBody>
      </p:sp>
      <p:sp>
        <p:nvSpPr>
          <p:cNvPr id="33" name="32 Rectángulo"/>
          <p:cNvSpPr/>
          <p:nvPr/>
        </p:nvSpPr>
        <p:spPr>
          <a:xfrm>
            <a:off x="5878563" y="5670525"/>
            <a:ext cx="6372708" cy="2471908"/>
          </a:xfrm>
          <a:prstGeom prst="rect">
            <a:avLst/>
          </a:prstGeom>
        </p:spPr>
        <p:txBody>
          <a:bodyPr wrap="square" lIns="101041" tIns="50521" rIns="101041" bIns="50521">
            <a:spAutoFit/>
          </a:bodyPr>
          <a:lstStyle/>
          <a:p>
            <a:pPr algn="r"/>
            <a:endParaRPr lang="es-CL" sz="1800" b="1" i="1" dirty="0" smtClean="0">
              <a:solidFill>
                <a:schemeClr val="tx1">
                  <a:lumMod val="50000"/>
                  <a:lumOff val="50000"/>
                </a:schemeClr>
              </a:solidFill>
              <a:latin typeface="Arial" pitchFamily="34" charset="0"/>
              <a:cs typeface="Arial" pitchFamily="34" charset="0"/>
            </a:endParaRPr>
          </a:p>
          <a:p>
            <a:pPr algn="r"/>
            <a:r>
              <a:rPr lang="es-CL" sz="1800" b="1" i="1" dirty="0" smtClean="0">
                <a:solidFill>
                  <a:schemeClr val="tx1">
                    <a:lumMod val="50000"/>
                    <a:lumOff val="50000"/>
                  </a:schemeClr>
                </a:solidFill>
                <a:latin typeface="Arial" pitchFamily="34" charset="0"/>
                <a:cs typeface="Arial" pitchFamily="34" charset="0"/>
              </a:rPr>
              <a:t>Manuel  Mena  Jorquera</a:t>
            </a:r>
          </a:p>
          <a:p>
            <a:pPr algn="r">
              <a:defRPr/>
            </a:pPr>
            <a:r>
              <a:rPr lang="es-CL" sz="1800" i="1" dirty="0">
                <a:solidFill>
                  <a:schemeClr val="tx1">
                    <a:lumMod val="50000"/>
                    <a:lumOff val="50000"/>
                  </a:schemeClr>
                </a:solidFill>
              </a:rPr>
              <a:t>Jefe </a:t>
            </a:r>
            <a:r>
              <a:rPr lang="es-CL" sz="1800" i="1" dirty="0" smtClean="0">
                <a:solidFill>
                  <a:schemeClr val="tx1">
                    <a:lumMod val="50000"/>
                    <a:lumOff val="50000"/>
                  </a:schemeClr>
                </a:solidFill>
              </a:rPr>
              <a:t>de Departamento </a:t>
            </a:r>
            <a:r>
              <a:rPr lang="es-CL" sz="1800" i="1" dirty="0">
                <a:solidFill>
                  <a:schemeClr val="tx1">
                    <a:lumMod val="50000"/>
                    <a:lumOff val="50000"/>
                  </a:schemeClr>
                </a:solidFill>
              </a:rPr>
              <a:t>de </a:t>
            </a:r>
            <a:r>
              <a:rPr lang="es-CL" sz="1800" i="1" dirty="0" smtClean="0">
                <a:solidFill>
                  <a:schemeClr val="tx1">
                    <a:lumMod val="50000"/>
                    <a:lumOff val="50000"/>
                  </a:schemeClr>
                </a:solidFill>
              </a:rPr>
              <a:t>Psicología de la Seguridad</a:t>
            </a:r>
          </a:p>
          <a:p>
            <a:pPr algn="r">
              <a:defRPr/>
            </a:pPr>
            <a:r>
              <a:rPr lang="es-CL" sz="1800" i="1" dirty="0" smtClean="0">
                <a:solidFill>
                  <a:schemeClr val="tx1">
                    <a:lumMod val="50000"/>
                    <a:lumOff val="50000"/>
                  </a:schemeClr>
                </a:solidFill>
              </a:rPr>
              <a:t>y la Salud en el Trabajo  </a:t>
            </a:r>
            <a:endParaRPr lang="es-CL" sz="1800" i="1" dirty="0">
              <a:solidFill>
                <a:schemeClr val="tx1">
                  <a:lumMod val="50000"/>
                  <a:lumOff val="50000"/>
                </a:schemeClr>
              </a:solidFill>
            </a:endParaRPr>
          </a:p>
          <a:p>
            <a:pPr algn="r">
              <a:defRPr/>
            </a:pPr>
            <a:r>
              <a:rPr lang="es-CL" sz="1800" i="1" dirty="0" smtClean="0">
                <a:solidFill>
                  <a:schemeClr val="tx1">
                    <a:lumMod val="50000"/>
                    <a:lumOff val="50000"/>
                  </a:schemeClr>
                </a:solidFill>
              </a:rPr>
              <a:t>Gerencia Corporativa </a:t>
            </a:r>
            <a:r>
              <a:rPr lang="es-CL" sz="1800" i="1" dirty="0">
                <a:solidFill>
                  <a:schemeClr val="tx1">
                    <a:lumMod val="50000"/>
                    <a:lumOff val="50000"/>
                  </a:schemeClr>
                </a:solidFill>
              </a:rPr>
              <a:t>de Seguridad y Salud en el Trabajo.</a:t>
            </a:r>
          </a:p>
          <a:p>
            <a:pPr algn="r">
              <a:defRPr/>
            </a:pPr>
            <a:r>
              <a:rPr lang="es-CL" sz="1800" i="1" dirty="0">
                <a:solidFill>
                  <a:schemeClr val="tx1">
                    <a:lumMod val="50000"/>
                    <a:lumOff val="50000"/>
                  </a:schemeClr>
                </a:solidFill>
              </a:rPr>
              <a:t>Mutual de Seguridad </a:t>
            </a:r>
            <a:r>
              <a:rPr lang="es-CL" sz="1800" i="1" dirty="0" err="1" smtClean="0">
                <a:solidFill>
                  <a:schemeClr val="tx1">
                    <a:lumMod val="50000"/>
                    <a:lumOff val="50000"/>
                  </a:schemeClr>
                </a:solidFill>
              </a:rPr>
              <a:t>C.Ch.C</a:t>
            </a:r>
            <a:r>
              <a:rPr lang="es-CL" sz="1800" i="1" dirty="0">
                <a:solidFill>
                  <a:schemeClr val="tx1">
                    <a:lumMod val="50000"/>
                    <a:lumOff val="50000"/>
                  </a:schemeClr>
                </a:solidFill>
              </a:rPr>
              <a:t>.</a:t>
            </a:r>
          </a:p>
          <a:p>
            <a:pPr algn="r"/>
            <a:endParaRPr lang="es-CL" sz="1800" b="1" i="1" dirty="0" smtClean="0">
              <a:latin typeface="Arial" pitchFamily="34" charset="0"/>
              <a:cs typeface="Arial" pitchFamily="34" charset="0"/>
            </a:endParaRPr>
          </a:p>
          <a:p>
            <a:pPr algn="ctr"/>
            <a:r>
              <a:rPr lang="es-CL" sz="2800" b="1" i="1" dirty="0" smtClean="0">
                <a:latin typeface="Arial" pitchFamily="34" charset="0"/>
                <a:cs typeface="Arial" pitchFamily="34" charset="0"/>
              </a:rPr>
              <a:t> </a:t>
            </a:r>
          </a:p>
        </p:txBody>
      </p:sp>
      <p:sp>
        <p:nvSpPr>
          <p:cNvPr id="2" name="CuadroTexto 1"/>
          <p:cNvSpPr txBox="1"/>
          <p:nvPr/>
        </p:nvSpPr>
        <p:spPr>
          <a:xfrm>
            <a:off x="1239977" y="799393"/>
            <a:ext cx="10121620" cy="707886"/>
          </a:xfrm>
          <a:prstGeom prst="rect">
            <a:avLst/>
          </a:prstGeom>
          <a:noFill/>
        </p:spPr>
        <p:txBody>
          <a:bodyPr wrap="square" rtlCol="0">
            <a:spAutoFit/>
          </a:bodyPr>
          <a:lstStyle/>
          <a:p>
            <a:r>
              <a:rPr lang="es-CL" sz="4000" b="1" dirty="0" smtClean="0">
                <a:solidFill>
                  <a:schemeClr val="bg1">
                    <a:lumMod val="50000"/>
                  </a:schemeClr>
                </a:solidFill>
              </a:rPr>
              <a:t>LOS RIESGOS PSICOSOCIALES EN EL TRABAJO</a:t>
            </a:r>
            <a:endParaRPr lang="es-CL" sz="6000" b="1" dirty="0">
              <a:solidFill>
                <a:schemeClr val="bg1">
                  <a:lumMod val="50000"/>
                </a:schemeClr>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219" y="2758470"/>
            <a:ext cx="5452376" cy="3592153"/>
          </a:xfrm>
          <a:prstGeom prst="rect">
            <a:avLst/>
          </a:prstGeom>
        </p:spPr>
      </p:pic>
      <p:sp>
        <p:nvSpPr>
          <p:cNvPr id="6"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6917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2001665" y="3294261"/>
            <a:ext cx="10531957" cy="4154984"/>
          </a:xfrm>
          <a:prstGeom prst="rect">
            <a:avLst/>
          </a:prstGeom>
          <a:noFill/>
        </p:spPr>
        <p:txBody>
          <a:bodyPr wrap="square" rtlCol="0">
            <a:spAutoFit/>
          </a:bodyPr>
          <a:lstStyle/>
          <a:p>
            <a:pPr marL="285750" indent="-285750">
              <a:buFont typeface="Arial" panose="020B0604020202020204" pitchFamily="34" charset="0"/>
              <a:buChar char="•"/>
            </a:pPr>
            <a:r>
              <a:rPr lang="es-CL" sz="2400" dirty="0" smtClean="0"/>
              <a:t>El trabajo se ha aceptado como una </a:t>
            </a:r>
            <a:r>
              <a:rPr lang="es-CL" sz="2400" dirty="0" smtClean="0">
                <a:solidFill>
                  <a:schemeClr val="accent6">
                    <a:lumMod val="75000"/>
                  </a:schemeClr>
                </a:solidFill>
              </a:rPr>
              <a:t>obligación y una necesidad </a:t>
            </a:r>
            <a:r>
              <a:rPr lang="es-CL" sz="2400" dirty="0" smtClean="0"/>
              <a:t>para la mayoría de las personas adultas.</a:t>
            </a:r>
          </a:p>
          <a:p>
            <a:pPr marL="285750" indent="-285750">
              <a:buFont typeface="Arial" panose="020B0604020202020204" pitchFamily="34" charset="0"/>
              <a:buChar char="•"/>
            </a:pPr>
            <a:endParaRPr lang="es-CL" sz="2400" dirty="0" smtClean="0"/>
          </a:p>
          <a:p>
            <a:pPr marL="285750" indent="-285750">
              <a:buFont typeface="Arial" panose="020B0604020202020204" pitchFamily="34" charset="0"/>
              <a:buChar char="•"/>
            </a:pPr>
            <a:r>
              <a:rPr lang="es-CL" sz="2400" dirty="0" smtClean="0"/>
              <a:t>El trabajo y los lugares de trabajo se han diseñado casi exclusivamente con criterios de </a:t>
            </a:r>
            <a:r>
              <a:rPr lang="es-CL" sz="2400" dirty="0" smtClean="0">
                <a:solidFill>
                  <a:schemeClr val="accent6">
                    <a:lumMod val="75000"/>
                  </a:schemeClr>
                </a:solidFill>
              </a:rPr>
              <a:t>eficiencia y de costo</a:t>
            </a:r>
            <a:r>
              <a:rPr lang="es-CL" sz="2400" dirty="0" smtClean="0"/>
              <a:t>.</a:t>
            </a:r>
          </a:p>
          <a:p>
            <a:pPr marL="285750" indent="-285750">
              <a:buFont typeface="Arial" panose="020B0604020202020204" pitchFamily="34" charset="0"/>
              <a:buChar char="•"/>
            </a:pPr>
            <a:endParaRPr lang="es-CL" sz="2400" dirty="0" smtClean="0"/>
          </a:p>
          <a:p>
            <a:pPr marL="285750" indent="-285750">
              <a:buFont typeface="Arial" panose="020B0604020202020204" pitchFamily="34" charset="0"/>
              <a:buChar char="•"/>
            </a:pPr>
            <a:r>
              <a:rPr lang="es-CL" sz="2400" dirty="0" smtClean="0"/>
              <a:t>Se ha aceptado que los </a:t>
            </a:r>
            <a:r>
              <a:rPr lang="es-CL" sz="2400" dirty="0" smtClean="0">
                <a:solidFill>
                  <a:schemeClr val="accent6">
                    <a:lumMod val="75000"/>
                  </a:schemeClr>
                </a:solidFill>
              </a:rPr>
              <a:t>recursos tecnológicos y de capital </a:t>
            </a:r>
            <a:r>
              <a:rPr lang="es-CL" sz="2400" dirty="0" smtClean="0"/>
              <a:t>son los determinantes imperativos del carácter óptimo de los puestos de trabajo y los sistemas laborales.</a:t>
            </a:r>
          </a:p>
          <a:p>
            <a:pPr marL="285750" indent="-285750">
              <a:buFont typeface="Arial" panose="020B0604020202020204" pitchFamily="34" charset="0"/>
              <a:buChar char="•"/>
            </a:pPr>
            <a:endParaRPr lang="es-CL" sz="2400" dirty="0" smtClean="0"/>
          </a:p>
          <a:p>
            <a:pPr marL="285750" indent="-285750">
              <a:buFont typeface="Arial" panose="020B0604020202020204" pitchFamily="34" charset="0"/>
              <a:buChar char="•"/>
            </a:pPr>
            <a:endParaRPr lang="es-CL" sz="2400" dirty="0" smtClean="0"/>
          </a:p>
        </p:txBody>
      </p:sp>
      <p:sp>
        <p:nvSpPr>
          <p:cNvPr id="12" name="Rectangle 3"/>
          <p:cNvSpPr txBox="1">
            <a:spLocks noChangeArrowheads="1"/>
          </p:cNvSpPr>
          <p:nvPr/>
        </p:nvSpPr>
        <p:spPr bwMode="auto">
          <a:xfrm>
            <a:off x="2124323" y="1733974"/>
            <a:ext cx="8856984" cy="1006711"/>
          </a:xfrm>
          <a:prstGeom prst="rect">
            <a:avLst/>
          </a:prstGeom>
          <a:noFill/>
          <a:ln algn="ctr">
            <a:miter lim="800000"/>
            <a:headEnd/>
            <a:tailEnd/>
          </a:ln>
        </p:spPr>
        <p:txBody>
          <a:bodyPr lIns="90000" tIns="46800" rIns="90000" bIns="46800" anchor="ctr"/>
          <a:lstStyle/>
          <a:p>
            <a:pPr fontAlgn="auto">
              <a:spcBef>
                <a:spcPts val="0"/>
              </a:spcBef>
              <a:spcAft>
                <a:spcPts val="0"/>
              </a:spcAft>
              <a:defRPr/>
            </a:pPr>
            <a:r>
              <a:rPr lang="es-CL" sz="3600" kern="0" dirty="0" smtClean="0">
                <a:solidFill>
                  <a:srgbClr val="004C64"/>
                </a:solidFill>
                <a:ea typeface="Verdana" panose="020B0604030504040204" pitchFamily="34" charset="0"/>
                <a:cs typeface="Verdana" panose="020B0604030504040204" pitchFamily="34" charset="0"/>
              </a:rPr>
              <a:t>El Panorama Actual Según la OCDE</a:t>
            </a:r>
          </a:p>
          <a:p>
            <a:pPr fontAlgn="auto">
              <a:spcBef>
                <a:spcPts val="0"/>
              </a:spcBef>
              <a:spcAft>
                <a:spcPts val="0"/>
              </a:spcAft>
              <a:defRPr/>
            </a:pPr>
            <a:r>
              <a:rPr lang="es-CL" sz="2400" kern="0" dirty="0" smtClean="0">
                <a:solidFill>
                  <a:srgbClr val="004C64"/>
                </a:solidFill>
                <a:ea typeface="Verdana" panose="020B0604030504040204" pitchFamily="34" charset="0"/>
                <a:cs typeface="Verdana" panose="020B0604030504040204" pitchFamily="34" charset="0"/>
              </a:rPr>
              <a:t>(Organización para la Cooperación y Desarrollo Económico)</a:t>
            </a:r>
            <a:endParaRPr lang="en-US" sz="2400" kern="0" dirty="0">
              <a:solidFill>
                <a:srgbClr val="004C64"/>
              </a:solidFill>
              <a:ea typeface="Verdana" panose="020B0604030504040204" pitchFamily="34" charset="0"/>
              <a:cs typeface="Verdana" panose="020B060403050404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1660713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842010"/>
            <a:ext cx="11209845" cy="1936796"/>
          </a:xfrm>
          <a:prstGeom prst="rect">
            <a:avLst/>
          </a:prstGeom>
          <a:noFill/>
        </p:spPr>
        <p:txBody>
          <a:bodyPr wrap="square" rtlCol="0">
            <a:spAutoFit/>
          </a:bodyPr>
          <a:lstStyle/>
          <a:p>
            <a:r>
              <a:rPr lang="es-CL" sz="2894" b="1" dirty="0">
                <a:solidFill>
                  <a:srgbClr val="79B616"/>
                </a:solidFill>
              </a:rPr>
              <a:t>Empresas de Servicios Transitorios (EST): </a:t>
            </a:r>
            <a:r>
              <a:rPr lang="es-CL" sz="2894" dirty="0"/>
              <a:t>Las empresas usuarias deberán incorporar en la evaluación de los riesgos psicosociales a los trabajadores de servicios transitorios que se encuentran a su disposición al momento de su aplicación. </a:t>
            </a:r>
            <a:endParaRPr lang="es-CL" sz="2067" dirty="0"/>
          </a:p>
        </p:txBody>
      </p:sp>
      <p:sp>
        <p:nvSpPr>
          <p:cNvPr id="7" name="CuadroTexto 6"/>
          <p:cNvSpPr txBox="1"/>
          <p:nvPr/>
        </p:nvSpPr>
        <p:spPr>
          <a:xfrm>
            <a:off x="2160208" y="1507602"/>
            <a:ext cx="8653947" cy="687263"/>
          </a:xfrm>
          <a:prstGeom prst="rect">
            <a:avLst/>
          </a:prstGeom>
          <a:noFill/>
        </p:spPr>
        <p:txBody>
          <a:bodyPr wrap="none" rtlCol="0">
            <a:spAutoFit/>
          </a:bodyPr>
          <a:lstStyle/>
          <a:p>
            <a:r>
              <a:rPr lang="es-CL" sz="3721" b="1" dirty="0">
                <a:solidFill>
                  <a:srgbClr val="0070C0"/>
                </a:solidFill>
              </a:rPr>
              <a:t>APLICACIÓN EN SITUACIONES ESPECIALES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9539527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842011"/>
            <a:ext cx="11209845" cy="2857476"/>
          </a:xfrm>
          <a:prstGeom prst="rect">
            <a:avLst/>
          </a:prstGeom>
          <a:noFill/>
        </p:spPr>
        <p:txBody>
          <a:bodyPr wrap="square" rtlCol="0">
            <a:spAutoFit/>
          </a:bodyPr>
          <a:lstStyle/>
          <a:p>
            <a:r>
              <a:rPr lang="es-CL" sz="2894" dirty="0"/>
              <a:t>Tanto la versión completa como la breve, no deberán sobrepasar un período de </a:t>
            </a:r>
            <a:r>
              <a:rPr lang="es-CL" sz="2894" b="1" dirty="0">
                <a:solidFill>
                  <a:srgbClr val="79B616"/>
                </a:solidFill>
              </a:rPr>
              <a:t>30 días de aplicación </a:t>
            </a:r>
            <a:r>
              <a:rPr lang="es-CL" sz="2894" dirty="0"/>
              <a:t>del cuestionario.</a:t>
            </a:r>
          </a:p>
          <a:p>
            <a:endParaRPr lang="es-CL" sz="2894" dirty="0"/>
          </a:p>
          <a:p>
            <a:r>
              <a:rPr lang="es-CL" sz="2894" dirty="0"/>
              <a:t>Para Centros de trabajo de </a:t>
            </a:r>
            <a:r>
              <a:rPr lang="es-CL" sz="2894" b="1" dirty="0">
                <a:solidFill>
                  <a:srgbClr val="79B616"/>
                </a:solidFill>
              </a:rPr>
              <a:t>más de 1000 trabajadores</a:t>
            </a:r>
            <a:r>
              <a:rPr lang="es-CL" sz="2894" dirty="0"/>
              <a:t>, se recomienda dividir el centro de trabajo en zonas y aplicar el cuestionario en tramos separados que </a:t>
            </a:r>
            <a:r>
              <a:rPr lang="es-CL" sz="2894" b="1" dirty="0">
                <a:solidFill>
                  <a:srgbClr val="79B616"/>
                </a:solidFill>
              </a:rPr>
              <a:t>no podrán sobrepasar los 30 días cada uno</a:t>
            </a:r>
            <a:r>
              <a:rPr lang="es-CL" sz="2894" dirty="0"/>
              <a:t>.</a:t>
            </a:r>
            <a:endParaRPr lang="es-CL" sz="2067" dirty="0"/>
          </a:p>
        </p:txBody>
      </p:sp>
      <p:sp>
        <p:nvSpPr>
          <p:cNvPr id="7" name="CuadroTexto 6"/>
          <p:cNvSpPr txBox="1"/>
          <p:nvPr/>
        </p:nvSpPr>
        <p:spPr>
          <a:xfrm>
            <a:off x="3702972" y="1465891"/>
            <a:ext cx="5357802" cy="687263"/>
          </a:xfrm>
          <a:prstGeom prst="rect">
            <a:avLst/>
          </a:prstGeom>
          <a:noFill/>
        </p:spPr>
        <p:txBody>
          <a:bodyPr wrap="none" rtlCol="0">
            <a:spAutoFit/>
          </a:bodyPr>
          <a:lstStyle/>
          <a:p>
            <a:r>
              <a:rPr lang="es-CL" sz="3721" b="1" dirty="0">
                <a:solidFill>
                  <a:srgbClr val="0070C0"/>
                </a:solidFill>
              </a:rPr>
              <a:t>PERÍODO DE APLICACIÓN</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9581454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738215"/>
            <a:ext cx="11209845" cy="4830590"/>
          </a:xfrm>
          <a:prstGeom prst="rect">
            <a:avLst/>
          </a:prstGeom>
          <a:noFill/>
        </p:spPr>
        <p:txBody>
          <a:bodyPr wrap="square" rtlCol="0">
            <a:spAutoFit/>
          </a:bodyPr>
          <a:lstStyle/>
          <a:p>
            <a:r>
              <a:rPr lang="es-CL" sz="2481" b="1" dirty="0">
                <a:solidFill>
                  <a:srgbClr val="79B616"/>
                </a:solidFill>
              </a:rPr>
              <a:t>Lugares de trabajo entre 10 y 25 trabajadores:</a:t>
            </a:r>
          </a:p>
          <a:p>
            <a:r>
              <a:rPr lang="es-CL" sz="2481" dirty="0"/>
              <a:t>El </a:t>
            </a:r>
            <a:r>
              <a:rPr lang="es-CL" sz="2481" dirty="0" err="1"/>
              <a:t>CdA</a:t>
            </a:r>
            <a:r>
              <a:rPr lang="es-CL" sz="2481" dirty="0"/>
              <a:t> debe quedar limitado al Representante de la Dirección de la Empresa + Representante de los trabajadores (Este último deberá ser elegido por votación de entre los trabajadores, en caso de no haber sindicato) se deberá contar con asesoramiento del </a:t>
            </a:r>
            <a:r>
              <a:rPr lang="es-CL" sz="2481" dirty="0" err="1"/>
              <a:t>prevencionista</a:t>
            </a:r>
            <a:r>
              <a:rPr lang="es-CL" sz="2481" dirty="0"/>
              <a:t> de riesgos o la asistencia del OAL.</a:t>
            </a:r>
          </a:p>
          <a:p>
            <a:endParaRPr lang="es-CL" sz="2481" dirty="0"/>
          </a:p>
          <a:p>
            <a:r>
              <a:rPr lang="es-CL" sz="2481" dirty="0"/>
              <a:t>Para estos casos, la sensibilización podrá limitarse al envío de una carta informativa una semana antes de la aplicación del cuestionario.</a:t>
            </a:r>
          </a:p>
          <a:p>
            <a:endParaRPr lang="es-CL" sz="2481" dirty="0"/>
          </a:p>
          <a:p>
            <a:r>
              <a:rPr lang="es-CL" sz="2481" dirty="0"/>
              <a:t>En dicho informativo se podrá citar a reunión a todos los trabajadores, en la que se ofrecerá una  charla, explicando las preguntas y disponiendo del tiempo para que se conteste el cuestionario versión breve.</a:t>
            </a:r>
            <a:endParaRPr lang="es-CL" sz="1654" dirty="0"/>
          </a:p>
        </p:txBody>
      </p:sp>
      <p:sp>
        <p:nvSpPr>
          <p:cNvPr id="7" name="CuadroTexto 6"/>
          <p:cNvSpPr txBox="1"/>
          <p:nvPr/>
        </p:nvSpPr>
        <p:spPr>
          <a:xfrm>
            <a:off x="695866" y="1507602"/>
            <a:ext cx="11209845" cy="1279091"/>
          </a:xfrm>
          <a:prstGeom prst="rect">
            <a:avLst/>
          </a:prstGeom>
          <a:noFill/>
        </p:spPr>
        <p:txBody>
          <a:bodyPr wrap="square" rtlCol="0">
            <a:spAutoFit/>
          </a:bodyPr>
          <a:lstStyle/>
          <a:p>
            <a:pPr algn="ctr"/>
            <a:r>
              <a:rPr lang="es-CL" sz="3721" b="1" dirty="0">
                <a:solidFill>
                  <a:srgbClr val="0070C0"/>
                </a:solidFill>
              </a:rPr>
              <a:t>METODOLOGÍA DE APLICACIÓN EN EMPRESAS DE 25 O MENOS TRABAJADORES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4577056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738214"/>
            <a:ext cx="11209845" cy="3646802"/>
          </a:xfrm>
          <a:prstGeom prst="rect">
            <a:avLst/>
          </a:prstGeom>
          <a:noFill/>
        </p:spPr>
        <p:txBody>
          <a:bodyPr wrap="square" rtlCol="0">
            <a:spAutoFit/>
          </a:bodyPr>
          <a:lstStyle/>
          <a:p>
            <a:r>
              <a:rPr lang="es-CL" sz="2481" b="1" dirty="0">
                <a:solidFill>
                  <a:srgbClr val="79B616"/>
                </a:solidFill>
              </a:rPr>
              <a:t>Lugares de trabajo de 9 y menos trabajadores:</a:t>
            </a:r>
          </a:p>
          <a:p>
            <a:r>
              <a:rPr lang="es-CL" sz="2481" dirty="0"/>
              <a:t>No será necesario un </a:t>
            </a:r>
            <a:r>
              <a:rPr lang="es-CL" sz="2481" dirty="0" err="1"/>
              <a:t>CdA</a:t>
            </a:r>
            <a:r>
              <a:rPr lang="es-CL" sz="2481" dirty="0"/>
              <a:t>. El proceso lo deberá llevar el representante de la microempresa y el asesor en prevención de riesgos o con la asistencia del OAL.</a:t>
            </a:r>
          </a:p>
          <a:p>
            <a:endParaRPr lang="es-CL" sz="2481" dirty="0"/>
          </a:p>
          <a:p>
            <a:r>
              <a:rPr lang="es-CL" sz="2481" dirty="0"/>
              <a:t>Se citará a reunión en condiciones similares al caso anterior.</a:t>
            </a:r>
          </a:p>
          <a:p>
            <a:endParaRPr lang="es-CL" sz="2481" dirty="0"/>
          </a:p>
          <a:p>
            <a:r>
              <a:rPr lang="es-CL" sz="2481" dirty="0"/>
              <a:t>Deberá contestar la totalidad de los trabajadores</a:t>
            </a:r>
          </a:p>
          <a:p>
            <a:r>
              <a:rPr lang="es-CL" sz="2481" dirty="0"/>
              <a:t>Eliminar las preguntas de Sexo y Edad</a:t>
            </a:r>
          </a:p>
          <a:p>
            <a:r>
              <a:rPr lang="es-CL" sz="2481" dirty="0"/>
              <a:t>Contar con urnas cerradas para depositar los cuestionarios.</a:t>
            </a:r>
            <a:endParaRPr lang="es-CL" sz="1654" dirty="0"/>
          </a:p>
        </p:txBody>
      </p:sp>
      <p:sp>
        <p:nvSpPr>
          <p:cNvPr id="7" name="CuadroTexto 6"/>
          <p:cNvSpPr txBox="1"/>
          <p:nvPr/>
        </p:nvSpPr>
        <p:spPr>
          <a:xfrm>
            <a:off x="695866" y="1507602"/>
            <a:ext cx="11209845" cy="1279091"/>
          </a:xfrm>
          <a:prstGeom prst="rect">
            <a:avLst/>
          </a:prstGeom>
          <a:noFill/>
        </p:spPr>
        <p:txBody>
          <a:bodyPr wrap="square" rtlCol="0">
            <a:spAutoFit/>
          </a:bodyPr>
          <a:lstStyle/>
          <a:p>
            <a:pPr algn="ctr"/>
            <a:r>
              <a:rPr lang="es-CL" sz="3721" b="1" dirty="0">
                <a:solidFill>
                  <a:srgbClr val="0070C0"/>
                </a:solidFill>
              </a:rPr>
              <a:t>METODOLOGÍA DE APLICACIÓN EN EMPRESAS DE 25 O MENOS TRABAJADORES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5119605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671656"/>
            <a:ext cx="11209845" cy="3252205"/>
          </a:xfrm>
          <a:prstGeom prst="rect">
            <a:avLst/>
          </a:prstGeom>
          <a:noFill/>
        </p:spPr>
        <p:txBody>
          <a:bodyPr wrap="square" rtlCol="0">
            <a:spAutoFit/>
          </a:bodyPr>
          <a:lstStyle/>
          <a:p>
            <a:r>
              <a:rPr lang="es-CL" sz="2481" dirty="0"/>
              <a:t>Adopción de cambios en la metodología de aplicación: </a:t>
            </a:r>
            <a:r>
              <a:rPr lang="es-CL" sz="2481" b="1" dirty="0">
                <a:solidFill>
                  <a:srgbClr val="79B616"/>
                </a:solidFill>
              </a:rPr>
              <a:t>INMEDIATO O PAULATINAMENTE HASTA EL 31 DE DICIEMBRE DE 2016</a:t>
            </a:r>
            <a:endParaRPr lang="es-CL" sz="2481" dirty="0"/>
          </a:p>
          <a:p>
            <a:endParaRPr lang="es-CL" sz="2481" dirty="0"/>
          </a:p>
          <a:p>
            <a:r>
              <a:rPr lang="es-CL" sz="2481" dirty="0"/>
              <a:t>Nuevo cuestionario en sus dos versiones: </a:t>
            </a:r>
            <a:r>
              <a:rPr lang="es-CL" sz="2481" b="1" dirty="0">
                <a:solidFill>
                  <a:srgbClr val="79B616"/>
                </a:solidFill>
              </a:rPr>
              <a:t>31 DE DICIEMBRE 2016 </a:t>
            </a:r>
          </a:p>
          <a:p>
            <a:endParaRPr lang="es-CL" sz="2481" b="1" dirty="0">
              <a:solidFill>
                <a:srgbClr val="79B616"/>
              </a:solidFill>
            </a:endParaRPr>
          </a:p>
          <a:p>
            <a:endParaRPr lang="es-CL" sz="2481" b="1" dirty="0">
              <a:solidFill>
                <a:srgbClr val="79B616"/>
              </a:solidFill>
            </a:endParaRPr>
          </a:p>
          <a:p>
            <a:endParaRPr lang="es-CL" sz="2481" b="1" dirty="0">
              <a:solidFill>
                <a:srgbClr val="79B616"/>
              </a:solidFill>
            </a:endParaRPr>
          </a:p>
          <a:p>
            <a:endParaRPr lang="es-CL" sz="2481" b="1" dirty="0">
              <a:solidFill>
                <a:srgbClr val="79B616"/>
              </a:solidFill>
            </a:endParaRPr>
          </a:p>
        </p:txBody>
      </p:sp>
      <p:sp>
        <p:nvSpPr>
          <p:cNvPr id="7" name="CuadroTexto 6"/>
          <p:cNvSpPr txBox="1"/>
          <p:nvPr/>
        </p:nvSpPr>
        <p:spPr>
          <a:xfrm>
            <a:off x="695866" y="1507602"/>
            <a:ext cx="11209845" cy="687263"/>
          </a:xfrm>
          <a:prstGeom prst="rect">
            <a:avLst/>
          </a:prstGeom>
          <a:noFill/>
        </p:spPr>
        <p:txBody>
          <a:bodyPr wrap="square" rtlCol="0">
            <a:spAutoFit/>
          </a:bodyPr>
          <a:lstStyle/>
          <a:p>
            <a:pPr algn="ctr"/>
            <a:r>
              <a:rPr lang="es-CL" sz="3721" b="1" dirty="0">
                <a:solidFill>
                  <a:srgbClr val="0070C0"/>
                </a:solidFill>
              </a:rPr>
              <a:t>PLAZO PARA INCORPORAR LOS CAMBIOS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5551526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086" y="5238477"/>
            <a:ext cx="3456384" cy="2277145"/>
          </a:xfrm>
          <a:prstGeom prst="rect">
            <a:avLst/>
          </a:prstGeom>
        </p:spPr>
      </p:pic>
      <p:sp>
        <p:nvSpPr>
          <p:cNvPr id="2" name="Título 1"/>
          <p:cNvSpPr>
            <a:spLocks noGrp="1"/>
          </p:cNvSpPr>
          <p:nvPr>
            <p:ph type="ctrTitle"/>
          </p:nvPr>
        </p:nvSpPr>
        <p:spPr>
          <a:xfrm>
            <a:off x="1681688" y="2418007"/>
            <a:ext cx="9451181" cy="2467808"/>
          </a:xfrm>
        </p:spPr>
        <p:txBody>
          <a:bodyPr>
            <a:normAutofit fontScale="90000"/>
          </a:bodyPr>
          <a:lstStyle/>
          <a:p>
            <a:r>
              <a:rPr lang="es-CL" b="1" dirty="0" smtClean="0">
                <a:solidFill>
                  <a:srgbClr val="0070C0"/>
                </a:solidFill>
                <a:latin typeface="+mn-lt"/>
              </a:rPr>
              <a:t>REVISIÓN CIRCULAR 3243</a:t>
            </a:r>
            <a:br>
              <a:rPr lang="es-CL" b="1" dirty="0" smtClean="0">
                <a:solidFill>
                  <a:srgbClr val="0070C0"/>
                </a:solidFill>
                <a:latin typeface="+mn-lt"/>
              </a:rPr>
            </a:br>
            <a:r>
              <a:rPr lang="es-CL" b="1" dirty="0" smtClean="0">
                <a:solidFill>
                  <a:srgbClr val="0070C0"/>
                </a:solidFill>
                <a:latin typeface="+mn-lt"/>
              </a:rPr>
              <a:t>2 DE SEPTIEMBRE DE2016</a:t>
            </a:r>
            <a:br>
              <a:rPr lang="es-CL" b="1" dirty="0" smtClean="0">
                <a:solidFill>
                  <a:srgbClr val="0070C0"/>
                </a:solidFill>
                <a:latin typeface="+mn-lt"/>
              </a:rPr>
            </a:br>
            <a:r>
              <a:rPr lang="es-CL" b="1" dirty="0" smtClean="0">
                <a:solidFill>
                  <a:srgbClr val="0070C0"/>
                </a:solidFill>
                <a:latin typeface="+mn-lt"/>
              </a:rPr>
              <a:t>SUSESO</a:t>
            </a:r>
            <a:r>
              <a:rPr lang="es-CL" dirty="0" smtClean="0">
                <a:solidFill>
                  <a:srgbClr val="0070C0"/>
                </a:solidFill>
                <a:latin typeface="+mn-lt"/>
              </a:rPr>
              <a:t/>
            </a:r>
            <a:br>
              <a:rPr lang="es-CL" dirty="0" smtClean="0">
                <a:solidFill>
                  <a:srgbClr val="0070C0"/>
                </a:solidFill>
                <a:latin typeface="+mn-lt"/>
              </a:rPr>
            </a:br>
            <a:r>
              <a:rPr lang="es-CL" sz="4134" dirty="0">
                <a:solidFill>
                  <a:srgbClr val="0070C0"/>
                </a:solidFill>
                <a:latin typeface="+mn-lt"/>
              </a:rPr>
              <a:t>METODOLOGÍA DE EVALUACIÓN E INTERVENCIÓN EN RIESGOS PSICOSOCIALES EN EL TRABAJO</a:t>
            </a:r>
            <a:endParaRPr lang="es-CL" dirty="0">
              <a:solidFill>
                <a:srgbClr val="0070C0"/>
              </a:solidFill>
              <a:latin typeface="+mn-lt"/>
            </a:endParaRPr>
          </a:p>
        </p:txBody>
      </p:sp>
    </p:spTree>
    <p:extLst>
      <p:ext uri="{BB962C8B-B14F-4D97-AF65-F5344CB8AC3E}">
        <p14:creationId xmlns:p14="http://schemas.microsoft.com/office/powerpoint/2010/main" val="179978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p:cNvSpPr/>
          <p:nvPr/>
        </p:nvSpPr>
        <p:spPr>
          <a:xfrm>
            <a:off x="1979596" y="2588932"/>
            <a:ext cx="9630264" cy="4524315"/>
          </a:xfrm>
          <a:prstGeom prst="rect">
            <a:avLst/>
          </a:prstGeom>
        </p:spPr>
        <p:txBody>
          <a:bodyPr wrap="square">
            <a:spAutoFit/>
          </a:bodyPr>
          <a:lstStyle/>
          <a:p>
            <a:pPr marL="285750" indent="-285750">
              <a:buFont typeface="Arial" panose="020B0604020202020204" pitchFamily="34" charset="0"/>
              <a:buChar char="•"/>
            </a:pPr>
            <a:r>
              <a:rPr lang="es-CL" sz="2400" dirty="0"/>
              <a:t>Los cambios se han debido en su mayor parte al deseo de alcanzar un </a:t>
            </a:r>
            <a:r>
              <a:rPr lang="es-CL" sz="2400" dirty="0">
                <a:solidFill>
                  <a:schemeClr val="accent6">
                    <a:lumMod val="75000"/>
                  </a:schemeClr>
                </a:solidFill>
              </a:rPr>
              <a:t>crecimiento económico ilimitado</a:t>
            </a:r>
            <a:r>
              <a:rPr lang="es-CL" sz="2400" dirty="0" smtClean="0"/>
              <a:t>.</a:t>
            </a:r>
          </a:p>
          <a:p>
            <a:endParaRPr lang="es-CL" sz="2400" dirty="0"/>
          </a:p>
          <a:p>
            <a:pPr marL="285750" indent="-285750">
              <a:buFont typeface="Arial" panose="020B0604020202020204" pitchFamily="34" charset="0"/>
              <a:buChar char="•"/>
            </a:pPr>
            <a:r>
              <a:rPr lang="es-CL" sz="2400" dirty="0" smtClean="0"/>
              <a:t>La </a:t>
            </a:r>
            <a:r>
              <a:rPr lang="es-CL" sz="2400" dirty="0"/>
              <a:t>decisión sobre el diseño óptimo de los puestos de trabajo y la elección de los objetivos han quedado casi totalmente en manos de los </a:t>
            </a:r>
            <a:r>
              <a:rPr lang="es-CL" sz="2400" dirty="0">
                <a:solidFill>
                  <a:schemeClr val="accent6">
                    <a:lumMod val="75000"/>
                  </a:schemeClr>
                </a:solidFill>
              </a:rPr>
              <a:t>directivos y especialistas en tecnología</a:t>
            </a:r>
            <a:r>
              <a:rPr lang="es-CL" sz="2400" dirty="0"/>
              <a:t>, con sólo una leve intromisión de la negociación colectiva y de la protección que ofrece la legislación.</a:t>
            </a:r>
          </a:p>
          <a:p>
            <a:pPr marL="285750" indent="-285750">
              <a:buFont typeface="Arial" panose="020B0604020202020204" pitchFamily="34" charset="0"/>
              <a:buChar char="•"/>
            </a:pPr>
            <a:endParaRPr lang="es-CL" sz="2400" dirty="0"/>
          </a:p>
          <a:p>
            <a:pPr marL="285750" indent="-285750">
              <a:buFont typeface="Arial" panose="020B0604020202020204" pitchFamily="34" charset="0"/>
              <a:buChar char="•"/>
            </a:pPr>
            <a:r>
              <a:rPr lang="es-CL" sz="2400" dirty="0" smtClean="0"/>
              <a:t>Otras instituciones de la sociedad han adoptado formas que </a:t>
            </a:r>
            <a:r>
              <a:rPr lang="es-CL" sz="2400" dirty="0" smtClean="0">
                <a:solidFill>
                  <a:schemeClr val="accent6">
                    <a:lumMod val="75000"/>
                  </a:schemeClr>
                </a:solidFill>
              </a:rPr>
              <a:t>contribuyen a sostener</a:t>
            </a:r>
            <a:r>
              <a:rPr lang="es-CL" sz="2400" dirty="0" smtClean="0"/>
              <a:t> este tipo de sistema de trabajo.</a:t>
            </a:r>
            <a:endParaRPr lang="es-CL" sz="2400" dirty="0"/>
          </a:p>
          <a:p>
            <a:pPr marL="342900" indent="-342900">
              <a:buFont typeface="+mj-lt"/>
              <a:buAutoNum type="arabicPeriod"/>
            </a:pPr>
            <a:endParaRPr lang="es-CL" sz="2400" dirty="0"/>
          </a:p>
          <a:p>
            <a:pPr marL="285750" indent="-285750">
              <a:buFontTx/>
              <a:buChar char="-"/>
            </a:pPr>
            <a:endParaRPr lang="es-CL" sz="2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18825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p:cNvPicPr>
            <a:picLocks noChangeAspect="1"/>
          </p:cNvPicPr>
          <p:nvPr/>
        </p:nvPicPr>
        <p:blipFill>
          <a:blip r:embed="rId2"/>
          <a:stretch>
            <a:fillRect/>
          </a:stretch>
        </p:blipFill>
        <p:spPr>
          <a:xfrm>
            <a:off x="2317024" y="2269835"/>
            <a:ext cx="9173523" cy="458676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541440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7" y="500249"/>
            <a:ext cx="3460843" cy="1034275"/>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3"/>
          <a:srcRect l="13282" t="38188" r="38016" b="44094"/>
          <a:stretch/>
        </p:blipFill>
        <p:spPr>
          <a:xfrm>
            <a:off x="180107" y="1530632"/>
            <a:ext cx="9326263" cy="1907644"/>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rotWithShape="1">
          <a:blip r:embed="rId4"/>
          <a:srcRect l="16794" t="31297" r="37080" b="30313"/>
          <a:stretch/>
        </p:blipFill>
        <p:spPr>
          <a:xfrm>
            <a:off x="2988419" y="4468659"/>
            <a:ext cx="6517951" cy="3049967"/>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rotWithShape="1">
          <a:blip r:embed="rId5"/>
          <a:srcRect l="14580" t="13579" r="16794" b="72640"/>
          <a:stretch/>
        </p:blipFill>
        <p:spPr>
          <a:xfrm>
            <a:off x="185826" y="3448571"/>
            <a:ext cx="9320544" cy="1052319"/>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936357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1687" y="2214141"/>
            <a:ext cx="9451181" cy="2467808"/>
          </a:xfrm>
        </p:spPr>
        <p:txBody>
          <a:bodyPr>
            <a:normAutofit/>
          </a:bodyPr>
          <a:lstStyle/>
          <a:p>
            <a:r>
              <a:rPr lang="es-CL" b="1" dirty="0" smtClean="0">
                <a:solidFill>
                  <a:srgbClr val="0070C0"/>
                </a:solidFill>
                <a:latin typeface="+mn-lt"/>
              </a:rPr>
              <a:t>LA NORMATIVA</a:t>
            </a:r>
            <a:br>
              <a:rPr lang="es-CL" b="1" dirty="0" smtClean="0">
                <a:solidFill>
                  <a:srgbClr val="0070C0"/>
                </a:solidFill>
                <a:latin typeface="+mn-lt"/>
              </a:rPr>
            </a:br>
            <a:r>
              <a:rPr lang="es-CL" dirty="0" smtClean="0">
                <a:solidFill>
                  <a:srgbClr val="0070C0"/>
                </a:solidFill>
                <a:latin typeface="+mn-lt"/>
              </a:rPr>
              <a:t>MINSAL / SUSESO</a:t>
            </a:r>
            <a:endParaRPr lang="es-CL" dirty="0">
              <a:solidFill>
                <a:srgbClr val="0070C0"/>
              </a:solidFill>
              <a:latin typeface="+mn-lt"/>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7098" y="5022453"/>
            <a:ext cx="3240360" cy="2134824"/>
          </a:xfrm>
          <a:prstGeom prst="rect">
            <a:avLst/>
          </a:prstGeom>
        </p:spPr>
      </p:pic>
    </p:spTree>
    <p:extLst>
      <p:ext uri="{BB962C8B-B14F-4D97-AF65-F5344CB8AC3E}">
        <p14:creationId xmlns:p14="http://schemas.microsoft.com/office/powerpoint/2010/main" val="68044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9 Rectángulo redondeado"/>
          <p:cNvSpPr/>
          <p:nvPr/>
        </p:nvSpPr>
        <p:spPr>
          <a:xfrm>
            <a:off x="701638" y="1694984"/>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2178582" y="795995"/>
            <a:ext cx="8255958" cy="687263"/>
          </a:xfrm>
          <a:prstGeom prst="rect">
            <a:avLst/>
          </a:prstGeom>
          <a:noFill/>
        </p:spPr>
        <p:txBody>
          <a:bodyPr wrap="square" rtlCol="0">
            <a:spAutoFit/>
          </a:bodyPr>
          <a:lstStyle/>
          <a:p>
            <a:pPr algn="ctr"/>
            <a:r>
              <a:rPr lang="es-CL" sz="3721" dirty="0">
                <a:solidFill>
                  <a:srgbClr val="0070C0"/>
                </a:solidFill>
                <a:latin typeface="Verdana" panose="020B0604030504040204" pitchFamily="34" charset="0"/>
                <a:ea typeface="Verdana" panose="020B0604030504040204" pitchFamily="34" charset="0"/>
                <a:cs typeface="Verdana" panose="020B0604030504040204" pitchFamily="34" charset="0"/>
              </a:rPr>
              <a:t>Hitos para un Proceso Eficaz</a:t>
            </a:r>
          </a:p>
        </p:txBody>
      </p:sp>
      <p:graphicFrame>
        <p:nvGraphicFramePr>
          <p:cNvPr id="72" name="Diagrama 71"/>
          <p:cNvGraphicFramePr/>
          <p:nvPr>
            <p:extLst>
              <p:ext uri="{D42A27DB-BD31-4B8C-83A1-F6EECF244321}">
                <p14:modId xmlns:p14="http://schemas.microsoft.com/office/powerpoint/2010/main" val="2162637574"/>
              </p:ext>
            </p:extLst>
          </p:nvPr>
        </p:nvGraphicFramePr>
        <p:xfrm>
          <a:off x="2433680" y="2285807"/>
          <a:ext cx="7258009" cy="4752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 name="Flecha abajo 5"/>
          <p:cNvSpPr/>
          <p:nvPr/>
        </p:nvSpPr>
        <p:spPr>
          <a:xfrm>
            <a:off x="11236641" y="2223189"/>
            <a:ext cx="720080" cy="4392488"/>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L" dirty="0" smtClean="0"/>
              <a:t>Comunicación permanente</a:t>
            </a:r>
            <a:endParaRPr lang="es-CL" dirty="0"/>
          </a:p>
        </p:txBody>
      </p:sp>
      <p:sp>
        <p:nvSpPr>
          <p:cNvPr id="74" name="Flecha abajo 6"/>
          <p:cNvSpPr/>
          <p:nvPr/>
        </p:nvSpPr>
        <p:spPr>
          <a:xfrm rot="10800000">
            <a:off x="900187" y="2223189"/>
            <a:ext cx="720080" cy="4392488"/>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L" dirty="0" smtClean="0"/>
              <a:t>Comunicación permanente</a:t>
            </a:r>
            <a:endParaRPr lang="es-CL" dirty="0"/>
          </a:p>
        </p:txBody>
      </p:sp>
      <p:sp>
        <p:nvSpPr>
          <p:cNvPr id="145" name="Cerrar llave 7"/>
          <p:cNvSpPr/>
          <p:nvPr/>
        </p:nvSpPr>
        <p:spPr>
          <a:xfrm>
            <a:off x="9511204" y="2026165"/>
            <a:ext cx="864096" cy="48965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46" name="CuadroTexto 15"/>
          <p:cNvSpPr txBox="1"/>
          <p:nvPr/>
        </p:nvSpPr>
        <p:spPr>
          <a:xfrm>
            <a:off x="10375300" y="3961445"/>
            <a:ext cx="897810" cy="954107"/>
          </a:xfrm>
          <a:prstGeom prst="rect">
            <a:avLst/>
          </a:prstGeom>
          <a:noFill/>
        </p:spPr>
        <p:txBody>
          <a:bodyPr wrap="square" rtlCol="0">
            <a:spAutoFit/>
          </a:bodyPr>
          <a:lstStyle/>
          <a:p>
            <a:pPr algn="ctr"/>
            <a:r>
              <a:rPr lang="es-CL" sz="1400" dirty="0" smtClean="0"/>
              <a:t>Etapas</a:t>
            </a:r>
          </a:p>
          <a:p>
            <a:pPr algn="ctr"/>
            <a:r>
              <a:rPr lang="es-CL" sz="1400" dirty="0" smtClean="0"/>
              <a:t>1 – 4 Máximo 90 días</a:t>
            </a:r>
            <a:endParaRPr lang="es-CL" sz="1400" dirty="0"/>
          </a:p>
        </p:txBody>
      </p:sp>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526448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81688" y="2418007"/>
            <a:ext cx="9451181" cy="2467808"/>
          </a:xfrm>
        </p:spPr>
        <p:txBody>
          <a:bodyPr>
            <a:normAutofit/>
          </a:bodyPr>
          <a:lstStyle/>
          <a:p>
            <a:r>
              <a:rPr lang="es-CL" b="1" dirty="0" smtClean="0">
                <a:solidFill>
                  <a:srgbClr val="0070C0"/>
                </a:solidFill>
                <a:latin typeface="+mn-lt"/>
              </a:rPr>
              <a:t>REGISTROS DE PRODUCTIVIDAD</a:t>
            </a:r>
            <a:r>
              <a:rPr lang="es-CL" dirty="0" smtClean="0">
                <a:solidFill>
                  <a:srgbClr val="0070C0"/>
                </a:solidFill>
                <a:latin typeface="+mn-lt"/>
              </a:rPr>
              <a:t/>
            </a:r>
            <a:br>
              <a:rPr lang="es-CL" dirty="0" smtClean="0">
                <a:solidFill>
                  <a:srgbClr val="0070C0"/>
                </a:solidFill>
                <a:latin typeface="+mn-lt"/>
              </a:rPr>
            </a:br>
            <a:r>
              <a:rPr lang="es-CL" sz="4134" dirty="0" smtClean="0">
                <a:solidFill>
                  <a:srgbClr val="0070C0"/>
                </a:solidFill>
                <a:latin typeface="+mn-lt"/>
              </a:rPr>
              <a:t>CARTERA ADHERENTES MUTUAL DE SEGURIDAD </a:t>
            </a:r>
            <a:r>
              <a:rPr lang="es-CL" sz="4134" dirty="0" err="1" smtClean="0">
                <a:solidFill>
                  <a:srgbClr val="0070C0"/>
                </a:solidFill>
                <a:latin typeface="+mn-lt"/>
              </a:rPr>
              <a:t>CChC</a:t>
            </a:r>
            <a:endParaRPr lang="es-CL" dirty="0">
              <a:solidFill>
                <a:srgbClr val="0070C0"/>
              </a:solidFill>
              <a:latin typeface="+mn-lt"/>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7098" y="5022453"/>
            <a:ext cx="3240360" cy="2134824"/>
          </a:xfrm>
          <a:prstGeom prst="rect">
            <a:avLst/>
          </a:prstGeom>
        </p:spPr>
      </p:pic>
    </p:spTree>
    <p:extLst>
      <p:ext uri="{BB962C8B-B14F-4D97-AF65-F5344CB8AC3E}">
        <p14:creationId xmlns:p14="http://schemas.microsoft.com/office/powerpoint/2010/main" val="53905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p:cNvSpPr/>
          <p:nvPr/>
        </p:nvSpPr>
        <p:spPr>
          <a:xfrm>
            <a:off x="2034687" y="1824307"/>
            <a:ext cx="8397484" cy="392191"/>
          </a:xfrm>
          <a:prstGeom prst="rect">
            <a:avLst/>
          </a:prstGeom>
          <a:solidFill>
            <a:srgbClr val="1C6C6E"/>
          </a:solidFill>
          <a:ln>
            <a:solidFill>
              <a:srgbClr val="1C6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lgn="ctr"/>
            <a:r>
              <a:rPr lang="pt-BR" sz="2400" b="1" dirty="0" smtClean="0">
                <a:solidFill>
                  <a:schemeClr val="bg1"/>
                </a:solidFill>
              </a:rPr>
              <a:t>Segundo Semestre 2014 - Al </a:t>
            </a:r>
            <a:r>
              <a:rPr lang="pt-BR" sz="2400" b="1" dirty="0" err="1" smtClean="0">
                <a:solidFill>
                  <a:schemeClr val="bg1"/>
                </a:solidFill>
              </a:rPr>
              <a:t>cierre</a:t>
            </a:r>
            <a:r>
              <a:rPr lang="pt-BR" sz="2400" b="1" dirty="0" smtClean="0">
                <a:solidFill>
                  <a:schemeClr val="bg1"/>
                </a:solidFill>
              </a:rPr>
              <a:t> del período 2016</a:t>
            </a:r>
            <a:endParaRPr lang="pt-BR" sz="2400" b="1" dirty="0">
              <a:solidFill>
                <a:schemeClr val="bg1"/>
              </a:solidFill>
            </a:endParaRPr>
          </a:p>
        </p:txBody>
      </p:sp>
      <p:sp>
        <p:nvSpPr>
          <p:cNvPr id="8" name="CuadroTexto 7"/>
          <p:cNvSpPr txBox="1"/>
          <p:nvPr/>
        </p:nvSpPr>
        <p:spPr>
          <a:xfrm>
            <a:off x="468139" y="2315094"/>
            <a:ext cx="11953327" cy="5262979"/>
          </a:xfrm>
          <a:prstGeom prst="rect">
            <a:avLst/>
          </a:prstGeom>
          <a:noFill/>
        </p:spPr>
        <p:txBody>
          <a:bodyPr wrap="square" rtlCol="0">
            <a:spAutoFit/>
          </a:bodyPr>
          <a:lstStyle/>
          <a:p>
            <a:pPr marL="285750" indent="-285750">
              <a:buFontTx/>
              <a:buChar char="-"/>
            </a:pPr>
            <a:r>
              <a:rPr lang="es-CL" sz="4000" b="1" dirty="0" smtClean="0">
                <a:solidFill>
                  <a:srgbClr val="79B616"/>
                </a:solidFill>
                <a:ea typeface="Verdana" panose="020B0604030504040204" pitchFamily="34" charset="0"/>
                <a:cs typeface="Verdana" panose="020B0604030504040204" pitchFamily="34" charset="0"/>
              </a:rPr>
              <a:t>392.224</a:t>
            </a:r>
            <a:r>
              <a:rPr lang="es-CL" sz="2400" dirty="0" smtClean="0">
                <a:ea typeface="Verdana" panose="020B0604030504040204" pitchFamily="34" charset="0"/>
                <a:cs typeface="Verdana" panose="020B0604030504040204" pitchFamily="34" charset="0"/>
              </a:rPr>
              <a:t> </a:t>
            </a:r>
            <a:r>
              <a:rPr lang="es-CL" sz="2400" b="1" dirty="0" smtClean="0">
                <a:solidFill>
                  <a:srgbClr val="0070C0"/>
                </a:solidFill>
                <a:ea typeface="Verdana" panose="020B0604030504040204" pitchFamily="34" charset="0"/>
                <a:cs typeface="Verdana" panose="020B0604030504040204" pitchFamily="34" charset="0"/>
              </a:rPr>
              <a:t>CUESTIONARIOS</a:t>
            </a:r>
            <a:r>
              <a:rPr lang="es-CL" sz="2400" dirty="0" smtClean="0">
                <a:ea typeface="Verdana" panose="020B0604030504040204" pitchFamily="34" charset="0"/>
                <a:cs typeface="Verdana" panose="020B0604030504040204" pitchFamily="34" charset="0"/>
              </a:rPr>
              <a:t> válidamente contestados en nuestra Plataforma Online</a:t>
            </a:r>
          </a:p>
          <a:p>
            <a:pPr marL="742950" lvl="1" indent="-285750">
              <a:buFontTx/>
              <a:buChar char="-"/>
            </a:pPr>
            <a:r>
              <a:rPr lang="es-CL" sz="2400" dirty="0" smtClean="0">
                <a:ea typeface="Verdana" panose="020B0604030504040204" pitchFamily="34" charset="0"/>
                <a:cs typeface="Verdana" panose="020B0604030504040204" pitchFamily="34" charset="0"/>
              </a:rPr>
              <a:t>2014: 47.392</a:t>
            </a:r>
          </a:p>
          <a:p>
            <a:pPr marL="742950" lvl="1" indent="-285750">
              <a:buFontTx/>
              <a:buChar char="-"/>
            </a:pPr>
            <a:r>
              <a:rPr lang="es-CL" sz="2400" dirty="0" smtClean="0">
                <a:ea typeface="Verdana" panose="020B0604030504040204" pitchFamily="34" charset="0"/>
                <a:cs typeface="Verdana" panose="020B0604030504040204" pitchFamily="34" charset="0"/>
              </a:rPr>
              <a:t>2015: 132.641</a:t>
            </a:r>
          </a:p>
          <a:p>
            <a:pPr marL="742950" lvl="1" indent="-285750">
              <a:buFontTx/>
              <a:buChar char="-"/>
            </a:pPr>
            <a:r>
              <a:rPr lang="es-CL" sz="2400" dirty="0" smtClean="0">
                <a:ea typeface="Verdana" panose="020B0604030504040204" pitchFamily="34" charset="0"/>
                <a:cs typeface="Verdana" panose="020B0604030504040204" pitchFamily="34" charset="0"/>
              </a:rPr>
              <a:t>2016: 212.191</a:t>
            </a:r>
          </a:p>
          <a:p>
            <a:endParaRPr lang="es-CL" sz="2400" dirty="0" smtClean="0">
              <a:ea typeface="Verdana" panose="020B0604030504040204" pitchFamily="34" charset="0"/>
              <a:cs typeface="Verdana" panose="020B0604030504040204" pitchFamily="34" charset="0"/>
            </a:endParaRPr>
          </a:p>
          <a:p>
            <a:endParaRPr lang="es-CL" sz="2400" dirty="0" smtClean="0">
              <a:ea typeface="Verdana" panose="020B0604030504040204" pitchFamily="34" charset="0"/>
              <a:cs typeface="Verdana" panose="020B0604030504040204" pitchFamily="34" charset="0"/>
            </a:endParaRPr>
          </a:p>
          <a:p>
            <a:pPr marL="285750" indent="-285750">
              <a:buFontTx/>
              <a:buChar char="-"/>
            </a:pPr>
            <a:r>
              <a:rPr lang="es-CL" sz="4000" b="1" dirty="0" smtClean="0">
                <a:solidFill>
                  <a:srgbClr val="79B616"/>
                </a:solidFill>
                <a:ea typeface="Verdana" panose="020B0604030504040204" pitchFamily="34" charset="0"/>
                <a:cs typeface="Verdana" panose="020B0604030504040204" pitchFamily="34" charset="0"/>
              </a:rPr>
              <a:t>1979</a:t>
            </a:r>
            <a:r>
              <a:rPr lang="es-CL" sz="2400" dirty="0" smtClean="0">
                <a:ea typeface="Verdana" panose="020B0604030504040204" pitchFamily="34" charset="0"/>
                <a:cs typeface="Verdana" panose="020B0604030504040204" pitchFamily="34" charset="0"/>
              </a:rPr>
              <a:t> </a:t>
            </a:r>
            <a:r>
              <a:rPr lang="es-CL" sz="2400" b="1" dirty="0" smtClean="0">
                <a:solidFill>
                  <a:srgbClr val="0070C0"/>
                </a:solidFill>
                <a:ea typeface="Verdana" panose="020B0604030504040204" pitchFamily="34" charset="0"/>
                <a:cs typeface="Verdana" panose="020B0604030504040204" pitchFamily="34" charset="0"/>
              </a:rPr>
              <a:t>EMPRESAS</a:t>
            </a:r>
            <a:r>
              <a:rPr lang="es-CL" sz="2400" dirty="0" smtClean="0">
                <a:ea typeface="Verdana" panose="020B0604030504040204" pitchFamily="34" charset="0"/>
                <a:cs typeface="Verdana" panose="020B0604030504040204" pitchFamily="34" charset="0"/>
              </a:rPr>
              <a:t> han iniciado el proceso de evaluación</a:t>
            </a:r>
          </a:p>
          <a:p>
            <a:endParaRPr lang="es-CL" sz="2400" dirty="0" smtClean="0">
              <a:ea typeface="Verdana" panose="020B0604030504040204" pitchFamily="34" charset="0"/>
              <a:cs typeface="Verdana" panose="020B0604030504040204" pitchFamily="34" charset="0"/>
            </a:endParaRPr>
          </a:p>
          <a:p>
            <a:pPr marL="285750" indent="-285750">
              <a:buFontTx/>
              <a:buChar char="-"/>
            </a:pPr>
            <a:r>
              <a:rPr lang="es-CL" sz="4000" b="1" dirty="0" smtClean="0">
                <a:solidFill>
                  <a:srgbClr val="79B616"/>
                </a:solidFill>
                <a:ea typeface="Verdana" panose="020B0604030504040204" pitchFamily="34" charset="0"/>
                <a:cs typeface="Verdana" panose="020B0604030504040204" pitchFamily="34" charset="0"/>
              </a:rPr>
              <a:t>6403</a:t>
            </a:r>
            <a:r>
              <a:rPr lang="es-CL" sz="2400" b="1" dirty="0" smtClean="0">
                <a:solidFill>
                  <a:srgbClr val="0070C0"/>
                </a:solidFill>
                <a:ea typeface="Verdana" panose="020B0604030504040204" pitchFamily="34" charset="0"/>
                <a:cs typeface="Verdana" panose="020B0604030504040204" pitchFamily="34" charset="0"/>
              </a:rPr>
              <a:t> CENTROS DE TRABAJO </a:t>
            </a:r>
            <a:r>
              <a:rPr lang="es-CL" sz="2400" dirty="0" smtClean="0">
                <a:ea typeface="Verdana" panose="020B0604030504040204" pitchFamily="34" charset="0"/>
                <a:cs typeface="Verdana" panose="020B0604030504040204" pitchFamily="34" charset="0"/>
              </a:rPr>
              <a:t>ya han finalizado sus procesos de evaluación</a:t>
            </a:r>
          </a:p>
          <a:p>
            <a:pPr marL="285750" indent="-285750">
              <a:buFontTx/>
              <a:buChar char="-"/>
            </a:pPr>
            <a:endParaRPr lang="es-CL" sz="2400" dirty="0">
              <a:ea typeface="Verdana" panose="020B0604030504040204" pitchFamily="34" charset="0"/>
              <a:cs typeface="Verdana" panose="020B0604030504040204" pitchFamily="34" charset="0"/>
            </a:endParaRPr>
          </a:p>
          <a:p>
            <a:pPr marL="285750" indent="-285750">
              <a:buFontTx/>
              <a:buChar char="-"/>
            </a:pPr>
            <a:endParaRPr lang="es-CL" sz="2400" dirty="0" smtClean="0">
              <a:ea typeface="Verdana" panose="020B0604030504040204" pitchFamily="34" charset="0"/>
              <a:cs typeface="Verdana" panose="020B0604030504040204" pitchFamily="34" charset="0"/>
            </a:endParaRPr>
          </a:p>
          <a:p>
            <a:pPr marL="285750" indent="-285750">
              <a:buFontTx/>
              <a:buChar char="-"/>
            </a:pPr>
            <a:endParaRPr lang="es-CL" sz="2400" dirty="0">
              <a:ea typeface="Verdana" panose="020B0604030504040204" pitchFamily="34" charset="0"/>
              <a:cs typeface="Verdana" panose="020B0604030504040204" pitchFamily="34"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576902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p:cNvPicPr>
            <a:picLocks noChangeAspect="1"/>
          </p:cNvPicPr>
          <p:nvPr/>
        </p:nvPicPr>
        <p:blipFill>
          <a:blip r:embed="rId2"/>
          <a:stretch>
            <a:fillRect/>
          </a:stretch>
        </p:blipFill>
        <p:spPr>
          <a:xfrm>
            <a:off x="2424917" y="2011308"/>
            <a:ext cx="9132454" cy="5556157"/>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2243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894489" y="2126792"/>
            <a:ext cx="9056967" cy="923330"/>
          </a:xfrm>
          <a:prstGeom prst="rect">
            <a:avLst/>
          </a:prstGeom>
          <a:noFill/>
        </p:spPr>
        <p:txBody>
          <a:bodyPr wrap="none" rtlCol="0">
            <a:spAutoFit/>
          </a:bodyPr>
          <a:lstStyle/>
          <a:p>
            <a:r>
              <a:rPr lang="es-CL" sz="2000" dirty="0" smtClean="0"/>
              <a:t>ADMINISTRACIÓN PÚBLICA Y DEFENSA; PLANES DE SEGURIDAD SOCIAL  </a:t>
            </a:r>
            <a:r>
              <a:rPr lang="es-CL" sz="5400" dirty="0" smtClean="0"/>
              <a:t>90%</a:t>
            </a:r>
            <a:endParaRPr lang="es-CL" sz="5400" dirty="0"/>
          </a:p>
        </p:txBody>
      </p:sp>
      <p:sp>
        <p:nvSpPr>
          <p:cNvPr id="7" name="CuadroTexto 6"/>
          <p:cNvSpPr txBox="1"/>
          <p:nvPr/>
        </p:nvSpPr>
        <p:spPr>
          <a:xfrm>
            <a:off x="894489" y="3197104"/>
            <a:ext cx="4832798" cy="923330"/>
          </a:xfrm>
          <a:prstGeom prst="rect">
            <a:avLst/>
          </a:prstGeom>
          <a:noFill/>
        </p:spPr>
        <p:txBody>
          <a:bodyPr wrap="none" rtlCol="0">
            <a:spAutoFit/>
          </a:bodyPr>
          <a:lstStyle/>
          <a:p>
            <a:r>
              <a:rPr lang="es-CL" sz="2000" dirty="0" smtClean="0"/>
              <a:t>SERVICIOS SOCIALES Y DE SALUD </a:t>
            </a:r>
            <a:r>
              <a:rPr lang="es-CL" sz="5400" dirty="0" smtClean="0"/>
              <a:t>72%</a:t>
            </a:r>
            <a:endParaRPr lang="es-CL" sz="5400" dirty="0"/>
          </a:p>
        </p:txBody>
      </p:sp>
      <p:sp>
        <p:nvSpPr>
          <p:cNvPr id="8" name="CuadroTexto 7"/>
          <p:cNvSpPr txBox="1"/>
          <p:nvPr/>
        </p:nvSpPr>
        <p:spPr>
          <a:xfrm>
            <a:off x="894489" y="4313786"/>
            <a:ext cx="2720873" cy="923330"/>
          </a:xfrm>
          <a:prstGeom prst="rect">
            <a:avLst/>
          </a:prstGeom>
          <a:noFill/>
        </p:spPr>
        <p:txBody>
          <a:bodyPr wrap="none" rtlCol="0">
            <a:spAutoFit/>
          </a:bodyPr>
          <a:lstStyle/>
          <a:p>
            <a:r>
              <a:rPr lang="es-CL" sz="2000" dirty="0" smtClean="0"/>
              <a:t>ENSEÑANZA </a:t>
            </a:r>
            <a:r>
              <a:rPr lang="es-CL" sz="5400" dirty="0" smtClean="0"/>
              <a:t>71%</a:t>
            </a:r>
            <a:endParaRPr lang="es-CL" sz="5400" dirty="0"/>
          </a:p>
        </p:txBody>
      </p:sp>
      <p:sp>
        <p:nvSpPr>
          <p:cNvPr id="10" name="Rectángulo 9"/>
          <p:cNvSpPr/>
          <p:nvPr/>
        </p:nvSpPr>
        <p:spPr>
          <a:xfrm>
            <a:off x="479471" y="1777320"/>
            <a:ext cx="7164288" cy="392191"/>
          </a:xfrm>
          <a:prstGeom prst="rect">
            <a:avLst/>
          </a:prstGeom>
          <a:solidFill>
            <a:srgbClr val="1C6C6E"/>
          </a:solidFill>
          <a:ln>
            <a:solidFill>
              <a:srgbClr val="1C6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pt-BR" sz="2400" b="1" dirty="0" err="1" smtClean="0">
                <a:solidFill>
                  <a:schemeClr val="bg1"/>
                </a:solidFill>
              </a:rPr>
              <a:t>Actividades</a:t>
            </a:r>
            <a:r>
              <a:rPr lang="pt-BR" sz="2400" b="1" dirty="0" smtClean="0">
                <a:solidFill>
                  <a:schemeClr val="bg1"/>
                </a:solidFill>
              </a:rPr>
              <a:t> Económicas </a:t>
            </a:r>
            <a:r>
              <a:rPr lang="pt-BR" sz="2400" b="1" dirty="0" err="1" smtClean="0">
                <a:solidFill>
                  <a:schemeClr val="bg1"/>
                </a:solidFill>
              </a:rPr>
              <a:t>con</a:t>
            </a:r>
            <a:r>
              <a:rPr lang="pt-BR" sz="2400" b="1" dirty="0" smtClean="0">
                <a:solidFill>
                  <a:schemeClr val="bg1"/>
                </a:solidFill>
              </a:rPr>
              <a:t> Mayor N° de Casos RPSL</a:t>
            </a:r>
            <a:endParaRPr lang="pt-BR" sz="2400" b="1" dirty="0">
              <a:solidFill>
                <a:schemeClr val="bg1"/>
              </a:solidFill>
            </a:endParaRPr>
          </a:p>
        </p:txBody>
      </p:sp>
      <p:sp>
        <p:nvSpPr>
          <p:cNvPr id="12" name="CuadroTexto 11"/>
          <p:cNvSpPr txBox="1"/>
          <p:nvPr/>
        </p:nvSpPr>
        <p:spPr>
          <a:xfrm>
            <a:off x="6156771" y="6052051"/>
            <a:ext cx="5832648" cy="338554"/>
          </a:xfrm>
          <a:prstGeom prst="rect">
            <a:avLst/>
          </a:prstGeom>
          <a:noFill/>
        </p:spPr>
        <p:txBody>
          <a:bodyPr wrap="square" rtlCol="0">
            <a:spAutoFit/>
          </a:bodyPr>
          <a:lstStyle/>
          <a:p>
            <a:r>
              <a:rPr lang="es-CL" sz="1600" dirty="0" smtClean="0"/>
              <a:t>Fuente: Cartera de Adherentes Mutual de Seguridad </a:t>
            </a:r>
            <a:r>
              <a:rPr lang="es-CL" sz="1600" dirty="0" err="1" smtClean="0"/>
              <a:t>CChC</a:t>
            </a:r>
            <a:endParaRPr lang="es-CL" sz="1600" dirty="0"/>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4022070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2064497" y="2425041"/>
            <a:ext cx="8472579" cy="769441"/>
          </a:xfrm>
          <a:prstGeom prst="rect">
            <a:avLst/>
          </a:prstGeom>
          <a:noFill/>
        </p:spPr>
        <p:txBody>
          <a:bodyPr wrap="square" rtlCol="0">
            <a:spAutoFit/>
          </a:bodyPr>
          <a:lstStyle/>
          <a:p>
            <a:r>
              <a:rPr lang="es-CL" sz="4400" dirty="0" smtClean="0"/>
              <a:t>¿Qué son los Factores Psicosociales?</a:t>
            </a:r>
            <a:endParaRPr lang="es-CL" sz="4400" dirty="0"/>
          </a:p>
        </p:txBody>
      </p:sp>
      <p:sp>
        <p:nvSpPr>
          <p:cNvPr id="3" name="CuadroTexto 2"/>
          <p:cNvSpPr txBox="1"/>
          <p:nvPr/>
        </p:nvSpPr>
        <p:spPr>
          <a:xfrm>
            <a:off x="936190" y="3386908"/>
            <a:ext cx="10729192" cy="2062103"/>
          </a:xfrm>
          <a:prstGeom prst="rect">
            <a:avLst/>
          </a:prstGeom>
          <a:noFill/>
        </p:spPr>
        <p:txBody>
          <a:bodyPr wrap="square" rtlCol="0">
            <a:spAutoFit/>
          </a:bodyPr>
          <a:lstStyle/>
          <a:p>
            <a:pPr algn="ctr"/>
            <a:r>
              <a:rPr lang="es-CL" sz="2800" dirty="0" smtClean="0"/>
              <a:t>Son aquellas condiciones propias de la </a:t>
            </a:r>
            <a:r>
              <a:rPr lang="es-CL" sz="3200" dirty="0" smtClean="0">
                <a:solidFill>
                  <a:srgbClr val="79B616"/>
                </a:solidFill>
              </a:rPr>
              <a:t>ORGANIZACIÓN</a:t>
            </a:r>
            <a:r>
              <a:rPr lang="es-CL" sz="2800" dirty="0"/>
              <a:t> </a:t>
            </a:r>
            <a:r>
              <a:rPr lang="es-CL" sz="2800" dirty="0" smtClean="0"/>
              <a:t>y parte  fundamental de los elementos que determinan los </a:t>
            </a:r>
            <a:r>
              <a:rPr lang="es-CL" sz="3200" dirty="0" smtClean="0">
                <a:solidFill>
                  <a:srgbClr val="79B616"/>
                </a:solidFill>
              </a:rPr>
              <a:t>CONTEXTOS DE TRABAJO </a:t>
            </a:r>
            <a:r>
              <a:rPr lang="es-CL" sz="2800" dirty="0" smtClean="0"/>
              <a:t>y que pueden </a:t>
            </a:r>
            <a:r>
              <a:rPr lang="es-CL" sz="3200" dirty="0" smtClean="0">
                <a:solidFill>
                  <a:srgbClr val="79B616"/>
                </a:solidFill>
              </a:rPr>
              <a:t>AFECTAR</a:t>
            </a:r>
            <a:r>
              <a:rPr lang="es-CL" sz="2800" dirty="0" smtClean="0"/>
              <a:t> la </a:t>
            </a:r>
            <a:r>
              <a:rPr lang="es-CL" sz="3200" dirty="0" smtClean="0">
                <a:solidFill>
                  <a:srgbClr val="79B616"/>
                </a:solidFill>
              </a:rPr>
              <a:t>SALUD</a:t>
            </a:r>
            <a:r>
              <a:rPr lang="es-CL" sz="2800" dirty="0" smtClean="0"/>
              <a:t> integral de las </a:t>
            </a:r>
            <a:r>
              <a:rPr lang="es-CL" sz="3200" dirty="0" smtClean="0">
                <a:solidFill>
                  <a:srgbClr val="79B616"/>
                </a:solidFill>
              </a:rPr>
              <a:t>PERSONAS</a:t>
            </a:r>
            <a:r>
              <a:rPr lang="es-CL" sz="2800" dirty="0" smtClean="0"/>
              <a:t> que ahí se desempeñan.</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7221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p:cNvSpPr txBox="1"/>
          <p:nvPr/>
        </p:nvSpPr>
        <p:spPr>
          <a:xfrm>
            <a:off x="3786872" y="2604855"/>
            <a:ext cx="924117" cy="307777"/>
          </a:xfrm>
          <a:prstGeom prst="rect">
            <a:avLst/>
          </a:prstGeom>
          <a:noFill/>
        </p:spPr>
        <p:txBody>
          <a:bodyPr wrap="square" rtlCol="0">
            <a:spAutoFit/>
          </a:bodyPr>
          <a:lstStyle/>
          <a:p>
            <a:r>
              <a:rPr lang="es-CL" sz="1400" dirty="0" smtClean="0">
                <a:solidFill>
                  <a:schemeClr val="bg1">
                    <a:lumMod val="50000"/>
                  </a:schemeClr>
                </a:solidFill>
                <a:latin typeface="Arial Narrow" panose="020B0606020202030204" pitchFamily="34" charset="0"/>
              </a:rPr>
              <a:t>2.2</a:t>
            </a:r>
            <a:r>
              <a:rPr lang="es-CL" sz="1400" dirty="0">
                <a:solidFill>
                  <a:schemeClr val="bg1">
                    <a:lumMod val="50000"/>
                  </a:schemeClr>
                </a:solidFill>
                <a:latin typeface="Arial Narrow" panose="020B0606020202030204" pitchFamily="34" charset="0"/>
              </a:rPr>
              <a:t>%</a:t>
            </a:r>
          </a:p>
        </p:txBody>
      </p:sp>
      <p:sp>
        <p:nvSpPr>
          <p:cNvPr id="14" name="CuadroTexto 13"/>
          <p:cNvSpPr txBox="1"/>
          <p:nvPr/>
        </p:nvSpPr>
        <p:spPr>
          <a:xfrm>
            <a:off x="4774609" y="2662447"/>
            <a:ext cx="699965" cy="307777"/>
          </a:xfrm>
          <a:prstGeom prst="rect">
            <a:avLst/>
          </a:prstGeom>
          <a:noFill/>
        </p:spPr>
        <p:txBody>
          <a:bodyPr wrap="square" rtlCol="0">
            <a:spAutoFit/>
          </a:bodyPr>
          <a:lstStyle/>
          <a:p>
            <a:r>
              <a:rPr lang="es-CL" sz="1400" dirty="0">
                <a:solidFill>
                  <a:schemeClr val="bg1">
                    <a:lumMod val="50000"/>
                  </a:schemeClr>
                </a:solidFill>
                <a:latin typeface="Arial Narrow" panose="020B0606020202030204" pitchFamily="34" charset="0"/>
              </a:rPr>
              <a:t>2</a:t>
            </a:r>
            <a:r>
              <a:rPr lang="es-CL" sz="1400" dirty="0" smtClean="0">
                <a:solidFill>
                  <a:schemeClr val="bg1">
                    <a:lumMod val="50000"/>
                  </a:schemeClr>
                </a:solidFill>
                <a:latin typeface="Arial Narrow" panose="020B0606020202030204" pitchFamily="34" charset="0"/>
              </a:rPr>
              <a:t>.9</a:t>
            </a:r>
            <a:r>
              <a:rPr lang="es-CL" sz="1400" dirty="0">
                <a:solidFill>
                  <a:schemeClr val="bg1">
                    <a:lumMod val="50000"/>
                  </a:schemeClr>
                </a:solidFill>
                <a:latin typeface="Arial Narrow" panose="020B0606020202030204" pitchFamily="34" charset="0"/>
              </a:rPr>
              <a:t>%</a:t>
            </a:r>
          </a:p>
        </p:txBody>
      </p:sp>
      <p:cxnSp>
        <p:nvCxnSpPr>
          <p:cNvPr id="15" name="Conector recto 14"/>
          <p:cNvCxnSpPr/>
          <p:nvPr/>
        </p:nvCxnSpPr>
        <p:spPr>
          <a:xfrm>
            <a:off x="4130931" y="2894156"/>
            <a:ext cx="67614" cy="24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a:off x="4858255" y="2941598"/>
            <a:ext cx="120740" cy="2414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288627" y="1731245"/>
            <a:ext cx="8676456" cy="791288"/>
          </a:xfrm>
          <a:prstGeom prst="rect">
            <a:avLst/>
          </a:prstGeom>
          <a:solidFill>
            <a:srgbClr val="1C6C6E"/>
          </a:solidFill>
          <a:ln>
            <a:solidFill>
              <a:srgbClr val="1C6C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s-ES" sz="2400" b="1" dirty="0">
                <a:solidFill>
                  <a:schemeClr val="bg1"/>
                </a:solidFill>
              </a:rPr>
              <a:t>Niveles de Riesgo </a:t>
            </a:r>
            <a:r>
              <a:rPr lang="es-ES" sz="2400" b="1" dirty="0" smtClean="0">
                <a:solidFill>
                  <a:schemeClr val="bg1"/>
                </a:solidFill>
              </a:rPr>
              <a:t>Nacional: </a:t>
            </a:r>
          </a:p>
          <a:p>
            <a:pPr marL="273050"/>
            <a:r>
              <a:rPr lang="pt-BR" sz="2400" b="1" dirty="0">
                <a:solidFill>
                  <a:schemeClr val="bg1"/>
                </a:solidFill>
              </a:rPr>
              <a:t>Segundo Semestre 2014 - Al </a:t>
            </a:r>
            <a:r>
              <a:rPr lang="pt-BR" sz="2400" b="1" dirty="0" err="1">
                <a:solidFill>
                  <a:schemeClr val="bg1"/>
                </a:solidFill>
              </a:rPr>
              <a:t>cierre</a:t>
            </a:r>
            <a:r>
              <a:rPr lang="pt-BR" sz="2400" b="1" dirty="0">
                <a:solidFill>
                  <a:schemeClr val="bg1"/>
                </a:solidFill>
              </a:rPr>
              <a:t> del período 2016</a:t>
            </a:r>
            <a:endParaRPr lang="pt-BR" sz="2400" b="1" dirty="0">
              <a:solidFill>
                <a:schemeClr val="bg1"/>
              </a:solidFill>
            </a:endParaRPr>
          </a:p>
        </p:txBody>
      </p:sp>
      <p:sp>
        <p:nvSpPr>
          <p:cNvPr id="20" name="Rectángulo 19"/>
          <p:cNvSpPr/>
          <p:nvPr/>
        </p:nvSpPr>
        <p:spPr>
          <a:xfrm>
            <a:off x="8652796" y="3587947"/>
            <a:ext cx="3192607" cy="307777"/>
          </a:xfrm>
          <a:prstGeom prst="rect">
            <a:avLst/>
          </a:prstGeom>
        </p:spPr>
        <p:txBody>
          <a:bodyPr wrap="square">
            <a:spAutoFit/>
          </a:bodyPr>
          <a:lstStyle/>
          <a:p>
            <a:r>
              <a:rPr lang="es-ES" sz="1400" dirty="0" smtClean="0">
                <a:solidFill>
                  <a:schemeClr val="bg1">
                    <a:lumMod val="50000"/>
                  </a:schemeClr>
                </a:solidFill>
              </a:rPr>
              <a:t>: existen </a:t>
            </a:r>
            <a:r>
              <a:rPr lang="es-ES" sz="1400" dirty="0">
                <a:solidFill>
                  <a:schemeClr val="bg1">
                    <a:lumMod val="50000"/>
                  </a:schemeClr>
                </a:solidFill>
              </a:rPr>
              <a:t>1 o 2 dimensiones en riesgo </a:t>
            </a:r>
            <a:r>
              <a:rPr lang="es-ES" sz="1400" dirty="0" smtClean="0">
                <a:solidFill>
                  <a:schemeClr val="bg1">
                    <a:lumMod val="50000"/>
                  </a:schemeClr>
                </a:solidFill>
              </a:rPr>
              <a:t>alto</a:t>
            </a:r>
            <a:endParaRPr lang="es-ES" sz="1200" dirty="0" smtClean="0">
              <a:solidFill>
                <a:schemeClr val="bg1">
                  <a:lumMod val="50000"/>
                </a:schemeClr>
              </a:solidFill>
            </a:endParaRPr>
          </a:p>
        </p:txBody>
      </p:sp>
      <p:sp>
        <p:nvSpPr>
          <p:cNvPr id="21" name="Rectángulo 20"/>
          <p:cNvSpPr/>
          <p:nvPr/>
        </p:nvSpPr>
        <p:spPr>
          <a:xfrm>
            <a:off x="8652796" y="3854780"/>
            <a:ext cx="3192607" cy="307777"/>
          </a:xfrm>
          <a:prstGeom prst="rect">
            <a:avLst/>
          </a:prstGeom>
        </p:spPr>
        <p:txBody>
          <a:bodyPr wrap="square">
            <a:spAutoFit/>
          </a:bodyPr>
          <a:lstStyle/>
          <a:p>
            <a:r>
              <a:rPr lang="es-ES" sz="1400" dirty="0" smtClean="0">
                <a:solidFill>
                  <a:schemeClr val="bg1">
                    <a:lumMod val="50000"/>
                  </a:schemeClr>
                </a:solidFill>
              </a:rPr>
              <a:t>: existen </a:t>
            </a:r>
            <a:r>
              <a:rPr lang="es-ES" sz="1400" dirty="0">
                <a:solidFill>
                  <a:schemeClr val="bg1">
                    <a:lumMod val="50000"/>
                  </a:schemeClr>
                </a:solidFill>
              </a:rPr>
              <a:t>3 dimensiones en riesgo alto </a:t>
            </a:r>
          </a:p>
        </p:txBody>
      </p:sp>
      <p:sp>
        <p:nvSpPr>
          <p:cNvPr id="22" name="Rectángulo 21"/>
          <p:cNvSpPr/>
          <p:nvPr/>
        </p:nvSpPr>
        <p:spPr>
          <a:xfrm>
            <a:off x="8652796" y="4099554"/>
            <a:ext cx="3192607" cy="307777"/>
          </a:xfrm>
          <a:prstGeom prst="rect">
            <a:avLst/>
          </a:prstGeom>
        </p:spPr>
        <p:txBody>
          <a:bodyPr wrap="square">
            <a:spAutoFit/>
          </a:bodyPr>
          <a:lstStyle/>
          <a:p>
            <a:r>
              <a:rPr lang="es-ES" sz="1400" dirty="0" smtClean="0">
                <a:solidFill>
                  <a:schemeClr val="bg1">
                    <a:lumMod val="50000"/>
                  </a:schemeClr>
                </a:solidFill>
              </a:rPr>
              <a:t>: existen </a:t>
            </a:r>
            <a:r>
              <a:rPr lang="es-ES" sz="1400" dirty="0">
                <a:solidFill>
                  <a:schemeClr val="bg1">
                    <a:lumMod val="50000"/>
                  </a:schemeClr>
                </a:solidFill>
              </a:rPr>
              <a:t>4 o 5 dimensiones en riesgo alto </a:t>
            </a:r>
          </a:p>
        </p:txBody>
      </p:sp>
      <p:pic>
        <p:nvPicPr>
          <p:cNvPr id="23" name="Imagen 22"/>
          <p:cNvPicPr>
            <a:picLocks noChangeAspect="1"/>
          </p:cNvPicPr>
          <p:nvPr/>
        </p:nvPicPr>
        <p:blipFill rotWithShape="1">
          <a:blip r:embed="rId2">
            <a:clrChange>
              <a:clrFrom>
                <a:srgbClr val="FFFFFF"/>
              </a:clrFrom>
              <a:clrTo>
                <a:srgbClr val="FFFFFF">
                  <a:alpha val="0"/>
                </a:srgbClr>
              </a:clrTo>
            </a:clrChange>
          </a:blip>
          <a:srcRect l="74976" b="58623"/>
          <a:stretch/>
        </p:blipFill>
        <p:spPr>
          <a:xfrm>
            <a:off x="7740947" y="2823155"/>
            <a:ext cx="1487230" cy="1633414"/>
          </a:xfrm>
          <a:prstGeom prst="rect">
            <a:avLst/>
          </a:prstGeom>
        </p:spPr>
      </p:pic>
      <p:pic>
        <p:nvPicPr>
          <p:cNvPr id="24" name="Imagen 23"/>
          <p:cNvPicPr>
            <a:picLocks noChangeAspect="1"/>
          </p:cNvPicPr>
          <p:nvPr/>
        </p:nvPicPr>
        <p:blipFill rotWithShape="1">
          <a:blip r:embed="rId3">
            <a:clrChange>
              <a:clrFrom>
                <a:srgbClr val="FFFFFF"/>
              </a:clrFrom>
              <a:clrTo>
                <a:srgbClr val="FFFFFF">
                  <a:alpha val="0"/>
                </a:srgbClr>
              </a:clrTo>
            </a:clrChange>
          </a:blip>
          <a:srcRect l="32098" t="33468" r="39124" b="20267"/>
          <a:stretch/>
        </p:blipFill>
        <p:spPr>
          <a:xfrm>
            <a:off x="1836291" y="2970213"/>
            <a:ext cx="5328592" cy="4816227"/>
          </a:xfrm>
          <a:prstGeom prst="rect">
            <a:avLst/>
          </a:prstGeom>
        </p:spPr>
      </p:pic>
      <p:sp>
        <p:nvSpPr>
          <p:cNvPr id="25" name="CuadroTexto 24"/>
          <p:cNvSpPr txBox="1"/>
          <p:nvPr/>
        </p:nvSpPr>
        <p:spPr>
          <a:xfrm>
            <a:off x="5868739" y="4487376"/>
            <a:ext cx="736311" cy="338554"/>
          </a:xfrm>
          <a:prstGeom prst="rect">
            <a:avLst/>
          </a:prstGeom>
          <a:noFill/>
        </p:spPr>
        <p:txBody>
          <a:bodyPr wrap="square" rtlCol="0">
            <a:spAutoFit/>
          </a:bodyPr>
          <a:lstStyle/>
          <a:p>
            <a:r>
              <a:rPr lang="es-CL" sz="1600" dirty="0" smtClean="0">
                <a:solidFill>
                  <a:schemeClr val="bg1"/>
                </a:solidFill>
                <a:latin typeface="Arial Narrow" panose="020B0606020202030204" pitchFamily="34" charset="0"/>
              </a:rPr>
              <a:t>33.9%</a:t>
            </a:r>
            <a:endParaRPr lang="es-CL" sz="1600" dirty="0">
              <a:solidFill>
                <a:schemeClr val="bg1"/>
              </a:solidFill>
              <a:latin typeface="Arial Narrow" panose="020B0606020202030204" pitchFamily="34" charset="0"/>
            </a:endParaRPr>
          </a:p>
        </p:txBody>
      </p:sp>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586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2466361" y="3582293"/>
            <a:ext cx="7668852" cy="1569660"/>
          </a:xfrm>
          <a:prstGeom prst="rect">
            <a:avLst/>
          </a:prstGeom>
          <a:noFill/>
        </p:spPr>
        <p:txBody>
          <a:bodyPr wrap="square" rtlCol="0">
            <a:spAutoFit/>
          </a:bodyPr>
          <a:lstStyle/>
          <a:p>
            <a:pPr algn="ctr"/>
            <a:r>
              <a:rPr lang="es-CL" sz="4800" dirty="0" smtClean="0"/>
              <a:t>HABLEMOS UN MOMENTO DE ERGONOMÍA</a:t>
            </a:r>
            <a:endParaRPr lang="es-CL" sz="4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870093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2466361" y="2129304"/>
            <a:ext cx="7668852" cy="1200329"/>
          </a:xfrm>
          <a:prstGeom prst="rect">
            <a:avLst/>
          </a:prstGeom>
          <a:noFill/>
        </p:spPr>
        <p:txBody>
          <a:bodyPr wrap="square" rtlCol="0">
            <a:spAutoFit/>
          </a:bodyPr>
          <a:lstStyle/>
          <a:p>
            <a:pPr algn="ctr"/>
            <a:r>
              <a:rPr lang="es-CL" sz="7200" b="1" dirty="0">
                <a:solidFill>
                  <a:srgbClr val="0070C0"/>
                </a:solidFill>
                <a:ea typeface="+mj-ea"/>
                <a:cs typeface="+mj-cs"/>
              </a:rPr>
              <a:t>ERGONOMÍA</a:t>
            </a:r>
          </a:p>
        </p:txBody>
      </p:sp>
      <p:sp>
        <p:nvSpPr>
          <p:cNvPr id="2" name="CuadroTexto 1"/>
          <p:cNvSpPr txBox="1"/>
          <p:nvPr/>
        </p:nvSpPr>
        <p:spPr>
          <a:xfrm>
            <a:off x="1959260" y="3841933"/>
            <a:ext cx="3960440" cy="584775"/>
          </a:xfrm>
          <a:prstGeom prst="rect">
            <a:avLst/>
          </a:prstGeom>
          <a:noFill/>
        </p:spPr>
        <p:txBody>
          <a:bodyPr wrap="square" rtlCol="0">
            <a:spAutoFit/>
          </a:bodyPr>
          <a:lstStyle/>
          <a:p>
            <a:r>
              <a:rPr lang="es-CL" sz="3200" dirty="0" smtClean="0"/>
              <a:t>ERGON = </a:t>
            </a:r>
            <a:r>
              <a:rPr lang="es-CL" sz="3200" dirty="0" smtClean="0">
                <a:solidFill>
                  <a:srgbClr val="FF0000"/>
                </a:solidFill>
              </a:rPr>
              <a:t>TRABAJO</a:t>
            </a:r>
            <a:endParaRPr lang="es-CL" sz="3200" dirty="0">
              <a:solidFill>
                <a:srgbClr val="FF0000"/>
              </a:solidFill>
            </a:endParaRPr>
          </a:p>
        </p:txBody>
      </p:sp>
      <p:sp>
        <p:nvSpPr>
          <p:cNvPr id="7" name="CuadroTexto 6"/>
          <p:cNvSpPr txBox="1"/>
          <p:nvPr/>
        </p:nvSpPr>
        <p:spPr>
          <a:xfrm>
            <a:off x="6693786" y="3836474"/>
            <a:ext cx="4392488" cy="584775"/>
          </a:xfrm>
          <a:prstGeom prst="rect">
            <a:avLst/>
          </a:prstGeom>
          <a:noFill/>
        </p:spPr>
        <p:txBody>
          <a:bodyPr wrap="square" rtlCol="0">
            <a:spAutoFit/>
          </a:bodyPr>
          <a:lstStyle/>
          <a:p>
            <a:r>
              <a:rPr lang="es-CL" sz="3200" dirty="0" smtClean="0"/>
              <a:t>NOMOS = </a:t>
            </a:r>
            <a:r>
              <a:rPr lang="es-CL" sz="3200" dirty="0" smtClean="0">
                <a:solidFill>
                  <a:srgbClr val="FF0000"/>
                </a:solidFill>
              </a:rPr>
              <a:t>LEYES/REGLAS</a:t>
            </a:r>
            <a:endParaRPr lang="es-CL" sz="3200" dirty="0">
              <a:solidFill>
                <a:srgbClr val="FF0000"/>
              </a:solidFill>
            </a:endParaRPr>
          </a:p>
        </p:txBody>
      </p:sp>
      <p:sp>
        <p:nvSpPr>
          <p:cNvPr id="4" name="CuadroTexto 3"/>
          <p:cNvSpPr txBox="1"/>
          <p:nvPr/>
        </p:nvSpPr>
        <p:spPr>
          <a:xfrm>
            <a:off x="756171" y="4868028"/>
            <a:ext cx="11089232" cy="1508105"/>
          </a:xfrm>
          <a:prstGeom prst="rect">
            <a:avLst/>
          </a:prstGeom>
          <a:noFill/>
        </p:spPr>
        <p:txBody>
          <a:bodyPr wrap="square" rtlCol="0">
            <a:spAutoFit/>
          </a:bodyPr>
          <a:lstStyle/>
          <a:p>
            <a:pPr algn="ctr"/>
            <a:r>
              <a:rPr lang="es-CL" sz="2800" dirty="0"/>
              <a:t>"reglas que tienen que seguir los trabajadores, para no ser lastimados por las herramientas o condiciones del trabajo</a:t>
            </a:r>
            <a:r>
              <a:rPr lang="es-CL" sz="2800" dirty="0" smtClean="0"/>
              <a:t>".</a:t>
            </a:r>
          </a:p>
          <a:p>
            <a:pPr algn="ctr"/>
            <a:endParaRPr lang="es-CL" sz="1800" dirty="0"/>
          </a:p>
          <a:p>
            <a:r>
              <a:rPr lang="es-CL" sz="1800" dirty="0" smtClean="0"/>
              <a:t>Diccionario Etimológico</a:t>
            </a:r>
            <a:endParaRPr lang="es-CL" sz="1800" dirty="0"/>
          </a:p>
        </p:txBody>
      </p:sp>
      <p:sp>
        <p:nvSpPr>
          <p:cNvPr id="5" name="CuadroTexto 4"/>
          <p:cNvSpPr txBox="1"/>
          <p:nvPr/>
        </p:nvSpPr>
        <p:spPr>
          <a:xfrm>
            <a:off x="5436691" y="2933992"/>
            <a:ext cx="1080120" cy="2215991"/>
          </a:xfrm>
          <a:prstGeom prst="rect">
            <a:avLst/>
          </a:prstGeom>
          <a:noFill/>
        </p:spPr>
        <p:txBody>
          <a:bodyPr wrap="square" rtlCol="0">
            <a:spAutoFit/>
          </a:bodyPr>
          <a:lstStyle/>
          <a:p>
            <a:pPr algn="ctr"/>
            <a:r>
              <a:rPr lang="es-CL" sz="13800" dirty="0" smtClean="0">
                <a:solidFill>
                  <a:srgbClr val="79B616"/>
                </a:solidFill>
              </a:rPr>
              <a:t>+</a:t>
            </a:r>
            <a:endParaRPr lang="es-CL" sz="13800" dirty="0">
              <a:solidFill>
                <a:srgbClr val="79B616"/>
              </a:solidFil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7907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1188219" y="3078237"/>
            <a:ext cx="10225136" cy="2492990"/>
          </a:xfrm>
          <a:prstGeom prst="rect">
            <a:avLst/>
          </a:prstGeom>
          <a:noFill/>
        </p:spPr>
        <p:txBody>
          <a:bodyPr wrap="square" rtlCol="0">
            <a:spAutoFit/>
          </a:bodyPr>
          <a:lstStyle/>
          <a:p>
            <a:pPr algn="ctr"/>
            <a:r>
              <a:rPr lang="es-CL" sz="2800" dirty="0"/>
              <a:t>Estudio de las condiciones de </a:t>
            </a:r>
            <a:r>
              <a:rPr lang="es-CL" sz="3600" b="1" dirty="0">
                <a:solidFill>
                  <a:srgbClr val="79B616"/>
                </a:solidFill>
              </a:rPr>
              <a:t>adaptación de un lugar de trabajo</a:t>
            </a:r>
            <a:r>
              <a:rPr lang="es-CL" sz="2800" dirty="0"/>
              <a:t>, una máquina, un vehículo, etc., </a:t>
            </a:r>
            <a:r>
              <a:rPr lang="es-CL" sz="3600" b="1" dirty="0">
                <a:solidFill>
                  <a:srgbClr val="79B616"/>
                </a:solidFill>
              </a:rPr>
              <a:t>a las características físicas y psicológicas del trabajador o el usuario</a:t>
            </a:r>
            <a:r>
              <a:rPr lang="es-CL" sz="2800" b="1" dirty="0"/>
              <a:t>.</a:t>
            </a:r>
          </a:p>
          <a:p>
            <a:pPr algn="ctr"/>
            <a:endParaRPr lang="es-CL" sz="2800" dirty="0" smtClean="0"/>
          </a:p>
          <a:p>
            <a:r>
              <a:rPr lang="es-CL" sz="1800" dirty="0" smtClean="0"/>
              <a:t>Oxford Living </a:t>
            </a:r>
            <a:r>
              <a:rPr lang="es-CL" sz="1800" dirty="0" err="1" smtClean="0"/>
              <a:t>Dictionaries</a:t>
            </a:r>
            <a:endParaRPr lang="es-CL" sz="1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37327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917675" y="3366269"/>
            <a:ext cx="8766223" cy="2431435"/>
          </a:xfrm>
          <a:prstGeom prst="rect">
            <a:avLst/>
          </a:prstGeom>
        </p:spPr>
        <p:txBody>
          <a:bodyPr wrap="square">
            <a:spAutoFit/>
          </a:bodyPr>
          <a:lstStyle/>
          <a:p>
            <a:pPr algn="ctr" fontAlgn="t"/>
            <a:r>
              <a:rPr lang="es-CL" sz="3200" dirty="0"/>
              <a:t>"la ergonomía busca un </a:t>
            </a:r>
            <a:r>
              <a:rPr lang="es-CL" sz="4000" b="1" dirty="0">
                <a:solidFill>
                  <a:srgbClr val="79B616"/>
                </a:solidFill>
              </a:rPr>
              <a:t>mayor rendimiento en el trabajo</a:t>
            </a:r>
            <a:r>
              <a:rPr lang="es-CL" sz="3200" b="1" dirty="0">
                <a:solidFill>
                  <a:srgbClr val="79B616"/>
                </a:solidFill>
              </a:rPr>
              <a:t> </a:t>
            </a:r>
            <a:r>
              <a:rPr lang="es-CL" sz="3200" dirty="0"/>
              <a:t>a partir de la </a:t>
            </a:r>
            <a:r>
              <a:rPr lang="es-CL" sz="4000" b="1" dirty="0" smtClean="0">
                <a:solidFill>
                  <a:srgbClr val="79B616"/>
                </a:solidFill>
              </a:rPr>
              <a:t>HUMANIZACIÓN</a:t>
            </a:r>
            <a:r>
              <a:rPr lang="es-CL" sz="4000" dirty="0" smtClean="0">
                <a:solidFill>
                  <a:srgbClr val="79B616"/>
                </a:solidFill>
              </a:rPr>
              <a:t> </a:t>
            </a:r>
            <a:r>
              <a:rPr lang="es-CL" sz="4000" b="1" dirty="0">
                <a:solidFill>
                  <a:srgbClr val="79B616"/>
                </a:solidFill>
              </a:rPr>
              <a:t>de los medios</a:t>
            </a:r>
            <a:r>
              <a:rPr lang="es-CL" sz="3200" b="1" dirty="0">
                <a:solidFill>
                  <a:srgbClr val="79B616"/>
                </a:solidFill>
              </a:rPr>
              <a:t> </a:t>
            </a:r>
            <a:r>
              <a:rPr lang="es-CL" sz="3200" dirty="0"/>
              <a:t>para producirlo"</a:t>
            </a:r>
          </a:p>
          <a:p>
            <a:pPr algn="ctr" fontAlgn="t"/>
            <a:endParaRPr lang="es-CL" sz="3200" b="0" i="0" dirty="0">
              <a:solidFill>
                <a:srgbClr val="000000"/>
              </a:solidFill>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816478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p:cNvSpPr/>
          <p:nvPr/>
        </p:nvSpPr>
        <p:spPr>
          <a:xfrm>
            <a:off x="756171" y="2502173"/>
            <a:ext cx="11521280" cy="3477875"/>
          </a:xfrm>
          <a:prstGeom prst="rect">
            <a:avLst/>
          </a:prstGeom>
        </p:spPr>
        <p:txBody>
          <a:bodyPr wrap="square">
            <a:spAutoFit/>
          </a:bodyPr>
          <a:lstStyle/>
          <a:p>
            <a:pPr algn="ctr"/>
            <a:r>
              <a:rPr lang="es-CL" sz="2800" dirty="0"/>
              <a:t>Ergonomía (o </a:t>
            </a:r>
            <a:r>
              <a:rPr lang="es-CL" sz="3600" b="1" dirty="0">
                <a:solidFill>
                  <a:srgbClr val="79B616"/>
                </a:solidFill>
              </a:rPr>
              <a:t>estudio de los factores humanos</a:t>
            </a:r>
            <a:r>
              <a:rPr lang="es-CL" sz="2800" dirty="0"/>
              <a:t>) es la disciplina científica que trata de las interacciones entre los seres humanos y otros elementos de un sistema, así como, la profesión que aplica teoría, principios, datos y métodos </a:t>
            </a:r>
            <a:r>
              <a:rPr lang="es-CL" sz="3600" b="1" dirty="0">
                <a:solidFill>
                  <a:srgbClr val="79B616"/>
                </a:solidFill>
              </a:rPr>
              <a:t>al diseño </a:t>
            </a:r>
            <a:r>
              <a:rPr lang="es-CL" sz="2800" dirty="0"/>
              <a:t>con objeto de </a:t>
            </a:r>
            <a:r>
              <a:rPr lang="es-CL" sz="4000" b="1" dirty="0">
                <a:solidFill>
                  <a:srgbClr val="79B616"/>
                </a:solidFill>
              </a:rPr>
              <a:t>optimizar el bienestar del ser humano y el resultado global del </a:t>
            </a:r>
            <a:r>
              <a:rPr lang="es-CL" sz="4000" b="1" dirty="0" smtClean="0">
                <a:solidFill>
                  <a:srgbClr val="79B616"/>
                </a:solidFill>
              </a:rPr>
              <a:t>sistema</a:t>
            </a:r>
          </a:p>
          <a:p>
            <a:pPr algn="ctr"/>
            <a:endParaRPr lang="es-CL" sz="2400" dirty="0"/>
          </a:p>
          <a:p>
            <a:r>
              <a:rPr lang="es-CL" dirty="0" smtClean="0"/>
              <a:t>Asociación Internacional de Ergonomía</a:t>
            </a:r>
            <a:endParaRPr lang="es-CL"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348331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648159" y="1989400"/>
            <a:ext cx="11305256" cy="4401205"/>
          </a:xfrm>
          <a:prstGeom prst="rect">
            <a:avLst/>
          </a:prstGeom>
        </p:spPr>
        <p:txBody>
          <a:bodyPr wrap="square">
            <a:spAutoFit/>
          </a:bodyPr>
          <a:lstStyle/>
          <a:p>
            <a:r>
              <a:rPr lang="es-CL" sz="2400" dirty="0"/>
              <a:t>La </a:t>
            </a:r>
            <a:r>
              <a:rPr lang="es-CL" sz="2800" b="1" dirty="0">
                <a:solidFill>
                  <a:srgbClr val="79B616"/>
                </a:solidFill>
              </a:rPr>
              <a:t>Ergonomía Cognitiva</a:t>
            </a:r>
            <a:r>
              <a:rPr lang="es-CL" sz="2800" dirty="0" smtClean="0">
                <a:solidFill>
                  <a:srgbClr val="79B616"/>
                </a:solidFill>
              </a:rPr>
              <a:t>,</a:t>
            </a:r>
            <a:r>
              <a:rPr lang="es-CL" sz="2400" dirty="0"/>
              <a:t> "se ocupa de los procesos mentales, tales como la </a:t>
            </a:r>
            <a:r>
              <a:rPr lang="es-CL" sz="2400" dirty="0">
                <a:solidFill>
                  <a:srgbClr val="79B616"/>
                </a:solidFill>
              </a:rPr>
              <a:t>percepción, la memoria, el razonamiento y la respuesta motora</a:t>
            </a:r>
            <a:r>
              <a:rPr lang="es-CL" sz="2400" dirty="0"/>
              <a:t>, que afectan a las interacciones entre los seres humanos y </a:t>
            </a:r>
            <a:r>
              <a:rPr lang="es-CL" sz="2400" dirty="0">
                <a:solidFill>
                  <a:srgbClr val="79B616"/>
                </a:solidFill>
              </a:rPr>
              <a:t>otros elementos de un sistema</a:t>
            </a:r>
            <a:r>
              <a:rPr lang="es-CL" sz="2400" dirty="0"/>
              <a:t>. Los temas relevantes incluyen </a:t>
            </a:r>
            <a:r>
              <a:rPr lang="es-CL" sz="2400" dirty="0">
                <a:solidFill>
                  <a:srgbClr val="79B616"/>
                </a:solidFill>
              </a:rPr>
              <a:t>carga de trabajo mental, la toma de decisiones, el rendimiento experto, la interacción persona-computadora, la fiabilidad humana, el estrés laboral </a:t>
            </a:r>
            <a:r>
              <a:rPr lang="es-CL" sz="2400" dirty="0"/>
              <a:t>y la forma como estos pueden estar relacionados con el diseño de los sistemas humanos. La ergonomía cognitiva estudia los procesos de cognición en el trabajo y ajustes operativos, a fin de optimizar el bienestar humano y el rendimiento del sistema". Es un subconjunto del campo más grande de los factores humanos y la ergonomía</a:t>
            </a:r>
            <a:r>
              <a:rPr lang="es-CL" sz="2400" dirty="0" smtClean="0"/>
              <a:t>.</a:t>
            </a:r>
          </a:p>
          <a:p>
            <a:endParaRPr lang="es-CL" dirty="0"/>
          </a:p>
          <a:p>
            <a:r>
              <a:rPr lang="es-CL" dirty="0"/>
              <a:t>Asociación Internacional de Ergonomía</a:t>
            </a:r>
          </a:p>
          <a:p>
            <a:endParaRPr lang="es-CL"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224121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66361" y="2916455"/>
            <a:ext cx="7668852" cy="2123658"/>
          </a:xfrm>
          <a:prstGeom prst="rect">
            <a:avLst/>
          </a:prstGeom>
          <a:noFill/>
        </p:spPr>
        <p:txBody>
          <a:bodyPr wrap="square" rtlCol="0">
            <a:spAutoFit/>
          </a:bodyPr>
          <a:lstStyle/>
          <a:p>
            <a:pPr algn="ctr"/>
            <a:r>
              <a:rPr lang="es-CL" sz="4400" dirty="0" smtClean="0"/>
              <a:t>HACIA UNA GESTIÓN PARTICIPATIVA DE LOS RIESGOS PSICOSOCIALES</a:t>
            </a:r>
            <a:endParaRPr lang="es-CL" sz="4400" dirty="0"/>
          </a:p>
        </p:txBody>
      </p:sp>
      <p:sp>
        <p:nvSpPr>
          <p:cNvPr id="5"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07170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2466361" y="3582293"/>
            <a:ext cx="7668852" cy="1446550"/>
          </a:xfrm>
          <a:prstGeom prst="rect">
            <a:avLst/>
          </a:prstGeom>
          <a:noFill/>
        </p:spPr>
        <p:txBody>
          <a:bodyPr wrap="square" rtlCol="0">
            <a:spAutoFit/>
          </a:bodyPr>
          <a:lstStyle/>
          <a:p>
            <a:pPr algn="ctr"/>
            <a:r>
              <a:rPr lang="es-CL" sz="4400" dirty="0" smtClean="0"/>
              <a:t>EL ROL DE LA ORGANIZACIÓN EN LA GESTIÓN DE LOS RIESGOS</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437763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1753198" y="2532370"/>
            <a:ext cx="10497462" cy="4893647"/>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t>La problemática existe en la propia organización como un único sistema que la genera.</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r>
              <a:rPr lang="es-CL" sz="2400" dirty="0" smtClean="0"/>
              <a:t>Es en la organización en donde se deben hacer los ajustes tendientes a disminuir los riesgos.</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r>
              <a:rPr lang="es-CL" sz="2400" dirty="0" smtClean="0"/>
              <a:t>Quién mejor que los actores de la propia organización para generar el cambio necesario.</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r>
              <a:rPr lang="es-CL" sz="2400" dirty="0" smtClean="0"/>
              <a:t>No existe una receta, pues cada organización deberá reflexionar sobre sí misma para encontrar la manera más plausible de mitigar sus propios riesgos.</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endParaRPr lang="es-CL" sz="2400" dirty="0"/>
          </a:p>
        </p:txBody>
      </p:sp>
      <p:sp>
        <p:nvSpPr>
          <p:cNvPr id="3" name="CuadroTexto 2"/>
          <p:cNvSpPr txBox="1"/>
          <p:nvPr/>
        </p:nvSpPr>
        <p:spPr>
          <a:xfrm>
            <a:off x="972195" y="1886039"/>
            <a:ext cx="5113579" cy="646331"/>
          </a:xfrm>
          <a:prstGeom prst="rect">
            <a:avLst/>
          </a:prstGeom>
          <a:noFill/>
        </p:spPr>
        <p:txBody>
          <a:bodyPr wrap="none" rtlCol="0">
            <a:spAutoFit/>
          </a:bodyPr>
          <a:lstStyle/>
          <a:p>
            <a:r>
              <a:rPr lang="es-CL" sz="3600" dirty="0" smtClean="0">
                <a:solidFill>
                  <a:schemeClr val="tx2"/>
                </a:solidFill>
              </a:rPr>
              <a:t>Principios Fundamentales:</a:t>
            </a:r>
            <a:endParaRPr lang="es-CL" sz="3600" dirty="0">
              <a:solidFill>
                <a:schemeClr val="tx2"/>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133575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2376351" y="2841272"/>
            <a:ext cx="7848872" cy="2123658"/>
          </a:xfrm>
          <a:prstGeom prst="rect">
            <a:avLst/>
          </a:prstGeom>
          <a:noFill/>
        </p:spPr>
        <p:txBody>
          <a:bodyPr wrap="square" rtlCol="0">
            <a:spAutoFit/>
          </a:bodyPr>
          <a:lstStyle/>
          <a:p>
            <a:pPr algn="ctr"/>
            <a:r>
              <a:rPr lang="es-CL" sz="4400" dirty="0" smtClean="0"/>
              <a:t>PRINCIPALES MODELOS TEÓRICOS EXPLICATIVOS DEL RIESGO PSICOSOCIAL LABORAL</a:t>
            </a:r>
            <a:endParaRPr lang="es-CL" sz="44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605191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2466361" y="3582293"/>
            <a:ext cx="7668852" cy="1446550"/>
          </a:xfrm>
          <a:prstGeom prst="rect">
            <a:avLst/>
          </a:prstGeom>
          <a:noFill/>
        </p:spPr>
        <p:txBody>
          <a:bodyPr wrap="square" rtlCol="0">
            <a:spAutoFit/>
          </a:bodyPr>
          <a:lstStyle/>
          <a:p>
            <a:pPr algn="ctr"/>
            <a:r>
              <a:rPr lang="es-CL" sz="4400" dirty="0" smtClean="0"/>
              <a:t>EL ROL DE LOS TRABAJADORES EN LA GESTIÓN DE LOS RIESGOS</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756060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446528" y="2862213"/>
            <a:ext cx="10497462" cy="4154984"/>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t>Los trabajadores son la fuente de información más precisa y confiable para conocer los problemas reales de la organización.</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smtClean="0"/>
              <a:t>Los trabajadores son la fuente de información más precisa  y confiable para que la organización tome decisiones coherentes con el cuidado de la salud y que estas sean perdurables en el tiempo.</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smtClean="0"/>
              <a:t>Los trabajadores son el actor preponderante de toda organización y la base de su funcionamiento sustentable.</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endParaRPr lang="es-CL" sz="2400" dirty="0"/>
          </a:p>
        </p:txBody>
      </p:sp>
      <p:sp>
        <p:nvSpPr>
          <p:cNvPr id="6" name="CuadroTexto 5"/>
          <p:cNvSpPr txBox="1"/>
          <p:nvPr/>
        </p:nvSpPr>
        <p:spPr>
          <a:xfrm>
            <a:off x="972195" y="1886039"/>
            <a:ext cx="5113579" cy="646331"/>
          </a:xfrm>
          <a:prstGeom prst="rect">
            <a:avLst/>
          </a:prstGeom>
          <a:noFill/>
        </p:spPr>
        <p:txBody>
          <a:bodyPr wrap="none" rtlCol="0">
            <a:spAutoFit/>
          </a:bodyPr>
          <a:lstStyle/>
          <a:p>
            <a:r>
              <a:rPr lang="es-CL" sz="3600" dirty="0" smtClean="0">
                <a:solidFill>
                  <a:schemeClr val="tx2"/>
                </a:solidFill>
              </a:rPr>
              <a:t>Principios Fundamentales:</a:t>
            </a:r>
            <a:endParaRPr lang="es-CL" sz="3600" dirty="0">
              <a:solidFill>
                <a:schemeClr val="tx2"/>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80250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1735776" y="2796678"/>
            <a:ext cx="9865096" cy="3046988"/>
          </a:xfrm>
          <a:prstGeom prst="rect">
            <a:avLst/>
          </a:prstGeom>
          <a:noFill/>
        </p:spPr>
        <p:txBody>
          <a:bodyPr wrap="square" rtlCol="0">
            <a:spAutoFit/>
          </a:bodyPr>
          <a:lstStyle/>
          <a:p>
            <a:r>
              <a:rPr lang="es-CL" sz="2400" dirty="0" smtClean="0"/>
              <a:t>Es labor de la Organización propiciar espacios de conversación con los trabajadores de manera abierta y empática como actividad permanente en la búsqueda de una mejora de los ambientes de trabajo.</a:t>
            </a:r>
          </a:p>
          <a:p>
            <a:endParaRPr lang="es-CL" sz="2400" dirty="0" smtClean="0"/>
          </a:p>
          <a:p>
            <a:endParaRPr lang="es-CL" sz="2400" dirty="0"/>
          </a:p>
          <a:p>
            <a:r>
              <a:rPr lang="es-CL" sz="2400" dirty="0" smtClean="0"/>
              <a:t>Es responsabilidad de todos los trabajadores aportar con su opinión, iniciativas y creatividad para el desarrollo de ambientes de trabajo más saludables para todos.</a:t>
            </a:r>
            <a:endParaRPr lang="es-CL" sz="2400" dirty="0"/>
          </a:p>
        </p:txBody>
      </p:sp>
      <p:sp>
        <p:nvSpPr>
          <p:cNvPr id="6" name="CuadroTexto 5"/>
          <p:cNvSpPr txBox="1"/>
          <p:nvPr/>
        </p:nvSpPr>
        <p:spPr>
          <a:xfrm>
            <a:off x="972195" y="1886039"/>
            <a:ext cx="2929007" cy="646331"/>
          </a:xfrm>
          <a:prstGeom prst="rect">
            <a:avLst/>
          </a:prstGeom>
          <a:noFill/>
        </p:spPr>
        <p:txBody>
          <a:bodyPr wrap="none" rtlCol="0">
            <a:spAutoFit/>
          </a:bodyPr>
          <a:lstStyle/>
          <a:p>
            <a:r>
              <a:rPr lang="es-CL" sz="3600" dirty="0" smtClean="0">
                <a:solidFill>
                  <a:schemeClr val="tx2"/>
                </a:solidFill>
              </a:rPr>
              <a:t>En Conclusión:</a:t>
            </a:r>
            <a:endParaRPr lang="es-CL" sz="3600" dirty="0">
              <a:solidFill>
                <a:schemeClr val="tx2"/>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986485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1368239" y="2532370"/>
            <a:ext cx="9865096" cy="4324261"/>
          </a:xfrm>
          <a:prstGeom prst="rect">
            <a:avLst/>
          </a:prstGeom>
          <a:noFill/>
        </p:spPr>
        <p:txBody>
          <a:bodyPr wrap="square" rtlCol="0">
            <a:spAutoFit/>
          </a:bodyPr>
          <a:lstStyle/>
          <a:p>
            <a:pPr algn="ctr"/>
            <a:r>
              <a:rPr lang="es-CL" sz="3200" dirty="0" smtClean="0">
                <a:solidFill>
                  <a:srgbClr val="0070C0"/>
                </a:solidFill>
              </a:rPr>
              <a:t>Unión del conocimiento teórico-técnico proveniente de los expertos, directivos, intelectuales: Tomadores de Decisiones.</a:t>
            </a:r>
          </a:p>
          <a:p>
            <a:pPr algn="ctr"/>
            <a:r>
              <a:rPr lang="es-CL" sz="11500" dirty="0" smtClean="0"/>
              <a:t>+</a:t>
            </a:r>
            <a:endParaRPr lang="es-CL" sz="2400" dirty="0"/>
          </a:p>
          <a:p>
            <a:pPr algn="ctr"/>
            <a:r>
              <a:rPr lang="es-CL" sz="3200" dirty="0" smtClean="0">
                <a:solidFill>
                  <a:srgbClr val="FF2211"/>
                </a:solidFill>
              </a:rPr>
              <a:t>Experiencia práctica, del día a día; de oficio, del “frente” de la operación.</a:t>
            </a:r>
            <a:endParaRPr lang="es-CL" sz="3200" dirty="0">
              <a:solidFill>
                <a:srgbClr val="FF2211"/>
              </a:solidFill>
            </a:endParaRPr>
          </a:p>
        </p:txBody>
      </p:sp>
      <p:sp>
        <p:nvSpPr>
          <p:cNvPr id="6" name="CuadroTexto 5"/>
          <p:cNvSpPr txBox="1"/>
          <p:nvPr/>
        </p:nvSpPr>
        <p:spPr>
          <a:xfrm>
            <a:off x="972195" y="1886039"/>
            <a:ext cx="7116948" cy="646331"/>
          </a:xfrm>
          <a:prstGeom prst="rect">
            <a:avLst/>
          </a:prstGeom>
          <a:noFill/>
        </p:spPr>
        <p:txBody>
          <a:bodyPr wrap="none" rtlCol="0">
            <a:spAutoFit/>
          </a:bodyPr>
          <a:lstStyle/>
          <a:p>
            <a:r>
              <a:rPr lang="es-CL" sz="3600" dirty="0" smtClean="0">
                <a:solidFill>
                  <a:schemeClr val="tx2"/>
                </a:solidFill>
              </a:rPr>
              <a:t>¿QUÉ ES LA GESTIÓN PARTICIPATIVA?</a:t>
            </a:r>
            <a:endParaRPr lang="es-CL" sz="3600" dirty="0">
              <a:solidFill>
                <a:schemeClr val="tx2"/>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
        <p:nvSpPr>
          <p:cNvPr id="9" name="CuadroTexto 8"/>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Tree>
    <p:extLst>
      <p:ext uri="{BB962C8B-B14F-4D97-AF65-F5344CB8AC3E}">
        <p14:creationId xmlns:p14="http://schemas.microsoft.com/office/powerpoint/2010/main" val="3820134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39" y="6390605"/>
            <a:ext cx="1956778" cy="931984"/>
          </a:xfrm>
          <a:prstGeom prst="rect">
            <a:avLst/>
          </a:prstGeom>
        </p:spPr>
      </p:pic>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2466361" y="3006229"/>
            <a:ext cx="7668852" cy="2800767"/>
          </a:xfrm>
          <a:prstGeom prst="rect">
            <a:avLst/>
          </a:prstGeom>
          <a:noFill/>
        </p:spPr>
        <p:txBody>
          <a:bodyPr wrap="square" rtlCol="0">
            <a:spAutoFit/>
          </a:bodyPr>
          <a:lstStyle/>
          <a:p>
            <a:pPr algn="ctr"/>
            <a:r>
              <a:rPr lang="es-CL" sz="4400" dirty="0" smtClean="0"/>
              <a:t>¿QUÉ HAGO CON MIS RESULTADOS DEL ISTAS21?:</a:t>
            </a:r>
          </a:p>
          <a:p>
            <a:pPr algn="ctr"/>
            <a:endParaRPr lang="es-CL" sz="4400" dirty="0" smtClean="0"/>
          </a:p>
          <a:p>
            <a:pPr algn="ctr"/>
            <a:r>
              <a:rPr lang="es-CL" sz="4400" dirty="0" smtClean="0"/>
              <a:t>INTERPRETACIÓN</a:t>
            </a:r>
          </a:p>
        </p:txBody>
      </p:sp>
    </p:spTree>
    <p:extLst>
      <p:ext uri="{BB962C8B-B14F-4D97-AF65-F5344CB8AC3E}">
        <p14:creationId xmlns:p14="http://schemas.microsoft.com/office/powerpoint/2010/main" val="995208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39" y="6390605"/>
            <a:ext cx="1956778" cy="931984"/>
          </a:xfrm>
          <a:prstGeom prst="rect">
            <a:avLst/>
          </a:prstGeom>
        </p:spPr>
      </p:pic>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80107" y="2618222"/>
            <a:ext cx="12241359" cy="6001643"/>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t>Constituir un comité 50/50 </a:t>
            </a:r>
            <a:r>
              <a:rPr lang="es-CL" sz="2400" dirty="0" smtClean="0"/>
              <a:t>conforme la metodología SUSESO. Esto otorgará mayor efectividad para la </a:t>
            </a:r>
            <a:r>
              <a:rPr lang="es-CL" sz="2400" dirty="0" smtClean="0"/>
              <a:t>toma de decisiones y la búsqueda de medidas coherentes con el quehacer de las personas. (reuniones recurrentes)</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smtClean="0"/>
              <a:t>Reflexionar acerca de los resultados y </a:t>
            </a:r>
            <a:r>
              <a:rPr lang="es-CL" sz="2400" dirty="0" err="1" smtClean="0"/>
              <a:t>co</a:t>
            </a:r>
            <a:r>
              <a:rPr lang="es-CL" sz="2400" dirty="0" smtClean="0"/>
              <a:t>-construir el problema concreto.</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smtClean="0"/>
              <a:t>Indagar en el material teórico disponible (Documentos, Instrumento del ISP, Bibliografía complementaria)</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smtClean="0"/>
              <a:t>Indagar en los espacios de trabajo con los propios trabajadores como agentes informantes</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endParaRPr lang="es-CL" sz="2400" dirty="0"/>
          </a:p>
          <a:p>
            <a:endParaRPr lang="es-CL" sz="2400" dirty="0" smtClean="0"/>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endParaRPr lang="es-CL" sz="2400" dirty="0"/>
          </a:p>
        </p:txBody>
      </p:sp>
      <p:sp>
        <p:nvSpPr>
          <p:cNvPr id="2" name="CuadroTexto 1"/>
          <p:cNvSpPr txBox="1"/>
          <p:nvPr/>
        </p:nvSpPr>
        <p:spPr>
          <a:xfrm>
            <a:off x="2534691" y="2011502"/>
            <a:ext cx="7142468" cy="461665"/>
          </a:xfrm>
          <a:prstGeom prst="rect">
            <a:avLst/>
          </a:prstGeom>
          <a:noFill/>
        </p:spPr>
        <p:txBody>
          <a:bodyPr wrap="none" rtlCol="0">
            <a:spAutoFit/>
          </a:bodyPr>
          <a:lstStyle/>
          <a:p>
            <a:r>
              <a:rPr lang="es-CL" sz="2400" dirty="0" smtClean="0">
                <a:solidFill>
                  <a:srgbClr val="79B616"/>
                </a:solidFill>
              </a:rPr>
              <a:t>PRINCIPALES ACCIONES HITO EN ORDEN CRONOLÓGICO</a:t>
            </a:r>
            <a:endParaRPr lang="es-CL" sz="2400" dirty="0">
              <a:solidFill>
                <a:srgbClr val="79B616"/>
              </a:solidFill>
            </a:endParaRPr>
          </a:p>
        </p:txBody>
      </p:sp>
    </p:spTree>
    <p:extLst>
      <p:ext uri="{BB962C8B-B14F-4D97-AF65-F5344CB8AC3E}">
        <p14:creationId xmlns:p14="http://schemas.microsoft.com/office/powerpoint/2010/main" val="802283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39" y="6390605"/>
            <a:ext cx="1956778" cy="931984"/>
          </a:xfrm>
          <a:prstGeom prst="rect">
            <a:avLst/>
          </a:prstGeom>
        </p:spPr>
      </p:pic>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180107" y="2618222"/>
            <a:ext cx="12241359" cy="5632311"/>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t>Revisar las propuestas de mitigación (Oportunidades de mejora) y ajustarlas de acuerdo a:</a:t>
            </a:r>
          </a:p>
          <a:p>
            <a:pPr marL="342900" indent="-342900">
              <a:buFont typeface="Arial" panose="020B0604020202020204" pitchFamily="34" charset="0"/>
              <a:buChar char="•"/>
            </a:pPr>
            <a:endParaRPr lang="es-CL" sz="2400" dirty="0" smtClean="0"/>
          </a:p>
          <a:p>
            <a:pPr marL="848106" lvl="1" indent="-342900">
              <a:buFont typeface="Arial" panose="020B0604020202020204" pitchFamily="34" charset="0"/>
              <a:buChar char="•"/>
            </a:pPr>
            <a:r>
              <a:rPr lang="es-CL" sz="2400" dirty="0" smtClean="0"/>
              <a:t>Recursos necesarios</a:t>
            </a:r>
          </a:p>
          <a:p>
            <a:pPr marL="848106" lvl="1" indent="-342900">
              <a:buFont typeface="Arial" panose="020B0604020202020204" pitchFamily="34" charset="0"/>
              <a:buChar char="•"/>
            </a:pPr>
            <a:r>
              <a:rPr lang="es-CL" sz="2400" dirty="0" smtClean="0"/>
              <a:t>Prioridades</a:t>
            </a:r>
          </a:p>
          <a:p>
            <a:pPr marL="848106" lvl="1" indent="-342900">
              <a:buFont typeface="Arial" panose="020B0604020202020204" pitchFamily="34" charset="0"/>
              <a:buChar char="•"/>
            </a:pPr>
            <a:r>
              <a:rPr lang="es-CL" sz="2400" dirty="0" smtClean="0"/>
              <a:t>Magnitud del impacto</a:t>
            </a:r>
          </a:p>
          <a:p>
            <a:pPr marL="848106" lvl="1" indent="-342900">
              <a:buFont typeface="Arial" panose="020B0604020202020204" pitchFamily="34" charset="0"/>
              <a:buChar char="•"/>
            </a:pPr>
            <a:r>
              <a:rPr lang="es-CL" sz="2400" dirty="0" smtClean="0"/>
              <a:t>Velocidad del impacto</a:t>
            </a:r>
          </a:p>
          <a:p>
            <a:pPr marL="848106" lvl="1" indent="-342900">
              <a:buFont typeface="Arial" panose="020B0604020202020204" pitchFamily="34" charset="0"/>
              <a:buChar char="•"/>
            </a:pPr>
            <a:r>
              <a:rPr lang="es-CL" sz="2400" dirty="0" smtClean="0"/>
              <a:t>Costo $</a:t>
            </a:r>
          </a:p>
          <a:p>
            <a:pPr marL="848106" lvl="1" indent="-342900">
              <a:buFont typeface="Arial" panose="020B0604020202020204" pitchFamily="34" charset="0"/>
              <a:buChar char="•"/>
            </a:pPr>
            <a:r>
              <a:rPr lang="es-CL" sz="2400" dirty="0" smtClean="0"/>
              <a:t>Coherencia práctica</a:t>
            </a:r>
          </a:p>
          <a:p>
            <a:pPr lvl="1"/>
            <a:endParaRPr lang="es-CL" sz="2400" dirty="0" smtClean="0"/>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endParaRPr lang="es-CL" sz="2400" dirty="0"/>
          </a:p>
          <a:p>
            <a:endParaRPr lang="es-CL" sz="2400" dirty="0" smtClean="0"/>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endParaRPr lang="es-CL" sz="2400" dirty="0"/>
          </a:p>
        </p:txBody>
      </p:sp>
    </p:spTree>
    <p:extLst>
      <p:ext uri="{BB962C8B-B14F-4D97-AF65-F5344CB8AC3E}">
        <p14:creationId xmlns:p14="http://schemas.microsoft.com/office/powerpoint/2010/main" val="4704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39" y="6390605"/>
            <a:ext cx="1956778" cy="931984"/>
          </a:xfrm>
          <a:prstGeom prst="rect">
            <a:avLst/>
          </a:prstGeom>
        </p:spPr>
      </p:pic>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2466361" y="3006229"/>
            <a:ext cx="7668852" cy="1446550"/>
          </a:xfrm>
          <a:prstGeom prst="rect">
            <a:avLst/>
          </a:prstGeom>
          <a:noFill/>
        </p:spPr>
        <p:txBody>
          <a:bodyPr wrap="square" rtlCol="0">
            <a:spAutoFit/>
          </a:bodyPr>
          <a:lstStyle/>
          <a:p>
            <a:pPr algn="ctr"/>
            <a:r>
              <a:rPr lang="es-CL" sz="4400" dirty="0" smtClean="0"/>
              <a:t>COORDINACIÓN PARA LA ESTRATEGIA DE MITIGACIÓN</a:t>
            </a:r>
          </a:p>
        </p:txBody>
      </p:sp>
    </p:spTree>
    <p:extLst>
      <p:ext uri="{BB962C8B-B14F-4D97-AF65-F5344CB8AC3E}">
        <p14:creationId xmlns:p14="http://schemas.microsoft.com/office/powerpoint/2010/main" val="690075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39" y="6390605"/>
            <a:ext cx="1956778" cy="931984"/>
          </a:xfrm>
          <a:prstGeom prst="rect">
            <a:avLst/>
          </a:prstGeom>
        </p:spPr>
      </p:pic>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720167" y="1795165"/>
            <a:ext cx="11161240" cy="5447645"/>
          </a:xfrm>
          <a:prstGeom prst="rect">
            <a:avLst/>
          </a:prstGeom>
          <a:noFill/>
        </p:spPr>
        <p:txBody>
          <a:bodyPr wrap="square" rtlCol="0">
            <a:spAutoFit/>
          </a:bodyPr>
          <a:lstStyle/>
          <a:p>
            <a:r>
              <a:rPr lang="es-CL" sz="2600" dirty="0" smtClean="0"/>
              <a:t>El comité (</a:t>
            </a:r>
            <a:r>
              <a:rPr lang="es-CL" sz="2600" dirty="0" err="1" smtClean="0"/>
              <a:t>CdA</a:t>
            </a:r>
            <a:r>
              <a:rPr lang="es-CL" sz="2600" dirty="0" smtClean="0"/>
              <a:t>) deberá coordinarse para formalizar las medidas concretas de mitigación de los riesgos psicosociales encontrados en la evaluación (SUSESO/Istas21) a través de:</a:t>
            </a:r>
          </a:p>
          <a:p>
            <a:endParaRPr lang="es-CL" sz="2400" dirty="0"/>
          </a:p>
          <a:p>
            <a:pPr marL="342900" indent="-342900">
              <a:buFont typeface="Arial" panose="020B0604020202020204" pitchFamily="34" charset="0"/>
              <a:buChar char="•"/>
            </a:pPr>
            <a:r>
              <a:rPr lang="es-CL" sz="2200" dirty="0" smtClean="0"/>
              <a:t>La mantención de una mesa de trabajo (reuniones permanentes de </a:t>
            </a:r>
            <a:r>
              <a:rPr lang="es-CL" sz="2200" dirty="0" err="1" smtClean="0"/>
              <a:t>CdA</a:t>
            </a:r>
            <a:r>
              <a:rPr lang="es-CL" sz="2200" dirty="0" smtClean="0"/>
              <a:t>) en donde se llegue a consensos acerca de la problemática real que encierran los resultados del cuestionario</a:t>
            </a:r>
          </a:p>
          <a:p>
            <a:pPr marL="342900" indent="-342900">
              <a:buFont typeface="Arial" panose="020B0604020202020204" pitchFamily="34" charset="0"/>
              <a:buChar char="•"/>
            </a:pPr>
            <a:endParaRPr lang="es-CL" sz="2200" dirty="0" smtClean="0"/>
          </a:p>
          <a:p>
            <a:pPr marL="342900" indent="-342900">
              <a:buFont typeface="Arial" panose="020B0604020202020204" pitchFamily="34" charset="0"/>
              <a:buChar char="•"/>
            </a:pPr>
            <a:r>
              <a:rPr lang="es-CL" sz="2200" dirty="0" smtClean="0"/>
              <a:t>El trabajo creativo en la búsqueda de medidas de mitigación coherentes con las necesidades propias del centro de trabajo en riesgo a partir del mejoramiento continuo (Lluvia de Ideas con sentido)</a:t>
            </a:r>
          </a:p>
          <a:p>
            <a:pPr marL="342900" indent="-342900">
              <a:buFont typeface="Arial" panose="020B0604020202020204" pitchFamily="34" charset="0"/>
              <a:buChar char="•"/>
            </a:pPr>
            <a:endParaRPr lang="es-CL" sz="2200" dirty="0" smtClean="0"/>
          </a:p>
          <a:p>
            <a:pPr marL="342900" indent="-342900">
              <a:buFont typeface="Arial" panose="020B0604020202020204" pitchFamily="34" charset="0"/>
              <a:buChar char="•"/>
            </a:pPr>
            <a:r>
              <a:rPr lang="es-CL" sz="2200" dirty="0" smtClean="0"/>
              <a:t>La aplicación de una </a:t>
            </a:r>
            <a:r>
              <a:rPr lang="es-CL" sz="2200" b="1" dirty="0" smtClean="0"/>
              <a:t>técnica cualitativa </a:t>
            </a:r>
            <a:r>
              <a:rPr lang="es-CL" sz="2200" dirty="0" smtClean="0"/>
              <a:t>de recolección de datos que complemente la información levantada en el cuestionario.</a:t>
            </a:r>
          </a:p>
          <a:p>
            <a:endParaRPr lang="es-CL" sz="2400" dirty="0"/>
          </a:p>
          <a:p>
            <a:endParaRPr lang="es-CL" sz="2400" dirty="0"/>
          </a:p>
        </p:txBody>
      </p:sp>
    </p:spTree>
    <p:extLst>
      <p:ext uri="{BB962C8B-B14F-4D97-AF65-F5344CB8AC3E}">
        <p14:creationId xmlns:p14="http://schemas.microsoft.com/office/powerpoint/2010/main" val="3230598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2412355" y="1728012"/>
            <a:ext cx="7776864" cy="584775"/>
          </a:xfrm>
          <a:prstGeom prst="rect">
            <a:avLst/>
          </a:prstGeom>
          <a:noFill/>
        </p:spPr>
        <p:txBody>
          <a:bodyPr wrap="square" rtlCol="0">
            <a:spAutoFit/>
          </a:bodyPr>
          <a:lstStyle/>
          <a:p>
            <a:pPr algn="ctr"/>
            <a:r>
              <a:rPr lang="es-CL" sz="3200" dirty="0" smtClean="0"/>
              <a:t>Técnica cualitativa de Recolección de datos</a:t>
            </a:r>
            <a:endParaRPr lang="es-CL" sz="3200" dirty="0"/>
          </a:p>
        </p:txBody>
      </p:sp>
      <p:sp>
        <p:nvSpPr>
          <p:cNvPr id="3" name="CuadroTexto 2"/>
          <p:cNvSpPr txBox="1"/>
          <p:nvPr/>
        </p:nvSpPr>
        <p:spPr>
          <a:xfrm>
            <a:off x="900187" y="3484637"/>
            <a:ext cx="10801200" cy="2246769"/>
          </a:xfrm>
          <a:prstGeom prst="rect">
            <a:avLst/>
          </a:prstGeom>
          <a:noFill/>
        </p:spPr>
        <p:txBody>
          <a:bodyPr wrap="square" rtlCol="0">
            <a:spAutoFit/>
          </a:bodyPr>
          <a:lstStyle/>
          <a:p>
            <a:r>
              <a:rPr lang="es-CL" sz="2800" dirty="0" smtClean="0">
                <a:solidFill>
                  <a:srgbClr val="79B616"/>
                </a:solidFill>
              </a:rPr>
              <a:t>OBJETIVO: </a:t>
            </a:r>
            <a:r>
              <a:rPr lang="es-CL" sz="2800" dirty="0"/>
              <a:t>Facilitar en los equipos de trabajo seleccionados, el desarrollo de estrategias de Intervención de sus Prácticas de Trabajo a través </a:t>
            </a:r>
            <a:r>
              <a:rPr lang="es-CL" sz="2800" dirty="0" smtClean="0"/>
              <a:t>de las cuales puedan identificar </a:t>
            </a:r>
            <a:r>
              <a:rPr lang="es-CL" sz="2800" dirty="0"/>
              <a:t>y resolver los problemas de las mismas, impactando a través del proceso en los aspectos psicosociales presentes en ella. </a:t>
            </a:r>
          </a:p>
        </p:txBody>
      </p:sp>
      <p:sp>
        <p:nvSpPr>
          <p:cNvPr id="4" name="CuadroTexto 3"/>
          <p:cNvSpPr txBox="1"/>
          <p:nvPr/>
        </p:nvSpPr>
        <p:spPr>
          <a:xfrm>
            <a:off x="2484363" y="2312787"/>
            <a:ext cx="7632848" cy="461665"/>
          </a:xfrm>
          <a:prstGeom prst="rect">
            <a:avLst/>
          </a:prstGeom>
          <a:noFill/>
        </p:spPr>
        <p:txBody>
          <a:bodyPr wrap="square" rtlCol="0">
            <a:spAutoFit/>
          </a:bodyPr>
          <a:lstStyle/>
          <a:p>
            <a:pPr algn="ctr"/>
            <a:r>
              <a:rPr lang="es-CL" sz="2400" i="1" dirty="0" smtClean="0">
                <a:solidFill>
                  <a:srgbClr val="79B616"/>
                </a:solidFill>
              </a:rPr>
              <a:t>GRUPOS DE DISCUSIÓN</a:t>
            </a:r>
            <a:endParaRPr lang="es-CL" sz="2400" i="1" dirty="0">
              <a:solidFill>
                <a:srgbClr val="79B616"/>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
        <p:nvSpPr>
          <p:cNvPr id="10" name="CuadroTexto 9"/>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Tree>
    <p:extLst>
      <p:ext uri="{BB962C8B-B14F-4D97-AF65-F5344CB8AC3E}">
        <p14:creationId xmlns:p14="http://schemas.microsoft.com/office/powerpoint/2010/main" val="15958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p:cNvSpPr txBox="1"/>
          <p:nvPr/>
        </p:nvSpPr>
        <p:spPr>
          <a:xfrm>
            <a:off x="1872295" y="1734699"/>
            <a:ext cx="8856984" cy="1446550"/>
          </a:xfrm>
          <a:prstGeom prst="rect">
            <a:avLst/>
          </a:prstGeom>
          <a:noFill/>
        </p:spPr>
        <p:txBody>
          <a:bodyPr wrap="square" rtlCol="0">
            <a:spAutoFit/>
          </a:bodyPr>
          <a:lstStyle/>
          <a:p>
            <a:pPr algn="ctr" fontAlgn="auto">
              <a:spcBef>
                <a:spcPts val="0"/>
              </a:spcBef>
              <a:spcAft>
                <a:spcPts val="0"/>
              </a:spcAft>
              <a:defRPr/>
            </a:pPr>
            <a:r>
              <a:rPr lang="es-ES_tradnl" sz="3200" kern="0" dirty="0">
                <a:solidFill>
                  <a:srgbClr val="004C64"/>
                </a:solidFill>
                <a:ea typeface="Verdana" panose="020B0604030504040204" pitchFamily="34" charset="0"/>
                <a:cs typeface="Verdana" panose="020B0604030504040204" pitchFamily="34" charset="0"/>
              </a:rPr>
              <a:t>Modelo Demanda – Control – Apoyo Social</a:t>
            </a:r>
          </a:p>
          <a:p>
            <a:pPr algn="ctr" fontAlgn="auto">
              <a:spcBef>
                <a:spcPts val="0"/>
              </a:spcBef>
              <a:spcAft>
                <a:spcPts val="0"/>
              </a:spcAft>
              <a:defRPr/>
            </a:pPr>
            <a:r>
              <a:rPr lang="es-ES_tradnl" sz="2400" kern="0" dirty="0">
                <a:solidFill>
                  <a:srgbClr val="004C64"/>
                </a:solidFill>
                <a:ea typeface="Verdana" panose="020B0604030504040204" pitchFamily="34" charset="0"/>
                <a:cs typeface="Verdana" panose="020B0604030504040204" pitchFamily="34" charset="0"/>
              </a:rPr>
              <a:t>(R. </a:t>
            </a:r>
            <a:r>
              <a:rPr lang="es-ES_tradnl" sz="2400" kern="0" dirty="0" err="1">
                <a:solidFill>
                  <a:srgbClr val="004C64"/>
                </a:solidFill>
                <a:ea typeface="Verdana" panose="020B0604030504040204" pitchFamily="34" charset="0"/>
                <a:cs typeface="Verdana" panose="020B0604030504040204" pitchFamily="34" charset="0"/>
              </a:rPr>
              <a:t>Karasek</a:t>
            </a:r>
            <a:r>
              <a:rPr lang="es-ES_tradnl" sz="2400" kern="0" dirty="0">
                <a:solidFill>
                  <a:srgbClr val="004C64"/>
                </a:solidFill>
                <a:ea typeface="Verdana" panose="020B0604030504040204" pitchFamily="34" charset="0"/>
                <a:cs typeface="Verdana" panose="020B0604030504040204" pitchFamily="34" charset="0"/>
              </a:rPr>
              <a:t>)</a:t>
            </a:r>
          </a:p>
          <a:p>
            <a:endParaRPr lang="es-CL" sz="3200" dirty="0"/>
          </a:p>
        </p:txBody>
      </p:sp>
      <p:grpSp>
        <p:nvGrpSpPr>
          <p:cNvPr id="30" name="Grupo 29"/>
          <p:cNvGrpSpPr/>
          <p:nvPr/>
        </p:nvGrpSpPr>
        <p:grpSpPr>
          <a:xfrm>
            <a:off x="3587276" y="2934221"/>
            <a:ext cx="5138990" cy="4486629"/>
            <a:chOff x="1665258" y="1606667"/>
            <a:chExt cx="5138990" cy="4486629"/>
          </a:xfrm>
        </p:grpSpPr>
        <p:sp>
          <p:nvSpPr>
            <p:cNvPr id="31" name="CuadroTexto 30"/>
            <p:cNvSpPr txBox="1"/>
            <p:nvPr/>
          </p:nvSpPr>
          <p:spPr>
            <a:xfrm flipH="1">
              <a:off x="5102478" y="4884080"/>
              <a:ext cx="1207296" cy="461665"/>
            </a:xfrm>
            <a:prstGeom prst="rect">
              <a:avLst/>
            </a:prstGeom>
            <a:noFill/>
          </p:spPr>
          <p:txBody>
            <a:bodyPr wrap="square" rtlCol="0">
              <a:spAutoFit/>
            </a:bodyPr>
            <a:lstStyle/>
            <a:p>
              <a:pPr algn="ctr"/>
              <a:r>
                <a:rPr lang="es-CL" sz="2400" b="1" dirty="0" smtClean="0">
                  <a:solidFill>
                    <a:schemeClr val="accent1"/>
                  </a:solidFill>
                </a:rPr>
                <a:t>Pasivo</a:t>
              </a:r>
              <a:endParaRPr lang="es-CL" sz="2400" b="1" dirty="0">
                <a:solidFill>
                  <a:schemeClr val="accent1"/>
                </a:solidFill>
              </a:endParaRPr>
            </a:p>
          </p:txBody>
        </p:sp>
        <p:sp>
          <p:nvSpPr>
            <p:cNvPr id="32" name="CuadroTexto 31"/>
            <p:cNvSpPr txBox="1"/>
            <p:nvPr/>
          </p:nvSpPr>
          <p:spPr>
            <a:xfrm flipH="1">
              <a:off x="3707904" y="1606667"/>
              <a:ext cx="1728192" cy="523220"/>
            </a:xfrm>
            <a:prstGeom prst="rect">
              <a:avLst/>
            </a:prstGeom>
            <a:noFill/>
          </p:spPr>
          <p:txBody>
            <a:bodyPr wrap="square" rtlCol="0">
              <a:spAutoFit/>
            </a:bodyPr>
            <a:lstStyle/>
            <a:p>
              <a:r>
                <a:rPr lang="es-CL" sz="2800" dirty="0" smtClean="0"/>
                <a:t>Demandas</a:t>
              </a:r>
              <a:endParaRPr lang="es-CL" sz="2800" dirty="0"/>
            </a:p>
          </p:txBody>
        </p:sp>
        <p:sp>
          <p:nvSpPr>
            <p:cNvPr id="33" name="CuadroTexto 32"/>
            <p:cNvSpPr txBox="1"/>
            <p:nvPr/>
          </p:nvSpPr>
          <p:spPr>
            <a:xfrm rot="16200000" flipH="1">
              <a:off x="1062772" y="3526090"/>
              <a:ext cx="1728192" cy="523220"/>
            </a:xfrm>
            <a:prstGeom prst="rect">
              <a:avLst/>
            </a:prstGeom>
            <a:noFill/>
          </p:spPr>
          <p:txBody>
            <a:bodyPr wrap="square" rtlCol="0">
              <a:spAutoFit/>
            </a:bodyPr>
            <a:lstStyle/>
            <a:p>
              <a:r>
                <a:rPr lang="es-CL" sz="2800" dirty="0" smtClean="0"/>
                <a:t>Control</a:t>
              </a:r>
              <a:endParaRPr lang="es-CL" sz="2800" dirty="0"/>
            </a:p>
          </p:txBody>
        </p:sp>
        <p:sp>
          <p:nvSpPr>
            <p:cNvPr id="34" name="Rectángulo 33"/>
            <p:cNvSpPr/>
            <p:nvPr/>
          </p:nvSpPr>
          <p:spPr>
            <a:xfrm>
              <a:off x="2411760" y="2179762"/>
              <a:ext cx="4392488" cy="3913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p:cNvSpPr txBox="1"/>
            <p:nvPr/>
          </p:nvSpPr>
          <p:spPr>
            <a:xfrm rot="16200000" flipH="1">
              <a:off x="1857831" y="2306581"/>
              <a:ext cx="622969" cy="369332"/>
            </a:xfrm>
            <a:prstGeom prst="rect">
              <a:avLst/>
            </a:prstGeom>
            <a:noFill/>
          </p:spPr>
          <p:txBody>
            <a:bodyPr wrap="square" rtlCol="0">
              <a:spAutoFit/>
            </a:bodyPr>
            <a:lstStyle/>
            <a:p>
              <a:r>
                <a:rPr lang="es-CL" b="1" dirty="0" smtClean="0">
                  <a:solidFill>
                    <a:srgbClr val="FF0000"/>
                  </a:solidFill>
                </a:rPr>
                <a:t>Alto</a:t>
              </a:r>
              <a:endParaRPr lang="es-CL" b="1" dirty="0">
                <a:solidFill>
                  <a:srgbClr val="FF0000"/>
                </a:solidFill>
              </a:endParaRPr>
            </a:p>
          </p:txBody>
        </p:sp>
        <p:sp>
          <p:nvSpPr>
            <p:cNvPr id="36" name="CuadroTexto 35"/>
            <p:cNvSpPr txBox="1"/>
            <p:nvPr/>
          </p:nvSpPr>
          <p:spPr>
            <a:xfrm flipH="1">
              <a:off x="5987057" y="1785493"/>
              <a:ext cx="790302" cy="400110"/>
            </a:xfrm>
            <a:prstGeom prst="rect">
              <a:avLst/>
            </a:prstGeom>
            <a:noFill/>
          </p:spPr>
          <p:txBody>
            <a:bodyPr wrap="square" rtlCol="0">
              <a:spAutoFit/>
            </a:bodyPr>
            <a:lstStyle/>
            <a:p>
              <a:r>
                <a:rPr lang="es-CL" b="1" dirty="0" smtClean="0">
                  <a:solidFill>
                    <a:srgbClr val="FF0000"/>
                  </a:solidFill>
                </a:rPr>
                <a:t>Bajo</a:t>
              </a:r>
              <a:endParaRPr lang="es-CL" b="1" dirty="0">
                <a:solidFill>
                  <a:srgbClr val="FF0000"/>
                </a:solidFill>
              </a:endParaRPr>
            </a:p>
          </p:txBody>
        </p:sp>
        <p:sp>
          <p:nvSpPr>
            <p:cNvPr id="37" name="CuadroTexto 36"/>
            <p:cNvSpPr txBox="1"/>
            <p:nvPr/>
          </p:nvSpPr>
          <p:spPr>
            <a:xfrm flipH="1">
              <a:off x="2411760" y="1788685"/>
              <a:ext cx="622969" cy="369332"/>
            </a:xfrm>
            <a:prstGeom prst="rect">
              <a:avLst/>
            </a:prstGeom>
            <a:noFill/>
          </p:spPr>
          <p:txBody>
            <a:bodyPr wrap="square" rtlCol="0">
              <a:spAutoFit/>
            </a:bodyPr>
            <a:lstStyle/>
            <a:p>
              <a:r>
                <a:rPr lang="es-CL" b="1" dirty="0" smtClean="0">
                  <a:solidFill>
                    <a:srgbClr val="FF0000"/>
                  </a:solidFill>
                </a:rPr>
                <a:t>Alto</a:t>
              </a:r>
              <a:endParaRPr lang="es-CL" b="1" dirty="0">
                <a:solidFill>
                  <a:srgbClr val="FF0000"/>
                </a:solidFill>
              </a:endParaRPr>
            </a:p>
          </p:txBody>
        </p:sp>
        <p:sp>
          <p:nvSpPr>
            <p:cNvPr id="38" name="CuadroTexto 37"/>
            <p:cNvSpPr txBox="1"/>
            <p:nvPr/>
          </p:nvSpPr>
          <p:spPr>
            <a:xfrm rot="16200000" flipH="1">
              <a:off x="1823888" y="5306688"/>
              <a:ext cx="690856" cy="400110"/>
            </a:xfrm>
            <a:prstGeom prst="rect">
              <a:avLst/>
            </a:prstGeom>
            <a:noFill/>
          </p:spPr>
          <p:txBody>
            <a:bodyPr wrap="square" rtlCol="0">
              <a:spAutoFit/>
            </a:bodyPr>
            <a:lstStyle/>
            <a:p>
              <a:r>
                <a:rPr lang="es-CL" b="1" dirty="0" smtClean="0">
                  <a:solidFill>
                    <a:srgbClr val="FF0000"/>
                  </a:solidFill>
                </a:rPr>
                <a:t>Bajo</a:t>
              </a:r>
              <a:endParaRPr lang="es-CL" b="1" dirty="0">
                <a:solidFill>
                  <a:srgbClr val="FF0000"/>
                </a:solidFill>
              </a:endParaRPr>
            </a:p>
          </p:txBody>
        </p:sp>
        <p:cxnSp>
          <p:nvCxnSpPr>
            <p:cNvPr id="39" name="Conector recto 38"/>
            <p:cNvCxnSpPr>
              <a:stCxn id="34" idx="0"/>
              <a:endCxn id="34" idx="2"/>
            </p:cNvCxnSpPr>
            <p:nvPr/>
          </p:nvCxnSpPr>
          <p:spPr>
            <a:xfrm>
              <a:off x="4608004" y="2179762"/>
              <a:ext cx="0" cy="3913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a:endCxn id="34" idx="1"/>
            </p:cNvCxnSpPr>
            <p:nvPr/>
          </p:nvCxnSpPr>
          <p:spPr>
            <a:xfrm flipH="1">
              <a:off x="2411760" y="4136529"/>
              <a:ext cx="4365599"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flipH="1">
              <a:off x="2915816" y="2923604"/>
              <a:ext cx="1207296" cy="461665"/>
            </a:xfrm>
            <a:prstGeom prst="rect">
              <a:avLst/>
            </a:prstGeom>
            <a:noFill/>
          </p:spPr>
          <p:txBody>
            <a:bodyPr wrap="square" rtlCol="0">
              <a:spAutoFit/>
            </a:bodyPr>
            <a:lstStyle/>
            <a:p>
              <a:pPr algn="ctr"/>
              <a:r>
                <a:rPr lang="es-CL" sz="2400" b="1" dirty="0" smtClean="0">
                  <a:solidFill>
                    <a:schemeClr val="accent1"/>
                  </a:solidFill>
                </a:rPr>
                <a:t>Activo</a:t>
              </a:r>
              <a:endParaRPr lang="es-CL" sz="2400" b="1" dirty="0">
                <a:solidFill>
                  <a:schemeClr val="accent1"/>
                </a:solidFill>
              </a:endParaRPr>
            </a:p>
          </p:txBody>
        </p:sp>
        <p:sp>
          <p:nvSpPr>
            <p:cNvPr id="42" name="CuadroTexto 41"/>
            <p:cNvSpPr txBox="1"/>
            <p:nvPr/>
          </p:nvSpPr>
          <p:spPr>
            <a:xfrm flipH="1">
              <a:off x="2906234" y="4699413"/>
              <a:ext cx="1207296" cy="830997"/>
            </a:xfrm>
            <a:prstGeom prst="rect">
              <a:avLst/>
            </a:prstGeom>
            <a:noFill/>
          </p:spPr>
          <p:txBody>
            <a:bodyPr wrap="square" rtlCol="0">
              <a:spAutoFit/>
            </a:bodyPr>
            <a:lstStyle/>
            <a:p>
              <a:pPr algn="ctr"/>
              <a:r>
                <a:rPr lang="es-CL" sz="2400" b="1" dirty="0" smtClean="0">
                  <a:solidFill>
                    <a:schemeClr val="accent1"/>
                  </a:solidFill>
                </a:rPr>
                <a:t>Alta Tensión</a:t>
              </a:r>
              <a:endParaRPr lang="es-CL" sz="2400" b="1" dirty="0">
                <a:solidFill>
                  <a:schemeClr val="accent1"/>
                </a:solidFill>
              </a:endParaRPr>
            </a:p>
          </p:txBody>
        </p:sp>
        <p:sp>
          <p:nvSpPr>
            <p:cNvPr id="43" name="CuadroTexto 42"/>
            <p:cNvSpPr txBox="1"/>
            <p:nvPr/>
          </p:nvSpPr>
          <p:spPr>
            <a:xfrm flipH="1">
              <a:off x="5112060" y="2742649"/>
              <a:ext cx="1207296" cy="830997"/>
            </a:xfrm>
            <a:prstGeom prst="rect">
              <a:avLst/>
            </a:prstGeom>
            <a:noFill/>
          </p:spPr>
          <p:txBody>
            <a:bodyPr wrap="square" rtlCol="0">
              <a:spAutoFit/>
            </a:bodyPr>
            <a:lstStyle/>
            <a:p>
              <a:pPr algn="ctr"/>
              <a:r>
                <a:rPr lang="es-CL" sz="2400" b="1" dirty="0" smtClean="0">
                  <a:solidFill>
                    <a:schemeClr val="accent1"/>
                  </a:solidFill>
                </a:rPr>
                <a:t>Baja Tensión</a:t>
              </a:r>
              <a:endParaRPr lang="es-CL" sz="2400" b="1" dirty="0">
                <a:solidFill>
                  <a:schemeClr val="accent1"/>
                </a:solidFill>
              </a:endParaRPr>
            </a:p>
          </p:txBody>
        </p:sp>
      </p:grpSp>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674842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1872295" y="1925882"/>
            <a:ext cx="8856984" cy="523220"/>
          </a:xfrm>
          <a:prstGeom prst="rect">
            <a:avLst/>
          </a:prstGeom>
          <a:noFill/>
        </p:spPr>
        <p:txBody>
          <a:bodyPr wrap="square" rtlCol="0">
            <a:spAutoFit/>
          </a:bodyPr>
          <a:lstStyle/>
          <a:p>
            <a:pPr algn="ctr"/>
            <a:r>
              <a:rPr lang="es-CL" sz="2800" dirty="0" smtClean="0"/>
              <a:t>CARACTERÍSTICAS</a:t>
            </a:r>
            <a:endParaRPr lang="es-CL" sz="2800" dirty="0"/>
          </a:p>
        </p:txBody>
      </p:sp>
      <p:sp>
        <p:nvSpPr>
          <p:cNvPr id="3" name="CuadroTexto 2"/>
          <p:cNvSpPr txBox="1"/>
          <p:nvPr/>
        </p:nvSpPr>
        <p:spPr>
          <a:xfrm>
            <a:off x="972195" y="2773601"/>
            <a:ext cx="10657184" cy="3416320"/>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t>Técnica de Grupo Focal (Grupos de Discusión)</a:t>
            </a:r>
          </a:p>
          <a:p>
            <a:pPr marL="342900" indent="-342900">
              <a:buFont typeface="Arial" panose="020B0604020202020204" pitchFamily="34" charset="0"/>
              <a:buChar char="•"/>
            </a:pPr>
            <a:r>
              <a:rPr lang="es-CL" sz="2400" dirty="0" smtClean="0"/>
              <a:t>Participación no obligatoria</a:t>
            </a:r>
          </a:p>
          <a:p>
            <a:pPr marL="342900" indent="-342900">
              <a:buFont typeface="Arial" panose="020B0604020202020204" pitchFamily="34" charset="0"/>
              <a:buChar char="•"/>
            </a:pPr>
            <a:r>
              <a:rPr lang="es-CL" sz="2400" dirty="0" smtClean="0"/>
              <a:t>Grupo de entre 6 y 12 personas</a:t>
            </a:r>
          </a:p>
          <a:p>
            <a:pPr marL="342900" indent="-342900">
              <a:buFont typeface="Arial" panose="020B0604020202020204" pitchFamily="34" charset="0"/>
              <a:buChar char="•"/>
            </a:pPr>
            <a:r>
              <a:rPr lang="es-CL" sz="2400" dirty="0" smtClean="0"/>
              <a:t>1 Facilitador (No emite juicios)</a:t>
            </a:r>
          </a:p>
          <a:p>
            <a:pPr marL="342900" indent="-342900">
              <a:buFont typeface="Arial" panose="020B0604020202020204" pitchFamily="34" charset="0"/>
              <a:buChar char="•"/>
            </a:pPr>
            <a:r>
              <a:rPr lang="es-CL" sz="2400" dirty="0" smtClean="0"/>
              <a:t>Temática enfocada en los resultados del cuestionario</a:t>
            </a:r>
          </a:p>
          <a:p>
            <a:pPr marL="342900" indent="-342900">
              <a:buFont typeface="Arial" panose="020B0604020202020204" pitchFamily="34" charset="0"/>
              <a:buChar char="•"/>
            </a:pPr>
            <a:r>
              <a:rPr lang="es-CL" sz="2400" dirty="0" smtClean="0"/>
              <a:t>2 Objetivos: </a:t>
            </a:r>
          </a:p>
          <a:p>
            <a:pPr marL="1353312" lvl="2" indent="-342900">
              <a:buFont typeface="Arial" panose="020B0604020202020204" pitchFamily="34" charset="0"/>
              <a:buChar char="•"/>
            </a:pPr>
            <a:r>
              <a:rPr lang="es-CL" sz="2400" dirty="0" smtClean="0"/>
              <a:t>Interpretación concreta de los resultados</a:t>
            </a:r>
          </a:p>
          <a:p>
            <a:pPr marL="1353312" lvl="2" indent="-342900">
              <a:buFont typeface="Arial" panose="020B0604020202020204" pitchFamily="34" charset="0"/>
              <a:buChar char="•"/>
            </a:pPr>
            <a:r>
              <a:rPr lang="es-CL" sz="2400" dirty="0" smtClean="0"/>
              <a:t>Propuestas con sentido</a:t>
            </a:r>
            <a:endParaRPr lang="es-CL" sz="2400" dirty="0"/>
          </a:p>
          <a:p>
            <a:pPr marL="342900" indent="-342900">
              <a:buFont typeface="Arial" panose="020B0604020202020204" pitchFamily="34" charset="0"/>
              <a:buChar char="•"/>
            </a:pPr>
            <a:r>
              <a:rPr lang="es-CL" sz="2400" dirty="0" smtClean="0"/>
              <a:t>Consideraciones mínimas del espacio</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525407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p:cNvSpPr/>
          <p:nvPr/>
        </p:nvSpPr>
        <p:spPr>
          <a:xfrm>
            <a:off x="948194" y="2666223"/>
            <a:ext cx="10705186" cy="3662541"/>
          </a:xfrm>
          <a:prstGeom prst="rect">
            <a:avLst/>
          </a:prstGeom>
        </p:spPr>
        <p:txBody>
          <a:bodyPr wrap="square">
            <a:spAutoFit/>
          </a:bodyPr>
          <a:lstStyle/>
          <a:p>
            <a:pPr marL="342900" lvl="0" indent="-342900" algn="just">
              <a:spcAft>
                <a:spcPts val="0"/>
              </a:spcAft>
              <a:buFont typeface="+mj-lt"/>
              <a:buAutoNum type="arabicPeriod"/>
            </a:pPr>
            <a:r>
              <a:rPr lang="es-CL" sz="2200" dirty="0">
                <a:ea typeface="Calibri" panose="020F0502020204030204" pitchFamily="34" charset="0"/>
                <a:cs typeface="Times New Roman" panose="02020603050405020304" pitchFamily="18" charset="0"/>
              </a:rPr>
              <a:t>Presentación del facilitador y encuadre contextual (Factores psicosociales y el por qué </a:t>
            </a:r>
            <a:r>
              <a:rPr lang="es-CL" sz="2200" dirty="0" smtClean="0">
                <a:ea typeface="Calibri" panose="020F0502020204030204" pitchFamily="34" charset="0"/>
                <a:cs typeface="Times New Roman" panose="02020603050405020304" pitchFamily="18" charset="0"/>
              </a:rPr>
              <a:t>de su </a:t>
            </a:r>
            <a:r>
              <a:rPr lang="es-CL" sz="2200" dirty="0">
                <a:ea typeface="Calibri" panose="020F0502020204030204" pitchFamily="34" charset="0"/>
                <a:cs typeface="Times New Roman" panose="02020603050405020304" pitchFamily="18" charset="0"/>
              </a:rPr>
              <a:t>identificación y control)</a:t>
            </a:r>
          </a:p>
          <a:p>
            <a:pPr marL="342900" lvl="0" indent="-342900" algn="just">
              <a:lnSpc>
                <a:spcPct val="200000"/>
              </a:lnSpc>
              <a:spcAft>
                <a:spcPts val="0"/>
              </a:spcAft>
              <a:buFont typeface="+mj-lt"/>
              <a:buAutoNum type="arabicPeriod"/>
            </a:pPr>
            <a:r>
              <a:rPr lang="es-CL" sz="2200" dirty="0">
                <a:ea typeface="Calibri" panose="020F0502020204030204" pitchFamily="34" charset="0"/>
                <a:cs typeface="Times New Roman" panose="02020603050405020304" pitchFamily="18" charset="0"/>
              </a:rPr>
              <a:t>Propósito de la sesión (en base al objetivo en punto 4)</a:t>
            </a:r>
          </a:p>
          <a:p>
            <a:pPr marL="342900" lvl="0" indent="-342900" algn="just">
              <a:lnSpc>
                <a:spcPct val="200000"/>
              </a:lnSpc>
              <a:spcAft>
                <a:spcPts val="0"/>
              </a:spcAft>
              <a:buFont typeface="+mj-lt"/>
              <a:buAutoNum type="arabicPeriod"/>
            </a:pPr>
            <a:r>
              <a:rPr lang="es-CL" sz="2200" dirty="0">
                <a:ea typeface="Calibri" panose="020F0502020204030204" pitchFamily="34" charset="0"/>
                <a:cs typeface="Times New Roman" panose="02020603050405020304" pitchFamily="18" charset="0"/>
              </a:rPr>
              <a:t>Presentación concreta de los resultados en riesgo alto y riesgo medio.</a:t>
            </a:r>
          </a:p>
          <a:p>
            <a:pPr marL="342900" lvl="0" indent="-342900" algn="just">
              <a:lnSpc>
                <a:spcPct val="200000"/>
              </a:lnSpc>
              <a:spcAft>
                <a:spcPts val="0"/>
              </a:spcAft>
              <a:buFont typeface="+mj-lt"/>
              <a:buAutoNum type="arabicPeriod"/>
            </a:pPr>
            <a:r>
              <a:rPr lang="es-CL" sz="2800" dirty="0">
                <a:solidFill>
                  <a:srgbClr val="79B616"/>
                </a:solidFill>
                <a:ea typeface="Calibri" panose="020F0502020204030204" pitchFamily="34" charset="0"/>
                <a:cs typeface="Times New Roman" panose="02020603050405020304" pitchFamily="18" charset="0"/>
              </a:rPr>
              <a:t>Verbalización de la problemática psicosocial </a:t>
            </a:r>
            <a:r>
              <a:rPr lang="es-CL" sz="2200" dirty="0">
                <a:ea typeface="Calibri" panose="020F0502020204030204" pitchFamily="34" charset="0"/>
                <a:cs typeface="Times New Roman" panose="02020603050405020304" pitchFamily="18" charset="0"/>
              </a:rPr>
              <a:t>y consenso grupal.</a:t>
            </a:r>
          </a:p>
          <a:p>
            <a:pPr marL="342900" lvl="0" indent="-342900" algn="just">
              <a:lnSpc>
                <a:spcPct val="200000"/>
              </a:lnSpc>
              <a:spcAft>
                <a:spcPts val="0"/>
              </a:spcAft>
              <a:buFont typeface="+mj-lt"/>
              <a:buAutoNum type="arabicPeriod"/>
            </a:pPr>
            <a:r>
              <a:rPr lang="es-CL" sz="2200" dirty="0">
                <a:ea typeface="Calibri" panose="020F0502020204030204" pitchFamily="34" charset="0"/>
                <a:cs typeface="Times New Roman" panose="02020603050405020304" pitchFamily="18" charset="0"/>
              </a:rPr>
              <a:t>Cierre </a:t>
            </a:r>
            <a:r>
              <a:rPr lang="es-CL" sz="2200" dirty="0" smtClean="0">
                <a:ea typeface="Calibri" panose="020F0502020204030204" pitchFamily="34" charset="0"/>
                <a:cs typeface="Times New Roman" panose="02020603050405020304" pitchFamily="18" charset="0"/>
              </a:rPr>
              <a:t>del OBJETIVO</a:t>
            </a:r>
            <a:endParaRPr lang="es-CL" sz="2200" dirty="0">
              <a:effectLst/>
              <a:ea typeface="Calibri" panose="020F0502020204030204" pitchFamily="34" charset="0"/>
              <a:cs typeface="Times New Roman" panose="02020603050405020304" pitchFamily="18" charset="0"/>
            </a:endParaRPr>
          </a:p>
        </p:txBody>
      </p:sp>
      <p:sp>
        <p:nvSpPr>
          <p:cNvPr id="6" name="CuadroTexto 5"/>
          <p:cNvSpPr txBox="1"/>
          <p:nvPr/>
        </p:nvSpPr>
        <p:spPr>
          <a:xfrm>
            <a:off x="3204443" y="1860938"/>
            <a:ext cx="6192688" cy="523220"/>
          </a:xfrm>
          <a:prstGeom prst="rect">
            <a:avLst/>
          </a:prstGeom>
          <a:noFill/>
        </p:spPr>
        <p:txBody>
          <a:bodyPr wrap="square" rtlCol="0">
            <a:spAutoFit/>
          </a:bodyPr>
          <a:lstStyle/>
          <a:p>
            <a:pPr algn="ctr"/>
            <a:r>
              <a:rPr lang="es-CL" sz="2800" dirty="0" smtClean="0"/>
              <a:t>PRIMER OBJETIVO</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918275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p:cNvSpPr/>
          <p:nvPr/>
        </p:nvSpPr>
        <p:spPr>
          <a:xfrm>
            <a:off x="948194" y="2795266"/>
            <a:ext cx="10705186" cy="2893100"/>
          </a:xfrm>
          <a:prstGeom prst="rect">
            <a:avLst/>
          </a:prstGeom>
        </p:spPr>
        <p:txBody>
          <a:bodyPr wrap="square">
            <a:spAutoFit/>
          </a:bodyPr>
          <a:lstStyle/>
          <a:p>
            <a:pPr marL="457200" lvl="0" indent="-457200">
              <a:buFont typeface="+mj-lt"/>
              <a:buAutoNum type="arabicPeriod"/>
            </a:pPr>
            <a:r>
              <a:rPr lang="es-CL" sz="2200" dirty="0" smtClean="0"/>
              <a:t>Conclusión de los hallazgos y consensos grupales del primer objetivo (Problemática)</a:t>
            </a:r>
          </a:p>
          <a:p>
            <a:pPr marL="457200" lvl="0" indent="-457200">
              <a:buFont typeface="+mj-lt"/>
              <a:buAutoNum type="arabicPeriod"/>
            </a:pPr>
            <a:endParaRPr lang="es-CL" sz="2200" dirty="0"/>
          </a:p>
          <a:p>
            <a:pPr marL="457200" lvl="0" indent="-457200">
              <a:buFont typeface="+mj-lt"/>
              <a:buAutoNum type="arabicPeriod"/>
            </a:pPr>
            <a:r>
              <a:rPr lang="es-CL" sz="2200" dirty="0"/>
              <a:t>Propósito </a:t>
            </a:r>
            <a:r>
              <a:rPr lang="es-CL" sz="2200" dirty="0" smtClean="0"/>
              <a:t>o fin del segundo objetivo (en </a:t>
            </a:r>
            <a:r>
              <a:rPr lang="es-CL" sz="2200" dirty="0"/>
              <a:t>base a </a:t>
            </a:r>
            <a:r>
              <a:rPr lang="es-CL" sz="2200" dirty="0" smtClean="0"/>
              <a:t>punto 3)</a:t>
            </a:r>
            <a:endParaRPr lang="es-CL" sz="2200" dirty="0"/>
          </a:p>
          <a:p>
            <a:pPr marL="457200" lvl="0" indent="-457200">
              <a:buFont typeface="+mj-lt"/>
              <a:buAutoNum type="arabicPeriod"/>
            </a:pPr>
            <a:endParaRPr lang="es-CL" sz="2200" dirty="0" smtClean="0">
              <a:solidFill>
                <a:srgbClr val="79B616"/>
              </a:solidFill>
            </a:endParaRPr>
          </a:p>
          <a:p>
            <a:pPr marL="457200" lvl="0" indent="-457200">
              <a:buFont typeface="+mj-lt"/>
              <a:buAutoNum type="arabicPeriod"/>
            </a:pPr>
            <a:r>
              <a:rPr lang="es-CL" sz="2800" dirty="0" smtClean="0">
                <a:solidFill>
                  <a:srgbClr val="79B616"/>
                </a:solidFill>
              </a:rPr>
              <a:t>Verbalización </a:t>
            </a:r>
            <a:r>
              <a:rPr lang="es-CL" sz="2800" dirty="0">
                <a:solidFill>
                  <a:srgbClr val="79B616"/>
                </a:solidFill>
              </a:rPr>
              <a:t>de las posibles soluciones propuestas por el grupo </a:t>
            </a:r>
            <a:r>
              <a:rPr lang="es-CL" sz="2200" dirty="0"/>
              <a:t>y consenso grupal</a:t>
            </a:r>
            <a:r>
              <a:rPr lang="es-CL" sz="2200" dirty="0" smtClean="0"/>
              <a:t>.</a:t>
            </a:r>
          </a:p>
          <a:p>
            <a:pPr marL="457200" lvl="0" indent="-457200">
              <a:buFont typeface="+mj-lt"/>
              <a:buAutoNum type="arabicPeriod"/>
            </a:pPr>
            <a:endParaRPr lang="es-CL" sz="2200" dirty="0"/>
          </a:p>
          <a:p>
            <a:pPr marL="457200" lvl="0" indent="-457200">
              <a:buFont typeface="+mj-lt"/>
              <a:buAutoNum type="arabicPeriod"/>
            </a:pPr>
            <a:r>
              <a:rPr lang="es-CL" sz="2200" dirty="0"/>
              <a:t>Cierre de la sesión.</a:t>
            </a:r>
          </a:p>
        </p:txBody>
      </p:sp>
      <p:sp>
        <p:nvSpPr>
          <p:cNvPr id="6" name="CuadroTexto 5"/>
          <p:cNvSpPr txBox="1"/>
          <p:nvPr/>
        </p:nvSpPr>
        <p:spPr>
          <a:xfrm>
            <a:off x="3204443" y="1860938"/>
            <a:ext cx="6192688" cy="523220"/>
          </a:xfrm>
          <a:prstGeom prst="rect">
            <a:avLst/>
          </a:prstGeom>
          <a:noFill/>
        </p:spPr>
        <p:txBody>
          <a:bodyPr wrap="square" rtlCol="0">
            <a:spAutoFit/>
          </a:bodyPr>
          <a:lstStyle/>
          <a:p>
            <a:pPr algn="ctr"/>
            <a:r>
              <a:rPr lang="es-CL" sz="2800" dirty="0" smtClean="0"/>
              <a:t>SEGUNDO OBJETIVO </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145000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489716" y="2704378"/>
            <a:ext cx="11665296" cy="3914918"/>
          </a:xfrm>
          <a:prstGeom prst="rect">
            <a:avLst/>
          </a:prstGeom>
        </p:spPr>
        <p:txBody>
          <a:bodyPr wrap="square">
            <a:spAutoFit/>
          </a:bodyPr>
          <a:lstStyle/>
          <a:p>
            <a:pPr marL="342900" lvl="0" indent="-342900" algn="just">
              <a:lnSpc>
                <a:spcPct val="115000"/>
              </a:lnSpc>
              <a:spcAft>
                <a:spcPts val="0"/>
              </a:spcAft>
              <a:buFont typeface="+mj-lt"/>
              <a:buAutoNum type="arabicPeriod"/>
            </a:pPr>
            <a:r>
              <a:rPr lang="es-CL" sz="2400" dirty="0">
                <a:ea typeface="Calibri" panose="020F0502020204030204" pitchFamily="34" charset="0"/>
                <a:cs typeface="Times New Roman" panose="02020603050405020304" pitchFamily="18" charset="0"/>
              </a:rPr>
              <a:t>Co-construir la problemática que está a la base de los riesgos encontrados en la aplicación del </a:t>
            </a:r>
            <a:r>
              <a:rPr lang="es-CL" sz="2400" dirty="0" smtClean="0">
                <a:ea typeface="Calibri" panose="020F0502020204030204" pitchFamily="34" charset="0"/>
                <a:cs typeface="Times New Roman" panose="02020603050405020304" pitchFamily="18" charset="0"/>
              </a:rPr>
              <a:t>cuestionario.</a:t>
            </a:r>
            <a:endParaRPr lang="es-CL" dirty="0">
              <a:ea typeface="Calibri" panose="020F0502020204030204" pitchFamily="34" charset="0"/>
              <a:cs typeface="Times New Roman" panose="02020603050405020304" pitchFamily="18" charset="0"/>
            </a:endParaRPr>
          </a:p>
          <a:p>
            <a:pPr marL="457200" algn="just">
              <a:lnSpc>
                <a:spcPct val="115000"/>
              </a:lnSpc>
              <a:spcAft>
                <a:spcPts val="0"/>
              </a:spcAft>
            </a:pPr>
            <a:r>
              <a:rPr lang="es-CL" sz="2400" dirty="0">
                <a:ea typeface="Calibri" panose="020F0502020204030204" pitchFamily="34" charset="0"/>
                <a:cs typeface="Times New Roman" panose="02020603050405020304" pitchFamily="18" charset="0"/>
              </a:rPr>
              <a:t>A través de la conversación, los trabajadores (participantes del </a:t>
            </a:r>
            <a:r>
              <a:rPr lang="es-CL" sz="2400" dirty="0" smtClean="0">
                <a:ea typeface="Calibri" panose="020F0502020204030204" pitchFamily="34" charset="0"/>
                <a:cs typeface="Times New Roman" panose="02020603050405020304" pitchFamily="18" charset="0"/>
              </a:rPr>
              <a:t>FOCUS GROUP) </a:t>
            </a:r>
            <a:r>
              <a:rPr lang="es-CL" sz="2400" dirty="0">
                <a:ea typeface="Calibri" panose="020F0502020204030204" pitchFamily="34" charset="0"/>
                <a:cs typeface="Times New Roman" panose="02020603050405020304" pitchFamily="18" charset="0"/>
              </a:rPr>
              <a:t>deberán verbalizar las problemáticas que para ellos más se relacionan con los resultados del cuestionario. El grupo deberá acordar cuáles de ellas son las más representativas.</a:t>
            </a:r>
            <a:endParaRPr lang="es-CL" dirty="0">
              <a:ea typeface="Calibri" panose="020F0502020204030204" pitchFamily="34" charset="0"/>
              <a:cs typeface="Times New Roman" panose="02020603050405020304" pitchFamily="18" charset="0"/>
            </a:endParaRPr>
          </a:p>
          <a:p>
            <a:pPr marL="457200" algn="just">
              <a:lnSpc>
                <a:spcPct val="115000"/>
              </a:lnSpc>
              <a:spcAft>
                <a:spcPts val="0"/>
              </a:spcAft>
            </a:pPr>
            <a:r>
              <a:rPr lang="es-CL" sz="2400" dirty="0">
                <a:ea typeface="Calibri" panose="020F0502020204030204" pitchFamily="34" charset="0"/>
                <a:cs typeface="Times New Roman" panose="02020603050405020304" pitchFamily="18" charset="0"/>
              </a:rPr>
              <a:t>El facilitador llevará registro de aquello, poniendo especial énfasis en el </a:t>
            </a:r>
            <a:r>
              <a:rPr lang="es-CL" sz="2400" dirty="0" err="1">
                <a:ea typeface="Calibri" panose="020F0502020204030204" pitchFamily="34" charset="0"/>
                <a:cs typeface="Times New Roman" panose="02020603050405020304" pitchFamily="18" charset="0"/>
              </a:rPr>
              <a:t>verbatim</a:t>
            </a:r>
            <a:r>
              <a:rPr lang="es-CL" sz="2400" dirty="0">
                <a:ea typeface="Calibri" panose="020F0502020204030204" pitchFamily="34" charset="0"/>
                <a:cs typeface="Times New Roman" panose="02020603050405020304" pitchFamily="18" charset="0"/>
              </a:rPr>
              <a:t> que de mejor manera interprete la percepción de los trabajadores (citas textuales de carácter anónimo).</a:t>
            </a:r>
            <a:endParaRPr lang="es-CL" dirty="0">
              <a:ea typeface="Calibri" panose="020F0502020204030204" pitchFamily="34" charset="0"/>
              <a:cs typeface="Times New Roman" panose="02020603050405020304" pitchFamily="18" charset="0"/>
            </a:endParaRPr>
          </a:p>
          <a:p>
            <a:pPr marL="457200" algn="just">
              <a:lnSpc>
                <a:spcPct val="115000"/>
              </a:lnSpc>
              <a:spcAft>
                <a:spcPts val="0"/>
              </a:spcAft>
            </a:pPr>
            <a:r>
              <a:rPr lang="es-CL" sz="2400" dirty="0">
                <a:ea typeface="Calibri" panose="020F0502020204030204" pitchFamily="34" charset="0"/>
                <a:cs typeface="Times New Roman" panose="02020603050405020304" pitchFamily="18" charset="0"/>
              </a:rPr>
              <a:t> </a:t>
            </a:r>
            <a:endParaRPr lang="es-CL" dirty="0">
              <a:ea typeface="Calibri" panose="020F0502020204030204" pitchFamily="34" charset="0"/>
              <a:cs typeface="Times New Roman" panose="02020603050405020304" pitchFamily="18" charset="0"/>
            </a:endParaRPr>
          </a:p>
        </p:txBody>
      </p:sp>
      <p:sp>
        <p:nvSpPr>
          <p:cNvPr id="3" name="CuadroTexto 2"/>
          <p:cNvSpPr txBox="1"/>
          <p:nvPr/>
        </p:nvSpPr>
        <p:spPr>
          <a:xfrm>
            <a:off x="2424917" y="1926109"/>
            <a:ext cx="7980326" cy="523220"/>
          </a:xfrm>
          <a:prstGeom prst="rect">
            <a:avLst/>
          </a:prstGeom>
          <a:noFill/>
        </p:spPr>
        <p:txBody>
          <a:bodyPr wrap="square" rtlCol="0">
            <a:spAutoFit/>
          </a:bodyPr>
          <a:lstStyle/>
          <a:p>
            <a:pPr algn="ctr"/>
            <a:r>
              <a:rPr lang="es-CL" sz="2800" dirty="0" smtClean="0"/>
              <a:t>OBJETIVOS DEL FOCUS GROUP (Grupo de Discusión)</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4110968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044203" y="3293244"/>
            <a:ext cx="10441160" cy="1578894"/>
          </a:xfrm>
          <a:prstGeom prst="rect">
            <a:avLst/>
          </a:prstGeom>
        </p:spPr>
        <p:txBody>
          <a:bodyPr wrap="square">
            <a:spAutoFit/>
          </a:bodyPr>
          <a:lstStyle/>
          <a:p>
            <a:pPr lvl="0" algn="just">
              <a:lnSpc>
                <a:spcPct val="115000"/>
              </a:lnSpc>
              <a:spcAft>
                <a:spcPts val="0"/>
              </a:spcAft>
            </a:pPr>
            <a:r>
              <a:rPr lang="es-CL" sz="2800" dirty="0">
                <a:ea typeface="Calibri" panose="020F0502020204030204" pitchFamily="34" charset="0"/>
                <a:cs typeface="Times New Roman" panose="02020603050405020304" pitchFamily="18" charset="0"/>
              </a:rPr>
              <a:t>2.  Establecer un listado de “medidas de control” propuestas por el propio grupo, tendientes a eliminar la problemática planteada (mitigar el riesgo psicosocial).</a:t>
            </a:r>
          </a:p>
        </p:txBody>
      </p:sp>
      <p:sp>
        <p:nvSpPr>
          <p:cNvPr id="15" name="CuadroTexto 14"/>
          <p:cNvSpPr txBox="1"/>
          <p:nvPr/>
        </p:nvSpPr>
        <p:spPr>
          <a:xfrm>
            <a:off x="2424917" y="1926109"/>
            <a:ext cx="7836310" cy="523220"/>
          </a:xfrm>
          <a:prstGeom prst="rect">
            <a:avLst/>
          </a:prstGeom>
          <a:noFill/>
        </p:spPr>
        <p:txBody>
          <a:bodyPr wrap="square" rtlCol="0">
            <a:spAutoFit/>
          </a:bodyPr>
          <a:lstStyle/>
          <a:p>
            <a:pPr algn="ctr"/>
            <a:r>
              <a:rPr lang="es-CL" sz="2800" dirty="0" smtClean="0"/>
              <a:t>OBJETIVOS DEL FOCUS GROUP (Grupo de Discusión)</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873624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2"/>
          <a:stretch>
            <a:fillRect/>
          </a:stretch>
        </p:blipFill>
        <p:spPr>
          <a:xfrm>
            <a:off x="1132030" y="2246827"/>
            <a:ext cx="10337511" cy="3916043"/>
          </a:xfrm>
          <a:prstGeom prst="rect">
            <a:avLst/>
          </a:prstGeom>
        </p:spPr>
      </p:pic>
      <p:sp>
        <p:nvSpPr>
          <p:cNvPr id="3" name="CuadroTexto 2"/>
          <p:cNvSpPr txBox="1"/>
          <p:nvPr/>
        </p:nvSpPr>
        <p:spPr>
          <a:xfrm>
            <a:off x="4140546" y="1785162"/>
            <a:ext cx="4320480" cy="461665"/>
          </a:xfrm>
          <a:prstGeom prst="rect">
            <a:avLst/>
          </a:prstGeom>
          <a:noFill/>
        </p:spPr>
        <p:txBody>
          <a:bodyPr wrap="square" rtlCol="0">
            <a:spAutoFit/>
          </a:bodyPr>
          <a:lstStyle/>
          <a:p>
            <a:pPr algn="ctr"/>
            <a:r>
              <a:rPr lang="es-CL" sz="2400" dirty="0" smtClean="0"/>
              <a:t>EJEMPLO</a:t>
            </a:r>
            <a:endParaRPr lang="es-CL" sz="2400"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324167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p:cNvSpPr txBox="1"/>
          <p:nvPr/>
        </p:nvSpPr>
        <p:spPr>
          <a:xfrm>
            <a:off x="792175" y="2312987"/>
            <a:ext cx="11017224" cy="4093428"/>
          </a:xfrm>
          <a:prstGeom prst="rect">
            <a:avLst/>
          </a:prstGeom>
          <a:noFill/>
        </p:spPr>
        <p:txBody>
          <a:bodyPr wrap="square" rtlCol="0">
            <a:spAutoFit/>
          </a:bodyPr>
          <a:lstStyle/>
          <a:p>
            <a:r>
              <a:rPr lang="es-CL" dirty="0" smtClean="0"/>
              <a:t>Acerca del APOYO SOCIAL EN LA EMPRESA Y CALIDAD DE LIDERAZGO:</a:t>
            </a:r>
          </a:p>
          <a:p>
            <a:endParaRPr lang="es-CL" dirty="0"/>
          </a:p>
          <a:p>
            <a:pPr marL="342900" indent="-342900">
              <a:buFontTx/>
              <a:buChar char="-"/>
            </a:pPr>
            <a:r>
              <a:rPr lang="es-CL" i="1" dirty="0" smtClean="0">
                <a:solidFill>
                  <a:srgbClr val="79B616"/>
                </a:solidFill>
              </a:rPr>
              <a:t>“Los jefes no cachan na, ven que estamos a penas como a la hora del cierre o los viernes por ejemplo y ni se inmutan”</a:t>
            </a:r>
          </a:p>
          <a:p>
            <a:pPr marL="342900" indent="-342900">
              <a:buFontTx/>
              <a:buChar char="-"/>
            </a:pPr>
            <a:endParaRPr lang="es-CL" i="1" dirty="0" smtClean="0">
              <a:solidFill>
                <a:srgbClr val="79B616"/>
              </a:solidFill>
            </a:endParaRPr>
          </a:p>
          <a:p>
            <a:pPr marL="342900" indent="-342900">
              <a:buFontTx/>
              <a:buChar char="-"/>
            </a:pPr>
            <a:r>
              <a:rPr lang="es-CL" i="1" dirty="0" smtClean="0">
                <a:solidFill>
                  <a:srgbClr val="79B616"/>
                </a:solidFill>
              </a:rPr>
              <a:t>“No hay mucha comunicación entre nosotros, a veces he visto pelear a algunas por el temita de la comisión y se pelean a los clientes”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“El supervisor no sabe tratar a la gente, no escucha, sólo está preocupado de los números”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“Cuando hemos dado ideas, no nos toman en cuenta, necesitamos que las jefaturas vengan y vean realmente lo que pasa aquí para que nos escuchen y hagan algo; todo siempre se queda en el ok, lo vamos a revisar”</a:t>
            </a:r>
            <a:endParaRPr lang="es-CL" dirty="0"/>
          </a:p>
        </p:txBody>
      </p:sp>
      <p:sp>
        <p:nvSpPr>
          <p:cNvPr id="7" name="CuadroTexto 6"/>
          <p:cNvSpPr txBox="1"/>
          <p:nvPr/>
        </p:nvSpPr>
        <p:spPr>
          <a:xfrm>
            <a:off x="2453653" y="1851322"/>
            <a:ext cx="7694267" cy="461665"/>
          </a:xfrm>
          <a:prstGeom prst="rect">
            <a:avLst/>
          </a:prstGeom>
          <a:noFill/>
        </p:spPr>
        <p:txBody>
          <a:bodyPr wrap="square" rtlCol="0">
            <a:spAutoFit/>
          </a:bodyPr>
          <a:lstStyle/>
          <a:p>
            <a:pPr algn="ctr"/>
            <a:r>
              <a:rPr lang="es-CL" sz="2400" dirty="0" smtClean="0"/>
              <a:t>REGISTRO OBJETIVO N°1 (BÚSQUEDA DE PROBLEMÁTICA)</a:t>
            </a:r>
            <a:endParaRPr lang="es-CL" sz="24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770099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p:cNvSpPr txBox="1"/>
          <p:nvPr/>
        </p:nvSpPr>
        <p:spPr>
          <a:xfrm>
            <a:off x="1584351" y="2239035"/>
            <a:ext cx="11017224" cy="4401205"/>
          </a:xfrm>
          <a:prstGeom prst="rect">
            <a:avLst/>
          </a:prstGeom>
          <a:noFill/>
        </p:spPr>
        <p:txBody>
          <a:bodyPr wrap="square" rtlCol="0">
            <a:spAutoFit/>
          </a:bodyPr>
          <a:lstStyle/>
          <a:p>
            <a:r>
              <a:rPr lang="es-CL" dirty="0" smtClean="0"/>
              <a:t>Acerca del APOYO SOCIAL EN LA EMPRESA Y CALIDAD DE LIDERAZGO:</a:t>
            </a:r>
          </a:p>
          <a:p>
            <a:endParaRPr lang="es-CL" dirty="0"/>
          </a:p>
          <a:p>
            <a:pPr marL="342900" indent="-342900">
              <a:buFontTx/>
              <a:buChar char="-"/>
            </a:pPr>
            <a:r>
              <a:rPr lang="es-CL" i="1" dirty="0" smtClean="0">
                <a:solidFill>
                  <a:srgbClr val="79B616"/>
                </a:solidFill>
              </a:rPr>
              <a:t>“Los jefes podrían tener más poder de decisión para poder ver dónde hace falta apoyo en horario punta y poner ahí a un trabajador como refuerzo”</a:t>
            </a:r>
          </a:p>
          <a:p>
            <a:pPr marL="342900" indent="-342900">
              <a:buFontTx/>
              <a:buChar char="-"/>
            </a:pPr>
            <a:endParaRPr lang="es-CL" i="1" dirty="0" smtClean="0">
              <a:solidFill>
                <a:srgbClr val="79B616"/>
              </a:solidFill>
            </a:endParaRPr>
          </a:p>
          <a:p>
            <a:pPr marL="342900" indent="-342900">
              <a:buFontTx/>
              <a:buChar char="-"/>
            </a:pPr>
            <a:r>
              <a:rPr lang="es-CL" i="1" dirty="0" smtClean="0">
                <a:solidFill>
                  <a:srgbClr val="79B616"/>
                </a:solidFill>
              </a:rPr>
              <a:t>“…nosotros mismos deberíamos ayudarnos entre todos para cumplir la meta del turno, algunos terminan antes y quedan desocupados”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“Deberían preparar mejor a los supervisores para que aprendan a tener tino y tacto con nosotros”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“Deberían habilitar un buzón para dejar ideas y que las lean y las tomen en cuenta”</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“Nosotros necesitamos poder ir a almorzar de 2 a 3 o de 3 a 4, a las 12 o a la 1 no nos da hambre, cómo no van a entender eso, si uno cuando está en la casa no almuerza tan temprano.</a:t>
            </a:r>
            <a:endParaRPr lang="es-CL" dirty="0"/>
          </a:p>
        </p:txBody>
      </p:sp>
      <p:sp>
        <p:nvSpPr>
          <p:cNvPr id="7" name="CuadroTexto 6"/>
          <p:cNvSpPr txBox="1"/>
          <p:nvPr/>
        </p:nvSpPr>
        <p:spPr>
          <a:xfrm>
            <a:off x="1728279" y="1751541"/>
            <a:ext cx="9145016" cy="461665"/>
          </a:xfrm>
          <a:prstGeom prst="rect">
            <a:avLst/>
          </a:prstGeom>
          <a:noFill/>
        </p:spPr>
        <p:txBody>
          <a:bodyPr wrap="square" rtlCol="0">
            <a:spAutoFit/>
          </a:bodyPr>
          <a:lstStyle/>
          <a:p>
            <a:pPr algn="ctr"/>
            <a:r>
              <a:rPr lang="es-CL" sz="2400" dirty="0" smtClean="0"/>
              <a:t>REGISTRO OBJETIVO N°2 (BÚSQUEDA DE POSIBLES SOLUCIONES)</a:t>
            </a:r>
            <a:endParaRPr lang="es-CL" sz="24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463154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792175" y="1777420"/>
            <a:ext cx="11017224" cy="4708981"/>
          </a:xfrm>
          <a:prstGeom prst="rect">
            <a:avLst/>
          </a:prstGeom>
          <a:noFill/>
        </p:spPr>
        <p:txBody>
          <a:bodyPr wrap="square" rtlCol="0">
            <a:spAutoFit/>
          </a:bodyPr>
          <a:lstStyle/>
          <a:p>
            <a:r>
              <a:rPr lang="es-CL" dirty="0" smtClean="0"/>
              <a:t>Acerca de las COMPENSACIONES (</a:t>
            </a:r>
            <a:r>
              <a:rPr lang="es-CL" dirty="0" err="1" smtClean="0"/>
              <a:t>Obj</a:t>
            </a:r>
            <a:r>
              <a:rPr lang="es-CL" dirty="0" smtClean="0"/>
              <a:t>. 1)</a:t>
            </a:r>
          </a:p>
          <a:p>
            <a:endParaRPr lang="es-CL" dirty="0"/>
          </a:p>
          <a:p>
            <a:pPr marL="342900" indent="-342900">
              <a:buFontTx/>
              <a:buChar char="-"/>
            </a:pPr>
            <a:r>
              <a:rPr lang="es-CL" i="1" dirty="0" smtClean="0">
                <a:solidFill>
                  <a:srgbClr val="79B616"/>
                </a:solidFill>
              </a:rPr>
              <a:t>“Siempre nos castigan o nos quitan el bono cuando no llegamos a la meta, pero cuando hemos salvado una partida o cuando viene mal digitado el despacho y nos damos cuenta a tiempo para que salga todo a la hora, no nos dicen nada; uno anda corriendo para que las cosas resulten bien y nadie te da ni las gracias”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“hemos visto que a viejitos que llevan casi 20 años no les reconocen nada. Después se van y nadie se acuerda”</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“Acá uno es un número no más, si la empresa cambia de Gerente, despiden a todos, igual en el la política”</a:t>
            </a:r>
          </a:p>
          <a:p>
            <a:pPr marL="342900" indent="-342900">
              <a:buFontTx/>
              <a:buChar char="-"/>
            </a:pPr>
            <a:endParaRPr lang="es-CL" i="1" dirty="0">
              <a:solidFill>
                <a:srgbClr val="79B616"/>
              </a:solidFill>
            </a:endParaRPr>
          </a:p>
          <a:p>
            <a:pPr marL="342900" indent="-342900">
              <a:buFontTx/>
              <a:buChar char="-"/>
            </a:pPr>
            <a:r>
              <a:rPr lang="es-CL" i="1" u="sng" dirty="0" smtClean="0">
                <a:solidFill>
                  <a:srgbClr val="79B616"/>
                </a:solidFill>
              </a:rPr>
              <a:t>“Siempre andan rumores de que andan despidiendo gente, cada tantos meses andamos todos urgidos”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349977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1584351" y="1730845"/>
            <a:ext cx="11017224" cy="5016758"/>
          </a:xfrm>
          <a:prstGeom prst="rect">
            <a:avLst/>
          </a:prstGeom>
          <a:noFill/>
        </p:spPr>
        <p:txBody>
          <a:bodyPr wrap="square" rtlCol="0">
            <a:spAutoFit/>
          </a:bodyPr>
          <a:lstStyle/>
          <a:p>
            <a:r>
              <a:rPr lang="es-CL" dirty="0" smtClean="0"/>
              <a:t>Acerca de las COMPENSACIONES (</a:t>
            </a:r>
            <a:r>
              <a:rPr lang="es-CL" dirty="0" err="1" smtClean="0"/>
              <a:t>Obj</a:t>
            </a:r>
            <a:r>
              <a:rPr lang="es-CL" dirty="0" smtClean="0"/>
              <a:t>. 2)</a:t>
            </a:r>
          </a:p>
          <a:p>
            <a:endParaRPr lang="es-CL" dirty="0"/>
          </a:p>
          <a:p>
            <a:pPr marL="342900" indent="-342900">
              <a:buFontTx/>
              <a:buChar char="-"/>
            </a:pPr>
            <a:r>
              <a:rPr lang="es-CL" i="1" dirty="0" smtClean="0">
                <a:solidFill>
                  <a:srgbClr val="79B616"/>
                </a:solidFill>
              </a:rPr>
              <a:t>“Deberían darnos la tranquilidad para sentir que estamos en una empresa estable y con eso poder arriesgarte en la casa a pedir un crédito, a comprarte un autito tranquilamente, etc.”</a:t>
            </a:r>
          </a:p>
          <a:p>
            <a:pPr marL="342900" indent="-342900">
              <a:buFontTx/>
              <a:buChar char="-"/>
            </a:pPr>
            <a:endParaRPr lang="es-CL" i="1" u="sng" dirty="0">
              <a:solidFill>
                <a:srgbClr val="79B616"/>
              </a:solidFill>
            </a:endParaRPr>
          </a:p>
          <a:p>
            <a:pPr marL="342900" indent="-342900">
              <a:buFontTx/>
              <a:buChar char="-"/>
            </a:pPr>
            <a:r>
              <a:rPr lang="es-CL" i="1" dirty="0" smtClean="0">
                <a:solidFill>
                  <a:srgbClr val="79B616"/>
                </a:solidFill>
              </a:rPr>
              <a:t>“Mira, así como te castigan o te mandan carta de amonestación, deberían mandarte carta de reconocimiento </a:t>
            </a:r>
            <a:r>
              <a:rPr lang="es-CL" i="1" dirty="0" err="1" smtClean="0">
                <a:solidFill>
                  <a:srgbClr val="79B616"/>
                </a:solidFill>
              </a:rPr>
              <a:t>pa</a:t>
            </a:r>
            <a:r>
              <a:rPr lang="es-CL" i="1" dirty="0" smtClean="0">
                <a:solidFill>
                  <a:srgbClr val="79B616"/>
                </a:solidFill>
              </a:rPr>
              <a:t> que la señora vea que uno trabaja bien”</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“Que nos pongan una fotito en la revista que hacen a mitad de año, porque aquí somos hartos los que ya vamos a cumplir 10 años y na ni na… Pucha que sería lindo”</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“Siendo sincero, yo me conformo con que don Arturo salude, que sea cortés y salude no más, </a:t>
            </a:r>
            <a:r>
              <a:rPr lang="es-CL" i="1" dirty="0" err="1" smtClean="0">
                <a:solidFill>
                  <a:srgbClr val="79B616"/>
                </a:solidFill>
              </a:rPr>
              <a:t>pa</a:t>
            </a:r>
            <a:r>
              <a:rPr lang="es-CL" i="1" dirty="0" smtClean="0">
                <a:solidFill>
                  <a:srgbClr val="79B616"/>
                </a:solidFill>
              </a:rPr>
              <a:t> qué tiene que ser tan </a:t>
            </a:r>
            <a:r>
              <a:rPr lang="es-CL" i="1" dirty="0" err="1" smtClean="0">
                <a:solidFill>
                  <a:srgbClr val="79B616"/>
                </a:solidFill>
              </a:rPr>
              <a:t>agrandao</a:t>
            </a:r>
            <a:r>
              <a:rPr lang="es-CL" i="1" dirty="0" smtClean="0">
                <a:solidFill>
                  <a:srgbClr val="79B616"/>
                </a:solidFill>
              </a:rPr>
              <a:t>, él solo pone la distancia entre los de arriba y el perraje”</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“Que cuando vayan a cortar cabezas, que avisen, que nos digan por qué razón y así al menos uno queda tranquilo que no es porque hiciste mal la pega o cualquier cosa”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51999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3151187" y="1715255"/>
            <a:ext cx="6299200" cy="954107"/>
          </a:xfrm>
          <a:prstGeom prst="rect">
            <a:avLst/>
          </a:prstGeom>
        </p:spPr>
        <p:txBody>
          <a:bodyPr>
            <a:spAutoFit/>
          </a:bodyPr>
          <a:lstStyle/>
          <a:p>
            <a:pPr algn="ctr" fontAlgn="auto">
              <a:spcBef>
                <a:spcPts val="0"/>
              </a:spcBef>
              <a:spcAft>
                <a:spcPts val="0"/>
              </a:spcAft>
              <a:defRPr/>
            </a:pPr>
            <a:r>
              <a:rPr lang="es-ES_tradnl" sz="3200" kern="0" dirty="0">
                <a:solidFill>
                  <a:srgbClr val="004C64"/>
                </a:solidFill>
                <a:ea typeface="Verdana" panose="020B0604030504040204" pitchFamily="34" charset="0"/>
                <a:cs typeface="Verdana" panose="020B0604030504040204" pitchFamily="34" charset="0"/>
              </a:rPr>
              <a:t>Modelo Esfuerzo - Recompensa</a:t>
            </a:r>
          </a:p>
          <a:p>
            <a:pPr algn="ctr" fontAlgn="auto">
              <a:spcBef>
                <a:spcPts val="0"/>
              </a:spcBef>
              <a:spcAft>
                <a:spcPts val="0"/>
              </a:spcAft>
              <a:defRPr/>
            </a:pPr>
            <a:r>
              <a:rPr lang="es-ES_tradnl" sz="2400" kern="0" dirty="0">
                <a:solidFill>
                  <a:srgbClr val="004C64"/>
                </a:solidFill>
                <a:ea typeface="Verdana" panose="020B0604030504040204" pitchFamily="34" charset="0"/>
                <a:cs typeface="Verdana" panose="020B0604030504040204" pitchFamily="34" charset="0"/>
              </a:rPr>
              <a:t>(</a:t>
            </a:r>
            <a:r>
              <a:rPr lang="es-ES_tradnl" sz="2400" kern="0" dirty="0" err="1">
                <a:solidFill>
                  <a:srgbClr val="004C64"/>
                </a:solidFill>
                <a:ea typeface="Verdana" panose="020B0604030504040204" pitchFamily="34" charset="0"/>
                <a:cs typeface="Verdana" panose="020B0604030504040204" pitchFamily="34" charset="0"/>
              </a:rPr>
              <a:t>J.Siegrist</a:t>
            </a:r>
            <a:r>
              <a:rPr lang="es-ES_tradnl" sz="2400" kern="0" dirty="0">
                <a:solidFill>
                  <a:srgbClr val="004C64"/>
                </a:solidFill>
                <a:ea typeface="Verdana" panose="020B0604030504040204" pitchFamily="34" charset="0"/>
                <a:cs typeface="Verdana" panose="020B0604030504040204" pitchFamily="34" charset="0"/>
              </a:rPr>
              <a:t>)</a:t>
            </a:r>
          </a:p>
        </p:txBody>
      </p:sp>
      <p:grpSp>
        <p:nvGrpSpPr>
          <p:cNvPr id="10" name="Grupo 9"/>
          <p:cNvGrpSpPr/>
          <p:nvPr/>
        </p:nvGrpSpPr>
        <p:grpSpPr>
          <a:xfrm>
            <a:off x="2281591" y="2588932"/>
            <a:ext cx="8712968" cy="4464496"/>
            <a:chOff x="251520" y="1196752"/>
            <a:chExt cx="8712968" cy="4464496"/>
          </a:xfrm>
        </p:grpSpPr>
        <p:sp>
          <p:nvSpPr>
            <p:cNvPr id="12" name="Triángulo isósceles 11"/>
            <p:cNvSpPr/>
            <p:nvPr/>
          </p:nvSpPr>
          <p:spPr>
            <a:xfrm>
              <a:off x="4067944" y="4725144"/>
              <a:ext cx="1080120" cy="936104"/>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L"/>
            </a:p>
          </p:txBody>
        </p:sp>
        <p:sp>
          <p:nvSpPr>
            <p:cNvPr id="13" name="Elipse 12"/>
            <p:cNvSpPr/>
            <p:nvPr/>
          </p:nvSpPr>
          <p:spPr>
            <a:xfrm>
              <a:off x="251520" y="1844824"/>
              <a:ext cx="2880320" cy="3600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2400" dirty="0" smtClean="0">
                  <a:latin typeface="Verdana" panose="020B0604030504040204" pitchFamily="34" charset="0"/>
                  <a:ea typeface="Verdana" panose="020B0604030504040204" pitchFamily="34" charset="0"/>
                  <a:cs typeface="Verdana" panose="020B0604030504040204" pitchFamily="34" charset="0"/>
                </a:rPr>
                <a:t>Demandas y </a:t>
              </a:r>
              <a:r>
                <a:rPr lang="es-CL" sz="2300" dirty="0" smtClean="0">
                  <a:latin typeface="Verdana" panose="020B0604030504040204" pitchFamily="34" charset="0"/>
                  <a:ea typeface="Verdana" panose="020B0604030504040204" pitchFamily="34" charset="0"/>
                  <a:cs typeface="Verdana" panose="020B0604030504040204" pitchFamily="34" charset="0"/>
                </a:rPr>
                <a:t>Obligaciones</a:t>
              </a:r>
              <a:endParaRPr lang="es-CL" sz="2300" dirty="0">
                <a:latin typeface="Verdana" panose="020B0604030504040204" pitchFamily="34" charset="0"/>
                <a:ea typeface="Verdana" panose="020B0604030504040204" pitchFamily="34" charset="0"/>
                <a:cs typeface="Verdana" panose="020B0604030504040204" pitchFamily="34" charset="0"/>
              </a:endParaRPr>
            </a:p>
          </p:txBody>
        </p:sp>
        <p:sp>
          <p:nvSpPr>
            <p:cNvPr id="14" name="Elipse 13"/>
            <p:cNvSpPr/>
            <p:nvPr/>
          </p:nvSpPr>
          <p:spPr>
            <a:xfrm>
              <a:off x="6084168" y="1196752"/>
              <a:ext cx="2880320" cy="35272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latin typeface="Verdana" panose="020B0604030504040204" pitchFamily="34" charset="0"/>
                  <a:ea typeface="Verdana" panose="020B0604030504040204" pitchFamily="34" charset="0"/>
                  <a:cs typeface="Verdana" panose="020B0604030504040204" pitchFamily="34" charset="0"/>
                </a:rPr>
                <a:t>Sueldo</a:t>
              </a:r>
            </a:p>
            <a:p>
              <a:pPr algn="ctr"/>
              <a:r>
                <a:rPr lang="es-CL" dirty="0" smtClean="0">
                  <a:latin typeface="Verdana" panose="020B0604030504040204" pitchFamily="34" charset="0"/>
                  <a:ea typeface="Verdana" panose="020B0604030504040204" pitchFamily="34" charset="0"/>
                  <a:cs typeface="Verdana" panose="020B0604030504040204" pitchFamily="34" charset="0"/>
                </a:rPr>
                <a:t>Ascensos</a:t>
              </a:r>
            </a:p>
            <a:p>
              <a:pPr algn="ctr"/>
              <a:r>
                <a:rPr lang="es-CL" dirty="0" smtClean="0">
                  <a:latin typeface="Verdana" panose="020B0604030504040204" pitchFamily="34" charset="0"/>
                  <a:ea typeface="Verdana" panose="020B0604030504040204" pitchFamily="34" charset="0"/>
                  <a:cs typeface="Verdana" panose="020B0604030504040204" pitchFamily="34" charset="0"/>
                </a:rPr>
                <a:t>Estima/reconocimiento</a:t>
              </a:r>
            </a:p>
            <a:p>
              <a:pPr algn="ctr"/>
              <a:r>
                <a:rPr lang="es-CL" dirty="0" smtClean="0">
                  <a:latin typeface="Verdana" panose="020B0604030504040204" pitchFamily="34" charset="0"/>
                  <a:ea typeface="Verdana" panose="020B0604030504040204" pitchFamily="34" charset="0"/>
                  <a:cs typeface="Verdana" panose="020B0604030504040204" pitchFamily="34" charset="0"/>
                </a:rPr>
                <a:t>Seguridad</a:t>
              </a:r>
            </a:p>
            <a:p>
              <a:pPr algn="ctr"/>
              <a:r>
                <a:rPr lang="es-CL" dirty="0" smtClean="0">
                  <a:latin typeface="Verdana" panose="020B0604030504040204" pitchFamily="34" charset="0"/>
                  <a:ea typeface="Verdana" panose="020B0604030504040204" pitchFamily="34" charset="0"/>
                  <a:cs typeface="Verdana" panose="020B0604030504040204" pitchFamily="34" charset="0"/>
                </a:rPr>
                <a:t>Estabilidad</a:t>
              </a:r>
              <a:endParaRPr lang="es-CL" dirty="0">
                <a:latin typeface="Verdana" panose="020B0604030504040204" pitchFamily="34" charset="0"/>
                <a:ea typeface="Verdana" panose="020B0604030504040204" pitchFamily="34" charset="0"/>
                <a:cs typeface="Verdana" panose="020B0604030504040204" pitchFamily="34" charset="0"/>
              </a:endParaRPr>
            </a:p>
          </p:txBody>
        </p:sp>
        <p:cxnSp>
          <p:nvCxnSpPr>
            <p:cNvPr id="20" name="Conector recto 19"/>
            <p:cNvCxnSpPr/>
            <p:nvPr/>
          </p:nvCxnSpPr>
          <p:spPr>
            <a:xfrm flipV="1">
              <a:off x="2627784" y="4365104"/>
              <a:ext cx="4032448" cy="646932"/>
            </a:xfrm>
            <a:prstGeom prst="line">
              <a:avLst/>
            </a:prstGeom>
          </p:spPr>
          <p:style>
            <a:lnRef idx="3">
              <a:schemeClr val="accent4"/>
            </a:lnRef>
            <a:fillRef idx="0">
              <a:schemeClr val="accent4"/>
            </a:fillRef>
            <a:effectRef idx="2">
              <a:schemeClr val="accent4"/>
            </a:effectRef>
            <a:fontRef idx="minor">
              <a:schemeClr val="tx1"/>
            </a:fontRef>
          </p:style>
        </p:cxnSp>
        <p:sp>
          <p:nvSpPr>
            <p:cNvPr id="21" name="CuadroTexto 20"/>
            <p:cNvSpPr txBox="1"/>
            <p:nvPr/>
          </p:nvSpPr>
          <p:spPr>
            <a:xfrm>
              <a:off x="3436279" y="2678732"/>
              <a:ext cx="2342308" cy="461665"/>
            </a:xfrm>
            <a:prstGeom prst="rect">
              <a:avLst/>
            </a:prstGeom>
            <a:noFill/>
          </p:spPr>
          <p:txBody>
            <a:bodyPr wrap="none" rtlCol="0">
              <a:spAutoFit/>
            </a:bodyPr>
            <a:lstStyle/>
            <a:p>
              <a:r>
                <a:rPr lang="es-C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EQUILIBRIO</a:t>
              </a:r>
              <a:endParaRPr lang="es-CL"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402704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1620267" y="1656725"/>
            <a:ext cx="11161240" cy="5324535"/>
          </a:xfrm>
          <a:prstGeom prst="rect">
            <a:avLst/>
          </a:prstGeom>
          <a:noFill/>
        </p:spPr>
        <p:txBody>
          <a:bodyPr wrap="square" rtlCol="0">
            <a:spAutoFit/>
          </a:bodyPr>
          <a:lstStyle/>
          <a:p>
            <a:r>
              <a:rPr lang="es-CL" dirty="0" smtClean="0"/>
              <a:t>Acerca de la DOBLE PRESENCIA (</a:t>
            </a:r>
            <a:r>
              <a:rPr lang="es-CL" dirty="0" err="1" smtClean="0"/>
              <a:t>Obj</a:t>
            </a:r>
            <a:r>
              <a:rPr lang="es-CL" dirty="0" smtClean="0"/>
              <a:t>. 1)</a:t>
            </a:r>
          </a:p>
          <a:p>
            <a:endParaRPr lang="es-CL" dirty="0"/>
          </a:p>
          <a:p>
            <a:pPr marL="342900" indent="-342900">
              <a:buFontTx/>
              <a:buChar char="-"/>
            </a:pPr>
            <a:r>
              <a:rPr lang="es-CL" i="1" dirty="0" smtClean="0">
                <a:solidFill>
                  <a:srgbClr val="79B616"/>
                </a:solidFill>
              </a:rPr>
              <a:t>“A veces uno está preocupado porque lo llama la señora por algún problema y no puede ni contestar el celular porque está prohibido… después le llega a uno en la casa no más”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“Nosotras somos hartas en el departamento que tenemos niños chiquititos y así y todo estamos saliendo igual a las 7 de la tarde casi oscuro, hay que llegar, hacer las tareas con los hijos, preparar almuerzo para el otro día, al final nos estamos perdiendo la crianza de los hijos; ellos ven más a la tía del jardín que a una”</a:t>
            </a:r>
          </a:p>
          <a:p>
            <a:pPr marL="342900" indent="-342900">
              <a:buFontTx/>
              <a:buChar char="-"/>
            </a:pPr>
            <a:endParaRPr lang="es-CL" i="1" dirty="0">
              <a:solidFill>
                <a:srgbClr val="79B616"/>
              </a:solidFill>
            </a:endParaRPr>
          </a:p>
          <a:p>
            <a:pPr marL="342900" indent="-342900">
              <a:buFontTx/>
              <a:buChar char="-"/>
            </a:pPr>
            <a:r>
              <a:rPr lang="es-CL" i="1" dirty="0">
                <a:solidFill>
                  <a:srgbClr val="79B616"/>
                </a:solidFill>
              </a:rPr>
              <a:t>“Mira, es tanta la dedicación que requiere esta compañía, que es inevitable quedarte hasta las 8 a veces en la oficina, eso ya lo tenemos asumido, como preparar material un día domingo en la noche, son gajes del oficio como se dice; me encantaría que fuera de otra forma”</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“Yo creo que deberían explicarnos y educarnos para que podamos manejar bien la plata, yo tengo algunos colegas que se la farrean toda, o a lo mejor enseñarnos a tener más posibilidades, pedir un préstamo o cosas así”</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850912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1576836" y="1763004"/>
            <a:ext cx="11017224" cy="5016758"/>
          </a:xfrm>
          <a:prstGeom prst="rect">
            <a:avLst/>
          </a:prstGeom>
          <a:noFill/>
        </p:spPr>
        <p:txBody>
          <a:bodyPr wrap="square" rtlCol="0">
            <a:spAutoFit/>
          </a:bodyPr>
          <a:lstStyle/>
          <a:p>
            <a:r>
              <a:rPr lang="es-CL" dirty="0" smtClean="0"/>
              <a:t>Acerca de la DOBLE PRESENCIA (</a:t>
            </a:r>
            <a:r>
              <a:rPr lang="es-CL" dirty="0" err="1" smtClean="0"/>
              <a:t>Obj</a:t>
            </a:r>
            <a:r>
              <a:rPr lang="es-CL" dirty="0" smtClean="0"/>
              <a:t>. 2)</a:t>
            </a:r>
          </a:p>
          <a:p>
            <a:endParaRPr lang="es-CL" dirty="0"/>
          </a:p>
          <a:p>
            <a:pPr marL="342900" indent="-342900">
              <a:buFontTx/>
              <a:buChar char="-"/>
            </a:pPr>
            <a:r>
              <a:rPr lang="es-CL" i="1" dirty="0" smtClean="0">
                <a:solidFill>
                  <a:srgbClr val="79B616"/>
                </a:solidFill>
              </a:rPr>
              <a:t>“Concretamente, lo que necesitamos aquí es poder parar un momento para poder llamar a la casa y saber como están los niños”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“Necesitamos que habiliten una sala cuna acá mismo, el convenio es re bueno, pero queda a tras mano para nosotros”</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“A veces uno tiene que hacer una diligencia urgente y no </a:t>
            </a:r>
            <a:r>
              <a:rPr lang="es-CL" i="1" dirty="0" err="1" smtClean="0">
                <a:solidFill>
                  <a:srgbClr val="79B616"/>
                </a:solidFill>
              </a:rPr>
              <a:t>tení</a:t>
            </a:r>
            <a:r>
              <a:rPr lang="es-CL" i="1" dirty="0" smtClean="0">
                <a:solidFill>
                  <a:srgbClr val="79B616"/>
                </a:solidFill>
              </a:rPr>
              <a:t> ni tiempo ni permiso para poder ir a un cajero automático </a:t>
            </a:r>
            <a:r>
              <a:rPr lang="es-CL" i="1" dirty="0" err="1" smtClean="0">
                <a:solidFill>
                  <a:srgbClr val="79B616"/>
                </a:solidFill>
              </a:rPr>
              <a:t>po</a:t>
            </a:r>
            <a:r>
              <a:rPr lang="es-CL" i="1" dirty="0" smtClean="0">
                <a:solidFill>
                  <a:srgbClr val="79B616"/>
                </a:solidFill>
              </a:rPr>
              <a:t>, es el colmo, eso deberíamos tener, un día a la semana o un horario en el que </a:t>
            </a:r>
            <a:r>
              <a:rPr lang="es-CL" i="1" dirty="0" err="1" smtClean="0">
                <a:solidFill>
                  <a:srgbClr val="79B616"/>
                </a:solidFill>
              </a:rPr>
              <a:t>podai</a:t>
            </a:r>
            <a:r>
              <a:rPr lang="es-CL" i="1" dirty="0" smtClean="0">
                <a:solidFill>
                  <a:srgbClr val="79B616"/>
                </a:solidFill>
              </a:rPr>
              <a:t> pedir permiso para salir un ratito al banco o a lo que sea, si no todo se puede hacer por internet </a:t>
            </a:r>
            <a:r>
              <a:rPr lang="es-CL" i="1" dirty="0" err="1" smtClean="0">
                <a:solidFill>
                  <a:srgbClr val="79B616"/>
                </a:solidFill>
              </a:rPr>
              <a:t>po</a:t>
            </a:r>
            <a:r>
              <a:rPr lang="es-CL" i="1" dirty="0" smtClean="0">
                <a:solidFill>
                  <a:srgbClr val="79B616"/>
                </a:solidFill>
              </a:rPr>
              <a:t>”</a:t>
            </a:r>
          </a:p>
          <a:p>
            <a:pPr marL="342900" indent="-342900">
              <a:buFontTx/>
              <a:buChar char="-"/>
            </a:pPr>
            <a:endParaRPr lang="es-CL" i="1" dirty="0">
              <a:solidFill>
                <a:srgbClr val="79B616"/>
              </a:solidFill>
            </a:endParaRPr>
          </a:p>
          <a:p>
            <a:pPr marL="342900" indent="-342900">
              <a:buFontTx/>
              <a:buChar char="-"/>
            </a:pPr>
            <a:r>
              <a:rPr lang="es-CL" i="1" dirty="0" smtClean="0">
                <a:solidFill>
                  <a:srgbClr val="79B616"/>
                </a:solidFill>
              </a:rPr>
              <a:t>“Que deje de normalizarse el hecho de que te debes ir más tarde del trabajo, si sales a las 6, entonces que irse a las 6 no te de vergüenza, si para eso están los horarios establecidos”.</a:t>
            </a:r>
          </a:p>
          <a:p>
            <a:pPr marL="342900" indent="-342900">
              <a:buFontTx/>
              <a:buChar char="-"/>
            </a:pPr>
            <a:endParaRPr lang="es-CL" i="1" dirty="0">
              <a:solidFill>
                <a:srgbClr val="79B616"/>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441159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2106321" y="1873367"/>
            <a:ext cx="8388932" cy="584775"/>
          </a:xfrm>
          <a:prstGeom prst="rect">
            <a:avLst/>
          </a:prstGeom>
          <a:noFill/>
        </p:spPr>
        <p:txBody>
          <a:bodyPr wrap="square" rtlCol="0">
            <a:spAutoFit/>
          </a:bodyPr>
          <a:lstStyle/>
          <a:p>
            <a:pPr algn="ctr"/>
            <a:r>
              <a:rPr lang="es-CL" sz="3200" dirty="0" smtClean="0"/>
              <a:t>INSUMO FINAL PARA EL COMITÉ (</a:t>
            </a:r>
            <a:r>
              <a:rPr lang="es-CL" sz="3200" dirty="0" err="1" smtClean="0"/>
              <a:t>CdA</a:t>
            </a:r>
            <a:r>
              <a:rPr lang="es-CL" sz="3200" dirty="0" smtClean="0"/>
              <a:t>)</a:t>
            </a:r>
            <a:endParaRPr lang="es-CL" sz="3200" dirty="0"/>
          </a:p>
        </p:txBody>
      </p:sp>
      <p:sp>
        <p:nvSpPr>
          <p:cNvPr id="3" name="CuadroTexto 2"/>
          <p:cNvSpPr txBox="1"/>
          <p:nvPr/>
        </p:nvSpPr>
        <p:spPr>
          <a:xfrm>
            <a:off x="1735776" y="3006229"/>
            <a:ext cx="9605571" cy="2677656"/>
          </a:xfrm>
          <a:prstGeom prst="rect">
            <a:avLst/>
          </a:prstGeom>
          <a:noFill/>
        </p:spPr>
        <p:txBody>
          <a:bodyPr wrap="square" rtlCol="0">
            <a:spAutoFit/>
          </a:bodyPr>
          <a:lstStyle/>
          <a:p>
            <a:pPr marL="342900" indent="-342900">
              <a:buFont typeface="Arial" panose="020B0604020202020204" pitchFamily="34" charset="0"/>
              <a:buChar char="•"/>
            </a:pPr>
            <a:r>
              <a:rPr lang="es-CL" sz="2800" dirty="0" smtClean="0"/>
              <a:t>Listado de Problemas con los que se identifica el grupo focal y que son transversales al centro de trabajo</a:t>
            </a:r>
          </a:p>
          <a:p>
            <a:pPr marL="342900" indent="-342900">
              <a:buFont typeface="Arial" panose="020B0604020202020204" pitchFamily="34" charset="0"/>
              <a:buChar char="•"/>
            </a:pPr>
            <a:endParaRPr lang="es-CL" sz="2800" dirty="0"/>
          </a:p>
          <a:p>
            <a:pPr marL="342900" indent="-342900">
              <a:buFont typeface="Arial" panose="020B0604020202020204" pitchFamily="34" charset="0"/>
              <a:buChar char="•"/>
            </a:pPr>
            <a:r>
              <a:rPr lang="es-CL" sz="2800" dirty="0" smtClean="0"/>
              <a:t>Listado de Medidas o propuestas de mejora aportadas por el grupo focal, con las cuales se identifican todos y que son transversales al centro de trabajo</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080346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2808399" y="1971491"/>
            <a:ext cx="6984776" cy="584775"/>
          </a:xfrm>
          <a:prstGeom prst="rect">
            <a:avLst/>
          </a:prstGeom>
          <a:noFill/>
        </p:spPr>
        <p:txBody>
          <a:bodyPr wrap="square" rtlCol="0">
            <a:spAutoFit/>
          </a:bodyPr>
          <a:lstStyle/>
          <a:p>
            <a:pPr algn="ctr"/>
            <a:r>
              <a:rPr lang="es-CL" sz="3200" dirty="0" smtClean="0"/>
              <a:t>CONSIDERACIONES</a:t>
            </a:r>
            <a:endParaRPr lang="es-CL" sz="3200" dirty="0"/>
          </a:p>
        </p:txBody>
      </p:sp>
      <p:sp>
        <p:nvSpPr>
          <p:cNvPr id="3" name="CuadroTexto 2"/>
          <p:cNvSpPr txBox="1"/>
          <p:nvPr/>
        </p:nvSpPr>
        <p:spPr>
          <a:xfrm>
            <a:off x="1359866" y="2679045"/>
            <a:ext cx="10225136" cy="3970318"/>
          </a:xfrm>
          <a:prstGeom prst="rect">
            <a:avLst/>
          </a:prstGeom>
          <a:noFill/>
        </p:spPr>
        <p:txBody>
          <a:bodyPr wrap="square" rtlCol="0">
            <a:spAutoFit/>
          </a:bodyPr>
          <a:lstStyle/>
          <a:p>
            <a:pPr marL="342900" indent="-342900">
              <a:buFont typeface="Arial" panose="020B0604020202020204" pitchFamily="34" charset="0"/>
              <a:buChar char="•"/>
            </a:pPr>
            <a:r>
              <a:rPr lang="es-CL" sz="2800" dirty="0" smtClean="0"/>
              <a:t>Se deben considerar todas las problemáticas consensuadas por el grupo</a:t>
            </a:r>
          </a:p>
          <a:p>
            <a:pPr marL="342900" indent="-342900">
              <a:buFont typeface="Arial" panose="020B0604020202020204" pitchFamily="34" charset="0"/>
              <a:buChar char="•"/>
            </a:pPr>
            <a:endParaRPr lang="es-CL" sz="2800" dirty="0"/>
          </a:p>
          <a:p>
            <a:pPr marL="342900" indent="-342900">
              <a:buFont typeface="Arial" panose="020B0604020202020204" pitchFamily="34" charset="0"/>
              <a:buChar char="•"/>
            </a:pPr>
            <a:r>
              <a:rPr lang="es-CL" sz="2800" dirty="0" smtClean="0"/>
              <a:t>Se deben enlistar todas las medidas consensuadas por el grupo, incluso aquellas que a simple vista nos parezcan absurdas o descabelladas.</a:t>
            </a:r>
          </a:p>
          <a:p>
            <a:pPr marL="342900" indent="-342900">
              <a:buFont typeface="Arial" panose="020B0604020202020204" pitchFamily="34" charset="0"/>
              <a:buChar char="•"/>
            </a:pPr>
            <a:endParaRPr lang="es-CL" sz="2800" dirty="0"/>
          </a:p>
          <a:p>
            <a:pPr marL="342900" indent="-342900">
              <a:buFont typeface="Arial" panose="020B0604020202020204" pitchFamily="34" charset="0"/>
              <a:buChar char="•"/>
            </a:pPr>
            <a:r>
              <a:rPr lang="es-CL" sz="2800" dirty="0" smtClean="0"/>
              <a:t>Lo importante es entregar material rico en información para el comité</a:t>
            </a:r>
            <a:endParaRPr lang="es-CL" sz="2800" dirty="0"/>
          </a:p>
        </p:txBody>
      </p:sp>
    </p:spTree>
    <p:extLst>
      <p:ext uri="{BB962C8B-B14F-4D97-AF65-F5344CB8AC3E}">
        <p14:creationId xmlns:p14="http://schemas.microsoft.com/office/powerpoint/2010/main" val="1906207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3312455" y="1769661"/>
            <a:ext cx="5976664" cy="646331"/>
          </a:xfrm>
          <a:prstGeom prst="rect">
            <a:avLst/>
          </a:prstGeom>
          <a:noFill/>
        </p:spPr>
        <p:txBody>
          <a:bodyPr wrap="square" rtlCol="0">
            <a:spAutoFit/>
          </a:bodyPr>
          <a:lstStyle/>
          <a:p>
            <a:pPr algn="ctr"/>
            <a:r>
              <a:rPr lang="es-CL" sz="3600" dirty="0" smtClean="0"/>
              <a:t>EL COMITÉ </a:t>
            </a:r>
            <a:r>
              <a:rPr lang="es-CL" sz="3600" dirty="0" err="1" smtClean="0"/>
              <a:t>CdA</a:t>
            </a:r>
            <a:endParaRPr lang="es-CL" sz="3600" dirty="0"/>
          </a:p>
        </p:txBody>
      </p:sp>
      <p:sp>
        <p:nvSpPr>
          <p:cNvPr id="3" name="CuadroTexto 2"/>
          <p:cNvSpPr txBox="1"/>
          <p:nvPr/>
        </p:nvSpPr>
        <p:spPr>
          <a:xfrm>
            <a:off x="1044203" y="2574181"/>
            <a:ext cx="10513168" cy="3108543"/>
          </a:xfrm>
          <a:prstGeom prst="rect">
            <a:avLst/>
          </a:prstGeom>
          <a:noFill/>
        </p:spPr>
        <p:txBody>
          <a:bodyPr wrap="square" rtlCol="0">
            <a:spAutoFit/>
          </a:bodyPr>
          <a:lstStyle/>
          <a:p>
            <a:r>
              <a:rPr lang="es-CL" sz="2800" dirty="0" smtClean="0"/>
              <a:t>Podrá discriminar el listado de medidas propuestas en 4 categorías o cuadrantes:</a:t>
            </a:r>
          </a:p>
          <a:p>
            <a:endParaRPr lang="es-CL" sz="2800" dirty="0"/>
          </a:p>
          <a:p>
            <a:pPr marL="342900" indent="-342900">
              <a:buFontTx/>
              <a:buChar char="-"/>
            </a:pPr>
            <a:r>
              <a:rPr lang="es-CL" sz="2800" dirty="0" smtClean="0"/>
              <a:t>Medidas Plausibles </a:t>
            </a:r>
          </a:p>
          <a:p>
            <a:pPr marL="342900" indent="-342900">
              <a:buFontTx/>
              <a:buChar char="-"/>
            </a:pPr>
            <a:r>
              <a:rPr lang="es-CL" sz="2800" dirty="0" smtClean="0"/>
              <a:t>Medidas Imposibles (Descartadas en el corto plazo)</a:t>
            </a:r>
          </a:p>
          <a:p>
            <a:pPr marL="342900" indent="-342900">
              <a:buFontTx/>
              <a:buChar char="-"/>
            </a:pPr>
            <a:r>
              <a:rPr lang="es-CL" sz="2800" dirty="0" smtClean="0"/>
              <a:t>Medidas de Alto Impacto v/s costo</a:t>
            </a:r>
          </a:p>
          <a:p>
            <a:pPr marL="342900" indent="-342900">
              <a:buFontTx/>
              <a:buChar char="-"/>
            </a:pPr>
            <a:r>
              <a:rPr lang="es-CL" sz="2800" dirty="0" smtClean="0"/>
              <a:t>Medidas de Bajo Impacto v/s costo</a:t>
            </a:r>
            <a:endParaRPr lang="es-CL" sz="28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723340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2952415" y="3088662"/>
            <a:ext cx="6696744" cy="2123658"/>
          </a:xfrm>
          <a:prstGeom prst="rect">
            <a:avLst/>
          </a:prstGeom>
          <a:noFill/>
        </p:spPr>
        <p:txBody>
          <a:bodyPr wrap="square" rtlCol="0">
            <a:spAutoFit/>
          </a:bodyPr>
          <a:lstStyle/>
          <a:p>
            <a:pPr algn="ctr"/>
            <a:r>
              <a:rPr lang="es-CL" sz="4400" dirty="0" smtClean="0"/>
              <a:t>MEDIDAS GENERALES DE MITIGACIÓN DE RIESGOS PSICOSOCIALES</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7154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3096431" y="3334883"/>
            <a:ext cx="6408712" cy="1446550"/>
          </a:xfrm>
          <a:prstGeom prst="rect">
            <a:avLst/>
          </a:prstGeom>
          <a:noFill/>
        </p:spPr>
        <p:txBody>
          <a:bodyPr wrap="square" rtlCol="0">
            <a:spAutoFit/>
          </a:bodyPr>
          <a:lstStyle/>
          <a:p>
            <a:pPr algn="ctr"/>
            <a:r>
              <a:rPr lang="es-CL" sz="4400" dirty="0" smtClean="0"/>
              <a:t>DIMENSIÓN EXIGENCIAS PSICOLÓGICAS</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02277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p:cNvSpPr/>
          <p:nvPr/>
        </p:nvSpPr>
        <p:spPr>
          <a:xfrm>
            <a:off x="180108" y="2357492"/>
            <a:ext cx="12241359" cy="3631763"/>
          </a:xfrm>
          <a:prstGeom prst="rect">
            <a:avLst/>
          </a:prstGeom>
        </p:spPr>
        <p:txBody>
          <a:bodyPr wrap="square">
            <a:spAutoFit/>
          </a:bodyPr>
          <a:lstStyle/>
          <a:p>
            <a:endParaRPr lang="es-CL" sz="2300" dirty="0" smtClean="0"/>
          </a:p>
          <a:p>
            <a:pPr marL="342900" indent="-342900">
              <a:buFont typeface="Arial" panose="020B0604020202020204" pitchFamily="34" charset="0"/>
              <a:buChar char="•"/>
            </a:pPr>
            <a:r>
              <a:rPr lang="es-CL" sz="2300" dirty="0" smtClean="0">
                <a:solidFill>
                  <a:srgbClr val="000000"/>
                </a:solidFill>
              </a:rPr>
              <a:t>Evaluar </a:t>
            </a:r>
            <a:r>
              <a:rPr lang="es-CL" sz="2300" dirty="0">
                <a:solidFill>
                  <a:srgbClr val="000000"/>
                </a:solidFill>
              </a:rPr>
              <a:t>y ajustar regularmente la carga de trabajo cognitiva de cada colaborador (concentración, atención, conocimientos) teniendo en cuenta sus capacidades individuales. </a:t>
            </a:r>
          </a:p>
          <a:p>
            <a:pPr marL="342900" indent="-342900">
              <a:buFont typeface="Arial" panose="020B0604020202020204" pitchFamily="34" charset="0"/>
              <a:buChar char="•"/>
            </a:pPr>
            <a:r>
              <a:rPr lang="es-CL" sz="2300" dirty="0" smtClean="0">
                <a:solidFill>
                  <a:srgbClr val="000000"/>
                </a:solidFill>
              </a:rPr>
              <a:t>Promover </a:t>
            </a:r>
            <a:r>
              <a:rPr lang="es-CL" sz="2300" dirty="0">
                <a:solidFill>
                  <a:srgbClr val="000000"/>
                </a:solidFill>
              </a:rPr>
              <a:t>la ayuda mutua y el intercambio de conocimientos y experiencias entre los colaboradores. </a:t>
            </a:r>
          </a:p>
          <a:p>
            <a:pPr marL="342900" indent="-342900">
              <a:buFont typeface="Arial" panose="020B0604020202020204" pitchFamily="34" charset="0"/>
              <a:buChar char="•"/>
            </a:pPr>
            <a:r>
              <a:rPr lang="es-CL" sz="2300" dirty="0" smtClean="0">
                <a:solidFill>
                  <a:srgbClr val="000000"/>
                </a:solidFill>
              </a:rPr>
              <a:t>Organizar </a:t>
            </a:r>
            <a:r>
              <a:rPr lang="es-CL" sz="2300" dirty="0">
                <a:solidFill>
                  <a:srgbClr val="000000"/>
                </a:solidFill>
              </a:rPr>
              <a:t>el trabajo de tal manera que se desarrollen nuevas competencias, habilidades y conocimientos para responder a las demandas actuales que desbordan las capacidades instaladas. </a:t>
            </a:r>
          </a:p>
          <a:p>
            <a:pPr marL="342900" indent="-342900">
              <a:buFont typeface="Arial" panose="020B0604020202020204" pitchFamily="34" charset="0"/>
              <a:buChar char="•"/>
            </a:pPr>
            <a:r>
              <a:rPr lang="es-CL" sz="2300" dirty="0" smtClean="0">
                <a:solidFill>
                  <a:srgbClr val="000000"/>
                </a:solidFill>
              </a:rPr>
              <a:t>Proporcionar </a:t>
            </a:r>
            <a:r>
              <a:rPr lang="es-CL" sz="2300" dirty="0">
                <a:solidFill>
                  <a:srgbClr val="000000"/>
                </a:solidFill>
              </a:rPr>
              <a:t>tareas alternativas para mantener la atención en el trabajo. </a:t>
            </a:r>
          </a:p>
          <a:p>
            <a:pPr marL="342900" indent="-342900">
              <a:buFont typeface="Arial" panose="020B0604020202020204" pitchFamily="34" charset="0"/>
              <a:buChar char="•"/>
            </a:pPr>
            <a:r>
              <a:rPr lang="es-CL" sz="2300" dirty="0" smtClean="0">
                <a:solidFill>
                  <a:srgbClr val="000000"/>
                </a:solidFill>
              </a:rPr>
              <a:t>Involucrar </a:t>
            </a:r>
            <a:r>
              <a:rPr lang="es-CL" sz="2300" dirty="0">
                <a:solidFill>
                  <a:srgbClr val="000000"/>
                </a:solidFill>
              </a:rPr>
              <a:t>a los colaboradores en la toma de decisiones sobre la organización del trabajo. </a:t>
            </a:r>
          </a:p>
          <a:p>
            <a:r>
              <a:rPr lang="es-CL" sz="2300" dirty="0">
                <a:solidFill>
                  <a:srgbClr val="000000"/>
                </a:solidFill>
              </a:rPr>
              <a:t>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94004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324123" y="2399168"/>
            <a:ext cx="12097344" cy="3631763"/>
          </a:xfrm>
          <a:prstGeom prst="rect">
            <a:avLst/>
          </a:prstGeom>
        </p:spPr>
        <p:txBody>
          <a:bodyPr wrap="square">
            <a:spAutoFit/>
          </a:bodyPr>
          <a:lstStyle/>
          <a:p>
            <a:pPr marL="342900" indent="-342900">
              <a:buFont typeface="Arial" panose="020B0604020202020204" pitchFamily="34" charset="0"/>
              <a:buChar char="•"/>
            </a:pPr>
            <a:r>
              <a:rPr lang="es-CL" sz="2300" dirty="0">
                <a:solidFill>
                  <a:srgbClr val="000000"/>
                </a:solidFill>
              </a:rPr>
              <a:t>Mejorar el margen de libertad y control sobre el trabajo de los colaboradores. </a:t>
            </a:r>
          </a:p>
          <a:p>
            <a:pPr marL="342900" indent="-342900">
              <a:buFont typeface="Arial" panose="020B0604020202020204" pitchFamily="34" charset="0"/>
              <a:buChar char="•"/>
            </a:pPr>
            <a:r>
              <a:rPr lang="es-CL" sz="2300" dirty="0">
                <a:solidFill>
                  <a:srgbClr val="000000"/>
                </a:solidFill>
              </a:rPr>
              <a:t>Fomentar la participación de los colaboradores en la mejora de las condiciones de trabajo y la productividad. </a:t>
            </a:r>
          </a:p>
          <a:p>
            <a:pPr marL="342900" indent="-342900">
              <a:buFont typeface="Arial" panose="020B0604020202020204" pitchFamily="34" charset="0"/>
              <a:buChar char="•"/>
            </a:pPr>
            <a:r>
              <a:rPr lang="es-CL" sz="2300" dirty="0">
                <a:solidFill>
                  <a:srgbClr val="000000"/>
                </a:solidFill>
              </a:rPr>
              <a:t>Organizar reuniones periódicas para abordar los problemas en el lugar de trabajo y sus soluciones. </a:t>
            </a:r>
            <a:endParaRPr lang="es-CL" sz="2300" dirty="0"/>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perfiles de cargo que incorporen la variabilidad de tareas con el objetivo de que el trabajador expuesto pueda cambiar a otras actividades con menor desgaste emocional. </a:t>
            </a:r>
          </a:p>
          <a:p>
            <a:pPr marL="342900" indent="-342900">
              <a:buFont typeface="Arial" panose="020B0604020202020204" pitchFamily="34" charset="0"/>
              <a:buChar char="•"/>
            </a:pPr>
            <a:r>
              <a:rPr lang="es-CL" sz="2300" dirty="0" smtClean="0">
                <a:solidFill>
                  <a:srgbClr val="000000"/>
                </a:solidFill>
              </a:rPr>
              <a:t>Generar </a:t>
            </a:r>
            <a:r>
              <a:rPr lang="es-CL" sz="2300" dirty="0">
                <a:solidFill>
                  <a:srgbClr val="000000"/>
                </a:solidFill>
              </a:rPr>
              <a:t>espacios donde se pueda canalizar inquietudes de los colaboradores respecto a las exigencias emocionales. </a:t>
            </a:r>
          </a:p>
          <a:p>
            <a:r>
              <a:rPr lang="es-CL" sz="2300" dirty="0">
                <a:solidFill>
                  <a:srgbClr val="000000"/>
                </a:solidFill>
              </a:rPr>
              <a:t>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88154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324123" y="1891356"/>
            <a:ext cx="12097344" cy="4339650"/>
          </a:xfrm>
          <a:prstGeom prst="rect">
            <a:avLst/>
          </a:prstGeom>
        </p:spPr>
        <p:txBody>
          <a:bodyPr wrap="square">
            <a:spAutoFit/>
          </a:bodyPr>
          <a:lstStyle/>
          <a:p>
            <a:pPr marL="342900" indent="-3429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a:solidFill>
                  <a:srgbClr val="000000"/>
                </a:solidFill>
              </a:rPr>
              <a:t>Generar procedimientos claros de cómo </a:t>
            </a:r>
            <a:r>
              <a:rPr lang="es-CL" sz="2300" dirty="0" smtClean="0">
                <a:solidFill>
                  <a:srgbClr val="000000"/>
                </a:solidFill>
              </a:rPr>
              <a:t>actuar </a:t>
            </a:r>
            <a:r>
              <a:rPr lang="es-CL" sz="2300" dirty="0">
                <a:solidFill>
                  <a:srgbClr val="000000"/>
                </a:solidFill>
              </a:rPr>
              <a:t>ante dificultades o problemas con el público y/o clientes internos.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de forma escrita una política clara acerca de la atención a clientes, de las limitaciones y derechos, tanto del trabajador como del cliente. Acompañar con formación al respecto si corresponde. </a:t>
            </a:r>
          </a:p>
          <a:p>
            <a:pPr marL="342900" indent="-342900">
              <a:buFont typeface="Arial" panose="020B0604020202020204" pitchFamily="34" charset="0"/>
              <a:buChar char="•"/>
            </a:pPr>
            <a:r>
              <a:rPr lang="es-CL" sz="2300" dirty="0" smtClean="0">
                <a:solidFill>
                  <a:srgbClr val="000000"/>
                </a:solidFill>
              </a:rPr>
              <a:t>Determinar </a:t>
            </a:r>
            <a:r>
              <a:rPr lang="es-CL" sz="2300" dirty="0">
                <a:solidFill>
                  <a:srgbClr val="000000"/>
                </a:solidFill>
              </a:rPr>
              <a:t>si la dotación asignada para la labor particular alcanza a responder a los requerimientos específicos de la tarea. </a:t>
            </a:r>
          </a:p>
          <a:p>
            <a:pPr marL="342900" indent="-342900">
              <a:buFont typeface="Arial" panose="020B0604020202020204" pitchFamily="34" charset="0"/>
              <a:buChar char="•"/>
            </a:pPr>
            <a:r>
              <a:rPr lang="es-CL" sz="2300" dirty="0" smtClean="0">
                <a:solidFill>
                  <a:srgbClr val="000000"/>
                </a:solidFill>
              </a:rPr>
              <a:t>Evaluar </a:t>
            </a:r>
            <a:r>
              <a:rPr lang="es-CL" sz="2300" dirty="0">
                <a:solidFill>
                  <a:srgbClr val="000000"/>
                </a:solidFill>
              </a:rPr>
              <a:t>si los tiempos de colación, descanso, inicio y término de la jornada de trabajo son los adecuados, respetar los acuerdos al respecto e incorporar a los trabajadores en el diseño de estos. </a:t>
            </a:r>
          </a:p>
          <a:p>
            <a:pPr marL="342900" indent="-342900">
              <a:buFont typeface="Arial" panose="020B0604020202020204" pitchFamily="34" charset="0"/>
              <a:buChar char="•"/>
            </a:pPr>
            <a:r>
              <a:rPr lang="es-CL" sz="2300" dirty="0" smtClean="0">
                <a:solidFill>
                  <a:srgbClr val="000000"/>
                </a:solidFill>
              </a:rPr>
              <a:t>Fortalecer </a:t>
            </a:r>
            <a:r>
              <a:rPr lang="es-CL" sz="2300" dirty="0">
                <a:solidFill>
                  <a:srgbClr val="000000"/>
                </a:solidFill>
              </a:rPr>
              <a:t>redes de apoyo dentro de la organización.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75779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p:cNvSpPr txBox="1"/>
          <p:nvPr/>
        </p:nvSpPr>
        <p:spPr>
          <a:xfrm>
            <a:off x="2466361" y="3582293"/>
            <a:ext cx="7668852" cy="1446550"/>
          </a:xfrm>
          <a:prstGeom prst="rect">
            <a:avLst/>
          </a:prstGeom>
          <a:noFill/>
        </p:spPr>
        <p:txBody>
          <a:bodyPr wrap="square" rtlCol="0">
            <a:spAutoFit/>
          </a:bodyPr>
          <a:lstStyle/>
          <a:p>
            <a:pPr algn="ctr"/>
            <a:r>
              <a:rPr lang="es-CL" sz="4400" dirty="0" smtClean="0"/>
              <a:t>ALGUNAS REFLEXIONES SOBRE EL TRABAJO</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466096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952117"/>
            <a:ext cx="12241360" cy="2215991"/>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Generar </a:t>
            </a:r>
            <a:r>
              <a:rPr lang="es-CL" sz="2300" dirty="0">
                <a:solidFill>
                  <a:srgbClr val="000000"/>
                </a:solidFill>
              </a:rPr>
              <a:t>evaluaciones ergonómicas periódicas de los puestos de trabajo. </a:t>
            </a:r>
          </a:p>
          <a:p>
            <a:pPr marL="342900" indent="-342900">
              <a:buFont typeface="Arial" panose="020B0604020202020204" pitchFamily="34" charset="0"/>
              <a:buChar char="•"/>
            </a:pPr>
            <a:r>
              <a:rPr lang="es-CL" sz="2300" dirty="0" smtClean="0">
                <a:solidFill>
                  <a:srgbClr val="000000"/>
                </a:solidFill>
              </a:rPr>
              <a:t>Organizar </a:t>
            </a:r>
            <a:r>
              <a:rPr lang="es-CL" sz="2300" dirty="0">
                <a:solidFill>
                  <a:srgbClr val="000000"/>
                </a:solidFill>
              </a:rPr>
              <a:t>el trabajo según las exigencias sensoriales y ambientales de cada puesto de trabajo. </a:t>
            </a:r>
          </a:p>
          <a:p>
            <a:pPr marL="342900" indent="-342900">
              <a:buFont typeface="Arial" panose="020B0604020202020204" pitchFamily="34" charset="0"/>
              <a:buChar char="•"/>
            </a:pPr>
            <a:r>
              <a:rPr lang="es-CL" sz="2300" dirty="0" smtClean="0">
                <a:solidFill>
                  <a:srgbClr val="000000"/>
                </a:solidFill>
              </a:rPr>
              <a:t>Generar </a:t>
            </a:r>
            <a:r>
              <a:rPr lang="es-CL" sz="2300" dirty="0">
                <a:solidFill>
                  <a:srgbClr val="000000"/>
                </a:solidFill>
              </a:rPr>
              <a:t>espacios para acoger sugerencias de los trabajadores respecto de las condiciones ergonómicas de su puesto de trabajo o del centro de trabajo. </a:t>
            </a:r>
          </a:p>
          <a:p>
            <a:pPr marL="342900" indent="-342900">
              <a:buFont typeface="Arial" panose="020B0604020202020204" pitchFamily="34" charset="0"/>
              <a:buChar char="•"/>
            </a:pPr>
            <a:r>
              <a:rPr lang="es-CL" sz="2300" dirty="0" smtClean="0">
                <a:solidFill>
                  <a:srgbClr val="000000"/>
                </a:solidFill>
              </a:rPr>
              <a:t>Involucrar </a:t>
            </a:r>
            <a:r>
              <a:rPr lang="es-CL" sz="2300" dirty="0">
                <a:solidFill>
                  <a:srgbClr val="000000"/>
                </a:solidFill>
              </a:rPr>
              <a:t>a los trabajadores en la mejora de las condiciones ergonómicas de trabajo.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70852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3096431" y="3334883"/>
            <a:ext cx="6408712" cy="2123658"/>
          </a:xfrm>
          <a:prstGeom prst="rect">
            <a:avLst/>
          </a:prstGeom>
          <a:noFill/>
        </p:spPr>
        <p:txBody>
          <a:bodyPr wrap="square" rtlCol="0">
            <a:spAutoFit/>
          </a:bodyPr>
          <a:lstStyle/>
          <a:p>
            <a:pPr algn="ctr"/>
            <a:r>
              <a:rPr lang="es-CL" sz="4400" dirty="0" smtClean="0"/>
              <a:t>DIMENSIÓN TRABAJO ACTIVO Y DESARROLLO DE HABILIDADES</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75145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277310"/>
            <a:ext cx="12241360" cy="2923877"/>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Involucrar </a:t>
            </a:r>
            <a:r>
              <a:rPr lang="es-CL" sz="2300" dirty="0">
                <a:solidFill>
                  <a:srgbClr val="000000"/>
                </a:solidFill>
              </a:rPr>
              <a:t>a los trabajadores en la toma de decisiones sobre cómo organizar el trabajo. </a:t>
            </a:r>
          </a:p>
          <a:p>
            <a:pPr marL="342900" indent="-342900">
              <a:buFont typeface="Arial" panose="020B0604020202020204" pitchFamily="34" charset="0"/>
              <a:buChar char="•"/>
            </a:pPr>
            <a:r>
              <a:rPr lang="es-CL" sz="2300" dirty="0" smtClean="0">
                <a:solidFill>
                  <a:srgbClr val="000000"/>
                </a:solidFill>
              </a:rPr>
              <a:t>Permitir </a:t>
            </a:r>
            <a:r>
              <a:rPr lang="es-CL" sz="2300" dirty="0">
                <a:solidFill>
                  <a:srgbClr val="000000"/>
                </a:solidFill>
              </a:rPr>
              <a:t>que los colaboradores puedan ordenar las tareas y su método para cumplir con los objetivos propuestos en el cargo. </a:t>
            </a:r>
          </a:p>
          <a:p>
            <a:pPr marL="342900" indent="-342900">
              <a:buFont typeface="Arial" panose="020B0604020202020204" pitchFamily="34" charset="0"/>
              <a:buChar char="•"/>
            </a:pPr>
            <a:r>
              <a:rPr lang="es-CL" sz="2300" dirty="0" smtClean="0">
                <a:solidFill>
                  <a:srgbClr val="000000"/>
                </a:solidFill>
              </a:rPr>
              <a:t>Fomentar </a:t>
            </a:r>
            <a:r>
              <a:rPr lang="es-CL" sz="2300" dirty="0">
                <a:solidFill>
                  <a:srgbClr val="000000"/>
                </a:solidFill>
              </a:rPr>
              <a:t>la participación de los trabajadores en la mejora de las condiciones de trabajo y la productividad. </a:t>
            </a:r>
            <a:endParaRPr lang="es-CL" sz="2300" dirty="0" smtClean="0">
              <a:solidFill>
                <a:srgbClr val="000000"/>
              </a:solidFill>
            </a:endParaRPr>
          </a:p>
          <a:p>
            <a:pPr marL="342900" indent="-342900">
              <a:buFont typeface="Arial" panose="020B0604020202020204" pitchFamily="34" charset="0"/>
              <a:buChar char="•"/>
            </a:pPr>
            <a:r>
              <a:rPr lang="es-CL" sz="2300" dirty="0" smtClean="0">
                <a:solidFill>
                  <a:srgbClr val="000000"/>
                </a:solidFill>
              </a:rPr>
              <a:t>Organizar reuniones periódicas y/o facilitar canales de comunicación formalizados, para abordar los problemas en el lugar de trabajo y sus posibles soluciones. </a:t>
            </a:r>
            <a:r>
              <a:rPr lang="es-CL" sz="2300" dirty="0">
                <a:solidFill>
                  <a:srgbClr val="000000"/>
                </a:solidFill>
              </a:rPr>
              <a:t>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10282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382955"/>
            <a:ext cx="12241360" cy="3631763"/>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Involucrar </a:t>
            </a:r>
            <a:r>
              <a:rPr lang="es-CL" sz="2300" dirty="0">
                <a:solidFill>
                  <a:srgbClr val="000000"/>
                </a:solidFill>
              </a:rPr>
              <a:t>a los trabajadores en el diseño de los horarios de trabajo. </a:t>
            </a:r>
          </a:p>
          <a:p>
            <a:pPr marL="342900" indent="-342900">
              <a:buFont typeface="Arial" panose="020B0604020202020204" pitchFamily="34" charset="0"/>
              <a:buChar char="•"/>
            </a:pPr>
            <a:r>
              <a:rPr lang="es-CL" sz="2300" dirty="0" smtClean="0">
                <a:solidFill>
                  <a:srgbClr val="000000"/>
                </a:solidFill>
              </a:rPr>
              <a:t>Planificar </a:t>
            </a:r>
            <a:r>
              <a:rPr lang="es-CL" sz="2300" dirty="0">
                <a:solidFill>
                  <a:srgbClr val="000000"/>
                </a:solidFill>
              </a:rPr>
              <a:t>los horarios de trabajo con anticipación y con criterios realistas para cumplir con los objetivos del trabajo, con el fin de adaptarse a las necesidades.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medidas que permitan controlar los límites de la jornada de trabajo para evitar que esta sea excesivamente larga. </a:t>
            </a:r>
          </a:p>
          <a:p>
            <a:pPr marL="342900" indent="-342900">
              <a:buFont typeface="Arial" panose="020B0604020202020204" pitchFamily="34" charset="0"/>
              <a:buChar char="•"/>
            </a:pPr>
            <a:r>
              <a:rPr lang="es-CL" sz="2300" dirty="0" smtClean="0">
                <a:solidFill>
                  <a:srgbClr val="000000"/>
                </a:solidFill>
              </a:rPr>
              <a:t>Ajustar </a:t>
            </a:r>
            <a:r>
              <a:rPr lang="es-CL" sz="2300" dirty="0">
                <a:solidFill>
                  <a:srgbClr val="000000"/>
                </a:solidFill>
              </a:rPr>
              <a:t>la duración y frecuencia de las pausas, y el tiempo de descanso de acuerdo con la carga de trabajo y el número de trabajadores.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con claridad la labor que debe realizar cada colaborador y cuáles son los plazos de esta. </a:t>
            </a:r>
          </a:p>
          <a:p>
            <a:pPr marL="342900" indent="-342900">
              <a:buFont typeface="Arial" panose="020B0604020202020204" pitchFamily="34" charset="0"/>
              <a:buChar char="•"/>
            </a:pPr>
            <a:r>
              <a:rPr lang="es-CL" sz="2300" dirty="0" smtClean="0">
                <a:solidFill>
                  <a:srgbClr val="000000"/>
                </a:solidFill>
              </a:rPr>
              <a:t>Mejorar </a:t>
            </a:r>
            <a:r>
              <a:rPr lang="es-CL" sz="2300" dirty="0">
                <a:solidFill>
                  <a:srgbClr val="000000"/>
                </a:solidFill>
              </a:rPr>
              <a:t>el margen de libertad y control sobre los tiempos de trabajo de los colaboradores.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64760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119840"/>
            <a:ext cx="12241360" cy="3985706"/>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Involucrar </a:t>
            </a:r>
            <a:r>
              <a:rPr lang="es-CL" sz="2300" dirty="0">
                <a:solidFill>
                  <a:srgbClr val="000000"/>
                </a:solidFill>
              </a:rPr>
              <a:t>a los trabajadores en la toma de decisiones sobre la organización del trabajo. </a:t>
            </a:r>
          </a:p>
          <a:p>
            <a:pPr marL="342900" indent="-342900">
              <a:buFont typeface="Arial" panose="020B0604020202020204" pitchFamily="34" charset="0"/>
              <a:buChar char="•"/>
            </a:pPr>
            <a:r>
              <a:rPr lang="es-CL" sz="2300" dirty="0" smtClean="0">
                <a:solidFill>
                  <a:srgbClr val="000000"/>
                </a:solidFill>
              </a:rPr>
              <a:t>Generar </a:t>
            </a:r>
            <a:r>
              <a:rPr lang="es-CL" sz="2300" dirty="0">
                <a:solidFill>
                  <a:srgbClr val="000000"/>
                </a:solidFill>
              </a:rPr>
              <a:t>mecanismos donde los colaboradores antiguos puedan transmitir sus conocimientos a los nuevos. </a:t>
            </a:r>
          </a:p>
          <a:p>
            <a:pPr marL="342900" indent="-342900">
              <a:buFont typeface="Arial" panose="020B0604020202020204" pitchFamily="34" charset="0"/>
              <a:buChar char="•"/>
            </a:pPr>
            <a:r>
              <a:rPr lang="es-CL" sz="2300" dirty="0" smtClean="0">
                <a:solidFill>
                  <a:srgbClr val="000000"/>
                </a:solidFill>
              </a:rPr>
              <a:t>Facilitar </a:t>
            </a:r>
            <a:r>
              <a:rPr lang="es-CL" sz="2300" dirty="0">
                <a:solidFill>
                  <a:srgbClr val="000000"/>
                </a:solidFill>
              </a:rPr>
              <a:t>espacios donde los trabajadores puedan recibir capacitación y adquirir conocimientos nuevos. </a:t>
            </a:r>
          </a:p>
          <a:p>
            <a:pPr marL="342900" indent="-342900">
              <a:buFont typeface="Arial" panose="020B0604020202020204" pitchFamily="34" charset="0"/>
              <a:buChar char="•"/>
            </a:pPr>
            <a:r>
              <a:rPr lang="es-CL" sz="2300" dirty="0" smtClean="0">
                <a:solidFill>
                  <a:srgbClr val="000000"/>
                </a:solidFill>
              </a:rPr>
              <a:t>Realizar </a:t>
            </a:r>
            <a:r>
              <a:rPr lang="es-CL" sz="2300" dirty="0">
                <a:solidFill>
                  <a:srgbClr val="000000"/>
                </a:solidFill>
              </a:rPr>
              <a:t>levantamiento de necesidades de capacitación con colaboración de los trabajadores. </a:t>
            </a:r>
          </a:p>
          <a:p>
            <a:pPr marL="342900" indent="-342900">
              <a:buFont typeface="Arial" panose="020B0604020202020204" pitchFamily="34" charset="0"/>
              <a:buChar char="•"/>
            </a:pPr>
            <a:r>
              <a:rPr lang="es-CL" sz="2300" dirty="0" smtClean="0">
                <a:solidFill>
                  <a:srgbClr val="000000"/>
                </a:solidFill>
              </a:rPr>
              <a:t>Organizar </a:t>
            </a:r>
            <a:r>
              <a:rPr lang="es-CL" sz="2300" dirty="0">
                <a:solidFill>
                  <a:srgbClr val="000000"/>
                </a:solidFill>
              </a:rPr>
              <a:t>el trabajo de tal manera que se desarrollen nuevas competencias, habilidades y conocimientos. </a:t>
            </a:r>
          </a:p>
          <a:p>
            <a:pPr marL="342900" indent="-342900">
              <a:buFont typeface="Arial" panose="020B0604020202020204" pitchFamily="34" charset="0"/>
              <a:buChar char="•"/>
            </a:pPr>
            <a:r>
              <a:rPr lang="es-CL" sz="2300" dirty="0" smtClean="0">
                <a:solidFill>
                  <a:srgbClr val="000000"/>
                </a:solidFill>
              </a:rPr>
              <a:t>Ofrecer </a:t>
            </a:r>
            <a:r>
              <a:rPr lang="es-CL" sz="2300" dirty="0">
                <a:solidFill>
                  <a:srgbClr val="000000"/>
                </a:solidFill>
              </a:rPr>
              <a:t>perspectivas de carrera. </a:t>
            </a:r>
          </a:p>
          <a:p>
            <a:pPr marL="342900" indent="-342900">
              <a:buFont typeface="Arial" panose="020B0604020202020204" pitchFamily="34" charset="0"/>
              <a:buChar char="•"/>
            </a:pPr>
            <a:r>
              <a:rPr lang="es-CL" sz="2300" dirty="0" smtClean="0">
                <a:solidFill>
                  <a:srgbClr val="000000"/>
                </a:solidFill>
              </a:rPr>
              <a:t>Generar </a:t>
            </a:r>
            <a:r>
              <a:rPr lang="es-CL" sz="2300" dirty="0">
                <a:solidFill>
                  <a:srgbClr val="000000"/>
                </a:solidFill>
              </a:rPr>
              <a:t>espacios de aprendizaje para desarrollar nuevas </a:t>
            </a:r>
            <a:r>
              <a:rPr lang="es-CL" sz="2300" dirty="0" smtClean="0">
                <a:solidFill>
                  <a:srgbClr val="000000"/>
                </a:solidFill>
              </a:rPr>
              <a:t>competencias.</a:t>
            </a: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89824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36091" y="2809762"/>
            <a:ext cx="12241360" cy="3277820"/>
          </a:xfrm>
          <a:prstGeom prst="rect">
            <a:avLst/>
          </a:prstGeom>
        </p:spPr>
        <p:txBody>
          <a:bodyPr wrap="square">
            <a:spAutoFit/>
          </a:bodyPr>
          <a:lstStyle/>
          <a:p>
            <a:pPr marL="342900" indent="-3429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a:solidFill>
                  <a:srgbClr val="000000"/>
                </a:solidFill>
              </a:rPr>
              <a:t>Fomentar la comunicación informal entre los gerentes y los trabajadores, y entre los trabajadores.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relaciones estrechas entre los trabajadores y los gerentes para que puedan obtener </a:t>
            </a:r>
            <a:r>
              <a:rPr lang="es-CL" sz="2300" dirty="0" smtClean="0">
                <a:solidFill>
                  <a:srgbClr val="000000"/>
                </a:solidFill>
              </a:rPr>
              <a:t>apoyo </a:t>
            </a:r>
            <a:r>
              <a:rPr lang="es-CL" sz="2300" dirty="0">
                <a:solidFill>
                  <a:srgbClr val="000000"/>
                </a:solidFill>
              </a:rPr>
              <a:t>los unos de los otros. </a:t>
            </a:r>
          </a:p>
          <a:p>
            <a:pPr marL="342900" indent="-342900">
              <a:buFont typeface="Arial" panose="020B0604020202020204" pitchFamily="34" charset="0"/>
              <a:buChar char="•"/>
            </a:pPr>
            <a:r>
              <a:rPr lang="es-CL" sz="2300" dirty="0" smtClean="0">
                <a:solidFill>
                  <a:srgbClr val="000000"/>
                </a:solidFill>
              </a:rPr>
              <a:t>Promover </a:t>
            </a:r>
            <a:r>
              <a:rPr lang="es-CL" sz="2300" dirty="0">
                <a:solidFill>
                  <a:srgbClr val="000000"/>
                </a:solidFill>
              </a:rPr>
              <a:t>la ayuda mutua y el intercambio de conocimientos y experiencias entre los trabajadores. </a:t>
            </a:r>
          </a:p>
          <a:p>
            <a:pPr marL="342900" indent="-342900">
              <a:buFont typeface="Arial" panose="020B0604020202020204" pitchFamily="34" charset="0"/>
              <a:buChar char="•"/>
            </a:pPr>
            <a:r>
              <a:rPr lang="es-CL" sz="2300" dirty="0" smtClean="0">
                <a:solidFill>
                  <a:srgbClr val="000000"/>
                </a:solidFill>
              </a:rPr>
              <a:t>Proporcionar </a:t>
            </a:r>
            <a:r>
              <a:rPr lang="es-CL" sz="2300" dirty="0">
                <a:solidFill>
                  <a:srgbClr val="000000"/>
                </a:solidFill>
              </a:rPr>
              <a:t>un entorno de trabajo cómodo confortable que favorezca la salud física y mental. </a:t>
            </a:r>
          </a:p>
          <a:p>
            <a:pPr marL="342900" indent="-342900">
              <a:buFont typeface="Arial" panose="020B0604020202020204" pitchFamily="34" charset="0"/>
              <a:buChar char="•"/>
            </a:pPr>
            <a:r>
              <a:rPr lang="es-CL" sz="2300" dirty="0" smtClean="0">
                <a:solidFill>
                  <a:srgbClr val="000000"/>
                </a:solidFill>
              </a:rPr>
              <a:t>Proporcionar </a:t>
            </a:r>
            <a:r>
              <a:rPr lang="es-CL" sz="2300" dirty="0">
                <a:solidFill>
                  <a:srgbClr val="000000"/>
                </a:solidFill>
              </a:rPr>
              <a:t>instalaciones limpias de descanso apropiadas. </a:t>
            </a:r>
            <a:endParaRPr lang="es-CL" sz="2400" dirty="0"/>
          </a:p>
          <a:p>
            <a:pPr marL="342900" indent="-342900">
              <a:buFont typeface="Arial" panose="020B0604020202020204" pitchFamily="34" charset="0"/>
              <a:buChar char="•"/>
            </a:pPr>
            <a:r>
              <a:rPr lang="es-CL" sz="2300" dirty="0"/>
              <a:t>Definir reuniones y/o espacios de comunicación entre los distintos estamentos de la organización, que tengan fechas y lugares establecidos con antelación y conocidos por todos. </a:t>
            </a: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69957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419248"/>
            <a:ext cx="12241360" cy="3277820"/>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a:solidFill>
                  <a:srgbClr val="000000"/>
                </a:solidFill>
              </a:rPr>
              <a:t>Reconocer formalmente la importancia de cada colaborador y/o área/departamento para el negocio o misión organizacional. </a:t>
            </a:r>
          </a:p>
          <a:p>
            <a:pPr marL="342900" indent="-342900">
              <a:buFont typeface="Arial" panose="020B0604020202020204" pitchFamily="34" charset="0"/>
              <a:buChar char="•"/>
            </a:pPr>
            <a:r>
              <a:rPr lang="es-CL" sz="2300" dirty="0" smtClean="0">
                <a:solidFill>
                  <a:srgbClr val="000000"/>
                </a:solidFill>
              </a:rPr>
              <a:t>Organizar </a:t>
            </a:r>
            <a:r>
              <a:rPr lang="es-CL" sz="2300" dirty="0">
                <a:solidFill>
                  <a:srgbClr val="000000"/>
                </a:solidFill>
              </a:rPr>
              <a:t>actividades sociales durante o después de las horas de trabajo.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espacios de ayuda donde el colaborador pueda resolver sus inquietudes laborales (legales, sociales, psicológicas, etc.) </a:t>
            </a:r>
          </a:p>
          <a:p>
            <a:pPr marL="342900" indent="-342900">
              <a:buFont typeface="Arial" panose="020B0604020202020204" pitchFamily="34" charset="0"/>
              <a:buChar char="•"/>
            </a:pPr>
            <a:r>
              <a:rPr lang="es-CL" sz="2300" dirty="0" smtClean="0">
                <a:solidFill>
                  <a:srgbClr val="000000"/>
                </a:solidFill>
              </a:rPr>
              <a:t>Reconocer </a:t>
            </a:r>
            <a:r>
              <a:rPr lang="es-CL" sz="2300" dirty="0">
                <a:solidFill>
                  <a:srgbClr val="000000"/>
                </a:solidFill>
              </a:rPr>
              <a:t>abiertamente el buen desempeño de los colaboradores y los equipos. </a:t>
            </a:r>
          </a:p>
          <a:p>
            <a:pPr marL="342900" indent="-342900">
              <a:buFont typeface="Arial" panose="020B0604020202020204" pitchFamily="34" charset="0"/>
              <a:buChar char="•"/>
            </a:pPr>
            <a:r>
              <a:rPr lang="es-CL" sz="2300" dirty="0" smtClean="0">
                <a:solidFill>
                  <a:srgbClr val="000000"/>
                </a:solidFill>
              </a:rPr>
              <a:t>Implementar </a:t>
            </a:r>
            <a:r>
              <a:rPr lang="es-CL" sz="2300" dirty="0">
                <a:solidFill>
                  <a:srgbClr val="000000"/>
                </a:solidFill>
              </a:rPr>
              <a:t>un sistema mediante el cual los colaboradores conozcan los resultados de su trabajo. </a:t>
            </a:r>
          </a:p>
          <a:p>
            <a:pPr marL="342900" indent="-342900">
              <a:buFont typeface="Arial" panose="020B0604020202020204" pitchFamily="34" charset="0"/>
              <a:buChar char="•"/>
            </a:pPr>
            <a:r>
              <a:rPr lang="es-CL" sz="2300" dirty="0" smtClean="0">
                <a:solidFill>
                  <a:srgbClr val="000000"/>
                </a:solidFill>
              </a:rPr>
              <a:t>Tratar </a:t>
            </a:r>
            <a:r>
              <a:rPr lang="es-CL" sz="2300" dirty="0">
                <a:solidFill>
                  <a:srgbClr val="000000"/>
                </a:solidFill>
              </a:rPr>
              <a:t>a las mujeres y a los hombres con equidad.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71978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3096431" y="3334883"/>
            <a:ext cx="6408712" cy="2123658"/>
          </a:xfrm>
          <a:prstGeom prst="rect">
            <a:avLst/>
          </a:prstGeom>
          <a:noFill/>
        </p:spPr>
        <p:txBody>
          <a:bodyPr wrap="square" rtlCol="0">
            <a:spAutoFit/>
          </a:bodyPr>
          <a:lstStyle/>
          <a:p>
            <a:pPr algn="ctr"/>
            <a:r>
              <a:rPr lang="es-CL" sz="4400" dirty="0" smtClean="0"/>
              <a:t>DIMENSIÓN APOYO SOCIAL EN LA EMPRESA Y CALIDAD DE LIDERAZGO</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4123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1853167"/>
            <a:ext cx="12241360" cy="4339650"/>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a:solidFill>
                  <a:srgbClr val="000000"/>
                </a:solidFill>
              </a:rPr>
              <a:t>Definir y difundir las descripciones de los cargos de la organización, especialmente en lo referido a los niveles de autonomía esperados. Los que además deben ser revisados y actualizados periódicamente. </a:t>
            </a:r>
          </a:p>
          <a:p>
            <a:pPr marL="342900" indent="-342900">
              <a:buFont typeface="Arial" panose="020B0604020202020204" pitchFamily="34" charset="0"/>
              <a:buChar char="•"/>
            </a:pPr>
            <a:r>
              <a:rPr lang="es-CL" sz="2300" dirty="0" smtClean="0">
                <a:solidFill>
                  <a:srgbClr val="000000"/>
                </a:solidFill>
              </a:rPr>
              <a:t>Implementar </a:t>
            </a:r>
            <a:r>
              <a:rPr lang="es-CL" sz="2300" dirty="0">
                <a:solidFill>
                  <a:srgbClr val="000000"/>
                </a:solidFill>
              </a:rPr>
              <a:t>sistemas de inducción integral a trabajadores nuevos. </a:t>
            </a:r>
          </a:p>
          <a:p>
            <a:pPr marL="342900" indent="-342900">
              <a:buFont typeface="Arial" panose="020B0604020202020204" pitchFamily="34" charset="0"/>
              <a:buChar char="•"/>
            </a:pPr>
            <a:r>
              <a:rPr lang="es-CL" sz="2300" dirty="0" smtClean="0">
                <a:solidFill>
                  <a:srgbClr val="000000"/>
                </a:solidFill>
              </a:rPr>
              <a:t>Contar </a:t>
            </a:r>
            <a:r>
              <a:rPr lang="es-CL" sz="2300" dirty="0">
                <a:solidFill>
                  <a:srgbClr val="000000"/>
                </a:solidFill>
              </a:rPr>
              <a:t>con procedimientos de trabajos definidos y explícitos.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como política interna que jefaturas se relacionen periódicamente con los colaboradores que dependen de dicha jefatura. </a:t>
            </a:r>
          </a:p>
          <a:p>
            <a:pPr marL="342900" indent="-342900">
              <a:buFont typeface="Arial" panose="020B0604020202020204" pitchFamily="34" charset="0"/>
              <a:buChar char="•"/>
            </a:pPr>
            <a:r>
              <a:rPr lang="es-CL" sz="2300" dirty="0" smtClean="0">
                <a:solidFill>
                  <a:srgbClr val="000000"/>
                </a:solidFill>
              </a:rPr>
              <a:t>Asegurarse </a:t>
            </a:r>
            <a:r>
              <a:rPr lang="es-CL" sz="2300" dirty="0">
                <a:solidFill>
                  <a:srgbClr val="000000"/>
                </a:solidFill>
              </a:rPr>
              <a:t>de que los supervisores se comuniquen fácilmente y con frecuencia con los colaboradores sobre cualquier problema relacionado con las funciones que realizan. </a:t>
            </a:r>
          </a:p>
          <a:p>
            <a:pPr marL="342900" indent="-342900">
              <a:buFont typeface="Arial" panose="020B0604020202020204" pitchFamily="34" charset="0"/>
              <a:buChar char="•"/>
            </a:pPr>
            <a:r>
              <a:rPr lang="es-CL" sz="2300" dirty="0" smtClean="0">
                <a:solidFill>
                  <a:srgbClr val="000000"/>
                </a:solidFill>
              </a:rPr>
              <a:t>Informar </a:t>
            </a:r>
            <a:r>
              <a:rPr lang="es-CL" sz="2300" dirty="0">
                <a:solidFill>
                  <a:srgbClr val="000000"/>
                </a:solidFill>
              </a:rPr>
              <a:t>a los colaboradores sobre las decisiones importantes con regularidad, utilizando los medios adecuados.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01335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142133"/>
            <a:ext cx="12241360" cy="4339650"/>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Revisar </a:t>
            </a:r>
            <a:r>
              <a:rPr lang="es-CL" sz="2300" dirty="0">
                <a:solidFill>
                  <a:srgbClr val="000000"/>
                </a:solidFill>
              </a:rPr>
              <a:t>organigrama organizacional con el propósito de que no existan dobles jefaturas sobre algún departamento o área.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un canal a través del cual cada colaborador pueda entregar recomendaciones sobre la organización del trabajo. </a:t>
            </a:r>
          </a:p>
          <a:p>
            <a:pPr marL="342900" indent="-342900">
              <a:buFont typeface="Arial" panose="020B0604020202020204" pitchFamily="34" charset="0"/>
              <a:buChar char="•"/>
            </a:pPr>
            <a:r>
              <a:rPr lang="es-CL" sz="2300" dirty="0" smtClean="0">
                <a:solidFill>
                  <a:srgbClr val="000000"/>
                </a:solidFill>
              </a:rPr>
              <a:t>Delimitar </a:t>
            </a:r>
            <a:r>
              <a:rPr lang="es-CL" sz="2300" dirty="0">
                <a:solidFill>
                  <a:srgbClr val="000000"/>
                </a:solidFill>
              </a:rPr>
              <a:t>tareas asociadas al cargo que ocupa cada trabajador en particular. </a:t>
            </a:r>
          </a:p>
          <a:p>
            <a:pPr marL="342900" indent="-342900">
              <a:buFont typeface="Arial" panose="020B0604020202020204" pitchFamily="34" charset="0"/>
              <a:buChar char="•"/>
            </a:pPr>
            <a:r>
              <a:rPr lang="es-CL" sz="2300" dirty="0" smtClean="0">
                <a:solidFill>
                  <a:srgbClr val="000000"/>
                </a:solidFill>
              </a:rPr>
              <a:t>Determinar </a:t>
            </a:r>
            <a:r>
              <a:rPr lang="es-CL" sz="2300" dirty="0">
                <a:solidFill>
                  <a:srgbClr val="000000"/>
                </a:solidFill>
              </a:rPr>
              <a:t>trabajadores que se harán cargo de tareas que se escapen de una planificación previa y/o establecer un protocolo simple para dichos eventos.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con claridad la labor que debe realizar cada colaborador y cuáles son los plazos de </a:t>
            </a:r>
            <a:r>
              <a:rPr lang="es-CL" sz="2300" dirty="0" smtClean="0">
                <a:solidFill>
                  <a:srgbClr val="000000"/>
                </a:solidFill>
              </a:rPr>
              <a:t>esta.</a:t>
            </a:r>
          </a:p>
          <a:p>
            <a:pPr marL="342900" indent="-342900">
              <a:buFont typeface="Arial" panose="020B0604020202020204" pitchFamily="34" charset="0"/>
              <a:buChar char="•"/>
            </a:pPr>
            <a:r>
              <a:rPr lang="es-CL" sz="2300" dirty="0">
                <a:solidFill>
                  <a:srgbClr val="000000"/>
                </a:solidFill>
              </a:rPr>
              <a:t>Evitar designar tareas de manera informal. </a:t>
            </a:r>
          </a:p>
          <a:p>
            <a:pPr marL="342900" indent="-342900">
              <a:buFont typeface="Arial" panose="020B0604020202020204" pitchFamily="34" charset="0"/>
              <a:buChar char="•"/>
            </a:pPr>
            <a:r>
              <a:rPr lang="es-CL" sz="2300" dirty="0">
                <a:solidFill>
                  <a:srgbClr val="000000"/>
                </a:solidFill>
              </a:rPr>
              <a:t>Considerar la opinión de los colaboradores en el diseño de cargos. </a:t>
            </a:r>
          </a:p>
          <a:p>
            <a:pPr marL="342900" indent="-342900">
              <a:buFont typeface="Arial" panose="020B0604020202020204" pitchFamily="34" charset="0"/>
              <a:buChar char="•"/>
            </a:pP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49809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484954" y="2809762"/>
            <a:ext cx="11593287" cy="2862322"/>
          </a:xfrm>
          <a:prstGeom prst="rect">
            <a:avLst/>
          </a:prstGeom>
        </p:spPr>
        <p:txBody>
          <a:bodyPr wrap="square">
            <a:spAutoFit/>
          </a:bodyPr>
          <a:lstStyle/>
          <a:p>
            <a:pPr algn="ctr"/>
            <a:r>
              <a:rPr lang="es-CL" sz="3600" dirty="0">
                <a:ea typeface="Verdana" panose="020B0604030504040204" pitchFamily="34" charset="0"/>
                <a:cs typeface="Verdana" panose="020B0604030504040204" pitchFamily="34" charset="0"/>
              </a:rPr>
              <a:t>“El trabajo no sólo debe respetar la vida y la salud de los trabajadores y dejarles tiempo libre para el descanso y el ocio, sino que también ha de permitirles servir a la sociedad y conseguir su autorrealización mediante el desarrollo de sus capacidades personales.”  (OIT 1975)</a:t>
            </a:r>
            <a:endParaRPr lang="es-ES_tradnl" sz="3600" dirty="0">
              <a:ea typeface="Verdana" panose="020B0604030504040204" pitchFamily="34" charset="0"/>
              <a:cs typeface="Verdana" panose="020B060403050404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569291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1831126"/>
            <a:ext cx="12241360" cy="4339650"/>
          </a:xfrm>
          <a:prstGeom prst="rect">
            <a:avLst/>
          </a:prstGeom>
        </p:spPr>
        <p:txBody>
          <a:bodyPr wrap="square">
            <a:spAutoFit/>
          </a:bodyPr>
          <a:lstStyle/>
          <a:p>
            <a:pPr marL="457200" indent="-4572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Desarrollar</a:t>
            </a:r>
            <a:r>
              <a:rPr lang="es-CL" sz="2300" dirty="0">
                <a:solidFill>
                  <a:srgbClr val="000000"/>
                </a:solidFill>
              </a:rPr>
              <a:t>, comunicar y poner en práctica, a través de las jefaturas, una política y estrategia el cuidado del ambiente de trabajo en cuanto a Riesgos Psicosociales.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procedimientos para prohibir la discriminación y tratar a los trabajadores con justicia y equidad. </a:t>
            </a:r>
          </a:p>
          <a:p>
            <a:pPr marL="342900" indent="-342900">
              <a:buFont typeface="Arial" panose="020B0604020202020204" pitchFamily="34" charset="0"/>
              <a:buChar char="•"/>
            </a:pPr>
            <a:r>
              <a:rPr lang="es-CL" sz="2300" dirty="0" smtClean="0">
                <a:solidFill>
                  <a:srgbClr val="000000"/>
                </a:solidFill>
              </a:rPr>
              <a:t>Fomentar </a:t>
            </a:r>
            <a:r>
              <a:rPr lang="es-CL" sz="2300" dirty="0">
                <a:solidFill>
                  <a:srgbClr val="000000"/>
                </a:solidFill>
              </a:rPr>
              <a:t>la comunicación entre los gerentes y los trabajadores, y entre los trabajadores. </a:t>
            </a:r>
          </a:p>
          <a:p>
            <a:pPr marL="342900" indent="-342900">
              <a:buFont typeface="Arial" panose="020B0604020202020204" pitchFamily="34" charset="0"/>
              <a:buChar char="•"/>
            </a:pPr>
            <a:r>
              <a:rPr lang="es-CL" sz="2300" dirty="0" smtClean="0">
                <a:solidFill>
                  <a:srgbClr val="000000"/>
                </a:solidFill>
              </a:rPr>
              <a:t>Respetar </a:t>
            </a:r>
            <a:r>
              <a:rPr lang="es-CL" sz="2300" dirty="0">
                <a:solidFill>
                  <a:srgbClr val="000000"/>
                </a:solidFill>
              </a:rPr>
              <a:t>el carácter privado y confidencial de los problemas de los empleados. </a:t>
            </a:r>
          </a:p>
          <a:p>
            <a:pPr marL="342900" indent="-342900">
              <a:buFont typeface="Arial" panose="020B0604020202020204" pitchFamily="34" charset="0"/>
              <a:buChar char="•"/>
            </a:pPr>
            <a:r>
              <a:rPr lang="es-CL" sz="2300" dirty="0" smtClean="0">
                <a:solidFill>
                  <a:srgbClr val="000000"/>
                </a:solidFill>
              </a:rPr>
              <a:t>Abordar </a:t>
            </a:r>
            <a:r>
              <a:rPr lang="es-CL" sz="2300" dirty="0">
                <a:solidFill>
                  <a:srgbClr val="000000"/>
                </a:solidFill>
              </a:rPr>
              <a:t>los problemas en el trabajo inmediatamente cuando se presentan. </a:t>
            </a:r>
          </a:p>
          <a:p>
            <a:pPr marL="342900" indent="-342900">
              <a:buFont typeface="Arial" panose="020B0604020202020204" pitchFamily="34" charset="0"/>
              <a:buChar char="•"/>
            </a:pPr>
            <a:r>
              <a:rPr lang="es-CL" sz="2300" dirty="0" smtClean="0">
                <a:solidFill>
                  <a:srgbClr val="000000"/>
                </a:solidFill>
              </a:rPr>
              <a:t>Capacitar </a:t>
            </a:r>
            <a:r>
              <a:rPr lang="es-CL" sz="2300" dirty="0">
                <a:solidFill>
                  <a:srgbClr val="000000"/>
                </a:solidFill>
              </a:rPr>
              <a:t>regularmente al nivel gerencial y a las jefaturas para aplicar medidas de reconocimiento en forma habitual. </a:t>
            </a:r>
          </a:p>
          <a:p>
            <a:pPr marL="342900" indent="-342900">
              <a:buFont typeface="Arial" panose="020B0604020202020204" pitchFamily="34" charset="0"/>
              <a:buChar char="•"/>
            </a:pPr>
            <a:r>
              <a:rPr lang="es-CL" sz="2300" dirty="0" smtClean="0">
                <a:solidFill>
                  <a:srgbClr val="000000"/>
                </a:solidFill>
              </a:rPr>
              <a:t>Fomentar </a:t>
            </a:r>
            <a:r>
              <a:rPr lang="es-CL" sz="2300" dirty="0">
                <a:solidFill>
                  <a:srgbClr val="000000"/>
                </a:solidFill>
              </a:rPr>
              <a:t>estilos de gestión justos, democráticos y responsables. </a:t>
            </a:r>
          </a:p>
          <a:p>
            <a:pPr marL="342900" indent="-342900">
              <a:buFont typeface="Arial" panose="020B0604020202020204" pitchFamily="34" charset="0"/>
              <a:buChar char="•"/>
            </a:pPr>
            <a:r>
              <a:rPr lang="es-CL" sz="2300" dirty="0" smtClean="0">
                <a:solidFill>
                  <a:srgbClr val="000000"/>
                </a:solidFill>
              </a:rPr>
              <a:t>Incentivar </a:t>
            </a:r>
            <a:r>
              <a:rPr lang="es-CL" sz="2300" dirty="0">
                <a:solidFill>
                  <a:srgbClr val="000000"/>
                </a:solidFill>
              </a:rPr>
              <a:t>un liderazgo visible y desplegado directamente en "terreno".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72092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583006"/>
            <a:ext cx="12241360" cy="3277820"/>
          </a:xfrm>
          <a:prstGeom prst="rect">
            <a:avLst/>
          </a:prstGeom>
        </p:spPr>
        <p:txBody>
          <a:bodyPr wrap="square">
            <a:spAutoFit/>
          </a:bodyPr>
          <a:lstStyle/>
          <a:p>
            <a:pPr marL="342900" indent="-342900">
              <a:buFont typeface="Arial" panose="020B0604020202020204" pitchFamily="34" charset="0"/>
              <a:buChar char="•"/>
            </a:pPr>
            <a:r>
              <a:rPr lang="es-CL" sz="2300" dirty="0">
                <a:solidFill>
                  <a:srgbClr val="000000"/>
                </a:solidFill>
              </a:rPr>
              <a:t>Establecer criterios de transparencia y fomentar la comunicación efectiva de eventos, cambios en procedimientos, desvinculaciones, etc. </a:t>
            </a:r>
            <a:endParaRPr lang="es-CL" sz="2300" dirty="0"/>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como principio el que los gerentes vayan regularmente al lugar de trabajo para hablar con los trabajadores. </a:t>
            </a:r>
          </a:p>
          <a:p>
            <a:pPr marL="342900" indent="-342900">
              <a:buFont typeface="Arial" panose="020B0604020202020204" pitchFamily="34" charset="0"/>
              <a:buChar char="•"/>
            </a:pPr>
            <a:r>
              <a:rPr lang="es-CL" sz="2300" dirty="0" smtClean="0">
                <a:solidFill>
                  <a:srgbClr val="000000"/>
                </a:solidFill>
              </a:rPr>
              <a:t>Asegurarse </a:t>
            </a:r>
            <a:r>
              <a:rPr lang="es-CL" sz="2300" dirty="0">
                <a:solidFill>
                  <a:srgbClr val="000000"/>
                </a:solidFill>
              </a:rPr>
              <a:t>de que los supervisores se comuniquen fácilmente y con frecuencia con los trabajadores sobre cualquier problema. </a:t>
            </a:r>
          </a:p>
          <a:p>
            <a:pPr marL="342900" indent="-342900">
              <a:buFont typeface="Arial" panose="020B0604020202020204" pitchFamily="34" charset="0"/>
              <a:buChar char="•"/>
            </a:pPr>
            <a:r>
              <a:rPr lang="es-CL" sz="2300" dirty="0" smtClean="0">
                <a:solidFill>
                  <a:srgbClr val="000000"/>
                </a:solidFill>
              </a:rPr>
              <a:t>Informar </a:t>
            </a:r>
            <a:r>
              <a:rPr lang="es-CL" sz="2300" dirty="0">
                <a:solidFill>
                  <a:srgbClr val="000000"/>
                </a:solidFill>
              </a:rPr>
              <a:t>a los trabajadores sobre las decisiones importantes con regularidad, utilizando los medios adecuados. </a:t>
            </a:r>
          </a:p>
          <a:p>
            <a:pPr marL="342900" indent="-342900">
              <a:buFont typeface="Arial" panose="020B0604020202020204" pitchFamily="34" charset="0"/>
              <a:buChar char="•"/>
            </a:pPr>
            <a:r>
              <a:rPr lang="es-CL" sz="2300" dirty="0" smtClean="0">
                <a:solidFill>
                  <a:srgbClr val="000000"/>
                </a:solidFill>
              </a:rPr>
              <a:t>Dar </a:t>
            </a:r>
            <a:r>
              <a:rPr lang="es-CL" sz="2300" dirty="0">
                <a:solidFill>
                  <a:srgbClr val="000000"/>
                </a:solidFill>
              </a:rPr>
              <a:t>a los trabajadores información sobre los planes futuros y cambios.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60378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3096431" y="3334883"/>
            <a:ext cx="6408712" cy="1446550"/>
          </a:xfrm>
          <a:prstGeom prst="rect">
            <a:avLst/>
          </a:prstGeom>
          <a:noFill/>
        </p:spPr>
        <p:txBody>
          <a:bodyPr wrap="square" rtlCol="0">
            <a:spAutoFit/>
          </a:bodyPr>
          <a:lstStyle/>
          <a:p>
            <a:pPr algn="ctr"/>
            <a:r>
              <a:rPr lang="es-CL" sz="4400" dirty="0" smtClean="0"/>
              <a:t>DIMENSIÓN COMPENSACIONES</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03874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416833"/>
            <a:ext cx="12241360" cy="3277820"/>
          </a:xfrm>
          <a:prstGeom prst="rect">
            <a:avLst/>
          </a:prstGeom>
        </p:spPr>
        <p:txBody>
          <a:bodyPr wrap="square">
            <a:spAutoFit/>
          </a:bodyPr>
          <a:lstStyle/>
          <a:p>
            <a:pPr marL="342900" indent="-3429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una política escrita de reconocimiento conocida por todos. </a:t>
            </a:r>
          </a:p>
          <a:p>
            <a:pPr marL="342900" indent="-342900">
              <a:buFont typeface="Arial" panose="020B0604020202020204" pitchFamily="34" charset="0"/>
              <a:buChar char="•"/>
            </a:pPr>
            <a:r>
              <a:rPr lang="es-CL" sz="2300" dirty="0" smtClean="0">
                <a:solidFill>
                  <a:srgbClr val="000000"/>
                </a:solidFill>
              </a:rPr>
              <a:t>Capacitar </a:t>
            </a:r>
            <a:r>
              <a:rPr lang="es-CL" sz="2300" dirty="0">
                <a:solidFill>
                  <a:srgbClr val="000000"/>
                </a:solidFill>
              </a:rPr>
              <a:t>regularmente al nivel gerencial y a las jefaturas para aplicar medidas de reconocimiento en forma habitual. </a:t>
            </a:r>
          </a:p>
          <a:p>
            <a:pPr marL="342900" indent="-342900">
              <a:buFont typeface="Arial" panose="020B0604020202020204" pitchFamily="34" charset="0"/>
              <a:buChar char="•"/>
            </a:pPr>
            <a:r>
              <a:rPr lang="es-CL" sz="2300" dirty="0" smtClean="0">
                <a:solidFill>
                  <a:srgbClr val="000000"/>
                </a:solidFill>
              </a:rPr>
              <a:t>Fomentar </a:t>
            </a:r>
            <a:r>
              <a:rPr lang="es-CL" sz="2300" dirty="0">
                <a:solidFill>
                  <a:srgbClr val="000000"/>
                </a:solidFill>
              </a:rPr>
              <a:t>estilos de gestión justos, democráticos y responsables. </a:t>
            </a:r>
          </a:p>
          <a:p>
            <a:pPr marL="342900" indent="-342900">
              <a:buFont typeface="Arial" panose="020B0604020202020204" pitchFamily="34" charset="0"/>
              <a:buChar char="•"/>
            </a:pPr>
            <a:r>
              <a:rPr lang="es-CL" sz="2300" dirty="0" smtClean="0">
                <a:solidFill>
                  <a:srgbClr val="000000"/>
                </a:solidFill>
              </a:rPr>
              <a:t>Implementar </a:t>
            </a:r>
            <a:r>
              <a:rPr lang="es-CL" sz="2300" dirty="0">
                <a:solidFill>
                  <a:srgbClr val="000000"/>
                </a:solidFill>
              </a:rPr>
              <a:t>un sistema mediante el cual los colaboradores conozcan los resultados de su trabajo. </a:t>
            </a:r>
          </a:p>
          <a:p>
            <a:pPr marL="342900" indent="-342900">
              <a:buFont typeface="Arial" panose="020B0604020202020204" pitchFamily="34" charset="0"/>
              <a:buChar char="•"/>
            </a:pPr>
            <a:r>
              <a:rPr lang="es-CL" sz="2300" dirty="0" smtClean="0">
                <a:solidFill>
                  <a:srgbClr val="000000"/>
                </a:solidFill>
              </a:rPr>
              <a:t>Implementar </a:t>
            </a:r>
            <a:r>
              <a:rPr lang="es-CL" sz="2300" dirty="0">
                <a:solidFill>
                  <a:srgbClr val="000000"/>
                </a:solidFill>
              </a:rPr>
              <a:t>un sistema en el que los colaboradores sean capaces de expresar sus opiniones y apreciaciones. </a:t>
            </a:r>
          </a:p>
          <a:p>
            <a:pPr marL="342900" indent="-342900">
              <a:buFont typeface="Arial" panose="020B0604020202020204" pitchFamily="34" charset="0"/>
              <a:buChar char="•"/>
            </a:pPr>
            <a:r>
              <a:rPr lang="es-CL" sz="2300" dirty="0" smtClean="0">
                <a:solidFill>
                  <a:srgbClr val="000000"/>
                </a:solidFill>
              </a:rPr>
              <a:t>Tratar </a:t>
            </a:r>
            <a:r>
              <a:rPr lang="es-CL" sz="2300" dirty="0">
                <a:solidFill>
                  <a:srgbClr val="000000"/>
                </a:solidFill>
              </a:rPr>
              <a:t>a las mujeres y a los hombres con equidad</a:t>
            </a:r>
            <a:r>
              <a:rPr lang="es-CL" sz="2300" dirty="0" smtClean="0">
                <a:solidFill>
                  <a:srgbClr val="000000"/>
                </a:solidFill>
              </a:rPr>
              <a:t>.</a:t>
            </a: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68187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121921"/>
            <a:ext cx="12241360" cy="3631763"/>
          </a:xfrm>
          <a:prstGeom prst="rect">
            <a:avLst/>
          </a:prstGeom>
        </p:spPr>
        <p:txBody>
          <a:bodyPr wrap="square">
            <a:spAutoFit/>
          </a:bodyPr>
          <a:lstStyle/>
          <a:p>
            <a:pPr marL="342900" indent="-3429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Estructurar </a:t>
            </a:r>
            <a:r>
              <a:rPr lang="es-CL" sz="2300" dirty="0">
                <a:solidFill>
                  <a:srgbClr val="000000"/>
                </a:solidFill>
              </a:rPr>
              <a:t>el trabajo buscando cuidar la estabilidad laboral de los colaboradores. </a:t>
            </a:r>
          </a:p>
          <a:p>
            <a:pPr marL="342900" indent="-342900">
              <a:buFont typeface="Arial" panose="020B0604020202020204" pitchFamily="34" charset="0"/>
              <a:buChar char="•"/>
            </a:pPr>
            <a:r>
              <a:rPr lang="es-CL" sz="2300" dirty="0" smtClean="0">
                <a:solidFill>
                  <a:srgbClr val="000000"/>
                </a:solidFill>
              </a:rPr>
              <a:t>Formalizar </a:t>
            </a:r>
            <a:r>
              <a:rPr lang="es-CL" sz="2300" dirty="0">
                <a:solidFill>
                  <a:srgbClr val="000000"/>
                </a:solidFill>
              </a:rPr>
              <a:t>las relaciones contractuales al interior de la organización estableciendo declaraciones claras sobre condiciones de trabajo. </a:t>
            </a:r>
          </a:p>
          <a:p>
            <a:pPr marL="342900" indent="-342900">
              <a:buFont typeface="Arial" panose="020B0604020202020204" pitchFamily="34" charset="0"/>
              <a:buChar char="•"/>
            </a:pPr>
            <a:r>
              <a:rPr lang="es-CL" sz="2300" dirty="0" smtClean="0">
                <a:solidFill>
                  <a:srgbClr val="000000"/>
                </a:solidFill>
              </a:rPr>
              <a:t>Otorgar </a:t>
            </a:r>
            <a:r>
              <a:rPr lang="es-CL" sz="2300" dirty="0">
                <a:solidFill>
                  <a:srgbClr val="000000"/>
                </a:solidFill>
              </a:rPr>
              <a:t>salarios que se ajusten a la labor realizada y el esfuerzo requerido para realizar dicha labor. </a:t>
            </a:r>
          </a:p>
          <a:p>
            <a:pPr marL="342900" indent="-342900">
              <a:buFont typeface="Arial" panose="020B0604020202020204" pitchFamily="34" charset="0"/>
              <a:buChar char="•"/>
            </a:pPr>
            <a:r>
              <a:rPr lang="es-CL" sz="2300" dirty="0" smtClean="0">
                <a:solidFill>
                  <a:srgbClr val="000000"/>
                </a:solidFill>
              </a:rPr>
              <a:t>Asegurarse </a:t>
            </a:r>
            <a:r>
              <a:rPr lang="es-CL" sz="2300" dirty="0">
                <a:solidFill>
                  <a:srgbClr val="000000"/>
                </a:solidFill>
              </a:rPr>
              <a:t>de que el pago de las remuneraciones sea regular y que los beneficios se proporcionen de acuerdo con el contrato correspondiente. </a:t>
            </a:r>
          </a:p>
          <a:p>
            <a:pPr marL="342900" indent="-342900">
              <a:buFont typeface="Arial" panose="020B0604020202020204" pitchFamily="34" charset="0"/>
              <a:buChar char="•"/>
            </a:pPr>
            <a:r>
              <a:rPr lang="es-CL" sz="2300" dirty="0" smtClean="0">
                <a:solidFill>
                  <a:srgbClr val="000000"/>
                </a:solidFill>
              </a:rPr>
              <a:t>Garantizar </a:t>
            </a:r>
            <a:r>
              <a:rPr lang="es-CL" sz="2300" dirty="0">
                <a:solidFill>
                  <a:srgbClr val="000000"/>
                </a:solidFill>
              </a:rPr>
              <a:t>la estabilidad laboral de los colaboradores que toman licencia. </a:t>
            </a:r>
          </a:p>
          <a:p>
            <a:pPr marL="342900" indent="-342900">
              <a:buFont typeface="Arial" panose="020B0604020202020204" pitchFamily="34" charset="0"/>
              <a:buChar char="•"/>
            </a:pPr>
            <a:r>
              <a:rPr lang="es-CL" sz="2300" dirty="0" smtClean="0">
                <a:solidFill>
                  <a:srgbClr val="000000"/>
                </a:solidFill>
              </a:rPr>
              <a:t>Mejorar </a:t>
            </a:r>
            <a:r>
              <a:rPr lang="es-CL" sz="2300" dirty="0">
                <a:solidFill>
                  <a:srgbClr val="000000"/>
                </a:solidFill>
              </a:rPr>
              <a:t>la seguridad en el empleo, proteger a los colaboradores y sus representantes contra el despido injustificado</a:t>
            </a:r>
            <a:r>
              <a:rPr lang="es-CL" sz="2300" dirty="0" smtClean="0">
                <a:solidFill>
                  <a:srgbClr val="000000"/>
                </a:solidFill>
              </a:rPr>
              <a:t>.</a:t>
            </a: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1681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107" y="2242277"/>
            <a:ext cx="12241360" cy="3631763"/>
          </a:xfrm>
          <a:prstGeom prst="rect">
            <a:avLst/>
          </a:prstGeom>
        </p:spPr>
        <p:txBody>
          <a:bodyPr wrap="square">
            <a:spAutoFit/>
          </a:bodyPr>
          <a:lstStyle/>
          <a:p>
            <a:pPr marL="342900" indent="-3429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Dar </a:t>
            </a:r>
            <a:r>
              <a:rPr lang="es-CL" sz="2300" dirty="0">
                <a:solidFill>
                  <a:srgbClr val="000000"/>
                </a:solidFill>
              </a:rPr>
              <a:t>a los colaboradores información sobre los planes futuros y cambios. </a:t>
            </a:r>
          </a:p>
          <a:p>
            <a:pPr marL="342900" indent="-342900">
              <a:buFont typeface="Arial" panose="020B0604020202020204" pitchFamily="34" charset="0"/>
              <a:buChar char="•"/>
            </a:pPr>
            <a:r>
              <a:rPr lang="es-CL" sz="2300" dirty="0" smtClean="0">
                <a:solidFill>
                  <a:srgbClr val="000000"/>
                </a:solidFill>
              </a:rPr>
              <a:t>Informar </a:t>
            </a:r>
            <a:r>
              <a:rPr lang="es-CL" sz="2300" dirty="0">
                <a:solidFill>
                  <a:srgbClr val="000000"/>
                </a:solidFill>
              </a:rPr>
              <a:t>a los colaboradores sobre las decisiones importantes con regularidad, utilizando los medios adecuados.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como principio el que los gerentes vayan regularmente al lugar de trabajo para hablar con los colaboradores acerca de acontecimientos que puedan estar ocurriendo a nivel organizacional. </a:t>
            </a:r>
          </a:p>
          <a:p>
            <a:pPr marL="342900" indent="-342900">
              <a:buFont typeface="Arial" panose="020B0604020202020204" pitchFamily="34" charset="0"/>
              <a:buChar char="•"/>
            </a:pPr>
            <a:r>
              <a:rPr lang="es-CL" sz="2300" dirty="0" smtClean="0">
                <a:solidFill>
                  <a:srgbClr val="000000"/>
                </a:solidFill>
              </a:rPr>
              <a:t>Gestionar </a:t>
            </a:r>
            <a:r>
              <a:rPr lang="es-CL" sz="2300" dirty="0">
                <a:solidFill>
                  <a:srgbClr val="000000"/>
                </a:solidFill>
              </a:rPr>
              <a:t>los cambios organizaciones de forma que estos sean paulatinos y que se procure cuidar la salud de los colaboradores. </a:t>
            </a:r>
          </a:p>
          <a:p>
            <a:pPr marL="342900" indent="-342900">
              <a:buFont typeface="Arial" panose="020B0604020202020204" pitchFamily="34" charset="0"/>
              <a:buChar char="•"/>
            </a:pPr>
            <a:r>
              <a:rPr lang="es-CL" sz="2300" dirty="0" smtClean="0">
                <a:solidFill>
                  <a:srgbClr val="000000"/>
                </a:solidFill>
              </a:rPr>
              <a:t>Si </a:t>
            </a:r>
            <a:r>
              <a:rPr lang="es-CL" sz="2300" dirty="0">
                <a:solidFill>
                  <a:srgbClr val="000000"/>
                </a:solidFill>
              </a:rPr>
              <a:t>existen procesos de desvinculación, ofrecer planes de formación a aquellos colaboradores</a:t>
            </a:r>
            <a:r>
              <a:rPr lang="es-CL" sz="2300" dirty="0" smtClean="0">
                <a:solidFill>
                  <a:srgbClr val="000000"/>
                </a:solidFill>
              </a:rPr>
              <a:t>.</a:t>
            </a: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49994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3096431" y="3334883"/>
            <a:ext cx="6408712" cy="1446550"/>
          </a:xfrm>
          <a:prstGeom prst="rect">
            <a:avLst/>
          </a:prstGeom>
          <a:noFill/>
        </p:spPr>
        <p:txBody>
          <a:bodyPr wrap="square" rtlCol="0">
            <a:spAutoFit/>
          </a:bodyPr>
          <a:lstStyle/>
          <a:p>
            <a:pPr algn="ctr"/>
            <a:r>
              <a:rPr lang="es-CL" sz="4400" dirty="0" smtClean="0"/>
              <a:t>DIMENSIÓN DOBLE PRESENCIA</a:t>
            </a:r>
            <a:endParaRPr lang="es-CL"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72066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180964" y="1749601"/>
            <a:ext cx="12241360" cy="4693593"/>
          </a:xfrm>
          <a:prstGeom prst="rect">
            <a:avLst/>
          </a:prstGeom>
        </p:spPr>
        <p:txBody>
          <a:bodyPr wrap="square">
            <a:spAutoFit/>
          </a:bodyPr>
          <a:lstStyle/>
          <a:p>
            <a:pPr marL="342900" indent="-342900">
              <a:buFont typeface="Arial" panose="020B0604020202020204" pitchFamily="34" charset="0"/>
              <a:buChar char="•"/>
            </a:pPr>
            <a:endParaRPr lang="es-CL" sz="2300" dirty="0"/>
          </a:p>
          <a:p>
            <a:pPr marL="342900" indent="-342900">
              <a:buFont typeface="Arial" panose="020B0604020202020204" pitchFamily="34" charset="0"/>
              <a:buChar char="•"/>
            </a:pPr>
            <a:r>
              <a:rPr lang="es-CL" sz="2300" dirty="0" smtClean="0">
                <a:solidFill>
                  <a:srgbClr val="000000"/>
                </a:solidFill>
              </a:rPr>
              <a:t>Involucrar </a:t>
            </a:r>
            <a:r>
              <a:rPr lang="es-CL" sz="2300" dirty="0">
                <a:solidFill>
                  <a:srgbClr val="000000"/>
                </a:solidFill>
              </a:rPr>
              <a:t>a los colaboradores en el diseño de los horarios de trabajo. </a:t>
            </a:r>
          </a:p>
          <a:p>
            <a:pPr marL="342900" indent="-342900">
              <a:buFont typeface="Arial" panose="020B0604020202020204" pitchFamily="34" charset="0"/>
              <a:buChar char="•"/>
            </a:pPr>
            <a:r>
              <a:rPr lang="es-CL" sz="2300" dirty="0" smtClean="0">
                <a:solidFill>
                  <a:srgbClr val="000000"/>
                </a:solidFill>
              </a:rPr>
              <a:t>Planificar </a:t>
            </a:r>
            <a:r>
              <a:rPr lang="es-CL" sz="2300" dirty="0">
                <a:solidFill>
                  <a:srgbClr val="000000"/>
                </a:solidFill>
              </a:rPr>
              <a:t>los horarios de trabajo para adaptarse a las necesidades de la empresa y las necesidades especiales de los colaboradores. </a:t>
            </a:r>
          </a:p>
          <a:p>
            <a:pPr marL="342900" indent="-342900">
              <a:buFont typeface="Arial" panose="020B0604020202020204" pitchFamily="34" charset="0"/>
              <a:buChar char="•"/>
            </a:pPr>
            <a:r>
              <a:rPr lang="es-CL" sz="2300" dirty="0" smtClean="0">
                <a:solidFill>
                  <a:srgbClr val="000000"/>
                </a:solidFill>
              </a:rPr>
              <a:t>Optimizar </a:t>
            </a:r>
            <a:r>
              <a:rPr lang="es-CL" sz="2300" dirty="0">
                <a:solidFill>
                  <a:srgbClr val="000000"/>
                </a:solidFill>
              </a:rPr>
              <a:t>las disposiciones sobre el tiempo de trabajo para que los colaboradores puedan cumplir con sus responsabilidades familiares. </a:t>
            </a:r>
          </a:p>
          <a:p>
            <a:pPr marL="342900" indent="-342900">
              <a:buFont typeface="Arial" panose="020B0604020202020204" pitchFamily="34" charset="0"/>
              <a:buChar char="•"/>
            </a:pPr>
            <a:r>
              <a:rPr lang="es-CL" sz="2300" dirty="0" smtClean="0">
                <a:solidFill>
                  <a:srgbClr val="000000"/>
                </a:solidFill>
              </a:rPr>
              <a:t>Establecer </a:t>
            </a:r>
            <a:r>
              <a:rPr lang="es-CL" sz="2300" dirty="0">
                <a:solidFill>
                  <a:srgbClr val="000000"/>
                </a:solidFill>
              </a:rPr>
              <a:t>de manera formal facilidades para cuando algún colaborador deba responder a alguna contingencia familiar o doméstica, si estas existen procurar comunicarlas de manera oportuna con el objetivo de que todos los colaboradores tengan acceso a ellas y las conozcan. </a:t>
            </a:r>
          </a:p>
          <a:p>
            <a:pPr marL="342900" indent="-342900">
              <a:buFont typeface="Arial" panose="020B0604020202020204" pitchFamily="34" charset="0"/>
              <a:buChar char="•"/>
            </a:pPr>
            <a:r>
              <a:rPr lang="es-CL" sz="2300" dirty="0" smtClean="0">
                <a:solidFill>
                  <a:srgbClr val="000000"/>
                </a:solidFill>
              </a:rPr>
              <a:t>Considerar </a:t>
            </a:r>
            <a:r>
              <a:rPr lang="es-CL" sz="2300" dirty="0">
                <a:solidFill>
                  <a:srgbClr val="000000"/>
                </a:solidFill>
              </a:rPr>
              <a:t>capacitaciones para las jefaturas en la adquisición de herramientas de orientación para sus colaboradores, respecto de las políticas de bienestar de la organización. </a:t>
            </a:r>
          </a:p>
          <a:p>
            <a:pPr marL="342900" indent="-342900">
              <a:buFont typeface="Arial" panose="020B0604020202020204" pitchFamily="34" charset="0"/>
              <a:buChar char="•"/>
            </a:pPr>
            <a:r>
              <a:rPr lang="es-CL" sz="2300" dirty="0" smtClean="0">
                <a:solidFill>
                  <a:srgbClr val="000000"/>
                </a:solidFill>
              </a:rPr>
              <a:t>Incorporar </a:t>
            </a:r>
            <a:r>
              <a:rPr lang="es-CL" sz="2300" dirty="0">
                <a:solidFill>
                  <a:srgbClr val="000000"/>
                </a:solidFill>
              </a:rPr>
              <a:t>redes de apoyo social en la organización, como un espacio permanente de ayuda a los colaboradores</a:t>
            </a:r>
            <a:r>
              <a:rPr lang="es-CL" sz="2300" dirty="0" smtClean="0">
                <a:solidFill>
                  <a:srgbClr val="000000"/>
                </a:solidFill>
              </a:rPr>
              <a:t>.</a:t>
            </a:r>
            <a:endParaRPr lang="es-CL" sz="2300" dirty="0">
              <a:solidFill>
                <a:srgbClr val="000000"/>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51667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484954" y="2809762"/>
            <a:ext cx="11593287" cy="2862322"/>
          </a:xfrm>
          <a:prstGeom prst="rect">
            <a:avLst/>
          </a:prstGeom>
        </p:spPr>
        <p:txBody>
          <a:bodyPr wrap="square">
            <a:spAutoFit/>
          </a:bodyPr>
          <a:lstStyle/>
          <a:p>
            <a:pPr algn="ctr"/>
            <a:r>
              <a:rPr lang="es-CL" sz="3600" dirty="0">
                <a:ea typeface="Verdana" panose="020B0604030504040204" pitchFamily="34" charset="0"/>
                <a:cs typeface="Verdana" panose="020B0604030504040204" pitchFamily="34" charset="0"/>
              </a:rPr>
              <a:t>“El trabajo no sólo debe respetar la vida y la salud de los trabajadores y dejarles tiempo libre para el descanso y el ocio, sino que también ha de permitirles servir a la sociedad y conseguir su autorrealización mediante el desarrollo de sus capacidades personales.”  (OIT 1975)</a:t>
            </a:r>
            <a:endParaRPr lang="es-ES_tradnl" sz="3600" dirty="0">
              <a:ea typeface="Verdana" panose="020B0604030504040204" pitchFamily="34" charset="0"/>
              <a:cs typeface="Verdana" panose="020B060403050404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0141361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36491" y="4158357"/>
            <a:ext cx="2088232" cy="208823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037" y="0"/>
            <a:ext cx="5481501" cy="774065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621127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692950" y="2746527"/>
            <a:ext cx="10296983" cy="5262979"/>
          </a:xfrm>
          <a:prstGeom prst="rect">
            <a:avLst/>
          </a:prstGeom>
          <a:noFill/>
        </p:spPr>
        <p:txBody>
          <a:bodyPr wrap="square" rtlCol="0">
            <a:spAutoFit/>
          </a:bodyPr>
          <a:lstStyle/>
          <a:p>
            <a:pPr marL="457200" indent="-457200">
              <a:buFont typeface="Arial" panose="020B0604020202020204" pitchFamily="34" charset="0"/>
              <a:buChar char="•"/>
            </a:pPr>
            <a:r>
              <a:rPr lang="es-CL" sz="2800" dirty="0" smtClean="0"/>
              <a:t>El puesto de trabajo debe ser razonablemente exigente en aspectos distintos de la pura </a:t>
            </a:r>
            <a:r>
              <a:rPr lang="es-CL" sz="2800" dirty="0" err="1" smtClean="0"/>
              <a:t>soportabilidad</a:t>
            </a:r>
            <a:r>
              <a:rPr lang="es-CL" sz="2800" dirty="0" smtClean="0"/>
              <a:t> y mínimamente variado.</a:t>
            </a:r>
          </a:p>
          <a:p>
            <a:pPr marL="457200" indent="-457200">
              <a:buFont typeface="Arial" panose="020B0604020202020204" pitchFamily="34" charset="0"/>
              <a:buChar char="•"/>
            </a:pPr>
            <a:endParaRPr lang="es-CL" sz="2800" dirty="0" smtClean="0"/>
          </a:p>
          <a:p>
            <a:pPr marL="457200" indent="-457200">
              <a:buFont typeface="Arial" panose="020B0604020202020204" pitchFamily="34" charset="0"/>
              <a:buChar char="•"/>
            </a:pPr>
            <a:r>
              <a:rPr lang="es-CL" sz="2800" dirty="0" smtClean="0"/>
              <a:t>El trabajador debe poder aprender en el puesto de trabajo y tener en él un aprendizaje continuo.</a:t>
            </a:r>
          </a:p>
          <a:p>
            <a:pPr marL="457200" indent="-457200">
              <a:buFont typeface="Arial" panose="020B0604020202020204" pitchFamily="34" charset="0"/>
              <a:buChar char="•"/>
            </a:pPr>
            <a:endParaRPr lang="es-CL" sz="2800" dirty="0" smtClean="0"/>
          </a:p>
          <a:p>
            <a:pPr marL="457200" indent="-457200">
              <a:buFont typeface="Arial" panose="020B0604020202020204" pitchFamily="34" charset="0"/>
              <a:buChar char="•"/>
            </a:pPr>
            <a:r>
              <a:rPr lang="es-CL" sz="2800" dirty="0" smtClean="0"/>
              <a:t>El puesto de trabajo debe comprender algún ámbito de toma de decisiones que el individuo pueda considerar personalmente suyo.</a:t>
            </a:r>
          </a:p>
          <a:p>
            <a:pPr marL="457200" indent="-457200">
              <a:buFont typeface="Arial" panose="020B0604020202020204" pitchFamily="34" charset="0"/>
              <a:buChar char="•"/>
            </a:pPr>
            <a:endParaRPr lang="es-CL" sz="2800" dirty="0" smtClean="0"/>
          </a:p>
          <a:p>
            <a:pPr marL="457200" indent="-457200">
              <a:buFont typeface="Arial" panose="020B0604020202020204" pitchFamily="34" charset="0"/>
              <a:buChar char="•"/>
            </a:pPr>
            <a:endParaRPr lang="es-CL" sz="2800" dirty="0" smtClean="0"/>
          </a:p>
          <a:p>
            <a:pPr marL="285750" indent="-285750">
              <a:buFontTx/>
              <a:buChar char="-"/>
            </a:pPr>
            <a:endParaRPr lang="es-CL" sz="2800" dirty="0"/>
          </a:p>
        </p:txBody>
      </p:sp>
      <p:sp>
        <p:nvSpPr>
          <p:cNvPr id="7" name="Rectangle 3"/>
          <p:cNvSpPr txBox="1">
            <a:spLocks noChangeArrowheads="1"/>
          </p:cNvSpPr>
          <p:nvPr/>
        </p:nvSpPr>
        <p:spPr bwMode="auto">
          <a:xfrm>
            <a:off x="1260822" y="1725712"/>
            <a:ext cx="11161240" cy="1006711"/>
          </a:xfrm>
          <a:prstGeom prst="rect">
            <a:avLst/>
          </a:prstGeom>
          <a:noFill/>
          <a:ln algn="ctr">
            <a:miter lim="800000"/>
            <a:headEnd/>
            <a:tailEnd/>
          </a:ln>
        </p:spPr>
        <p:txBody>
          <a:bodyPr lIns="90000" tIns="46800" rIns="90000" bIns="46800" anchor="ctr"/>
          <a:lstStyle/>
          <a:p>
            <a:pPr fontAlgn="auto">
              <a:spcBef>
                <a:spcPts val="0"/>
              </a:spcBef>
              <a:spcAft>
                <a:spcPts val="0"/>
              </a:spcAft>
              <a:defRPr/>
            </a:pPr>
            <a:r>
              <a:rPr lang="es-CL" sz="3600" kern="0" dirty="0" smtClean="0">
                <a:solidFill>
                  <a:srgbClr val="79B616"/>
                </a:solidFill>
                <a:ea typeface="Verdana" panose="020B0604030504040204" pitchFamily="34" charset="0"/>
                <a:cs typeface="Verdana" panose="020B0604030504040204" pitchFamily="34" charset="0"/>
              </a:rPr>
              <a:t>Directrices generales para el diseño de cargos </a:t>
            </a:r>
            <a:endParaRPr lang="en-US" sz="4400" kern="0" dirty="0">
              <a:solidFill>
                <a:srgbClr val="79B616"/>
              </a:solidFill>
              <a:ea typeface="Verdana" panose="020B0604030504040204" pitchFamily="34" charset="0"/>
              <a:cs typeface="Verdana" panose="020B060403050404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10626494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serscontent2.emaze.com/images/e4bfe74d-7237-4145-9f33-1a6f8da3c538/457f1b64-3e8c-476e-b6a3-cb9808e1e3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427" y="197917"/>
            <a:ext cx="7128792" cy="73750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21231961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504143" y="2989774"/>
            <a:ext cx="11593287" cy="2554545"/>
          </a:xfrm>
          <a:prstGeom prst="rect">
            <a:avLst/>
          </a:prstGeom>
        </p:spPr>
        <p:txBody>
          <a:bodyPr wrap="square">
            <a:spAutoFit/>
          </a:bodyPr>
          <a:lstStyle/>
          <a:p>
            <a:pPr algn="ctr"/>
            <a:r>
              <a:rPr lang="es-CL" sz="3200" dirty="0" smtClean="0">
                <a:ea typeface="Verdana" panose="020B0604030504040204" pitchFamily="34" charset="0"/>
                <a:cs typeface="Verdana" panose="020B0604030504040204" pitchFamily="34" charset="0"/>
              </a:rPr>
              <a:t>GESTIONAR LOS RIESGOS PSICOSOCIALES ES TAMBIÉN ACTUAR CON </a:t>
            </a:r>
            <a:r>
              <a:rPr lang="es-CL" sz="4800" dirty="0" smtClean="0">
                <a:solidFill>
                  <a:srgbClr val="79B616"/>
                </a:solidFill>
                <a:ea typeface="Verdana" panose="020B0604030504040204" pitchFamily="34" charset="0"/>
                <a:cs typeface="Verdana" panose="020B0604030504040204" pitchFamily="34" charset="0"/>
              </a:rPr>
              <a:t>SENTIDO COMÚN, </a:t>
            </a:r>
            <a:r>
              <a:rPr lang="es-CL" sz="3200" dirty="0">
                <a:ea typeface="Verdana" panose="020B0604030504040204" pitchFamily="34" charset="0"/>
                <a:cs typeface="Verdana" panose="020B0604030504040204" pitchFamily="34" charset="0"/>
              </a:rPr>
              <a:t>PROCURANDO</a:t>
            </a:r>
            <a:r>
              <a:rPr lang="es-CL" sz="3600" dirty="0">
                <a:ea typeface="Verdana" panose="020B0604030504040204" pitchFamily="34" charset="0"/>
                <a:cs typeface="Verdana" panose="020B0604030504040204" pitchFamily="34" charset="0"/>
              </a:rPr>
              <a:t> </a:t>
            </a:r>
            <a:r>
              <a:rPr lang="es-CL" sz="3200" dirty="0">
                <a:ea typeface="Verdana" panose="020B0604030504040204" pitchFamily="34" charset="0"/>
                <a:cs typeface="Verdana" panose="020B0604030504040204" pitchFamily="34" charset="0"/>
              </a:rPr>
              <a:t>CUIDAR Y RESPETAR A LA </a:t>
            </a:r>
            <a:r>
              <a:rPr lang="es-CL" sz="3200" dirty="0" smtClean="0">
                <a:ea typeface="Verdana" panose="020B0604030504040204" pitchFamily="34" charset="0"/>
                <a:cs typeface="Verdana" panose="020B0604030504040204" pitchFamily="34" charset="0"/>
              </a:rPr>
              <a:t>“HERRAMIENTA” </a:t>
            </a:r>
            <a:r>
              <a:rPr lang="es-CL" sz="3200" dirty="0">
                <a:ea typeface="Verdana" panose="020B0604030504040204" pitchFamily="34" charset="0"/>
                <a:cs typeface="Verdana" panose="020B0604030504040204" pitchFamily="34" charset="0"/>
              </a:rPr>
              <a:t>MÁS VALIOSA </a:t>
            </a:r>
            <a:r>
              <a:rPr lang="es-CL" sz="3200" dirty="0" smtClean="0">
                <a:ea typeface="Verdana" panose="020B0604030504040204" pitchFamily="34" charset="0"/>
                <a:cs typeface="Verdana" panose="020B0604030504040204" pitchFamily="34" charset="0"/>
              </a:rPr>
              <a:t>DE TODA EMPRESA: </a:t>
            </a:r>
          </a:p>
          <a:p>
            <a:pPr algn="ctr"/>
            <a:r>
              <a:rPr lang="es-CL" sz="4800" dirty="0" smtClean="0">
                <a:solidFill>
                  <a:srgbClr val="79B616"/>
                </a:solidFill>
                <a:ea typeface="Verdana" panose="020B0604030504040204" pitchFamily="34" charset="0"/>
                <a:cs typeface="Verdana" panose="020B0604030504040204" pitchFamily="34" charset="0"/>
              </a:rPr>
              <a:t>LAS </a:t>
            </a:r>
            <a:r>
              <a:rPr lang="es-CL" sz="4800" dirty="0">
                <a:solidFill>
                  <a:srgbClr val="79B616"/>
                </a:solidFill>
                <a:ea typeface="Verdana" panose="020B0604030504040204" pitchFamily="34" charset="0"/>
                <a:cs typeface="Verdana" panose="020B0604030504040204" pitchFamily="34" charset="0"/>
              </a:rPr>
              <a:t>PERSONAS</a:t>
            </a:r>
            <a:endParaRPr lang="es-ES_tradnl" sz="4800" dirty="0">
              <a:solidFill>
                <a:srgbClr val="79B616"/>
              </a:solidFill>
              <a:ea typeface="Verdana" panose="020B0604030504040204" pitchFamily="34" charset="0"/>
              <a:cs typeface="Verdana" panose="020B060403050404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7684001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924" y="6318597"/>
            <a:ext cx="7087732" cy="540590"/>
          </a:xfrm>
          <a:prstGeom prst="rect">
            <a:avLst/>
          </a:prstGeom>
        </p:spPr>
      </p:pic>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CuadroTexto 20"/>
          <p:cNvSpPr txBox="1"/>
          <p:nvPr/>
        </p:nvSpPr>
        <p:spPr>
          <a:xfrm>
            <a:off x="6156771" y="1047435"/>
            <a:ext cx="6120680" cy="523220"/>
          </a:xfrm>
          <a:prstGeom prst="rect">
            <a:avLst/>
          </a:prstGeom>
          <a:noFill/>
        </p:spPr>
        <p:txBody>
          <a:bodyPr wrap="square" rtlCol="0">
            <a:spAutoFit/>
          </a:bodyPr>
          <a:lstStyle/>
          <a:p>
            <a:r>
              <a:rPr lang="es-CL" sz="2800" i="1" smtClean="0">
                <a:solidFill>
                  <a:schemeClr val="bg1">
                    <a:lumMod val="65000"/>
                  </a:schemeClr>
                </a:solidFill>
              </a:rPr>
              <a:t>Gestión </a:t>
            </a:r>
            <a:r>
              <a:rPr lang="es-CL" sz="2800" i="1" dirty="0" smtClean="0">
                <a:solidFill>
                  <a:schemeClr val="bg1">
                    <a:lumMod val="65000"/>
                  </a:schemeClr>
                </a:solidFill>
              </a:rPr>
              <a:t>de Riesgos Psicosociales</a:t>
            </a:r>
            <a:endParaRPr lang="es-CL" sz="2800" i="1" dirty="0">
              <a:solidFill>
                <a:schemeClr val="bg1">
                  <a:lumMod val="65000"/>
                </a:schemeClr>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491" y="2266855"/>
            <a:ext cx="5328592" cy="3510599"/>
          </a:xfrm>
          <a:prstGeom prst="rect">
            <a:avLst/>
          </a:prstGeom>
        </p:spPr>
      </p:pic>
    </p:spTree>
    <p:extLst>
      <p:ext uri="{BB962C8B-B14F-4D97-AF65-F5344CB8AC3E}">
        <p14:creationId xmlns:p14="http://schemas.microsoft.com/office/powerpoint/2010/main" val="31392824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086" y="5238477"/>
            <a:ext cx="3456384" cy="2277145"/>
          </a:xfrm>
          <a:prstGeom prst="rect">
            <a:avLst/>
          </a:prstGeom>
        </p:spPr>
      </p:pic>
      <p:sp>
        <p:nvSpPr>
          <p:cNvPr id="2" name="Título 1"/>
          <p:cNvSpPr>
            <a:spLocks noGrp="1"/>
          </p:cNvSpPr>
          <p:nvPr>
            <p:ph type="ctrTitle"/>
          </p:nvPr>
        </p:nvSpPr>
        <p:spPr>
          <a:xfrm>
            <a:off x="1681688" y="2418007"/>
            <a:ext cx="9451181" cy="2467808"/>
          </a:xfrm>
        </p:spPr>
        <p:txBody>
          <a:bodyPr>
            <a:normAutofit fontScale="90000"/>
          </a:bodyPr>
          <a:lstStyle/>
          <a:p>
            <a:r>
              <a:rPr lang="es-CL" b="1" dirty="0" smtClean="0">
                <a:solidFill>
                  <a:srgbClr val="0070C0"/>
                </a:solidFill>
                <a:latin typeface="+mn-lt"/>
              </a:rPr>
              <a:t>REVISIÓN CIRCULAR 3243</a:t>
            </a:r>
            <a:br>
              <a:rPr lang="es-CL" b="1" dirty="0" smtClean="0">
                <a:solidFill>
                  <a:srgbClr val="0070C0"/>
                </a:solidFill>
                <a:latin typeface="+mn-lt"/>
              </a:rPr>
            </a:br>
            <a:r>
              <a:rPr lang="es-CL" b="1" dirty="0" smtClean="0">
                <a:solidFill>
                  <a:srgbClr val="0070C0"/>
                </a:solidFill>
                <a:latin typeface="+mn-lt"/>
              </a:rPr>
              <a:t>2 DE SEPTIEMBRE DE2016</a:t>
            </a:r>
            <a:br>
              <a:rPr lang="es-CL" b="1" dirty="0" smtClean="0">
                <a:solidFill>
                  <a:srgbClr val="0070C0"/>
                </a:solidFill>
                <a:latin typeface="+mn-lt"/>
              </a:rPr>
            </a:br>
            <a:r>
              <a:rPr lang="es-CL" b="1" dirty="0" smtClean="0">
                <a:solidFill>
                  <a:srgbClr val="0070C0"/>
                </a:solidFill>
                <a:latin typeface="+mn-lt"/>
              </a:rPr>
              <a:t>SUSESO</a:t>
            </a:r>
            <a:r>
              <a:rPr lang="es-CL" dirty="0" smtClean="0">
                <a:solidFill>
                  <a:srgbClr val="0070C0"/>
                </a:solidFill>
                <a:latin typeface="+mn-lt"/>
              </a:rPr>
              <a:t/>
            </a:r>
            <a:br>
              <a:rPr lang="es-CL" dirty="0" smtClean="0">
                <a:solidFill>
                  <a:srgbClr val="0070C0"/>
                </a:solidFill>
                <a:latin typeface="+mn-lt"/>
              </a:rPr>
            </a:br>
            <a:r>
              <a:rPr lang="es-CL" sz="4134" dirty="0">
                <a:solidFill>
                  <a:srgbClr val="0070C0"/>
                </a:solidFill>
                <a:latin typeface="+mn-lt"/>
              </a:rPr>
              <a:t>METODOLOGÍA DE EVALUACIÓN E INTERVENCIÓN EN RIESGOS PSICOSOCIALES EN EL TRABAJO</a:t>
            </a:r>
            <a:endParaRPr lang="es-CL" dirty="0">
              <a:solidFill>
                <a:srgbClr val="0070C0"/>
              </a:solidFill>
              <a:latin typeface="+mn-lt"/>
            </a:endParaRPr>
          </a:p>
        </p:txBody>
      </p:sp>
    </p:spTree>
    <p:extLst>
      <p:ext uri="{BB962C8B-B14F-4D97-AF65-F5344CB8AC3E}">
        <p14:creationId xmlns:p14="http://schemas.microsoft.com/office/powerpoint/2010/main" val="32681593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4831224" y="1545084"/>
            <a:ext cx="3381506" cy="687263"/>
          </a:xfrm>
          <a:prstGeom prst="rect">
            <a:avLst/>
          </a:prstGeom>
          <a:noFill/>
        </p:spPr>
        <p:txBody>
          <a:bodyPr wrap="none" rtlCol="0">
            <a:spAutoFit/>
          </a:bodyPr>
          <a:lstStyle/>
          <a:p>
            <a:r>
              <a:rPr lang="es-CL" sz="3721" b="1" dirty="0">
                <a:solidFill>
                  <a:srgbClr val="0070C0"/>
                </a:solidFill>
              </a:rPr>
              <a:t>ANTECEDENTES</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7" name="CuadroTexto 6"/>
          <p:cNvSpPr txBox="1"/>
          <p:nvPr/>
        </p:nvSpPr>
        <p:spPr>
          <a:xfrm>
            <a:off x="1025292" y="2149504"/>
            <a:ext cx="10550987" cy="6408976"/>
          </a:xfrm>
          <a:prstGeom prst="rect">
            <a:avLst/>
          </a:prstGeom>
          <a:noFill/>
        </p:spPr>
        <p:txBody>
          <a:bodyPr wrap="square" rtlCol="0">
            <a:spAutoFit/>
          </a:bodyPr>
          <a:lstStyle/>
          <a:p>
            <a:pPr marL="261682" indent="-261682">
              <a:buFontTx/>
              <a:buChar char="-"/>
            </a:pPr>
            <a:r>
              <a:rPr lang="es-CL" sz="2481" b="1" dirty="0">
                <a:solidFill>
                  <a:srgbClr val="79B616"/>
                </a:solidFill>
              </a:rPr>
              <a:t>Los Factores de riesgo psicosocial </a:t>
            </a:r>
            <a:r>
              <a:rPr lang="es-CL" sz="2481" dirty="0">
                <a:ea typeface="Verdana" panose="020B0604030504040204" pitchFamily="34" charset="0"/>
                <a:cs typeface="Verdana" panose="020B0604030504040204" pitchFamily="34" charset="0"/>
              </a:rPr>
              <a:t>poseen el potencial de generar enfermedades de salud mental e incluso somática en los trabajadores</a:t>
            </a:r>
          </a:p>
          <a:p>
            <a:pPr marL="261682" indent="-261682">
              <a:buFontTx/>
              <a:buChar char="-"/>
            </a:pPr>
            <a:endParaRPr lang="es-CL" sz="2481" dirty="0">
              <a:ea typeface="Verdana" panose="020B0604030504040204" pitchFamily="34" charset="0"/>
              <a:cs typeface="Verdana" panose="020B0604030504040204" pitchFamily="34" charset="0"/>
            </a:endParaRPr>
          </a:p>
          <a:p>
            <a:pPr marL="261682" indent="-261682">
              <a:buFontTx/>
              <a:buChar char="-"/>
            </a:pPr>
            <a:r>
              <a:rPr lang="es-CL" sz="2481" dirty="0">
                <a:ea typeface="Verdana" panose="020B0604030504040204" pitchFamily="34" charset="0"/>
                <a:cs typeface="Verdana" panose="020B0604030504040204" pitchFamily="34" charset="0"/>
              </a:rPr>
              <a:t>El instrumento validado en chile para la medición del riesgo psicosocial laboral es el </a:t>
            </a:r>
            <a:r>
              <a:rPr lang="es-CL" sz="2481" b="1" dirty="0">
                <a:solidFill>
                  <a:srgbClr val="79B616"/>
                </a:solidFill>
              </a:rPr>
              <a:t>Cuestionario SUSESO/Isas21</a:t>
            </a:r>
          </a:p>
          <a:p>
            <a:pPr marL="261682" indent="-261682">
              <a:buFontTx/>
              <a:buChar char="-"/>
            </a:pPr>
            <a:endParaRPr lang="es-CL" sz="2481" b="1" dirty="0">
              <a:ea typeface="Verdana" panose="020B0604030504040204" pitchFamily="34" charset="0"/>
              <a:cs typeface="Verdana" panose="020B0604030504040204" pitchFamily="34" charset="0"/>
            </a:endParaRPr>
          </a:p>
          <a:p>
            <a:pPr marL="261682" indent="-261682">
              <a:buFontTx/>
              <a:buChar char="-"/>
            </a:pPr>
            <a:r>
              <a:rPr lang="es-CL" sz="2481" dirty="0">
                <a:ea typeface="Verdana" panose="020B0604030504040204" pitchFamily="34" charset="0"/>
                <a:cs typeface="Verdana" panose="020B0604030504040204" pitchFamily="34" charset="0"/>
              </a:rPr>
              <a:t>Existen dos versiones del Cuestionario: </a:t>
            </a:r>
            <a:r>
              <a:rPr lang="es-CL" sz="2481" b="1" dirty="0">
                <a:solidFill>
                  <a:srgbClr val="79B616"/>
                </a:solidFill>
                <a:ea typeface="Verdana" panose="020B0604030504040204" pitchFamily="34" charset="0"/>
                <a:cs typeface="Verdana" panose="020B0604030504040204" pitchFamily="34" charset="0"/>
              </a:rPr>
              <a:t>El Completo</a:t>
            </a:r>
            <a:r>
              <a:rPr lang="es-CL" sz="2481" dirty="0">
                <a:ea typeface="Verdana" panose="020B0604030504040204" pitchFamily="34" charset="0"/>
                <a:cs typeface="Verdana" panose="020B0604030504040204" pitchFamily="34" charset="0"/>
              </a:rPr>
              <a:t>, que está diseñado para ser aplicado como herramienta de medición y caracterización del RPSL, con el fin de establecer su nivel, diseñar intervenciones, investigación y vigilancia epidemiológica.</a:t>
            </a:r>
          </a:p>
          <a:p>
            <a:r>
              <a:rPr lang="es-CL" sz="2481" b="1" dirty="0">
                <a:solidFill>
                  <a:srgbClr val="79B616"/>
                </a:solidFill>
                <a:ea typeface="Verdana" panose="020B0604030504040204" pitchFamily="34" charset="0"/>
                <a:cs typeface="Verdana" panose="020B0604030504040204" pitchFamily="34" charset="0"/>
              </a:rPr>
              <a:t>La versión breve</a:t>
            </a:r>
            <a:r>
              <a:rPr lang="es-CL" sz="2481" dirty="0">
                <a:ea typeface="Verdana" panose="020B0604030504040204" pitchFamily="34" charset="0"/>
                <a:cs typeface="Verdana" panose="020B0604030504040204" pitchFamily="34" charset="0"/>
              </a:rPr>
              <a:t>, está construida para ser aplicada principalmente como tamizaje, diseño de intervenciones y establecer el nivel de RPSL.</a:t>
            </a:r>
          </a:p>
          <a:p>
            <a:pPr marL="261682" indent="-261682">
              <a:buFontTx/>
              <a:buChar char="-"/>
            </a:pPr>
            <a:endParaRPr lang="es-CL" sz="2481" dirty="0">
              <a:ea typeface="Verdana" panose="020B0604030504040204" pitchFamily="34" charset="0"/>
              <a:cs typeface="Verdana" panose="020B0604030504040204" pitchFamily="34" charset="0"/>
            </a:endParaRPr>
          </a:p>
          <a:p>
            <a:pPr marL="261682" indent="-261682">
              <a:buFontTx/>
              <a:buChar char="-"/>
            </a:pPr>
            <a:endParaRPr lang="es-CL" sz="2481" dirty="0">
              <a:ea typeface="Verdana" panose="020B0604030504040204" pitchFamily="34" charset="0"/>
              <a:cs typeface="Verdana" panose="020B0604030504040204" pitchFamily="34" charset="0"/>
            </a:endParaRPr>
          </a:p>
          <a:p>
            <a:pPr marL="261682" indent="-261682">
              <a:buFontTx/>
              <a:buChar char="-"/>
            </a:pPr>
            <a:endParaRPr lang="es-CL" sz="2481" dirty="0">
              <a:ea typeface="Verdana" panose="020B0604030504040204" pitchFamily="34" charset="0"/>
              <a:cs typeface="Verdana" panose="020B0604030504040204" pitchFamily="34" charset="0"/>
            </a:endParaRPr>
          </a:p>
          <a:p>
            <a:pPr marL="261682" indent="-261682">
              <a:buFontTx/>
              <a:buChar char="-"/>
            </a:pPr>
            <a:endParaRPr lang="es-CL" sz="2481" dirty="0">
              <a:ea typeface="Verdana" panose="020B0604030504040204" pitchFamily="34" charset="0"/>
              <a:cs typeface="Verdana" panose="020B060403050404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9683420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468648" y="1710468"/>
            <a:ext cx="8020432" cy="687263"/>
          </a:xfrm>
          <a:prstGeom prst="rect">
            <a:avLst/>
          </a:prstGeom>
          <a:noFill/>
        </p:spPr>
        <p:txBody>
          <a:bodyPr wrap="none" rtlCol="0">
            <a:spAutoFit/>
          </a:bodyPr>
          <a:lstStyle/>
          <a:p>
            <a:r>
              <a:rPr lang="es-CL" sz="3721" b="1" dirty="0">
                <a:solidFill>
                  <a:srgbClr val="0070C0"/>
                </a:solidFill>
              </a:rPr>
              <a:t>¿QUÉ CAMBIOS TRAE ESTA CIRCULAR?</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748087" y="3108241"/>
            <a:ext cx="11209845" cy="2725923"/>
          </a:xfrm>
          <a:prstGeom prst="rect">
            <a:avLst/>
          </a:prstGeom>
          <a:noFill/>
        </p:spPr>
        <p:txBody>
          <a:bodyPr wrap="square" rtlCol="0">
            <a:spAutoFit/>
          </a:bodyPr>
          <a:lstStyle/>
          <a:p>
            <a:r>
              <a:rPr lang="es-CL" sz="2894" dirty="0"/>
              <a:t> La aplicación del instrumento SUSESO/Istas21 debe ser como resultado del consenso entre las partes involucradas en la prevención de riesgos de cada </a:t>
            </a:r>
            <a:r>
              <a:rPr lang="es-CL" sz="2894" b="1" dirty="0">
                <a:solidFill>
                  <a:srgbClr val="79B616"/>
                </a:solidFill>
              </a:rPr>
              <a:t>centro de trabajo. </a:t>
            </a:r>
            <a:r>
              <a:rPr lang="es-CL" sz="2894" dirty="0"/>
              <a:t>La falta de acuerdo, impide que los resultados sean utilizados como medición válida.</a:t>
            </a:r>
          </a:p>
          <a:p>
            <a:r>
              <a:rPr lang="es-CL" sz="2894" dirty="0"/>
              <a:t>Cualquier falta de consenso debe quedar registrada por escrito.</a:t>
            </a:r>
          </a:p>
          <a:p>
            <a:endParaRPr lang="es-CL" sz="2067"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4415246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525501" y="1723779"/>
            <a:ext cx="9953848" cy="687263"/>
          </a:xfrm>
          <a:prstGeom prst="rect">
            <a:avLst/>
          </a:prstGeom>
          <a:noFill/>
        </p:spPr>
        <p:txBody>
          <a:bodyPr wrap="none" rtlCol="0">
            <a:spAutoFit/>
          </a:bodyPr>
          <a:lstStyle/>
          <a:p>
            <a:r>
              <a:rPr lang="es-CL" sz="3721" b="1" dirty="0">
                <a:solidFill>
                  <a:srgbClr val="0070C0"/>
                </a:solidFill>
              </a:rPr>
              <a:t>ÉNFASIS EN UNA METODOLOGÍA PARTICIPATIVA</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748087" y="3108241"/>
            <a:ext cx="11209845" cy="2725923"/>
          </a:xfrm>
          <a:prstGeom prst="rect">
            <a:avLst/>
          </a:prstGeom>
          <a:noFill/>
        </p:spPr>
        <p:txBody>
          <a:bodyPr wrap="square" rtlCol="0">
            <a:spAutoFit/>
          </a:bodyPr>
          <a:lstStyle/>
          <a:p>
            <a:r>
              <a:rPr lang="es-CL" sz="2894" dirty="0"/>
              <a:t>El Cuestionario SUSESO/ISTAS 21 es </a:t>
            </a:r>
            <a:r>
              <a:rPr lang="es-CL" sz="2894" b="1" dirty="0">
                <a:solidFill>
                  <a:srgbClr val="79B616"/>
                </a:solidFill>
              </a:rPr>
              <a:t>MUCHO MÁS QUE UN CUESTIONARIO</a:t>
            </a:r>
            <a:r>
              <a:rPr lang="es-CL" sz="2894" dirty="0"/>
              <a:t>, es un método para medir y modificar los riesgos psicosociales del trabajo a través de una </a:t>
            </a:r>
            <a:r>
              <a:rPr lang="es-CL" sz="2894" b="1" dirty="0">
                <a:solidFill>
                  <a:srgbClr val="79B616"/>
                </a:solidFill>
              </a:rPr>
              <a:t>METODOLOGÍA PARTICIPATIVA </a:t>
            </a:r>
            <a:r>
              <a:rPr lang="es-CL" sz="2894" dirty="0"/>
              <a:t>que incluya a todos los interesados (trabajadores operativos, supervisores, gerentes, expertos). </a:t>
            </a:r>
          </a:p>
          <a:p>
            <a:endParaRPr lang="es-CL" sz="2067"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22881806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250641" y="1723779"/>
            <a:ext cx="8359756" cy="687263"/>
          </a:xfrm>
          <a:prstGeom prst="rect">
            <a:avLst/>
          </a:prstGeom>
          <a:noFill/>
        </p:spPr>
        <p:txBody>
          <a:bodyPr wrap="none" rtlCol="0">
            <a:spAutoFit/>
          </a:bodyPr>
          <a:lstStyle/>
          <a:p>
            <a:r>
              <a:rPr lang="es-CL" sz="3721" b="1" dirty="0">
                <a:solidFill>
                  <a:srgbClr val="0070C0"/>
                </a:solidFill>
              </a:rPr>
              <a:t>FOCALIZACIÓN DE LA DOBLE PRESENCIA</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814644" y="3129024"/>
            <a:ext cx="11209845" cy="2265583"/>
          </a:xfrm>
          <a:prstGeom prst="rect">
            <a:avLst/>
          </a:prstGeom>
          <a:noFill/>
        </p:spPr>
        <p:txBody>
          <a:bodyPr wrap="square" rtlCol="0">
            <a:spAutoFit/>
          </a:bodyPr>
          <a:lstStyle/>
          <a:p>
            <a:r>
              <a:rPr lang="es-CL" sz="2894" dirty="0"/>
              <a:t>El Cuestionario SUSESO/ISTAS 21 evalúa 5 grandes dimensiones y 19 </a:t>
            </a:r>
            <a:r>
              <a:rPr lang="es-CL" sz="2894" dirty="0" err="1"/>
              <a:t>subdimensiones</a:t>
            </a:r>
            <a:r>
              <a:rPr lang="es-CL" sz="2894" dirty="0"/>
              <a:t>, dejando fuera la </a:t>
            </a:r>
            <a:r>
              <a:rPr lang="es-CL" sz="2894" dirty="0" err="1"/>
              <a:t>subdimensión</a:t>
            </a:r>
            <a:r>
              <a:rPr lang="es-CL" sz="2894" dirty="0"/>
              <a:t> </a:t>
            </a:r>
            <a:r>
              <a:rPr lang="es-CL" sz="2894" b="1" dirty="0">
                <a:solidFill>
                  <a:srgbClr val="79B616"/>
                </a:solidFill>
              </a:rPr>
              <a:t>CARGA DE TAREAS DOMÉSTICAS </a:t>
            </a:r>
            <a:r>
              <a:rPr lang="es-CL" sz="2894" dirty="0"/>
              <a:t>y manteniendo únicamente en </a:t>
            </a:r>
            <a:r>
              <a:rPr lang="es-CL" sz="2894" b="1" dirty="0"/>
              <a:t>DOBLE PRESENCIA </a:t>
            </a:r>
            <a:r>
              <a:rPr lang="es-CL" sz="2894" dirty="0"/>
              <a:t>la </a:t>
            </a:r>
            <a:r>
              <a:rPr lang="es-CL" sz="2894" dirty="0" err="1"/>
              <a:t>subdimensión</a:t>
            </a:r>
            <a:r>
              <a:rPr lang="es-CL" sz="2894" b="1" dirty="0">
                <a:solidFill>
                  <a:srgbClr val="79B616"/>
                </a:solidFill>
              </a:rPr>
              <a:t> PREOCUPACIÓN POR LAS TAREAS DOMÉSTICAS</a:t>
            </a:r>
          </a:p>
          <a:p>
            <a:endParaRPr lang="es-CL" sz="2067"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27031101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250641" y="1723779"/>
            <a:ext cx="8359756" cy="687263"/>
          </a:xfrm>
          <a:prstGeom prst="rect">
            <a:avLst/>
          </a:prstGeom>
          <a:noFill/>
        </p:spPr>
        <p:txBody>
          <a:bodyPr wrap="none" rtlCol="0">
            <a:spAutoFit/>
          </a:bodyPr>
          <a:lstStyle/>
          <a:p>
            <a:r>
              <a:rPr lang="es-CL" sz="3721" b="1" dirty="0">
                <a:solidFill>
                  <a:srgbClr val="0070C0"/>
                </a:solidFill>
              </a:rPr>
              <a:t>FOCALIZACIÓN DE LA DOBLE PRESENCIA</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827956" y="4739717"/>
            <a:ext cx="11209845" cy="1805242"/>
          </a:xfrm>
          <a:prstGeom prst="rect">
            <a:avLst/>
          </a:prstGeom>
          <a:noFill/>
        </p:spPr>
        <p:txBody>
          <a:bodyPr wrap="square" rtlCol="0">
            <a:spAutoFit/>
          </a:bodyPr>
          <a:lstStyle/>
          <a:p>
            <a:r>
              <a:rPr lang="es-CL" sz="2894" b="1" dirty="0">
                <a:solidFill>
                  <a:srgbClr val="79B616"/>
                </a:solidFill>
              </a:rPr>
              <a:t>Se Agrega: </a:t>
            </a:r>
            <a:r>
              <a:rPr lang="es-CL" sz="2894" dirty="0"/>
              <a:t>¿Hay situaciones en las que debería estar en el trabajo y en la casa a la vez? (para cuidar un hijo enfermo, por accidente de algún familiar, por el cuidado de abuelos, etc.) 	</a:t>
            </a:r>
          </a:p>
          <a:p>
            <a:endParaRPr lang="es-CL" sz="2067" dirty="0"/>
          </a:p>
        </p:txBody>
      </p:sp>
      <p:sp>
        <p:nvSpPr>
          <p:cNvPr id="6" name="CuadroTexto 5"/>
          <p:cNvSpPr txBox="1"/>
          <p:nvPr/>
        </p:nvSpPr>
        <p:spPr>
          <a:xfrm>
            <a:off x="827956" y="2897726"/>
            <a:ext cx="11209845" cy="1410712"/>
          </a:xfrm>
          <a:prstGeom prst="rect">
            <a:avLst/>
          </a:prstGeom>
          <a:noFill/>
        </p:spPr>
        <p:txBody>
          <a:bodyPr wrap="square" rtlCol="0">
            <a:spAutoFit/>
          </a:bodyPr>
          <a:lstStyle/>
          <a:p>
            <a:r>
              <a:rPr lang="es-CL" sz="2894" b="1" dirty="0">
                <a:solidFill>
                  <a:srgbClr val="79B616"/>
                </a:solidFill>
              </a:rPr>
              <a:t>Se elimina: </a:t>
            </a:r>
            <a:r>
              <a:rPr lang="es-CL" sz="3308" dirty="0"/>
              <a:t>¿</a:t>
            </a:r>
            <a:r>
              <a:rPr lang="es-CL" sz="2894" dirty="0"/>
              <a:t>Cuando está ausente un día de casa, las tareas domésticas que realiza, se quedan sin hacer?	</a:t>
            </a:r>
          </a:p>
          <a:p>
            <a:endParaRPr lang="es-CL" sz="2067"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3407639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408207" y="1723779"/>
            <a:ext cx="8031765" cy="687263"/>
          </a:xfrm>
          <a:prstGeom prst="rect">
            <a:avLst/>
          </a:prstGeom>
          <a:noFill/>
        </p:spPr>
        <p:txBody>
          <a:bodyPr wrap="none" rtlCol="0">
            <a:spAutoFit/>
          </a:bodyPr>
          <a:lstStyle/>
          <a:p>
            <a:r>
              <a:rPr lang="es-CL" sz="3721" b="1" dirty="0">
                <a:solidFill>
                  <a:srgbClr val="0070C0"/>
                </a:solidFill>
              </a:rPr>
              <a:t>N° DE PREGUNTAS DEL CUESTIONARIO</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562468"/>
            <a:ext cx="11209845" cy="1936796"/>
          </a:xfrm>
          <a:prstGeom prst="rect">
            <a:avLst/>
          </a:prstGeom>
          <a:noFill/>
        </p:spPr>
        <p:txBody>
          <a:bodyPr wrap="square" rtlCol="0">
            <a:spAutoFit/>
          </a:bodyPr>
          <a:lstStyle/>
          <a:p>
            <a:r>
              <a:rPr lang="es-CL" sz="2894" dirty="0"/>
              <a:t>El Cuestionario SUSESO/ISTAS 21 </a:t>
            </a:r>
            <a:r>
              <a:rPr lang="es-CL" sz="2894" b="1" dirty="0">
                <a:solidFill>
                  <a:srgbClr val="79B616"/>
                </a:solidFill>
              </a:rPr>
              <a:t>Versión Completa </a:t>
            </a:r>
            <a:r>
              <a:rPr lang="es-CL" sz="2894" dirty="0"/>
              <a:t>contiene 142 preguntas divididas en una sección general de 53 preguntas y una sección específica de 89 preguntas de riesgo psicosocial que se agrupan en 19 </a:t>
            </a:r>
            <a:r>
              <a:rPr lang="es-CL" sz="2894" dirty="0" err="1"/>
              <a:t>subdimensiones</a:t>
            </a:r>
            <a:r>
              <a:rPr lang="es-CL" sz="2894" dirty="0"/>
              <a:t> y 5 dimensiones.</a:t>
            </a:r>
            <a:endParaRPr lang="es-CL" sz="2067" dirty="0"/>
          </a:p>
        </p:txBody>
      </p:sp>
      <p:sp>
        <p:nvSpPr>
          <p:cNvPr id="6" name="CuadroTexto 5"/>
          <p:cNvSpPr txBox="1"/>
          <p:nvPr/>
        </p:nvSpPr>
        <p:spPr>
          <a:xfrm>
            <a:off x="695865" y="4823208"/>
            <a:ext cx="11209845" cy="1476456"/>
          </a:xfrm>
          <a:prstGeom prst="rect">
            <a:avLst/>
          </a:prstGeom>
          <a:noFill/>
        </p:spPr>
        <p:txBody>
          <a:bodyPr wrap="square" rtlCol="0">
            <a:spAutoFit/>
          </a:bodyPr>
          <a:lstStyle/>
          <a:p>
            <a:r>
              <a:rPr lang="es-CL" sz="2894" dirty="0"/>
              <a:t>El Cuestionario SUSESO/ISTAS 21 </a:t>
            </a:r>
            <a:r>
              <a:rPr lang="es-CL" sz="2894" b="1" dirty="0">
                <a:solidFill>
                  <a:srgbClr val="79B616"/>
                </a:solidFill>
              </a:rPr>
              <a:t>Versión Breve </a:t>
            </a:r>
            <a:r>
              <a:rPr lang="es-CL" sz="2894" dirty="0"/>
              <a:t>contiene 20 preguntas agrupadas en 19 </a:t>
            </a:r>
            <a:r>
              <a:rPr lang="es-CL" sz="2894" dirty="0" err="1"/>
              <a:t>subdimensiones</a:t>
            </a:r>
            <a:r>
              <a:rPr lang="es-CL" sz="2894" dirty="0"/>
              <a:t> y 5 dimensiones.</a:t>
            </a:r>
          </a:p>
          <a:p>
            <a:r>
              <a:rPr lang="es-CL" sz="2894" dirty="0"/>
              <a:t>A este se le agregaron </a:t>
            </a:r>
            <a:r>
              <a:rPr lang="es-CL" sz="2894" b="1" dirty="0">
                <a:solidFill>
                  <a:srgbClr val="79B616"/>
                </a:solidFill>
              </a:rPr>
              <a:t>Sexo y Edad</a:t>
            </a:r>
            <a:r>
              <a:rPr lang="es-CL" sz="2894" dirty="0"/>
              <a:t>*</a:t>
            </a:r>
            <a:endParaRPr lang="es-CL" sz="2067"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92178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156771" y="1047435"/>
            <a:ext cx="6120680" cy="523220"/>
          </a:xfrm>
          <a:prstGeom prst="rect">
            <a:avLst/>
          </a:prstGeom>
          <a:noFill/>
        </p:spPr>
        <p:txBody>
          <a:bodyPr wrap="square" rtlCol="0">
            <a:spAutoFit/>
          </a:bodyPr>
          <a:lstStyle/>
          <a:p>
            <a:r>
              <a:rPr lang="es-CL" sz="2800" i="1" dirty="0" smtClean="0">
                <a:solidFill>
                  <a:schemeClr val="bg1">
                    <a:lumMod val="65000"/>
                  </a:schemeClr>
                </a:solidFill>
              </a:rPr>
              <a:t>Gestión de Riesgos Psicosociales</a:t>
            </a:r>
            <a:endParaRPr lang="es-CL" sz="2800" i="1" dirty="0">
              <a:solidFill>
                <a:schemeClr val="bg1">
                  <a:lumMod val="65000"/>
                </a:schemeClr>
              </a:solidFill>
            </a:endParaRPr>
          </a:p>
        </p:txBody>
      </p:sp>
      <p:sp>
        <p:nvSpPr>
          <p:cNvPr id="19" name="39 Rectángulo redondeado"/>
          <p:cNvSpPr/>
          <p:nvPr/>
        </p:nvSpPr>
        <p:spPr>
          <a:xfrm>
            <a:off x="180107" y="1640108"/>
            <a:ext cx="12241360" cy="85604"/>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2196331" y="2299920"/>
            <a:ext cx="9126263" cy="3539430"/>
          </a:xfrm>
          <a:prstGeom prst="rect">
            <a:avLst/>
          </a:prstGeom>
        </p:spPr>
        <p:txBody>
          <a:bodyPr wrap="square">
            <a:spAutoFit/>
          </a:bodyPr>
          <a:lstStyle/>
          <a:p>
            <a:pPr marL="457200" indent="-457200">
              <a:buFont typeface="Arial" panose="020B0604020202020204" pitchFamily="34" charset="0"/>
              <a:buChar char="•"/>
            </a:pPr>
            <a:r>
              <a:rPr lang="es-CL" sz="2800" dirty="0"/>
              <a:t>Debe existir cierto grado de apoyo social y reconocimiento en el lugar de trabajo.</a:t>
            </a:r>
          </a:p>
          <a:p>
            <a:pPr marL="457200" indent="-457200">
              <a:buFont typeface="Arial" panose="020B0604020202020204" pitchFamily="34" charset="0"/>
              <a:buChar char="•"/>
            </a:pPr>
            <a:endParaRPr lang="es-CL" sz="2800" dirty="0"/>
          </a:p>
          <a:p>
            <a:pPr marL="457200" indent="-457200">
              <a:buFont typeface="Arial" panose="020B0604020202020204" pitchFamily="34" charset="0"/>
              <a:buChar char="•"/>
            </a:pPr>
            <a:r>
              <a:rPr lang="es-CL" sz="2800" dirty="0"/>
              <a:t>El trabajador debe poder establecer una relación entre lo que hace o produce y la vida social.</a:t>
            </a:r>
          </a:p>
          <a:p>
            <a:pPr marL="457200" indent="-457200">
              <a:buFont typeface="Arial" panose="020B0604020202020204" pitchFamily="34" charset="0"/>
              <a:buChar char="•"/>
            </a:pPr>
            <a:endParaRPr lang="es-CL" sz="2800" dirty="0"/>
          </a:p>
          <a:p>
            <a:pPr marL="457200" indent="-457200">
              <a:buFont typeface="Arial" panose="020B0604020202020204" pitchFamily="34" charset="0"/>
              <a:buChar char="•"/>
            </a:pPr>
            <a:r>
              <a:rPr lang="es-CL" sz="2800" dirty="0"/>
              <a:t>El trabajador debe sentir que el puesto de trabajo conduce a algún tipo de futuro deseable.</a:t>
            </a:r>
          </a:p>
        </p:txBody>
      </p:sp>
      <p:sp>
        <p:nvSpPr>
          <p:cNvPr id="6" name="CuadroTexto 5"/>
          <p:cNvSpPr txBox="1"/>
          <p:nvPr/>
        </p:nvSpPr>
        <p:spPr>
          <a:xfrm>
            <a:off x="4500587" y="6190550"/>
            <a:ext cx="7128792" cy="400110"/>
          </a:xfrm>
          <a:prstGeom prst="rect">
            <a:avLst/>
          </a:prstGeom>
          <a:noFill/>
        </p:spPr>
        <p:txBody>
          <a:bodyPr wrap="square" rtlCol="0">
            <a:spAutoFit/>
          </a:bodyPr>
          <a:lstStyle/>
          <a:p>
            <a:pPr algn="r"/>
            <a:r>
              <a:rPr lang="es-CL" dirty="0" err="1" smtClean="0"/>
              <a:t>Tavistock</a:t>
            </a:r>
            <a:r>
              <a:rPr lang="es-CL" dirty="0" smtClean="0"/>
              <a:t> </a:t>
            </a:r>
            <a:r>
              <a:rPr lang="es-CL" dirty="0" err="1" smtClean="0"/>
              <a:t>Institute</a:t>
            </a:r>
            <a:r>
              <a:rPr lang="es-CL" dirty="0" smtClean="0"/>
              <a:t> 1963</a:t>
            </a:r>
            <a:endParaRPr lang="es-CL"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1" y="6402064"/>
            <a:ext cx="1668366" cy="1099158"/>
          </a:xfrm>
          <a:prstGeom prst="rect">
            <a:avLst/>
          </a:prstGeom>
        </p:spPr>
      </p:pic>
    </p:spTree>
    <p:extLst>
      <p:ext uri="{BB962C8B-B14F-4D97-AF65-F5344CB8AC3E}">
        <p14:creationId xmlns:p14="http://schemas.microsoft.com/office/powerpoint/2010/main" val="36907184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3047488" y="1710469"/>
            <a:ext cx="6713373" cy="687263"/>
          </a:xfrm>
          <a:prstGeom prst="rect">
            <a:avLst/>
          </a:prstGeom>
          <a:noFill/>
        </p:spPr>
        <p:txBody>
          <a:bodyPr wrap="none" rtlCol="0">
            <a:spAutoFit/>
          </a:bodyPr>
          <a:lstStyle/>
          <a:p>
            <a:r>
              <a:rPr lang="es-CL" sz="3721" b="1" dirty="0">
                <a:solidFill>
                  <a:srgbClr val="0070C0"/>
                </a:solidFill>
              </a:rPr>
              <a:t>PORCENTAJE DE PARTICIPACIÓN</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748087" y="3108241"/>
            <a:ext cx="11209845" cy="1476456"/>
          </a:xfrm>
          <a:prstGeom prst="rect">
            <a:avLst/>
          </a:prstGeom>
          <a:noFill/>
        </p:spPr>
        <p:txBody>
          <a:bodyPr wrap="square" rtlCol="0">
            <a:spAutoFit/>
          </a:bodyPr>
          <a:lstStyle/>
          <a:p>
            <a:r>
              <a:rPr lang="es-CL" sz="2894" dirty="0"/>
              <a:t>Una tasa de respuesta se considera representativa cuando logra </a:t>
            </a:r>
            <a:r>
              <a:rPr lang="es-CL" sz="2894" b="1" dirty="0">
                <a:solidFill>
                  <a:srgbClr val="79B616"/>
                </a:solidFill>
              </a:rPr>
              <a:t>60% o más de participación</a:t>
            </a:r>
            <a:r>
              <a:rPr lang="es-CL" sz="2894" dirty="0"/>
              <a:t> de los trabajadores y será mejor cuanto esté más cercana al 100%. </a:t>
            </a:r>
            <a:endParaRPr lang="es-CL" sz="2067"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7400982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980351" y="1599006"/>
            <a:ext cx="6967136" cy="687263"/>
          </a:xfrm>
          <a:prstGeom prst="rect">
            <a:avLst/>
          </a:prstGeom>
          <a:noFill/>
        </p:spPr>
        <p:txBody>
          <a:bodyPr wrap="none" rtlCol="0">
            <a:spAutoFit/>
          </a:bodyPr>
          <a:lstStyle/>
          <a:p>
            <a:r>
              <a:rPr lang="es-CL" sz="3721" b="1" dirty="0">
                <a:solidFill>
                  <a:srgbClr val="0070C0"/>
                </a:solidFill>
              </a:rPr>
              <a:t>SUSESO/ISTAS21 VERSIÓN BREVE</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748087" y="2642337"/>
            <a:ext cx="11209845" cy="4238497"/>
          </a:xfrm>
          <a:prstGeom prst="rect">
            <a:avLst/>
          </a:prstGeom>
          <a:noFill/>
        </p:spPr>
        <p:txBody>
          <a:bodyPr wrap="square" rtlCol="0">
            <a:spAutoFit/>
          </a:bodyPr>
          <a:lstStyle/>
          <a:p>
            <a:r>
              <a:rPr lang="es-CL" sz="2894" dirty="0"/>
              <a:t>La versión breve también es posible utilizarla como </a:t>
            </a:r>
            <a:r>
              <a:rPr lang="es-CL" sz="2894" b="1" dirty="0">
                <a:solidFill>
                  <a:srgbClr val="79B616"/>
                </a:solidFill>
              </a:rPr>
              <a:t>instrumento de capacitación</a:t>
            </a:r>
            <a:r>
              <a:rPr lang="es-CL" sz="2894" dirty="0"/>
              <a:t>, para mostrar la estructura general del Cuestionario y el tipo de preguntas. </a:t>
            </a:r>
          </a:p>
          <a:p>
            <a:endParaRPr lang="es-CL" sz="2894" dirty="0"/>
          </a:p>
          <a:p>
            <a:r>
              <a:rPr lang="es-CL" sz="2894" dirty="0"/>
              <a:t>Consta de dos partes: una sección general que contiene </a:t>
            </a:r>
            <a:r>
              <a:rPr lang="es-CL" sz="2894" b="1" dirty="0">
                <a:solidFill>
                  <a:srgbClr val="79B616"/>
                </a:solidFill>
              </a:rPr>
              <a:t>5 preguntas sobre datos demográficos</a:t>
            </a:r>
            <a:r>
              <a:rPr lang="es-CL" sz="2894" dirty="0"/>
              <a:t> (sexo y edad) y caracterización del trabajo actual (Unidades de análisis).</a:t>
            </a:r>
          </a:p>
          <a:p>
            <a:endParaRPr lang="es-CL" sz="2894" dirty="0"/>
          </a:p>
          <a:p>
            <a:r>
              <a:rPr lang="es-CL" sz="2894" dirty="0"/>
              <a:t>La </a:t>
            </a:r>
            <a:r>
              <a:rPr lang="es-CL" sz="2894" b="1" dirty="0">
                <a:solidFill>
                  <a:srgbClr val="79B616"/>
                </a:solidFill>
              </a:rPr>
              <a:t>sección específica de riesgo psicosocial </a:t>
            </a:r>
            <a:r>
              <a:rPr lang="es-CL" sz="2894" dirty="0"/>
              <a:t>contiene 20 preguntas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4104741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263562" y="1599006"/>
            <a:ext cx="8444918" cy="687263"/>
          </a:xfrm>
          <a:prstGeom prst="rect">
            <a:avLst/>
          </a:prstGeom>
          <a:noFill/>
        </p:spPr>
        <p:txBody>
          <a:bodyPr wrap="none" rtlCol="0">
            <a:spAutoFit/>
          </a:bodyPr>
          <a:lstStyle/>
          <a:p>
            <a:r>
              <a:rPr lang="es-CL" sz="3721" b="1" dirty="0">
                <a:solidFill>
                  <a:srgbClr val="0070C0"/>
                </a:solidFill>
              </a:rPr>
              <a:t>ESTRUCTURA DEL CUESTIONARIO BREVE</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pic>
        <p:nvPicPr>
          <p:cNvPr id="3" name="Imagen 2"/>
          <p:cNvPicPr>
            <a:picLocks noChangeAspect="1"/>
          </p:cNvPicPr>
          <p:nvPr/>
        </p:nvPicPr>
        <p:blipFill>
          <a:blip r:embed="rId2"/>
          <a:stretch>
            <a:fillRect/>
          </a:stretch>
        </p:blipFill>
        <p:spPr>
          <a:xfrm>
            <a:off x="132907" y="2940183"/>
            <a:ext cx="12335761" cy="212651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0445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824282" y="1525604"/>
            <a:ext cx="9113558" cy="687263"/>
          </a:xfrm>
          <a:prstGeom prst="rect">
            <a:avLst/>
          </a:prstGeom>
          <a:noFill/>
        </p:spPr>
        <p:txBody>
          <a:bodyPr wrap="none" rtlCol="0">
            <a:spAutoFit/>
          </a:bodyPr>
          <a:lstStyle/>
          <a:p>
            <a:r>
              <a:rPr lang="es-CL" sz="3721" b="1" dirty="0">
                <a:solidFill>
                  <a:srgbClr val="0070C0"/>
                </a:solidFill>
              </a:rPr>
              <a:t>CARACTERIZACIÓN DEL LUGAR DE TRABAJO</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pic>
        <p:nvPicPr>
          <p:cNvPr id="2" name="Imagen 1"/>
          <p:cNvPicPr>
            <a:picLocks noChangeAspect="1"/>
          </p:cNvPicPr>
          <p:nvPr/>
        </p:nvPicPr>
        <p:blipFill>
          <a:blip r:embed="rId2"/>
          <a:stretch>
            <a:fillRect/>
          </a:stretch>
        </p:blipFill>
        <p:spPr>
          <a:xfrm>
            <a:off x="165447" y="2413198"/>
            <a:ext cx="12270680" cy="471512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4859960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pic>
        <p:nvPicPr>
          <p:cNvPr id="2" name="Imagen 1"/>
          <p:cNvPicPr>
            <a:picLocks noChangeAspect="1"/>
          </p:cNvPicPr>
          <p:nvPr/>
        </p:nvPicPr>
        <p:blipFill>
          <a:blip r:embed="rId2"/>
          <a:stretch>
            <a:fillRect/>
          </a:stretch>
        </p:blipFill>
        <p:spPr>
          <a:xfrm>
            <a:off x="1084627" y="1425860"/>
            <a:ext cx="10110795" cy="589714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6532156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475093" y="481005"/>
            <a:ext cx="6624897" cy="687263"/>
          </a:xfrm>
          <a:prstGeom prst="rect">
            <a:avLst/>
          </a:prstGeom>
          <a:noFill/>
        </p:spPr>
        <p:txBody>
          <a:bodyPr wrap="none" rtlCol="0">
            <a:spAutoFit/>
          </a:bodyPr>
          <a:lstStyle/>
          <a:p>
            <a:r>
              <a:rPr lang="es-CL" sz="3721" b="1" dirty="0">
                <a:solidFill>
                  <a:srgbClr val="0070C0"/>
                </a:solidFill>
              </a:rPr>
              <a:t>METODOLOGÍA DE APLICACIÓN</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pic>
        <p:nvPicPr>
          <p:cNvPr id="3" name="Imagen 2"/>
          <p:cNvPicPr>
            <a:picLocks noChangeAspect="1"/>
          </p:cNvPicPr>
          <p:nvPr/>
        </p:nvPicPr>
        <p:blipFill>
          <a:blip r:embed="rId2"/>
          <a:stretch>
            <a:fillRect/>
          </a:stretch>
        </p:blipFill>
        <p:spPr>
          <a:xfrm>
            <a:off x="940195" y="1532876"/>
            <a:ext cx="10721184" cy="575931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4732831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3222584" y="1718810"/>
            <a:ext cx="6349926" cy="687263"/>
          </a:xfrm>
          <a:prstGeom prst="rect">
            <a:avLst/>
          </a:prstGeom>
          <a:noFill/>
        </p:spPr>
        <p:txBody>
          <a:bodyPr wrap="none" rtlCol="0">
            <a:spAutoFit/>
          </a:bodyPr>
          <a:lstStyle/>
          <a:p>
            <a:r>
              <a:rPr lang="es-CL" sz="3721" b="1" dirty="0">
                <a:solidFill>
                  <a:srgbClr val="0070C0"/>
                </a:solidFill>
              </a:rPr>
              <a:t>COMITÉ DE APLICACIÓN (</a:t>
            </a:r>
            <a:r>
              <a:rPr lang="es-CL" sz="3721" b="1" dirty="0" err="1">
                <a:solidFill>
                  <a:srgbClr val="0070C0"/>
                </a:solidFill>
              </a:rPr>
              <a:t>CdA</a:t>
            </a:r>
            <a:r>
              <a:rPr lang="es-CL" sz="3721" b="1" dirty="0">
                <a:solidFill>
                  <a:srgbClr val="0070C0"/>
                </a:solidFill>
              </a:rPr>
              <a:t>)</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3119085"/>
            <a:ext cx="11209845" cy="2857476"/>
          </a:xfrm>
          <a:prstGeom prst="rect">
            <a:avLst/>
          </a:prstGeom>
          <a:noFill/>
        </p:spPr>
        <p:txBody>
          <a:bodyPr wrap="square" rtlCol="0">
            <a:spAutoFit/>
          </a:bodyPr>
          <a:lstStyle/>
          <a:p>
            <a:pPr algn="just"/>
            <a:r>
              <a:rPr lang="es-CL" sz="2894" dirty="0"/>
              <a:t>Se deberá constituir un </a:t>
            </a:r>
            <a:r>
              <a:rPr lang="es-CL" sz="2894" b="1" dirty="0">
                <a:solidFill>
                  <a:srgbClr val="79B616"/>
                </a:solidFill>
              </a:rPr>
              <a:t>Comité de Aplicación (</a:t>
            </a:r>
            <a:r>
              <a:rPr lang="es-CL" sz="2894" b="1" dirty="0" err="1">
                <a:solidFill>
                  <a:srgbClr val="79B616"/>
                </a:solidFill>
              </a:rPr>
              <a:t>CdA</a:t>
            </a:r>
            <a:r>
              <a:rPr lang="es-CL" sz="2894" b="1" dirty="0">
                <a:solidFill>
                  <a:srgbClr val="79B616"/>
                </a:solidFill>
              </a:rPr>
              <a:t>) </a:t>
            </a:r>
            <a:r>
              <a:rPr lang="es-CL" sz="2894" dirty="0"/>
              <a:t>que tendrá la mayor parte de la responsabilidad en que el Cuestionario sea bien aplicado y resulte útil para la empresa o institución y sus trabajadores. El/los Comité/s debe/n ser paritario/s en cuanto a la representación de los trabajadores y de la parte empleadora. Este </a:t>
            </a:r>
            <a:r>
              <a:rPr lang="es-CL" sz="2894" dirty="0" err="1"/>
              <a:t>CdA</a:t>
            </a:r>
            <a:r>
              <a:rPr lang="es-CL" sz="2894" dirty="0"/>
              <a:t> debe tener como </a:t>
            </a:r>
            <a:r>
              <a:rPr lang="es-CL" sz="2894" b="1" dirty="0">
                <a:solidFill>
                  <a:srgbClr val="79B616"/>
                </a:solidFill>
              </a:rPr>
              <a:t>mínimo cuatro integrantes </a:t>
            </a:r>
            <a:r>
              <a:rPr lang="es-CL" sz="2894" dirty="0"/>
              <a:t>y como </a:t>
            </a:r>
            <a:r>
              <a:rPr lang="es-CL" sz="2894" b="1" dirty="0">
                <a:solidFill>
                  <a:srgbClr val="79B616"/>
                </a:solidFill>
              </a:rPr>
              <a:t>máximo un número de diez</a:t>
            </a:r>
            <a:r>
              <a:rPr lang="es-CL" sz="2894" dirty="0"/>
              <a:t>.</a:t>
            </a:r>
            <a:endParaRPr lang="es-CL" sz="2067"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7037622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pic>
        <p:nvPicPr>
          <p:cNvPr id="3" name="Imagen 2"/>
          <p:cNvPicPr>
            <a:picLocks noChangeAspect="1"/>
          </p:cNvPicPr>
          <p:nvPr/>
        </p:nvPicPr>
        <p:blipFill>
          <a:blip r:embed="rId2"/>
          <a:stretch>
            <a:fillRect/>
          </a:stretch>
        </p:blipFill>
        <p:spPr>
          <a:xfrm>
            <a:off x="535740" y="3113725"/>
            <a:ext cx="11530092" cy="2923336"/>
          </a:xfrm>
          <a:prstGeom prst="rect">
            <a:avLst/>
          </a:prstGeom>
        </p:spPr>
      </p:pic>
      <p:sp>
        <p:nvSpPr>
          <p:cNvPr id="7" name="CuadroTexto 6"/>
          <p:cNvSpPr txBox="1"/>
          <p:nvPr/>
        </p:nvSpPr>
        <p:spPr>
          <a:xfrm>
            <a:off x="3222584" y="1718810"/>
            <a:ext cx="6349926" cy="687263"/>
          </a:xfrm>
          <a:prstGeom prst="rect">
            <a:avLst/>
          </a:prstGeom>
          <a:noFill/>
        </p:spPr>
        <p:txBody>
          <a:bodyPr wrap="none" rtlCol="0">
            <a:spAutoFit/>
          </a:bodyPr>
          <a:lstStyle/>
          <a:p>
            <a:r>
              <a:rPr lang="es-CL" sz="3721" b="1" dirty="0">
                <a:solidFill>
                  <a:srgbClr val="0070C0"/>
                </a:solidFill>
              </a:rPr>
              <a:t>COMITÉ DE APLICACIÓN (</a:t>
            </a:r>
            <a:r>
              <a:rPr lang="es-CL" sz="3721" b="1" dirty="0" err="1">
                <a:solidFill>
                  <a:srgbClr val="0070C0"/>
                </a:solidFill>
              </a:rPr>
              <a:t>CdA</a:t>
            </a:r>
            <a:r>
              <a:rPr lang="es-CL" sz="3721" b="1" dirty="0">
                <a:solidFill>
                  <a:srgbClr val="0070C0"/>
                </a:solidFill>
              </a:rPr>
              <a:t>)</a:t>
            </a:r>
          </a:p>
        </p:txBody>
      </p:sp>
      <p:sp>
        <p:nvSpPr>
          <p:cNvPr id="4" name="CuadroTexto 3"/>
          <p:cNvSpPr txBox="1"/>
          <p:nvPr/>
        </p:nvSpPr>
        <p:spPr>
          <a:xfrm>
            <a:off x="2143154" y="2572929"/>
            <a:ext cx="5856515" cy="555775"/>
          </a:xfrm>
          <a:prstGeom prst="rect">
            <a:avLst/>
          </a:prstGeom>
          <a:noFill/>
        </p:spPr>
        <p:txBody>
          <a:bodyPr wrap="none" rtlCol="0">
            <a:spAutoFit/>
          </a:bodyPr>
          <a:lstStyle/>
          <a:p>
            <a:r>
              <a:rPr lang="es-CL" sz="2894" b="1" dirty="0">
                <a:solidFill>
                  <a:srgbClr val="79B616"/>
                </a:solidFill>
              </a:rPr>
              <a:t>Siempre debe estar compuesto por:</a:t>
            </a:r>
          </a:p>
        </p:txBody>
      </p:sp>
      <p:sp>
        <p:nvSpPr>
          <p:cNvPr id="5" name="Rectángulo 4"/>
          <p:cNvSpPr/>
          <p:nvPr/>
        </p:nvSpPr>
        <p:spPr>
          <a:xfrm>
            <a:off x="695864" y="6148401"/>
            <a:ext cx="10840017" cy="884627"/>
          </a:xfrm>
          <a:prstGeom prst="rect">
            <a:avLst/>
          </a:prstGeom>
        </p:spPr>
        <p:txBody>
          <a:bodyPr wrap="square">
            <a:spAutoFit/>
          </a:bodyPr>
          <a:lstStyle/>
          <a:p>
            <a:r>
              <a:rPr lang="es-CL" sz="2481" b="1" dirty="0"/>
              <a:t>Se deberá elegir a uno de los miembros que sea </a:t>
            </a:r>
            <a:r>
              <a:rPr lang="es-CL" sz="2481" b="1" dirty="0">
                <a:solidFill>
                  <a:srgbClr val="79B616"/>
                </a:solidFill>
              </a:rPr>
              <a:t>Secretario Ejecutivo </a:t>
            </a:r>
            <a:r>
              <a:rPr lang="es-CL" sz="2481" b="1" dirty="0"/>
              <a:t>de este Comité</a:t>
            </a:r>
            <a:r>
              <a:rPr lang="es-CL" sz="2481" b="1" dirty="0">
                <a:solidFill>
                  <a:srgbClr val="79B616"/>
                </a:solidFill>
              </a:rPr>
              <a:t>. </a:t>
            </a:r>
            <a:r>
              <a:rPr lang="es-CL" sz="2481" b="1" dirty="0"/>
              <a:t>Se sugiere que este sea un </a:t>
            </a:r>
            <a:r>
              <a:rPr lang="es-CL" sz="2481" b="1" dirty="0">
                <a:solidFill>
                  <a:srgbClr val="79B616"/>
                </a:solidFill>
              </a:rPr>
              <a:t>representante de RR.HH. </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632647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160208" y="1507602"/>
            <a:ext cx="8653947" cy="687263"/>
          </a:xfrm>
          <a:prstGeom prst="rect">
            <a:avLst/>
          </a:prstGeom>
          <a:noFill/>
        </p:spPr>
        <p:txBody>
          <a:bodyPr wrap="none" rtlCol="0">
            <a:spAutoFit/>
          </a:bodyPr>
          <a:lstStyle/>
          <a:p>
            <a:r>
              <a:rPr lang="es-CL" sz="3721" b="1" dirty="0">
                <a:solidFill>
                  <a:srgbClr val="0070C0"/>
                </a:solidFill>
              </a:rPr>
              <a:t>APLICACIÓN EN SITUACIONES ESPECIALES</a:t>
            </a:r>
          </a:p>
        </p:txBody>
      </p:sp>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855322"/>
            <a:ext cx="11209845" cy="2857476"/>
          </a:xfrm>
          <a:prstGeom prst="rect">
            <a:avLst/>
          </a:prstGeom>
          <a:noFill/>
        </p:spPr>
        <p:txBody>
          <a:bodyPr wrap="square" rtlCol="0">
            <a:spAutoFit/>
          </a:bodyPr>
          <a:lstStyle/>
          <a:p>
            <a:r>
              <a:rPr lang="es-CL" sz="2894" dirty="0"/>
              <a:t>Las </a:t>
            </a:r>
            <a:r>
              <a:rPr lang="es-CL" sz="2894" b="1" dirty="0">
                <a:solidFill>
                  <a:srgbClr val="79B616"/>
                </a:solidFill>
              </a:rPr>
              <a:t>sucursales </a:t>
            </a:r>
            <a:r>
              <a:rPr lang="es-CL" sz="2894" dirty="0"/>
              <a:t>de las empresas deben medirse por separado (cada sucursal se considera un “</a:t>
            </a:r>
            <a:r>
              <a:rPr lang="es-CL" sz="2894" b="1" dirty="0">
                <a:solidFill>
                  <a:srgbClr val="79B616"/>
                </a:solidFill>
              </a:rPr>
              <a:t>lugar de trabajo</a:t>
            </a:r>
            <a:r>
              <a:rPr lang="es-CL" sz="2894" dirty="0"/>
              <a:t>”). Las empresas de gran tamaño suelen tener sucursales con pocos trabajadores que en algunos casos se encuentran geográficamente muy alejadas unas de otras. En estos casos el riesgo puede medirse por unidades regionales o zonales, o de acuerdo al propio organigrama de la empresa. </a:t>
            </a:r>
            <a:endParaRPr lang="es-CL" sz="2067"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15365052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9 Rectángulo redondeado"/>
          <p:cNvSpPr/>
          <p:nvPr/>
        </p:nvSpPr>
        <p:spPr>
          <a:xfrm>
            <a:off x="695865" y="1347469"/>
            <a:ext cx="11209845" cy="78391"/>
          </a:xfrm>
          <a:prstGeom prst="roundRect">
            <a:avLst/>
          </a:prstGeom>
          <a:solidFill>
            <a:srgbClr val="79B616"/>
          </a:solidFill>
          <a:ln>
            <a:solidFill>
              <a:srgbClr val="76B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49"/>
          </a:p>
        </p:txBody>
      </p:sp>
      <p:sp>
        <p:nvSpPr>
          <p:cNvPr id="2" name="CuadroTexto 1"/>
          <p:cNvSpPr txBox="1"/>
          <p:nvPr/>
        </p:nvSpPr>
        <p:spPr>
          <a:xfrm>
            <a:off x="695865" y="2416041"/>
            <a:ext cx="11209845" cy="4238497"/>
          </a:xfrm>
          <a:prstGeom prst="rect">
            <a:avLst/>
          </a:prstGeom>
          <a:noFill/>
        </p:spPr>
        <p:txBody>
          <a:bodyPr wrap="square" rtlCol="0">
            <a:spAutoFit/>
          </a:bodyPr>
          <a:lstStyle/>
          <a:p>
            <a:r>
              <a:rPr lang="es-CL" sz="2894" dirty="0"/>
              <a:t>Las empresas </a:t>
            </a:r>
            <a:r>
              <a:rPr lang="es-CL" sz="2894" b="1" dirty="0">
                <a:solidFill>
                  <a:srgbClr val="79B616"/>
                </a:solidFill>
              </a:rPr>
              <a:t>subcontratistas</a:t>
            </a:r>
            <a:r>
              <a:rPr lang="es-CL" sz="2894" dirty="0"/>
              <a:t> que tengan lugares con </a:t>
            </a:r>
            <a:r>
              <a:rPr lang="es-CL" sz="2894" dirty="0">
                <a:solidFill>
                  <a:srgbClr val="79B616"/>
                </a:solidFill>
              </a:rPr>
              <a:t>menos de 26 </a:t>
            </a:r>
            <a:r>
              <a:rPr lang="es-CL" sz="2894" dirty="0"/>
              <a:t>trabajadores </a:t>
            </a:r>
            <a:r>
              <a:rPr lang="es-CL" sz="2894" b="1" dirty="0">
                <a:solidFill>
                  <a:srgbClr val="79B616"/>
                </a:solidFill>
              </a:rPr>
              <a:t>deben agrupar a trabajadores de distintas faenas de la misma región</a:t>
            </a:r>
            <a:r>
              <a:rPr lang="es-CL" sz="2894" dirty="0"/>
              <a:t> para alcanzar este número. Tratándose de una empresa que en una misma faena disponga de 26 y más trabajadores, debe medir sólo para esa faena. Por su parte, la empresa principal debe informar a sus empresas contratistas de la obligatoriedad de medir los RPSL así como de la metodología de aplicación y supervigilar que esta medición se realice, se ejecuten las medidas preventivas en la forma y plazo que estipula el Protocolo de MINSAL y el presente Manual. </a:t>
            </a:r>
            <a:endParaRPr lang="es-CL" sz="2067" dirty="0"/>
          </a:p>
        </p:txBody>
      </p:sp>
      <p:sp>
        <p:nvSpPr>
          <p:cNvPr id="7" name="CuadroTexto 6"/>
          <p:cNvSpPr txBox="1"/>
          <p:nvPr/>
        </p:nvSpPr>
        <p:spPr>
          <a:xfrm>
            <a:off x="2160208" y="1507602"/>
            <a:ext cx="8653947" cy="687263"/>
          </a:xfrm>
          <a:prstGeom prst="rect">
            <a:avLst/>
          </a:prstGeom>
          <a:noFill/>
        </p:spPr>
        <p:txBody>
          <a:bodyPr wrap="none" rtlCol="0">
            <a:spAutoFit/>
          </a:bodyPr>
          <a:lstStyle/>
          <a:p>
            <a:r>
              <a:rPr lang="es-CL" sz="3721" b="1" dirty="0">
                <a:solidFill>
                  <a:srgbClr val="0070C0"/>
                </a:solidFill>
              </a:rPr>
              <a:t>APLICACIÓN EN SITUACIONES ESPECIALES</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251" y="0"/>
            <a:ext cx="1668366" cy="1099158"/>
          </a:xfrm>
          <a:prstGeom prst="rect">
            <a:avLst/>
          </a:prstGeom>
        </p:spPr>
      </p:pic>
    </p:spTree>
    <p:extLst>
      <p:ext uri="{BB962C8B-B14F-4D97-AF65-F5344CB8AC3E}">
        <p14:creationId xmlns:p14="http://schemas.microsoft.com/office/powerpoint/2010/main" val="3558493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6EA9935-A53C-4BEB-8674-C3962B59E5DD}" vid="{30F7EEAB-444A-48D1-8E15-EB05BBDE224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7052</TotalTime>
  <Words>6115</Words>
  <Application>Microsoft Office PowerPoint</Application>
  <PresentationFormat>Personalizado</PresentationFormat>
  <Paragraphs>565</Paragraphs>
  <Slides>105</Slides>
  <Notes>1</Notes>
  <HiddenSlides>23</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105</vt:i4>
      </vt:variant>
    </vt:vector>
  </HeadingPairs>
  <TitlesOfParts>
    <vt:vector size="111" baseType="lpstr">
      <vt:lpstr>Arial</vt:lpstr>
      <vt:lpstr>Arial Narrow</vt:lpstr>
      <vt:lpstr>Calibri</vt:lpstr>
      <vt:lpstr>Times New Roman</vt:lpstr>
      <vt:lpstr>Verdana</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NORMATIVA MINSAL / SUSESO</vt:lpstr>
      <vt:lpstr>Presentación de PowerPoint</vt:lpstr>
      <vt:lpstr>REGISTROS DE PRODUCTIVIDAD CARTERA ADHERENTES MUTUAL DE SEGURIDAD CChC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REVISIÓN CIRCULAR 3243 2 DE SEPTIEMBRE DE2016 SUSESO METODOLOGÍA DE EVALUACIÓN E INTERVENCIÓN EN RIESGOS PSICOSOCIALES EN EL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REVISIÓN CIRCULAR 3243 2 DE SEPTIEMBRE DE2016 SUSESO METODOLOGÍA DE EVALUACIÓN E INTERVENCIÓN EN RIESGOS PSICOSOCIALES EN EL TRABAJO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Santos M.</dc:creator>
  <cp:lastModifiedBy>Manuel Mena J</cp:lastModifiedBy>
  <cp:revision>321</cp:revision>
  <cp:lastPrinted>2015-05-27T14:39:28Z</cp:lastPrinted>
  <dcterms:created xsi:type="dcterms:W3CDTF">2014-04-01T17:31:03Z</dcterms:created>
  <dcterms:modified xsi:type="dcterms:W3CDTF">2017-02-15T20:59:26Z</dcterms:modified>
</cp:coreProperties>
</file>