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1137" r:id="rId2"/>
    <p:sldId id="1123" r:id="rId3"/>
    <p:sldId id="1127" r:id="rId4"/>
    <p:sldId id="1125" r:id="rId5"/>
    <p:sldId id="1130" r:id="rId6"/>
    <p:sldId id="1138" r:id="rId7"/>
    <p:sldId id="1139" r:id="rId8"/>
    <p:sldId id="1132" r:id="rId9"/>
    <p:sldId id="1124" r:id="rId10"/>
    <p:sldId id="1134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A"/>
    <a:srgbClr val="00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A4FE5-DA07-AB49-8256-83DFC509F160}" type="doc">
      <dgm:prSet loTypeId="urn:microsoft.com/office/officeart/2005/8/layout/process2" loCatId="" qsTypeId="urn:microsoft.com/office/officeart/2005/8/quickstyle/simple2" qsCatId="simple" csTypeId="urn:microsoft.com/office/officeart/2005/8/colors/accent0_3" csCatId="mainScheme" phldr="1"/>
      <dgm:spPr/>
    </dgm:pt>
    <dgm:pt modelId="{DCC018DA-BA55-D14F-9EF8-8B4C3128DECB}">
      <dgm:prSet phldrT="[Texto]"/>
      <dgm:spPr/>
      <dgm:t>
        <a:bodyPr/>
        <a:lstStyle/>
        <a:p>
          <a:r>
            <a:rPr lang="es-ES" dirty="0" smtClean="0"/>
            <a:t>Desarrollo de Personas</a:t>
          </a:r>
          <a:endParaRPr lang="es-ES" dirty="0"/>
        </a:p>
      </dgm:t>
    </dgm:pt>
    <dgm:pt modelId="{3F115FB3-B1E7-9E4B-A25C-6CD69AB5EF46}" type="parTrans" cxnId="{564AB2D3-0B8F-EE45-B8A8-33CEF62ED643}">
      <dgm:prSet/>
      <dgm:spPr/>
      <dgm:t>
        <a:bodyPr/>
        <a:lstStyle/>
        <a:p>
          <a:endParaRPr lang="es-ES"/>
        </a:p>
      </dgm:t>
    </dgm:pt>
    <dgm:pt modelId="{9841F9BA-0026-BC4F-AEEF-C23DC73E39EA}" type="sibTrans" cxnId="{564AB2D3-0B8F-EE45-B8A8-33CEF62ED643}">
      <dgm:prSet/>
      <dgm:spPr/>
      <dgm:t>
        <a:bodyPr/>
        <a:lstStyle/>
        <a:p>
          <a:endParaRPr lang="es-ES"/>
        </a:p>
      </dgm:t>
    </dgm:pt>
    <dgm:pt modelId="{8753B6AB-E5D0-C849-937B-3325518EFA19}">
      <dgm:prSet/>
      <dgm:spPr/>
      <dgm:t>
        <a:bodyPr/>
        <a:lstStyle/>
        <a:p>
          <a:r>
            <a:rPr lang="es-CL" dirty="0" smtClean="0"/>
            <a:t>Desarrollo de competencias laborales acordes a los desafíos institucionales, generando productos y servicios con altos estándares de calidad.</a:t>
          </a:r>
          <a:endParaRPr lang="es-ES" dirty="0"/>
        </a:p>
      </dgm:t>
    </dgm:pt>
    <dgm:pt modelId="{34686A43-C884-944A-9C03-BAB2F62BA7DE}" type="parTrans" cxnId="{9F854C2A-96B6-0244-A7FE-312D625D45E8}">
      <dgm:prSet/>
      <dgm:spPr/>
      <dgm:t>
        <a:bodyPr/>
        <a:lstStyle/>
        <a:p>
          <a:endParaRPr lang="es-ES"/>
        </a:p>
      </dgm:t>
    </dgm:pt>
    <dgm:pt modelId="{4FE9B0D6-A4AE-BF45-9604-5CF30E5FFDD3}" type="sibTrans" cxnId="{9F854C2A-96B6-0244-A7FE-312D625D45E8}">
      <dgm:prSet/>
      <dgm:spPr/>
      <dgm:t>
        <a:bodyPr/>
        <a:lstStyle/>
        <a:p>
          <a:endParaRPr lang="es-ES"/>
        </a:p>
      </dgm:t>
    </dgm:pt>
    <dgm:pt modelId="{D4E9A444-EBFC-D04F-BE48-DB34345483DA}" type="pres">
      <dgm:prSet presAssocID="{E21A4FE5-DA07-AB49-8256-83DFC509F160}" presName="linearFlow" presStyleCnt="0">
        <dgm:presLayoutVars>
          <dgm:resizeHandles val="exact"/>
        </dgm:presLayoutVars>
      </dgm:prSet>
      <dgm:spPr/>
    </dgm:pt>
    <dgm:pt modelId="{FA5A9366-0570-7947-914D-89191C74D748}" type="pres">
      <dgm:prSet presAssocID="{DCC018DA-BA55-D14F-9EF8-8B4C3128DE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65E57D-D252-2F43-A1EE-143714F2ABC9}" type="pres">
      <dgm:prSet presAssocID="{9841F9BA-0026-BC4F-AEEF-C23DC73E39EA}" presName="sibTrans" presStyleLbl="sibTrans2D1" presStyleIdx="0" presStyleCnt="1"/>
      <dgm:spPr/>
      <dgm:t>
        <a:bodyPr/>
        <a:lstStyle/>
        <a:p>
          <a:endParaRPr lang="es-ES"/>
        </a:p>
      </dgm:t>
    </dgm:pt>
    <dgm:pt modelId="{1369CF06-B3F1-8341-BF81-31AEBEBE4C7C}" type="pres">
      <dgm:prSet presAssocID="{9841F9BA-0026-BC4F-AEEF-C23DC73E39E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3027D21-9F48-DE49-9727-3A161D29D90B}" type="pres">
      <dgm:prSet presAssocID="{8753B6AB-E5D0-C849-937B-3325518EFA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E28150-FAED-074C-98E8-B367D2E8B57A}" type="presOf" srcId="{9841F9BA-0026-BC4F-AEEF-C23DC73E39EA}" destId="{6665E57D-D252-2F43-A1EE-143714F2ABC9}" srcOrd="0" destOrd="0" presId="urn:microsoft.com/office/officeart/2005/8/layout/process2"/>
    <dgm:cxn modelId="{9F854C2A-96B6-0244-A7FE-312D625D45E8}" srcId="{E21A4FE5-DA07-AB49-8256-83DFC509F160}" destId="{8753B6AB-E5D0-C849-937B-3325518EFA19}" srcOrd="1" destOrd="0" parTransId="{34686A43-C884-944A-9C03-BAB2F62BA7DE}" sibTransId="{4FE9B0D6-A4AE-BF45-9604-5CF30E5FFDD3}"/>
    <dgm:cxn modelId="{564AB2D3-0B8F-EE45-B8A8-33CEF62ED643}" srcId="{E21A4FE5-DA07-AB49-8256-83DFC509F160}" destId="{DCC018DA-BA55-D14F-9EF8-8B4C3128DECB}" srcOrd="0" destOrd="0" parTransId="{3F115FB3-B1E7-9E4B-A25C-6CD69AB5EF46}" sibTransId="{9841F9BA-0026-BC4F-AEEF-C23DC73E39EA}"/>
    <dgm:cxn modelId="{167576B1-B3DD-2C46-902A-85E997ADB1AF}" type="presOf" srcId="{9841F9BA-0026-BC4F-AEEF-C23DC73E39EA}" destId="{1369CF06-B3F1-8341-BF81-31AEBEBE4C7C}" srcOrd="1" destOrd="0" presId="urn:microsoft.com/office/officeart/2005/8/layout/process2"/>
    <dgm:cxn modelId="{102C19D5-923A-A648-A374-733C068E103E}" type="presOf" srcId="{DCC018DA-BA55-D14F-9EF8-8B4C3128DECB}" destId="{FA5A9366-0570-7947-914D-89191C74D748}" srcOrd="0" destOrd="0" presId="urn:microsoft.com/office/officeart/2005/8/layout/process2"/>
    <dgm:cxn modelId="{D1D31056-F59B-E448-A21F-91615BB48418}" type="presOf" srcId="{8753B6AB-E5D0-C849-937B-3325518EFA19}" destId="{D3027D21-9F48-DE49-9727-3A161D29D90B}" srcOrd="0" destOrd="0" presId="urn:microsoft.com/office/officeart/2005/8/layout/process2"/>
    <dgm:cxn modelId="{E67F63D2-9FE2-2244-A4F9-DF26100C6AFC}" type="presOf" srcId="{E21A4FE5-DA07-AB49-8256-83DFC509F160}" destId="{D4E9A444-EBFC-D04F-BE48-DB34345483DA}" srcOrd="0" destOrd="0" presId="urn:microsoft.com/office/officeart/2005/8/layout/process2"/>
    <dgm:cxn modelId="{524D2FDE-D2C0-FB45-AA1A-D02A65750A24}" type="presParOf" srcId="{D4E9A444-EBFC-D04F-BE48-DB34345483DA}" destId="{FA5A9366-0570-7947-914D-89191C74D748}" srcOrd="0" destOrd="0" presId="urn:microsoft.com/office/officeart/2005/8/layout/process2"/>
    <dgm:cxn modelId="{5AB0D523-BB45-B247-8012-EAC07EA28471}" type="presParOf" srcId="{D4E9A444-EBFC-D04F-BE48-DB34345483DA}" destId="{6665E57D-D252-2F43-A1EE-143714F2ABC9}" srcOrd="1" destOrd="0" presId="urn:microsoft.com/office/officeart/2005/8/layout/process2"/>
    <dgm:cxn modelId="{5C430220-9438-2C42-9682-C978B7A63A04}" type="presParOf" srcId="{6665E57D-D252-2F43-A1EE-143714F2ABC9}" destId="{1369CF06-B3F1-8341-BF81-31AEBEBE4C7C}" srcOrd="0" destOrd="0" presId="urn:microsoft.com/office/officeart/2005/8/layout/process2"/>
    <dgm:cxn modelId="{B33D75AA-B5B4-9042-927F-FDA77558C700}" type="presParOf" srcId="{D4E9A444-EBFC-D04F-BE48-DB34345483DA}" destId="{D3027D21-9F48-DE49-9727-3A161D29D90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FBDE7-995C-6A46-B9D3-F9944A97B7DE}" type="doc">
      <dgm:prSet loTypeId="urn:microsoft.com/office/officeart/2005/8/layout/process1" loCatId="" qsTypeId="urn:microsoft.com/office/officeart/2005/8/quickstyle/simple2" qsCatId="simple" csTypeId="urn:microsoft.com/office/officeart/2005/8/colors/colorful1" csCatId="colorful" phldr="1"/>
      <dgm:spPr/>
    </dgm:pt>
    <dgm:pt modelId="{71FFF33D-7E3E-D148-A971-A9D6DDBA2851}">
      <dgm:prSet phldrT="[Texto]"/>
      <dgm:spPr/>
      <dgm:t>
        <a:bodyPr/>
        <a:lstStyle/>
        <a:p>
          <a:r>
            <a:rPr lang="es-ES" dirty="0" smtClean="0"/>
            <a:t>GESTIÓN DE LA CAPACITACIÓN</a:t>
          </a:r>
          <a:endParaRPr lang="es-ES" dirty="0"/>
        </a:p>
      </dgm:t>
    </dgm:pt>
    <dgm:pt modelId="{CA897037-48BB-3644-B266-4589415D6451}" type="parTrans" cxnId="{34BC0016-1128-0B41-B855-DDA7D524C737}">
      <dgm:prSet/>
      <dgm:spPr/>
      <dgm:t>
        <a:bodyPr/>
        <a:lstStyle/>
        <a:p>
          <a:endParaRPr lang="es-ES"/>
        </a:p>
      </dgm:t>
    </dgm:pt>
    <dgm:pt modelId="{DDFAE5D9-39EF-1540-B8DE-A9CD68AFA512}" type="sibTrans" cxnId="{34BC0016-1128-0B41-B855-DDA7D524C737}">
      <dgm:prSet/>
      <dgm:spPr/>
      <dgm:t>
        <a:bodyPr/>
        <a:lstStyle/>
        <a:p>
          <a:endParaRPr lang="es-ES"/>
        </a:p>
      </dgm:t>
    </dgm:pt>
    <dgm:pt modelId="{31ED6CEC-BA58-A343-A743-4DC5F738A229}">
      <dgm:prSet phldrT="[Texto]"/>
      <dgm:spPr/>
      <dgm:t>
        <a:bodyPr/>
        <a:lstStyle/>
        <a:p>
          <a:r>
            <a:rPr lang="es-ES" dirty="0" smtClean="0"/>
            <a:t>CENTRADA EN PROCESOS</a:t>
          </a:r>
          <a:endParaRPr lang="es-ES" dirty="0"/>
        </a:p>
      </dgm:t>
    </dgm:pt>
    <dgm:pt modelId="{62E6D4F4-4003-F949-BBDE-FE174891ECD6}" type="parTrans" cxnId="{30177E67-2F51-BB45-BA9C-252CDF3E6D43}">
      <dgm:prSet/>
      <dgm:spPr/>
      <dgm:t>
        <a:bodyPr/>
        <a:lstStyle/>
        <a:p>
          <a:endParaRPr lang="es-ES"/>
        </a:p>
      </dgm:t>
    </dgm:pt>
    <dgm:pt modelId="{FBF73C78-4FFE-F44C-90B9-25C73B008CA0}" type="sibTrans" cxnId="{30177E67-2F51-BB45-BA9C-252CDF3E6D43}">
      <dgm:prSet/>
      <dgm:spPr/>
      <dgm:t>
        <a:bodyPr/>
        <a:lstStyle/>
        <a:p>
          <a:endParaRPr lang="es-ES"/>
        </a:p>
      </dgm:t>
    </dgm:pt>
    <dgm:pt modelId="{47707EAC-97CB-4144-8F25-87D0BD1FF315}">
      <dgm:prSet phldrT="[Texto]"/>
      <dgm:spPr/>
      <dgm:t>
        <a:bodyPr/>
        <a:lstStyle/>
        <a:p>
          <a:r>
            <a:rPr lang="es-ES" dirty="0" smtClean="0"/>
            <a:t>CENTRADA EN RESULTADOS</a:t>
          </a:r>
          <a:endParaRPr lang="es-ES" dirty="0"/>
        </a:p>
      </dgm:t>
    </dgm:pt>
    <dgm:pt modelId="{6C5C8A7D-2711-E94B-A681-9C213503176F}" type="parTrans" cxnId="{204AA66E-7612-3842-BF4D-55B3B53C74D8}">
      <dgm:prSet/>
      <dgm:spPr/>
      <dgm:t>
        <a:bodyPr/>
        <a:lstStyle/>
        <a:p>
          <a:endParaRPr lang="es-ES"/>
        </a:p>
      </dgm:t>
    </dgm:pt>
    <dgm:pt modelId="{A581DAF7-A3E2-C542-B5B2-49354E9C92B3}" type="sibTrans" cxnId="{204AA66E-7612-3842-BF4D-55B3B53C74D8}">
      <dgm:prSet/>
      <dgm:spPr/>
      <dgm:t>
        <a:bodyPr/>
        <a:lstStyle/>
        <a:p>
          <a:endParaRPr lang="es-ES"/>
        </a:p>
      </dgm:t>
    </dgm:pt>
    <dgm:pt modelId="{B18D0934-B1D2-FC40-9F69-A1B25B15318E}" type="pres">
      <dgm:prSet presAssocID="{738FBDE7-995C-6A46-B9D3-F9944A97B7DE}" presName="Name0" presStyleCnt="0">
        <dgm:presLayoutVars>
          <dgm:dir/>
          <dgm:resizeHandles val="exact"/>
        </dgm:presLayoutVars>
      </dgm:prSet>
      <dgm:spPr/>
    </dgm:pt>
    <dgm:pt modelId="{BCBAFDBA-76DA-CB43-A6B2-8A2804CA0FA3}" type="pres">
      <dgm:prSet presAssocID="{71FFF33D-7E3E-D148-A971-A9D6DDBA28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A920A5-7B38-4D43-8168-DA0CA828841E}" type="pres">
      <dgm:prSet presAssocID="{DDFAE5D9-39EF-1540-B8DE-A9CD68AFA51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C13A32D-5E98-2F48-ADF1-8CFE6A68BC4D}" type="pres">
      <dgm:prSet presAssocID="{DDFAE5D9-39EF-1540-B8DE-A9CD68AFA51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D2C15BC-9C30-CB46-8534-3671C54256FC}" type="pres">
      <dgm:prSet presAssocID="{31ED6CEC-BA58-A343-A743-4DC5F738A2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4C5C5-5952-3343-A087-C132A4F67CC4}" type="pres">
      <dgm:prSet presAssocID="{FBF73C78-4FFE-F44C-90B9-25C73B008CA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D1B3C1CE-56AF-B444-B9EC-E5B31300CA78}" type="pres">
      <dgm:prSet presAssocID="{FBF73C78-4FFE-F44C-90B9-25C73B008CA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B51E430-A6B5-F14B-80F6-AF5264EC2D31}" type="pres">
      <dgm:prSet presAssocID="{47707EAC-97CB-4144-8F25-87D0BD1FF3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590EA8-12BB-3441-A7A5-D20E8260087B}" type="presOf" srcId="{31ED6CEC-BA58-A343-A743-4DC5F738A229}" destId="{6D2C15BC-9C30-CB46-8534-3671C54256FC}" srcOrd="0" destOrd="0" presId="urn:microsoft.com/office/officeart/2005/8/layout/process1"/>
    <dgm:cxn modelId="{15C4D03E-CBD0-5C4B-A825-211D89172C8A}" type="presOf" srcId="{FBF73C78-4FFE-F44C-90B9-25C73B008CA0}" destId="{84A4C5C5-5952-3343-A087-C132A4F67CC4}" srcOrd="0" destOrd="0" presId="urn:microsoft.com/office/officeart/2005/8/layout/process1"/>
    <dgm:cxn modelId="{34E675A7-A74A-2442-9453-EF32DF5C4FFD}" type="presOf" srcId="{738FBDE7-995C-6A46-B9D3-F9944A97B7DE}" destId="{B18D0934-B1D2-FC40-9F69-A1B25B15318E}" srcOrd="0" destOrd="0" presId="urn:microsoft.com/office/officeart/2005/8/layout/process1"/>
    <dgm:cxn modelId="{43542748-8589-3842-9365-8E9E942365F8}" type="presOf" srcId="{71FFF33D-7E3E-D148-A971-A9D6DDBA2851}" destId="{BCBAFDBA-76DA-CB43-A6B2-8A2804CA0FA3}" srcOrd="0" destOrd="0" presId="urn:microsoft.com/office/officeart/2005/8/layout/process1"/>
    <dgm:cxn modelId="{976AB9DC-9801-834A-8EA6-7866047D1BAE}" type="presOf" srcId="{FBF73C78-4FFE-F44C-90B9-25C73B008CA0}" destId="{D1B3C1CE-56AF-B444-B9EC-E5B31300CA78}" srcOrd="1" destOrd="0" presId="urn:microsoft.com/office/officeart/2005/8/layout/process1"/>
    <dgm:cxn modelId="{34BC0016-1128-0B41-B855-DDA7D524C737}" srcId="{738FBDE7-995C-6A46-B9D3-F9944A97B7DE}" destId="{71FFF33D-7E3E-D148-A971-A9D6DDBA2851}" srcOrd="0" destOrd="0" parTransId="{CA897037-48BB-3644-B266-4589415D6451}" sibTransId="{DDFAE5D9-39EF-1540-B8DE-A9CD68AFA512}"/>
    <dgm:cxn modelId="{76A668FF-B6BB-4B47-924B-78C9957752E9}" type="presOf" srcId="{DDFAE5D9-39EF-1540-B8DE-A9CD68AFA512}" destId="{8C13A32D-5E98-2F48-ADF1-8CFE6A68BC4D}" srcOrd="1" destOrd="0" presId="urn:microsoft.com/office/officeart/2005/8/layout/process1"/>
    <dgm:cxn modelId="{0ECF2572-D5FE-D848-B22B-D23676ECA230}" type="presOf" srcId="{DDFAE5D9-39EF-1540-B8DE-A9CD68AFA512}" destId="{CEA920A5-7B38-4D43-8168-DA0CA828841E}" srcOrd="0" destOrd="0" presId="urn:microsoft.com/office/officeart/2005/8/layout/process1"/>
    <dgm:cxn modelId="{30177E67-2F51-BB45-BA9C-252CDF3E6D43}" srcId="{738FBDE7-995C-6A46-B9D3-F9944A97B7DE}" destId="{31ED6CEC-BA58-A343-A743-4DC5F738A229}" srcOrd="1" destOrd="0" parTransId="{62E6D4F4-4003-F949-BBDE-FE174891ECD6}" sibTransId="{FBF73C78-4FFE-F44C-90B9-25C73B008CA0}"/>
    <dgm:cxn modelId="{7CA0DF8E-F376-F14B-A08B-40AEC93DB9C1}" type="presOf" srcId="{47707EAC-97CB-4144-8F25-87D0BD1FF315}" destId="{9B51E430-A6B5-F14B-80F6-AF5264EC2D31}" srcOrd="0" destOrd="0" presId="urn:microsoft.com/office/officeart/2005/8/layout/process1"/>
    <dgm:cxn modelId="{204AA66E-7612-3842-BF4D-55B3B53C74D8}" srcId="{738FBDE7-995C-6A46-B9D3-F9944A97B7DE}" destId="{47707EAC-97CB-4144-8F25-87D0BD1FF315}" srcOrd="2" destOrd="0" parTransId="{6C5C8A7D-2711-E94B-A681-9C213503176F}" sibTransId="{A581DAF7-A3E2-C542-B5B2-49354E9C92B3}"/>
    <dgm:cxn modelId="{796DC3EB-7EA9-8E41-BCB6-7E938673EACD}" type="presParOf" srcId="{B18D0934-B1D2-FC40-9F69-A1B25B15318E}" destId="{BCBAFDBA-76DA-CB43-A6B2-8A2804CA0FA3}" srcOrd="0" destOrd="0" presId="urn:microsoft.com/office/officeart/2005/8/layout/process1"/>
    <dgm:cxn modelId="{A94C9CF5-FD01-5D4C-8832-2F1F1B723E06}" type="presParOf" srcId="{B18D0934-B1D2-FC40-9F69-A1B25B15318E}" destId="{CEA920A5-7B38-4D43-8168-DA0CA828841E}" srcOrd="1" destOrd="0" presId="urn:microsoft.com/office/officeart/2005/8/layout/process1"/>
    <dgm:cxn modelId="{C7A7D518-F58D-B440-9D8F-68301C92477A}" type="presParOf" srcId="{CEA920A5-7B38-4D43-8168-DA0CA828841E}" destId="{8C13A32D-5E98-2F48-ADF1-8CFE6A68BC4D}" srcOrd="0" destOrd="0" presId="urn:microsoft.com/office/officeart/2005/8/layout/process1"/>
    <dgm:cxn modelId="{4788C0EB-50F4-3D46-B95F-490F7FA1706C}" type="presParOf" srcId="{B18D0934-B1D2-FC40-9F69-A1B25B15318E}" destId="{6D2C15BC-9C30-CB46-8534-3671C54256FC}" srcOrd="2" destOrd="0" presId="urn:microsoft.com/office/officeart/2005/8/layout/process1"/>
    <dgm:cxn modelId="{BE2027F2-81E3-E149-99F0-1D9BD2CE4CB7}" type="presParOf" srcId="{B18D0934-B1D2-FC40-9F69-A1B25B15318E}" destId="{84A4C5C5-5952-3343-A087-C132A4F67CC4}" srcOrd="3" destOrd="0" presId="urn:microsoft.com/office/officeart/2005/8/layout/process1"/>
    <dgm:cxn modelId="{4BFBB4E7-2F78-414D-BFD2-B2DA7469010B}" type="presParOf" srcId="{84A4C5C5-5952-3343-A087-C132A4F67CC4}" destId="{D1B3C1CE-56AF-B444-B9EC-E5B31300CA78}" srcOrd="0" destOrd="0" presId="urn:microsoft.com/office/officeart/2005/8/layout/process1"/>
    <dgm:cxn modelId="{EC66D9DC-69A4-1A4A-93AE-872397BFDF89}" type="presParOf" srcId="{B18D0934-B1D2-FC40-9F69-A1B25B15318E}" destId="{9B51E430-A6B5-F14B-80F6-AF5264EC2D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A9366-0570-7947-914D-89191C74D748}">
      <dsp:nvSpPr>
        <dsp:cNvPr id="0" name=""/>
        <dsp:cNvSpPr/>
      </dsp:nvSpPr>
      <dsp:spPr>
        <a:xfrm>
          <a:off x="1728946" y="683"/>
          <a:ext cx="4032073" cy="22400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Desarrollo de Personas</a:t>
          </a:r>
          <a:endParaRPr lang="es-ES" sz="2300" kern="1200" dirty="0"/>
        </a:p>
      </dsp:txBody>
      <dsp:txXfrm>
        <a:off x="1794555" y="66292"/>
        <a:ext cx="3900855" cy="2108822"/>
      </dsp:txXfrm>
    </dsp:sp>
    <dsp:sp modelId="{6665E57D-D252-2F43-A1EE-143714F2ABC9}">
      <dsp:nvSpPr>
        <dsp:cNvPr id="0" name=""/>
        <dsp:cNvSpPr/>
      </dsp:nvSpPr>
      <dsp:spPr>
        <a:xfrm rot="5400000">
          <a:off x="3324975" y="2296725"/>
          <a:ext cx="840015" cy="100801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3442578" y="2380726"/>
        <a:ext cx="604810" cy="588011"/>
      </dsp:txXfrm>
    </dsp:sp>
    <dsp:sp modelId="{D3027D21-9F48-DE49-9727-3A161D29D90B}">
      <dsp:nvSpPr>
        <dsp:cNvPr id="0" name=""/>
        <dsp:cNvSpPr/>
      </dsp:nvSpPr>
      <dsp:spPr>
        <a:xfrm>
          <a:off x="1728946" y="3360744"/>
          <a:ext cx="4032073" cy="22400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Desarrollo de competencias laborales acordes a los desafíos institucionales, generando productos y servicios con altos estándares de calidad.</a:t>
          </a:r>
          <a:endParaRPr lang="es-ES" sz="2300" kern="1200" dirty="0"/>
        </a:p>
      </dsp:txBody>
      <dsp:txXfrm>
        <a:off x="1794555" y="3426353"/>
        <a:ext cx="3900855" cy="2108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FDBA-76DA-CB43-A6B2-8A2804CA0FA3}">
      <dsp:nvSpPr>
        <dsp:cNvPr id="0" name=""/>
        <dsp:cNvSpPr/>
      </dsp:nvSpPr>
      <dsp:spPr>
        <a:xfrm>
          <a:off x="5357" y="785939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GESTIÓN DE LA CAPACITACIÓN</a:t>
          </a:r>
          <a:endParaRPr lang="es-ES" sz="1800" kern="1200" dirty="0"/>
        </a:p>
      </dsp:txBody>
      <dsp:txXfrm>
        <a:off x="33499" y="814081"/>
        <a:ext cx="1545106" cy="904550"/>
      </dsp:txXfrm>
    </dsp:sp>
    <dsp:sp modelId="{CEA920A5-7B38-4D43-8168-DA0CA828841E}">
      <dsp:nvSpPr>
        <dsp:cNvPr id="0" name=""/>
        <dsp:cNvSpPr/>
      </dsp:nvSpPr>
      <dsp:spPr>
        <a:xfrm>
          <a:off x="1766887" y="1067784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766887" y="1147213"/>
        <a:ext cx="237646" cy="238286"/>
      </dsp:txXfrm>
    </dsp:sp>
    <dsp:sp modelId="{6D2C15BC-9C30-CB46-8534-3671C54256FC}">
      <dsp:nvSpPr>
        <dsp:cNvPr id="0" name=""/>
        <dsp:cNvSpPr/>
      </dsp:nvSpPr>
      <dsp:spPr>
        <a:xfrm>
          <a:off x="2247304" y="785939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CENTRADA EN PROCESOS</a:t>
          </a:r>
          <a:endParaRPr lang="es-ES" sz="1800" kern="1200" dirty="0"/>
        </a:p>
      </dsp:txBody>
      <dsp:txXfrm>
        <a:off x="2275446" y="814081"/>
        <a:ext cx="1545106" cy="904550"/>
      </dsp:txXfrm>
    </dsp:sp>
    <dsp:sp modelId="{84A4C5C5-5952-3343-A087-C132A4F67CC4}">
      <dsp:nvSpPr>
        <dsp:cNvPr id="0" name=""/>
        <dsp:cNvSpPr/>
      </dsp:nvSpPr>
      <dsp:spPr>
        <a:xfrm>
          <a:off x="4008834" y="1067784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008834" y="1147213"/>
        <a:ext cx="237646" cy="238286"/>
      </dsp:txXfrm>
    </dsp:sp>
    <dsp:sp modelId="{9B51E430-A6B5-F14B-80F6-AF5264EC2D31}">
      <dsp:nvSpPr>
        <dsp:cNvPr id="0" name=""/>
        <dsp:cNvSpPr/>
      </dsp:nvSpPr>
      <dsp:spPr>
        <a:xfrm>
          <a:off x="4489251" y="785939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CENTRADA EN RESULTADOS</a:t>
          </a:r>
          <a:endParaRPr lang="es-ES" sz="1800" kern="1200" dirty="0"/>
        </a:p>
      </dsp:txBody>
      <dsp:txXfrm>
        <a:off x="4517393" y="814081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4718F-3DA1-A54A-B974-736EBC873CC7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38BC-F540-0446-BB8D-675C8EAFD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0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29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3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contenido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7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8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29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41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9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6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24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9A25-D169-9E42-83C3-F96D86DC39DF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9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/>
        </p:blipFill>
        <p:spPr>
          <a:xfrm>
            <a:off x="0" y="0"/>
            <a:ext cx="9144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/>
          <p:cNvSpPr/>
          <p:nvPr/>
        </p:nvSpPr>
        <p:spPr>
          <a:xfrm>
            <a:off x="2074332" y="1092200"/>
            <a:ext cx="4995333" cy="2053167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PLANIFICACIÓN ESTRATÉGICA 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“</a:t>
            </a:r>
            <a:r>
              <a:rPr lang="es-ES" dirty="0" err="1" smtClean="0">
                <a:solidFill>
                  <a:schemeClr val="bg1"/>
                </a:solidFill>
              </a:rPr>
              <a:t>tricerebral</a:t>
            </a:r>
            <a:r>
              <a:rPr lang="es-ES" dirty="0" smtClean="0">
                <a:solidFill>
                  <a:schemeClr val="bg1"/>
                </a:solidFill>
              </a:rPr>
              <a:t>”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74332" y="3145367"/>
            <a:ext cx="4995333" cy="914400"/>
          </a:xfrm>
          <a:prstGeom prst="rect">
            <a:avLst/>
          </a:prstGeom>
          <a:solidFill>
            <a:srgbClr val="0000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OBJETIVOS DE GESTIÓN INTERNA -  PERSONAS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74332" y="4068234"/>
            <a:ext cx="4995333" cy="914400"/>
          </a:xfrm>
          <a:prstGeom prst="rect">
            <a:avLst/>
          </a:prstGeom>
          <a:solidFill>
            <a:srgbClr val="0000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POLÍTICA DE GESTIÓN DE PERSONAS - VALORES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74333" y="4982634"/>
            <a:ext cx="4995333" cy="914400"/>
          </a:xfrm>
          <a:prstGeom prst="rect">
            <a:avLst/>
          </a:prstGeom>
          <a:solidFill>
            <a:srgbClr val="0000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PROCEDIMIENTOS  - SOCIALIZACIÓN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2602" y="0"/>
            <a:ext cx="5535490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“La casa construida sobre roca”</a:t>
            </a:r>
            <a:endParaRPr lang="es-ES_tradn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6686" y="763421"/>
            <a:ext cx="1954456" cy="923330"/>
          </a:xfrm>
          <a:prstGeom prst="rect">
            <a:avLst/>
          </a:prstGeom>
          <a:solidFill>
            <a:srgbClr val="00004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Visión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16282" y="763421"/>
            <a:ext cx="2150236" cy="923330"/>
          </a:xfrm>
          <a:prstGeom prst="rect">
            <a:avLst/>
          </a:prstGeom>
          <a:solidFill>
            <a:srgbClr val="00004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Misión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0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clo de las hoj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084"/>
            <a:ext cx="9144000" cy="53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15664" y="2893252"/>
            <a:ext cx="13425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INGRESO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58249" y="2893252"/>
            <a:ext cx="20039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MANTENCIÓN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33307" y="2766021"/>
            <a:ext cx="18838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DESARROLLO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14901" y="2662419"/>
            <a:ext cx="1207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EGRESO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54293" y="0"/>
            <a:ext cx="361208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Ciclo de vida laboral</a:t>
            </a:r>
            <a:endParaRPr lang="es-ES_tradn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8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60269691"/>
              </p:ext>
            </p:extLst>
          </p:nvPr>
        </p:nvGraphicFramePr>
        <p:xfrm>
          <a:off x="770707" y="673045"/>
          <a:ext cx="7489966" cy="560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lamada de nube 2"/>
          <p:cNvSpPr/>
          <p:nvPr/>
        </p:nvSpPr>
        <p:spPr>
          <a:xfrm>
            <a:off x="6604000" y="1809750"/>
            <a:ext cx="2455333" cy="2063749"/>
          </a:xfrm>
          <a:prstGeom prst="cloudCallout">
            <a:avLst>
              <a:gd name="adj1" fmla="val -51006"/>
              <a:gd name="adj2" fmla="val 7788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Conjunto desarrollable :</a:t>
            </a:r>
            <a:endParaRPr lang="es-ES" dirty="0"/>
          </a:p>
          <a:p>
            <a:pPr algn="ctr"/>
            <a:r>
              <a:rPr lang="es-ES" dirty="0" smtClean="0"/>
              <a:t>conocimientos, habilidades y actitudes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gin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 descr="franja abaj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360"/>
            <a:ext cx="9144000" cy="1691640"/>
          </a:xfrm>
          <a:prstGeom prst="rect">
            <a:avLst/>
          </a:prstGeom>
        </p:spPr>
      </p:pic>
      <p:pic>
        <p:nvPicPr>
          <p:cNvPr id="7" name="Imagen 6" descr="ICEBER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" y="740703"/>
            <a:ext cx="9172352" cy="6501293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008617" y="3710947"/>
            <a:ext cx="3096344" cy="31683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QUERER</a:t>
            </a:r>
          </a:p>
          <a:p>
            <a:pPr algn="ctr"/>
            <a:r>
              <a:rPr lang="es-ES" dirty="0" smtClean="0"/>
              <a:t>HACER</a:t>
            </a:r>
          </a:p>
          <a:p>
            <a:pPr algn="ctr"/>
            <a:r>
              <a:rPr lang="es-ES" dirty="0" smtClean="0"/>
              <a:t>(motivación, actitudes, intereses)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1547664" y="0"/>
            <a:ext cx="1944216" cy="20848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SABER</a:t>
            </a:r>
          </a:p>
          <a:p>
            <a:pPr algn="ctr"/>
            <a:r>
              <a:rPr lang="es-ES" sz="1400" dirty="0" smtClean="0"/>
              <a:t>(conocimientos)</a:t>
            </a:r>
            <a:endParaRPr lang="es-ES" sz="1400" dirty="0"/>
          </a:p>
        </p:txBody>
      </p:sp>
      <p:sp>
        <p:nvSpPr>
          <p:cNvPr id="13" name="Elipse 12"/>
          <p:cNvSpPr/>
          <p:nvPr/>
        </p:nvSpPr>
        <p:spPr>
          <a:xfrm>
            <a:off x="3203848" y="2"/>
            <a:ext cx="1944216" cy="19888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SABER HACER</a:t>
            </a:r>
          </a:p>
          <a:p>
            <a:pPr algn="ctr"/>
            <a:r>
              <a:rPr lang="es-ES" sz="1400" dirty="0" smtClean="0"/>
              <a:t>(habilidades/destrezas)</a:t>
            </a:r>
            <a:endParaRPr lang="es-ES" sz="1400" dirty="0"/>
          </a:p>
        </p:txBody>
      </p:sp>
      <p:sp>
        <p:nvSpPr>
          <p:cNvPr id="14" name="Elipse 13"/>
          <p:cNvSpPr/>
          <p:nvPr/>
        </p:nvSpPr>
        <p:spPr>
          <a:xfrm>
            <a:off x="5004047" y="0"/>
            <a:ext cx="1931797" cy="19888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PODER</a:t>
            </a:r>
          </a:p>
          <a:p>
            <a:pPr algn="ctr"/>
            <a:r>
              <a:rPr lang="es-ES" sz="1400" dirty="0" smtClean="0"/>
              <a:t>HACER</a:t>
            </a:r>
          </a:p>
          <a:p>
            <a:pPr algn="ctr"/>
            <a:r>
              <a:rPr lang="es-ES" sz="1400" dirty="0" smtClean="0"/>
              <a:t>(Medios/recursos)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16380" y="3185318"/>
            <a:ext cx="9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SOY ASÍ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106852" y="3000652"/>
            <a:ext cx="176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SUELO HACERLO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16380" y="632530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ME GUSTA HACERLO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79002" y="6355781"/>
            <a:ext cx="227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NO QUIERO HACERLO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1487489"/>
              </p:ext>
            </p:extLst>
          </p:nvPr>
        </p:nvGraphicFramePr>
        <p:xfrm>
          <a:off x="1534855" y="571977"/>
          <a:ext cx="6096000" cy="253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69070" y="3214231"/>
            <a:ext cx="8434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00005F"/>
                </a:solidFill>
              </a:rPr>
              <a:t>I</a:t>
            </a:r>
            <a:r>
              <a:rPr lang="es-CL" sz="2800" b="1" dirty="0" smtClean="0">
                <a:solidFill>
                  <a:srgbClr val="00005F"/>
                </a:solidFill>
              </a:rPr>
              <a:t>mpulsando </a:t>
            </a:r>
            <a:r>
              <a:rPr lang="es-CL" sz="2800" b="1" dirty="0">
                <a:solidFill>
                  <a:srgbClr val="00005F"/>
                </a:solidFill>
              </a:rPr>
              <a:t>una mejora de la calidad e impacto de la capacitación en el quehacer de los funcionarios/as municipales, considerando las nuevas demandas de la ciudadanía por servicios de mejor calidad. </a:t>
            </a:r>
          </a:p>
          <a:p>
            <a:pPr algn="just"/>
            <a:r>
              <a:rPr lang="es-CL" sz="2800" b="1" dirty="0">
                <a:solidFill>
                  <a:srgbClr val="00005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24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7417" y="1100665"/>
            <a:ext cx="82020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2800" i="1" dirty="0">
                <a:solidFill>
                  <a:srgbClr val="00005F"/>
                </a:solidFill>
              </a:rPr>
              <a:t>¿Cómo saber si la municipalidad está capacitando en las habilidades o conocimientos estratégicos?</a:t>
            </a:r>
          </a:p>
          <a:p>
            <a:pPr algn="just"/>
            <a:r>
              <a:rPr lang="es-CL" sz="2800" i="1" dirty="0">
                <a:solidFill>
                  <a:srgbClr val="00005F"/>
                </a:solidFill>
              </a:rPr>
              <a:t> </a:t>
            </a:r>
          </a:p>
          <a:p>
            <a:pPr lvl="0" algn="just"/>
            <a:r>
              <a:rPr lang="es-CL" sz="2800" i="1" dirty="0">
                <a:solidFill>
                  <a:srgbClr val="00005F"/>
                </a:solidFill>
              </a:rPr>
              <a:t>¿Cómo valorar si los proveedores de capacitación cumplen los estándares de calidad que permitan generar aprendizaje?</a:t>
            </a:r>
          </a:p>
          <a:p>
            <a:pPr algn="just"/>
            <a:r>
              <a:rPr lang="es-CL" sz="2800" i="1" dirty="0">
                <a:solidFill>
                  <a:srgbClr val="00005F"/>
                </a:solidFill>
              </a:rPr>
              <a:t> </a:t>
            </a:r>
          </a:p>
          <a:p>
            <a:pPr lvl="0" algn="just"/>
            <a:r>
              <a:rPr lang="es-CL" sz="2800" i="1" dirty="0">
                <a:solidFill>
                  <a:srgbClr val="00005F"/>
                </a:solidFill>
              </a:rPr>
              <a:t>¿Será la capacitación la herramienta más apropiada para resolver los problemas de gestión en la municipalidad? </a:t>
            </a:r>
          </a:p>
        </p:txBody>
      </p:sp>
    </p:spTree>
    <p:extLst>
      <p:ext uri="{BB962C8B-B14F-4D97-AF65-F5344CB8AC3E}">
        <p14:creationId xmlns:p14="http://schemas.microsoft.com/office/powerpoint/2010/main" val="7590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3333" y="1837258"/>
            <a:ext cx="8360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 smtClean="0">
                <a:solidFill>
                  <a:srgbClr val="00005F"/>
                </a:solidFill>
              </a:rPr>
              <a:t>Un municipio moderno, </a:t>
            </a:r>
            <a:r>
              <a:rPr lang="es-CL" sz="2800" dirty="0">
                <a:solidFill>
                  <a:srgbClr val="00005F"/>
                </a:solidFill>
              </a:rPr>
              <a:t>debiera orientarse en su quehacer estratégico,  operativo y normativo a una relación de </a:t>
            </a:r>
            <a:r>
              <a:rPr lang="es-CL" sz="2800" b="1" u="sng" dirty="0">
                <a:solidFill>
                  <a:srgbClr val="00005F"/>
                </a:solidFill>
              </a:rPr>
              <a:t>mayor gestión</a:t>
            </a:r>
            <a:r>
              <a:rPr lang="es-CL" sz="2800" dirty="0">
                <a:solidFill>
                  <a:srgbClr val="00005F"/>
                </a:solidFill>
              </a:rPr>
              <a:t> </a:t>
            </a:r>
            <a:r>
              <a:rPr lang="es-CL" sz="2800" b="1" u="sng" dirty="0">
                <a:solidFill>
                  <a:srgbClr val="00005F"/>
                </a:solidFill>
              </a:rPr>
              <a:t>oportuna y eficiente</a:t>
            </a:r>
            <a:r>
              <a:rPr lang="es-CL" sz="2800" dirty="0">
                <a:solidFill>
                  <a:srgbClr val="00005F"/>
                </a:solidFill>
              </a:rPr>
              <a:t>, de tal manera que los vecinos, usuarios y/o contribuyentes sientan satisfechas sus expectativas en las respuestas y soluciones que la municipalidad les </a:t>
            </a:r>
            <a:r>
              <a:rPr lang="es-CL" sz="2800" dirty="0" smtClean="0">
                <a:solidFill>
                  <a:srgbClr val="00005F"/>
                </a:solidFill>
              </a:rPr>
              <a:t>provea</a:t>
            </a:r>
            <a:endParaRPr lang="es-CL" sz="2800" dirty="0">
              <a:solidFill>
                <a:srgbClr val="000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8655" y="-14614"/>
            <a:ext cx="65067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 de gestión de la capacitación</a:t>
            </a:r>
            <a:endParaRPr lang="es-ES_tradn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834928" y="1443789"/>
            <a:ext cx="2095020" cy="1845446"/>
          </a:xfrm>
          <a:prstGeom prst="ellipse">
            <a:avLst/>
          </a:prstGeom>
          <a:solidFill>
            <a:srgbClr val="0000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1</a:t>
            </a:r>
          </a:p>
          <a:p>
            <a:pPr algn="ctr"/>
            <a:r>
              <a:rPr lang="es-ES" sz="1600" b="1" dirty="0" smtClean="0"/>
              <a:t>DETECCIÓN DE NECESIDADES DE CAPACITACIÓN</a:t>
            </a:r>
            <a:endParaRPr lang="es-ES" sz="1600" b="1" dirty="0"/>
          </a:p>
        </p:txBody>
      </p:sp>
      <p:sp>
        <p:nvSpPr>
          <p:cNvPr id="8" name="Elipse 7"/>
          <p:cNvSpPr/>
          <p:nvPr/>
        </p:nvSpPr>
        <p:spPr>
          <a:xfrm>
            <a:off x="4592103" y="1443789"/>
            <a:ext cx="2192285" cy="184544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2</a:t>
            </a:r>
          </a:p>
          <a:p>
            <a:pPr algn="ctr"/>
            <a:r>
              <a:rPr lang="es-ES" sz="1600" b="1" dirty="0" smtClean="0"/>
              <a:t>PLANIFICACIÓN DE LA CAPACITACIÓN</a:t>
            </a:r>
            <a:endParaRPr lang="es-ES" sz="1600" b="1" dirty="0"/>
          </a:p>
        </p:txBody>
      </p:sp>
      <p:sp>
        <p:nvSpPr>
          <p:cNvPr id="9" name="Elipse 8"/>
          <p:cNvSpPr/>
          <p:nvPr/>
        </p:nvSpPr>
        <p:spPr>
          <a:xfrm>
            <a:off x="1834928" y="3821579"/>
            <a:ext cx="2095020" cy="184544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4</a:t>
            </a:r>
          </a:p>
          <a:p>
            <a:pPr algn="ctr"/>
            <a:r>
              <a:rPr lang="es-ES" sz="1600" b="1" dirty="0" smtClean="0"/>
              <a:t>EVALUACIÓN DE LA CAPACITACIÓN</a:t>
            </a:r>
            <a:endParaRPr lang="es-ES" sz="1600" b="1" dirty="0"/>
          </a:p>
        </p:txBody>
      </p:sp>
      <p:sp>
        <p:nvSpPr>
          <p:cNvPr id="10" name="Elipse 9"/>
          <p:cNvSpPr/>
          <p:nvPr/>
        </p:nvSpPr>
        <p:spPr>
          <a:xfrm>
            <a:off x="4592104" y="3821579"/>
            <a:ext cx="2192284" cy="184544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3</a:t>
            </a:r>
          </a:p>
          <a:p>
            <a:pPr algn="ctr"/>
            <a:r>
              <a:rPr lang="es-ES" sz="1600" b="1" dirty="0" smtClean="0"/>
              <a:t>EJECUCIÓN DE LA CAPACITACIÓN</a:t>
            </a:r>
            <a:endParaRPr lang="es-ES" sz="1600" b="1" dirty="0"/>
          </a:p>
        </p:txBody>
      </p:sp>
      <p:cxnSp>
        <p:nvCxnSpPr>
          <p:cNvPr id="12" name="Conector recto de flecha 11"/>
          <p:cNvCxnSpPr>
            <a:stCxn id="4" idx="6"/>
            <a:endCxn id="8" idx="2"/>
          </p:cNvCxnSpPr>
          <p:nvPr/>
        </p:nvCxnSpPr>
        <p:spPr>
          <a:xfrm>
            <a:off x="3929948" y="2366512"/>
            <a:ext cx="662155" cy="0"/>
          </a:xfrm>
          <a:prstGeom prst="straightConnector1">
            <a:avLst/>
          </a:prstGeom>
          <a:ln>
            <a:solidFill>
              <a:srgbClr val="00004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8" idx="4"/>
            <a:endCxn id="10" idx="0"/>
          </p:cNvCxnSpPr>
          <p:nvPr/>
        </p:nvCxnSpPr>
        <p:spPr>
          <a:xfrm>
            <a:off x="5688246" y="3289235"/>
            <a:ext cx="0" cy="532344"/>
          </a:xfrm>
          <a:prstGeom prst="straightConnector1">
            <a:avLst/>
          </a:prstGeom>
          <a:ln>
            <a:solidFill>
              <a:srgbClr val="00004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10" idx="2"/>
            <a:endCxn id="9" idx="6"/>
          </p:cNvCxnSpPr>
          <p:nvPr/>
        </p:nvCxnSpPr>
        <p:spPr>
          <a:xfrm flipH="1">
            <a:off x="3929948" y="4744302"/>
            <a:ext cx="662156" cy="0"/>
          </a:xfrm>
          <a:prstGeom prst="straightConnector1">
            <a:avLst/>
          </a:prstGeom>
          <a:ln>
            <a:solidFill>
              <a:srgbClr val="00004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9" idx="0"/>
            <a:endCxn id="4" idx="4"/>
          </p:cNvCxnSpPr>
          <p:nvPr/>
        </p:nvCxnSpPr>
        <p:spPr>
          <a:xfrm flipV="1">
            <a:off x="2882438" y="3289235"/>
            <a:ext cx="0" cy="532344"/>
          </a:xfrm>
          <a:prstGeom prst="straightConnector1">
            <a:avLst/>
          </a:prstGeom>
          <a:ln>
            <a:solidFill>
              <a:srgbClr val="00004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 rot="20006099">
            <a:off x="2284320" y="2967335"/>
            <a:ext cx="457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 y sin costo</a:t>
            </a:r>
            <a:endParaRPr lang="es-ES_tradnl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212956"/>
            <a:ext cx="1890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2400" b="1" spc="50" dirty="0" smtClean="0">
                <a:ln w="11430"/>
                <a:solidFill>
                  <a:srgbClr val="00009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Metodología</a:t>
            </a:r>
            <a:endParaRPr lang="es-ES_tradnl" sz="2400" b="1" spc="50" dirty="0">
              <a:ln w="11430"/>
              <a:solidFill>
                <a:srgbClr val="00009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939877" y="1212956"/>
            <a:ext cx="1659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2400" b="1" spc="50" dirty="0" smtClean="0">
                <a:ln w="11430"/>
                <a:solidFill>
                  <a:srgbClr val="00009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¿Para qué?</a:t>
            </a:r>
            <a:endParaRPr lang="es-ES_tradnl" sz="2400" b="1" spc="50" dirty="0">
              <a:ln w="11430"/>
              <a:solidFill>
                <a:srgbClr val="00009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98966" y="4403343"/>
            <a:ext cx="1246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2400" b="1" spc="50" dirty="0" smtClean="0">
                <a:ln w="11430"/>
                <a:solidFill>
                  <a:srgbClr val="00009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¿Cómo?</a:t>
            </a:r>
            <a:endParaRPr lang="es-ES_tradnl" sz="2400" b="1" spc="50" dirty="0">
              <a:ln w="11430"/>
              <a:solidFill>
                <a:srgbClr val="00009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1611" y="4403343"/>
            <a:ext cx="1026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2400" b="1" spc="50" dirty="0" smtClean="0">
                <a:ln w="11430"/>
                <a:solidFill>
                  <a:srgbClr val="00009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¿Qué?</a:t>
            </a:r>
            <a:endParaRPr lang="es-ES_tradnl" sz="2400" b="1" spc="50" dirty="0">
              <a:ln w="11430"/>
              <a:solidFill>
                <a:srgbClr val="00009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3" grpId="0"/>
      <p:bldP spid="5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/>
          <p:cNvCxnSpPr/>
          <p:nvPr/>
        </p:nvCxnSpPr>
        <p:spPr>
          <a:xfrm flipV="1">
            <a:off x="2959420" y="2322927"/>
            <a:ext cx="1530349" cy="666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202516" y="3405717"/>
            <a:ext cx="17928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endCxn id="32" idx="1"/>
          </p:cNvCxnSpPr>
          <p:nvPr/>
        </p:nvCxnSpPr>
        <p:spPr>
          <a:xfrm>
            <a:off x="2598710" y="4039775"/>
            <a:ext cx="1186329" cy="470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268498" y="2571750"/>
            <a:ext cx="2828506" cy="167880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Agrupar 27"/>
          <p:cNvGrpSpPr/>
          <p:nvPr/>
        </p:nvGrpSpPr>
        <p:grpSpPr>
          <a:xfrm>
            <a:off x="5043351" y="2571750"/>
            <a:ext cx="1752461" cy="1756536"/>
            <a:chOff x="3829953" y="1842716"/>
            <a:chExt cx="1533698" cy="1533698"/>
          </a:xfrm>
          <a:solidFill>
            <a:srgbClr val="FFFF00"/>
          </a:solidFill>
        </p:grpSpPr>
        <p:sp>
          <p:nvSpPr>
            <p:cNvPr id="29" name="Elipse 28"/>
            <p:cNvSpPr/>
            <p:nvPr/>
          </p:nvSpPr>
          <p:spPr>
            <a:xfrm>
              <a:off x="3829953" y="1842716"/>
              <a:ext cx="1533698" cy="153369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4054558" y="2067321"/>
              <a:ext cx="1084488" cy="10844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rgbClr val="000000"/>
                  </a:solidFill>
                </a:rPr>
                <a:t>Eje</a:t>
              </a:r>
              <a:r>
                <a:rPr lang="es-ES" sz="1400" b="1" kern="1200" dirty="0" smtClean="0">
                  <a:solidFill>
                    <a:srgbClr val="000000"/>
                  </a:solidFill>
                </a:rPr>
                <a:t> técnico</a:t>
              </a:r>
              <a:endParaRPr lang="es-ES" sz="1400" b="1" kern="1200" dirty="0">
                <a:solidFill>
                  <a:srgbClr val="000000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>
                  <a:solidFill>
                    <a:srgbClr val="000000"/>
                  </a:solidFill>
                </a:rPr>
                <a:t>(saber/saber hacer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3354040" y="4114739"/>
            <a:ext cx="2943043" cy="2699162"/>
            <a:chOff x="3322733" y="3735683"/>
            <a:chExt cx="1533698" cy="1533698"/>
          </a:xfrm>
          <a:solidFill>
            <a:srgbClr val="008000"/>
          </a:solidFill>
        </p:grpSpPr>
        <p:sp>
          <p:nvSpPr>
            <p:cNvPr id="32" name="Elipse 31"/>
            <p:cNvSpPr/>
            <p:nvPr/>
          </p:nvSpPr>
          <p:spPr>
            <a:xfrm>
              <a:off x="3322733" y="3735683"/>
              <a:ext cx="1533698" cy="153369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Elipse 4"/>
            <p:cNvSpPr/>
            <p:nvPr/>
          </p:nvSpPr>
          <p:spPr>
            <a:xfrm>
              <a:off x="3547338" y="3960288"/>
              <a:ext cx="1084488" cy="10844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chemeClr val="bg1"/>
                  </a:solidFill>
                </a:rPr>
                <a:t>Eje </a:t>
              </a:r>
              <a:r>
                <a:rPr lang="es-ES" sz="2400" b="1" kern="1200" dirty="0">
                  <a:solidFill>
                    <a:schemeClr val="bg1"/>
                  </a:solidFill>
                </a:rPr>
                <a:t>actitudinal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>
                  <a:solidFill>
                    <a:schemeClr val="bg1"/>
                  </a:solidFill>
                </a:rPr>
                <a:t>(ser)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4320435" y="946765"/>
            <a:ext cx="1774621" cy="1699068"/>
            <a:chOff x="3829953" y="1842716"/>
            <a:chExt cx="1533698" cy="1533698"/>
          </a:xfrm>
          <a:solidFill>
            <a:srgbClr val="FF0000"/>
          </a:solidFill>
        </p:grpSpPr>
        <p:sp>
          <p:nvSpPr>
            <p:cNvPr id="35" name="Elipse 34"/>
            <p:cNvSpPr/>
            <p:nvPr/>
          </p:nvSpPr>
          <p:spPr>
            <a:xfrm>
              <a:off x="3829953" y="1842716"/>
              <a:ext cx="1533698" cy="153369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ipse 4"/>
            <p:cNvSpPr/>
            <p:nvPr/>
          </p:nvSpPr>
          <p:spPr>
            <a:xfrm>
              <a:off x="4054558" y="2067321"/>
              <a:ext cx="1084488" cy="10844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</a:rPr>
                <a:t>Eje</a:t>
              </a:r>
              <a:r>
                <a:rPr lang="es-ES" sz="1400" b="1" kern="1200" dirty="0" smtClean="0">
                  <a:solidFill>
                    <a:schemeClr val="bg1"/>
                  </a:solidFill>
                </a:rPr>
                <a:t> transversal</a:t>
              </a:r>
              <a:endParaRPr lang="es-ES" sz="1400" b="1" kern="1200" dirty="0">
                <a:solidFill>
                  <a:schemeClr val="bg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solidFill>
                    <a:schemeClr val="bg1"/>
                  </a:solidFill>
                </a:rPr>
                <a:t>Conocimiento, habilidades y actitudes</a:t>
              </a:r>
              <a:endParaRPr lang="es-ES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6095055" y="596854"/>
            <a:ext cx="2689111" cy="1430960"/>
            <a:chOff x="5030350" y="1117"/>
            <a:chExt cx="2146440" cy="1430960"/>
          </a:xfrm>
        </p:grpSpPr>
        <p:sp>
          <p:nvSpPr>
            <p:cNvPr id="38" name="Rectángulo 37"/>
            <p:cNvSpPr/>
            <p:nvPr/>
          </p:nvSpPr>
          <p:spPr>
            <a:xfrm>
              <a:off x="5030350" y="1117"/>
              <a:ext cx="2146440" cy="14309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ángulo 38"/>
            <p:cNvSpPr/>
            <p:nvPr/>
          </p:nvSpPr>
          <p:spPr>
            <a:xfrm>
              <a:off x="5030350" y="1117"/>
              <a:ext cx="2146440" cy="1430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Programa de inducción institucional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Manejo de TIC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Programa salud ocupacional en el trabajo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Alineamiento directivo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6932083" y="2581041"/>
            <a:ext cx="2211917" cy="1533698"/>
            <a:chOff x="5517021" y="1842716"/>
            <a:chExt cx="2300548" cy="1533698"/>
          </a:xfrm>
        </p:grpSpPr>
        <p:sp>
          <p:nvSpPr>
            <p:cNvPr id="41" name="Rectángulo 40"/>
            <p:cNvSpPr/>
            <p:nvPr/>
          </p:nvSpPr>
          <p:spPr>
            <a:xfrm>
              <a:off x="5517021" y="1842716"/>
              <a:ext cx="2300548" cy="15336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5517021" y="1842716"/>
              <a:ext cx="2300548" cy="1533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Computación a nivel de usuario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Ordenanzas municipales, normativa legal y estatutaria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AUTOCAD (tecnológico)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planillas de riesgos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Sistema de compras públicas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Técnicas de manejo de público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Gestión del conocimiento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6539170" y="4890069"/>
            <a:ext cx="2237036" cy="1491357"/>
            <a:chOff x="5071647" y="3778738"/>
            <a:chExt cx="2237036" cy="1491357"/>
          </a:xfrm>
        </p:grpSpPr>
        <p:sp>
          <p:nvSpPr>
            <p:cNvPr id="44" name="Rectángulo 43"/>
            <p:cNvSpPr/>
            <p:nvPr/>
          </p:nvSpPr>
          <p:spPr>
            <a:xfrm>
              <a:off x="5071647" y="3778738"/>
              <a:ext cx="2237036" cy="14913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5071647" y="3778738"/>
              <a:ext cx="2237036" cy="1491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Comunicación efectiva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Resolución de conflictos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kern="1200" dirty="0"/>
                <a:t>Trabajo en equipo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00" kern="1200" dirty="0"/>
            </a:p>
          </p:txBody>
        </p:sp>
      </p:grpSp>
      <p:sp>
        <p:nvSpPr>
          <p:cNvPr id="3" name="Rectángulo 2"/>
          <p:cNvSpPr/>
          <p:nvPr/>
        </p:nvSpPr>
        <p:spPr>
          <a:xfrm rot="20141936">
            <a:off x="915968" y="2967335"/>
            <a:ext cx="7312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5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Comité Bipartito de Capacitación</a:t>
            </a:r>
            <a:endParaRPr lang="es-ES_tradnl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5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16403</TotalTime>
  <Words>324</Words>
  <Application>Microsoft Office PowerPoint</Application>
  <PresentationFormat>Presentación en pantalla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Marketing</dc:title>
  <dc:creator>Rodrigo Bravo</dc:creator>
  <cp:lastModifiedBy>user</cp:lastModifiedBy>
  <cp:revision>207</cp:revision>
  <dcterms:created xsi:type="dcterms:W3CDTF">2015-03-03T15:30:40Z</dcterms:created>
  <dcterms:modified xsi:type="dcterms:W3CDTF">2017-09-07T16:33:07Z</dcterms:modified>
</cp:coreProperties>
</file>