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36636D-D922-432D-A958-524484B5923D}" type="datetimeFigureOut">
              <a:rPr lang="en-US" dirty="0"/>
              <a:pPr/>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7/4/2017</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 sz="6600" dirty="0" smtClean="0"/>
              <a:t>Cálculo Financiamiento Municipal</a:t>
            </a:r>
            <a:endParaRPr lang="es-ES" sz="6600" dirty="0"/>
          </a:p>
        </p:txBody>
      </p:sp>
      <p:sp>
        <p:nvSpPr>
          <p:cNvPr id="3" name="Subtítulo 2"/>
          <p:cNvSpPr>
            <a:spLocks noGrp="1"/>
          </p:cNvSpPr>
          <p:nvPr>
            <p:ph type="subTitle" idx="1"/>
          </p:nvPr>
        </p:nvSpPr>
        <p:spPr/>
        <p:txBody>
          <a:bodyPr>
            <a:noAutofit/>
          </a:bodyPr>
          <a:lstStyle/>
          <a:p>
            <a:r>
              <a:rPr lang="es-ES" sz="6600" dirty="0" smtClean="0"/>
              <a:t>(42%)</a:t>
            </a:r>
            <a:endParaRPr lang="es-ES" sz="6600" dirty="0"/>
          </a:p>
        </p:txBody>
      </p:sp>
    </p:spTree>
    <p:extLst>
      <p:ext uri="{BB962C8B-B14F-4D97-AF65-F5344CB8AC3E}">
        <p14:creationId xmlns:p14="http://schemas.microsoft.com/office/powerpoint/2010/main" val="2910151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643" y="738389"/>
            <a:ext cx="10353762" cy="970450"/>
          </a:xfrm>
        </p:spPr>
        <p:txBody>
          <a:bodyPr>
            <a:normAutofit/>
          </a:bodyPr>
          <a:lstStyle/>
          <a:p>
            <a:r>
              <a:rPr lang="es-ES" dirty="0" smtClean="0"/>
              <a:t>NORMATIVA</a:t>
            </a:r>
            <a:endParaRPr lang="es-ES" dirty="0"/>
          </a:p>
        </p:txBody>
      </p:sp>
      <p:sp>
        <p:nvSpPr>
          <p:cNvPr id="3" name="Marcador de contenido 2"/>
          <p:cNvSpPr>
            <a:spLocks noGrp="1"/>
          </p:cNvSpPr>
          <p:nvPr>
            <p:ph idx="1"/>
          </p:nvPr>
        </p:nvSpPr>
        <p:spPr>
          <a:xfrm>
            <a:off x="913795" y="2260484"/>
            <a:ext cx="10353762" cy="4058751"/>
          </a:xfrm>
        </p:spPr>
        <p:txBody>
          <a:bodyPr/>
          <a:lstStyle/>
          <a:p>
            <a:r>
              <a:rPr lang="es-ES" dirty="0" smtClean="0"/>
              <a:t>Ley 18.695, Art</a:t>
            </a:r>
            <a:r>
              <a:rPr lang="es-ES" dirty="0" smtClean="0"/>
              <a:t>. 49 bis</a:t>
            </a:r>
            <a:r>
              <a:rPr lang="es-ES" dirty="0" smtClean="0"/>
              <a:t>. Inciso 3º, </a:t>
            </a:r>
            <a:r>
              <a:rPr lang="es-ES" dirty="0"/>
              <a:t>Para el ejercicio de esta </a:t>
            </a:r>
            <a:r>
              <a:rPr lang="es-ES" dirty="0" smtClean="0"/>
              <a:t>facultad (Fijar o modificar las plantas) </a:t>
            </a:r>
            <a:r>
              <a:rPr lang="es-ES" dirty="0"/>
              <a:t>se deberán considerar los siguientes límites y </a:t>
            </a:r>
            <a:r>
              <a:rPr lang="es-ES" dirty="0" smtClean="0"/>
              <a:t>requisitos</a:t>
            </a:r>
            <a:r>
              <a:rPr lang="es-ES" dirty="0"/>
              <a:t>:</a:t>
            </a:r>
          </a:p>
          <a:p>
            <a:pPr marL="36900" indent="0">
              <a:buNone/>
            </a:pPr>
            <a:r>
              <a:rPr lang="es-ES" dirty="0"/>
              <a:t>     1. El límite de gasto en personal vigente a la fecha del reglamento respectivo.</a:t>
            </a:r>
          </a:p>
          <a:p>
            <a:pPr marL="36900" indent="0">
              <a:buNone/>
            </a:pPr>
            <a:r>
              <a:rPr lang="es-ES" dirty="0"/>
              <a:t>     2. La disponibilidad presupuestaria. El cálculo de la disponibilidad presupuestaria y su proyección deberán considerar los ingresos propios y el gasto en personal de los tres años precedentes al proceso de fijación o modificación de las plantas; todo lo cual deberá ser certificado previamente por los jefes de las unidades de administración y finanzas y control de la municipalidad respectiva</a:t>
            </a:r>
            <a:r>
              <a:rPr lang="es-ES" dirty="0" smtClean="0"/>
              <a:t>.</a:t>
            </a:r>
          </a:p>
        </p:txBody>
      </p:sp>
    </p:spTree>
    <p:extLst>
      <p:ext uri="{BB962C8B-B14F-4D97-AF65-F5344CB8AC3E}">
        <p14:creationId xmlns:p14="http://schemas.microsoft.com/office/powerpoint/2010/main" val="29881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INGRESOS PROPIOS </a:t>
            </a:r>
            <a:endParaRPr lang="es-ES" dirty="0"/>
          </a:p>
        </p:txBody>
      </p:sp>
      <p:sp>
        <p:nvSpPr>
          <p:cNvPr id="3" name="Marcador de contenido 2"/>
          <p:cNvSpPr>
            <a:spLocks noGrp="1"/>
          </p:cNvSpPr>
          <p:nvPr>
            <p:ph idx="1"/>
          </p:nvPr>
        </p:nvSpPr>
        <p:spPr/>
        <p:txBody>
          <a:bodyPr/>
          <a:lstStyle/>
          <a:p>
            <a:pPr algn="just"/>
            <a:r>
              <a:rPr lang="es-ES" dirty="0" smtClean="0"/>
              <a:t>Ley 18.883, Artículo 5º inciso 7</a:t>
            </a:r>
            <a:r>
              <a:rPr lang="es-ES" dirty="0"/>
              <a:t>, El gasto anual en personal no podrá exceder, respecto de cada municipalidad, del 42% (cuarenta y dos por ciento) de los ingresos propios percibidos en el año anterior. A su vez, los ingresos propios percibidos serán considerados como la suma de los ingresos propios permanentes señalados en el artículo 38 del decreto ley N° 3.063, de 1979, sobre Rentas Municipales, incluyendo la totalidad de la recaudación por concepto de permisos de circulación y patentes municipales, más los ingresos por participación en el Fondo Común Municipal indicados en el artículo 14 de la ley N° 18.695, orgánica constitucional de Municipalidades.</a:t>
            </a:r>
          </a:p>
        </p:txBody>
      </p:sp>
    </p:spTree>
    <p:extLst>
      <p:ext uri="{BB962C8B-B14F-4D97-AF65-F5344CB8AC3E}">
        <p14:creationId xmlns:p14="http://schemas.microsoft.com/office/powerpoint/2010/main" val="188687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95" y="94445"/>
            <a:ext cx="10353762" cy="970450"/>
          </a:xfrm>
        </p:spPr>
        <p:txBody>
          <a:bodyPr/>
          <a:lstStyle/>
          <a:p>
            <a:r>
              <a:rPr lang="es-ES" dirty="0" smtClean="0"/>
              <a:t>Ingresos Propios </a:t>
            </a:r>
            <a:endParaRPr lang="es-ES" dirty="0"/>
          </a:p>
        </p:txBody>
      </p:sp>
      <p:sp>
        <p:nvSpPr>
          <p:cNvPr id="3" name="Marcador de contenido 2"/>
          <p:cNvSpPr>
            <a:spLocks noGrp="1"/>
          </p:cNvSpPr>
          <p:nvPr>
            <p:ph idx="1"/>
          </p:nvPr>
        </p:nvSpPr>
        <p:spPr>
          <a:xfrm>
            <a:off x="913795" y="1064895"/>
            <a:ext cx="10353762" cy="5400299"/>
          </a:xfrm>
        </p:spPr>
        <p:txBody>
          <a:bodyPr>
            <a:normAutofit fontScale="77500" lnSpcReduction="20000"/>
          </a:bodyPr>
          <a:lstStyle/>
          <a:p>
            <a:r>
              <a:rPr lang="es-ES" dirty="0"/>
              <a:t>115.03.01.001.000	Patentes Municipales </a:t>
            </a:r>
          </a:p>
          <a:p>
            <a:r>
              <a:rPr lang="es-ES" dirty="0"/>
              <a:t>115.03.01.002.000	Derechos de Aseo</a:t>
            </a:r>
          </a:p>
          <a:p>
            <a:r>
              <a:rPr lang="es-ES" dirty="0"/>
              <a:t>115.03.01.003.000	Otros Derechos</a:t>
            </a:r>
          </a:p>
          <a:p>
            <a:r>
              <a:rPr lang="es-ES" dirty="0"/>
              <a:t>115.03.01.004.000	Concesiones</a:t>
            </a:r>
          </a:p>
          <a:p>
            <a:r>
              <a:rPr lang="es-ES" dirty="0"/>
              <a:t>115.03.02.001.000	Permisos de Circulación</a:t>
            </a:r>
          </a:p>
          <a:p>
            <a:r>
              <a:rPr lang="es-ES" dirty="0"/>
              <a:t>115.03.02.002.000	Licencia de Conducir y similares</a:t>
            </a:r>
          </a:p>
          <a:p>
            <a:r>
              <a:rPr lang="es-ES" dirty="0"/>
              <a:t>115.03.03.000.000	Impuesto Territorial</a:t>
            </a:r>
          </a:p>
          <a:p>
            <a:r>
              <a:rPr lang="es-ES" dirty="0"/>
              <a:t>115.05.03.007.001	Patentes Acuícolas</a:t>
            </a:r>
          </a:p>
          <a:p>
            <a:r>
              <a:rPr lang="es-ES" dirty="0"/>
              <a:t>115.06.00.000.000	Rentas de la Propiedad</a:t>
            </a:r>
          </a:p>
          <a:p>
            <a:r>
              <a:rPr lang="es-ES" dirty="0"/>
              <a:t>115.08.02.001.000	Multas de beneficio </a:t>
            </a:r>
            <a:r>
              <a:rPr lang="es-ES" dirty="0" smtClean="0"/>
              <a:t>Municipal</a:t>
            </a:r>
            <a:endParaRPr lang="es-ES" dirty="0"/>
          </a:p>
          <a:p>
            <a:r>
              <a:rPr lang="es-ES" dirty="0"/>
              <a:t>115.08.02.003.000	Multas ley de alcoholes de beneficio municipal</a:t>
            </a:r>
          </a:p>
          <a:p>
            <a:r>
              <a:rPr lang="es-ES" dirty="0"/>
              <a:t>115.08.02.005.000	Reg. De </a:t>
            </a:r>
            <a:r>
              <a:rPr lang="es-ES" dirty="0" smtClean="0"/>
              <a:t>Multas </a:t>
            </a:r>
            <a:r>
              <a:rPr lang="es-ES" dirty="0"/>
              <a:t>de Tránsito No </a:t>
            </a:r>
            <a:r>
              <a:rPr lang="es-ES" dirty="0" smtClean="0"/>
              <a:t>pagadas </a:t>
            </a:r>
            <a:r>
              <a:rPr lang="es-ES" dirty="0"/>
              <a:t>de </a:t>
            </a:r>
            <a:r>
              <a:rPr lang="es-ES" dirty="0" smtClean="0"/>
              <a:t>beneficio Municipal</a:t>
            </a:r>
            <a:endParaRPr lang="es-ES" dirty="0"/>
          </a:p>
          <a:p>
            <a:r>
              <a:rPr lang="es-ES" dirty="0"/>
              <a:t>115.08.02.008.000	Intereses </a:t>
            </a:r>
          </a:p>
          <a:p>
            <a:r>
              <a:rPr lang="es-ES" dirty="0"/>
              <a:t>115.13.03.005.001	Patentes Mineras</a:t>
            </a:r>
          </a:p>
          <a:p>
            <a:r>
              <a:rPr lang="es-ES" dirty="0"/>
              <a:t>115.13.03.005.002	Casino de juegos</a:t>
            </a:r>
          </a:p>
          <a:p>
            <a:r>
              <a:rPr lang="es-ES" dirty="0"/>
              <a:t>115.08.03.000.000	Fondo Común Municipal</a:t>
            </a:r>
          </a:p>
          <a:p>
            <a:endParaRPr lang="es-ES" dirty="0"/>
          </a:p>
        </p:txBody>
      </p:sp>
    </p:spTree>
    <p:extLst>
      <p:ext uri="{BB962C8B-B14F-4D97-AF65-F5344CB8AC3E}">
        <p14:creationId xmlns:p14="http://schemas.microsoft.com/office/powerpoint/2010/main" val="233013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21. Gastos en Personal</a:t>
            </a:r>
            <a:endParaRPr lang="es-ES" dirty="0"/>
          </a:p>
        </p:txBody>
      </p:sp>
      <p:sp>
        <p:nvSpPr>
          <p:cNvPr id="3" name="Marcador de contenido 2"/>
          <p:cNvSpPr>
            <a:spLocks noGrp="1"/>
          </p:cNvSpPr>
          <p:nvPr>
            <p:ph idx="1"/>
          </p:nvPr>
        </p:nvSpPr>
        <p:spPr>
          <a:xfrm>
            <a:off x="913794" y="1732449"/>
            <a:ext cx="10612797" cy="4861534"/>
          </a:xfrm>
        </p:spPr>
        <p:txBody>
          <a:bodyPr>
            <a:normAutofit/>
          </a:bodyPr>
          <a:lstStyle/>
          <a:p>
            <a:r>
              <a:rPr lang="es-ES" dirty="0"/>
              <a:t>Ley 18.883, Artículo 5º inciso 7, Se entenderá por gasto en personal el que se irrogue para cubrir las remuneraciones correspondientes al personal de planta y a contrata. Asimismo, se considerarán en dicho gasto los honorarios a suma alzada pagados a personas naturales, honorarios asimilados a grado, jornales, remuneraciones reguladas por el Código del Trabajo, suplencias y reemplazos, personal a trato y/o temporal y alumnos en práctica. Sólo para los efectos del cálculo del gasto anual en personal que dispone el presente artículo, no se considerarán los pagos que realice el municipio por concepto de la asignación de zona establecida en el artículo 7° del decreto ley N° 249, del Ministerio de Hacienda, promulgado el año 1973 y publicado el año 1974, otorgada por el artículo 25 del decreto ley N° 3.551, del Ministerio de Hacienda, promulgado el año 1980 y publicado el año 1981; de la bonificación establecida en el artículo 3° de la ley N° 20.198, ni de la bonificación compensatoria del artículo 29 de la ley N° 20.717, destinada a los beneficiarios de la mencionada bonificación del artículo 3° de la ley N° 20.198.</a:t>
            </a:r>
          </a:p>
        </p:txBody>
      </p:sp>
    </p:spTree>
    <p:extLst>
      <p:ext uri="{BB962C8B-B14F-4D97-AF65-F5344CB8AC3E}">
        <p14:creationId xmlns:p14="http://schemas.microsoft.com/office/powerpoint/2010/main" val="197998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21. Gastos en Personal</a:t>
            </a:r>
          </a:p>
        </p:txBody>
      </p:sp>
      <p:sp>
        <p:nvSpPr>
          <p:cNvPr id="3" name="Marcador de contenido 2"/>
          <p:cNvSpPr>
            <a:spLocks noGrp="1"/>
          </p:cNvSpPr>
          <p:nvPr>
            <p:ph idx="1"/>
          </p:nvPr>
        </p:nvSpPr>
        <p:spPr/>
        <p:txBody>
          <a:bodyPr/>
          <a:lstStyle/>
          <a:p>
            <a:r>
              <a:rPr lang="es-ES" dirty="0"/>
              <a:t>215.21.01	Personal de planta</a:t>
            </a:r>
          </a:p>
          <a:p>
            <a:r>
              <a:rPr lang="es-ES" dirty="0"/>
              <a:t>215.21.02	Personal a Contrata</a:t>
            </a:r>
          </a:p>
          <a:p>
            <a:r>
              <a:rPr lang="es-ES" dirty="0"/>
              <a:t>215.21.03	Otras Remuneraciones</a:t>
            </a:r>
          </a:p>
          <a:p>
            <a:r>
              <a:rPr lang="es-ES" dirty="0"/>
              <a:t>	</a:t>
            </a:r>
            <a:r>
              <a:rPr lang="es-ES" dirty="0" smtClean="0"/>
              <a:t>              </a:t>
            </a:r>
            <a:r>
              <a:rPr lang="es-ES" dirty="0"/>
              <a:t>	(-)Remuneraciones Alcalde</a:t>
            </a:r>
          </a:p>
          <a:p>
            <a:endParaRPr lang="es-ES" dirty="0"/>
          </a:p>
        </p:txBody>
      </p:sp>
    </p:spTree>
    <p:extLst>
      <p:ext uri="{BB962C8B-B14F-4D97-AF65-F5344CB8AC3E}">
        <p14:creationId xmlns:p14="http://schemas.microsoft.com/office/powerpoint/2010/main" val="445499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95" y="187268"/>
            <a:ext cx="10353762" cy="970450"/>
          </a:xfrm>
        </p:spPr>
        <p:txBody>
          <a:bodyPr>
            <a:normAutofit fontScale="90000"/>
          </a:bodyPr>
          <a:lstStyle/>
          <a:p>
            <a:r>
              <a:rPr lang="es-ES" dirty="0" smtClean="0"/>
              <a:t>Realidad Actual Municipalidad de Nueva Imperial</a:t>
            </a:r>
            <a:endParaRPr lang="es-ES" dirty="0"/>
          </a:p>
        </p:txBody>
      </p:sp>
      <p:graphicFrame>
        <p:nvGraphicFramePr>
          <p:cNvPr id="4" name="Marcador de contenido 3"/>
          <p:cNvGraphicFramePr>
            <a:graphicFrameLocks noGrp="1"/>
          </p:cNvGraphicFramePr>
          <p:nvPr>
            <p:ph sz="half" idx="1"/>
            <p:extLst>
              <p:ext uri="{D42A27DB-BD31-4B8C-83A1-F6EECF244321}">
                <p14:modId xmlns:p14="http://schemas.microsoft.com/office/powerpoint/2010/main" val="3067271378"/>
              </p:ext>
            </p:extLst>
          </p:nvPr>
        </p:nvGraphicFramePr>
        <p:xfrm>
          <a:off x="321973" y="1157728"/>
          <a:ext cx="5482647" cy="5480815"/>
        </p:xfrm>
        <a:graphic>
          <a:graphicData uri="http://schemas.openxmlformats.org/drawingml/2006/table">
            <a:tbl>
              <a:tblPr/>
              <a:tblGrid>
                <a:gridCol w="1249251"/>
                <a:gridCol w="1890608"/>
                <a:gridCol w="873777"/>
                <a:gridCol w="873777"/>
                <a:gridCol w="595234"/>
              </a:tblGrid>
              <a:tr h="265653">
                <a:tc gridSpan="5">
                  <a:txBody>
                    <a:bodyPr/>
                    <a:lstStyle/>
                    <a:p>
                      <a:pPr algn="ctr" fontAlgn="b"/>
                      <a:r>
                        <a:rPr lang="es-ES" sz="1600" b="1" i="0" u="none" strike="noStrike" dirty="0">
                          <a:solidFill>
                            <a:srgbClr val="000000"/>
                          </a:solidFill>
                          <a:effectLst/>
                          <a:latin typeface="Calibri" panose="020F0502020204030204" pitchFamily="34" charset="0"/>
                        </a:rPr>
                        <a:t>INGRESOS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7526">
                <a:tc>
                  <a:txBody>
                    <a:bodyPr/>
                    <a:lstStyle/>
                    <a:p>
                      <a:pPr algn="ctr" fontAlgn="b"/>
                      <a:r>
                        <a:rPr lang="es-ES" sz="1100" b="1" i="0" u="none" strike="noStrike">
                          <a:solidFill>
                            <a:srgbClr val="000000"/>
                          </a:solidFill>
                          <a:effectLst/>
                          <a:latin typeface="Calibri" panose="020F0502020204030204" pitchFamily="34" charset="0"/>
                        </a:rPr>
                        <a:t>ÍTEM</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1100" b="1" i="0" u="none" strike="noStrike">
                          <a:solidFill>
                            <a:srgbClr val="000000"/>
                          </a:solidFill>
                          <a:effectLst/>
                          <a:latin typeface="Calibri" panose="020F0502020204030204" pitchFamily="34" charset="0"/>
                        </a:rPr>
                        <a:t>DENOMINACIÓN</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1100" b="1" i="0" u="none" strike="noStrike">
                          <a:solidFill>
                            <a:srgbClr val="000000"/>
                          </a:solidFill>
                          <a:effectLst/>
                          <a:latin typeface="Calibri" panose="020F0502020204030204" pitchFamily="34" charset="0"/>
                        </a:rPr>
                        <a:t>2015</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1100" b="1" i="0" u="none" strike="noStrike">
                          <a:solidFill>
                            <a:srgbClr val="000000"/>
                          </a:solidFill>
                          <a:effectLst/>
                          <a:latin typeface="Calibri" panose="020F0502020204030204" pitchFamily="34" charset="0"/>
                        </a:rPr>
                        <a:t>2016</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1100" b="1" i="0" u="none" strike="noStrike">
                          <a:solidFill>
                            <a:srgbClr val="000000"/>
                          </a:solidFill>
                          <a:effectLst/>
                          <a:latin typeface="Calibri" panose="020F0502020204030204" pitchFamily="34" charset="0"/>
                        </a:rPr>
                        <a:t>2017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6972">
                <a:tc>
                  <a:txBody>
                    <a:bodyPr/>
                    <a:lstStyle/>
                    <a:p>
                      <a:pPr algn="l" fontAlgn="b"/>
                      <a:r>
                        <a:rPr lang="es-ES" sz="1100" b="0" i="0" u="none" strike="noStrike" dirty="0">
                          <a:solidFill>
                            <a:srgbClr val="000000"/>
                          </a:solidFill>
                          <a:effectLst/>
                          <a:latin typeface="Calibri" panose="020F0502020204030204" pitchFamily="34" charset="0"/>
                        </a:rPr>
                        <a:t>115.03.01.001.000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Patentes Municipales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121.234.457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148.154.259</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dirty="0">
                          <a:solidFill>
                            <a:srgbClr val="000000"/>
                          </a:solidFill>
                          <a:effectLst/>
                          <a:latin typeface="Calibri" panose="020F0502020204030204" pitchFamily="34" charset="0"/>
                        </a:rPr>
                        <a:t>115.03.01.002.000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Derechos de Aseo</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24.524.092</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36.464.704</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dirty="0">
                          <a:solidFill>
                            <a:srgbClr val="000000"/>
                          </a:solidFill>
                          <a:effectLst/>
                          <a:latin typeface="Calibri" panose="020F0502020204030204" pitchFamily="34" charset="0"/>
                        </a:rPr>
                        <a:t>115.03.01.003.000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Otros Derechos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98.825.081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99.686.631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115.03.01.004.000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Concesiones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115.03.02.001.000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Permisos de Circulación</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336.581.074</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400.400.127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115.03.02.002.000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Licencia de Conducir y similares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69.881.441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67.070.806</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115.03.03.000.000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Impuesto Territorial</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77.612.211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75.211.777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115.05.03.007.001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Patentes Acuícolas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115.06.00.000.000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Rentas de la Propiedad</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5.103.147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6.378.430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115.08.02.001.000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Multas de beneficio </a:t>
                      </a:r>
                      <a:r>
                        <a:rPr lang="es-ES" sz="1100" b="0" i="0" u="none" strike="noStrike" dirty="0" err="1">
                          <a:solidFill>
                            <a:srgbClr val="000000"/>
                          </a:solidFill>
                          <a:effectLst/>
                          <a:latin typeface="Calibri" panose="020F0502020204030204" pitchFamily="34" charset="0"/>
                        </a:rPr>
                        <a:t>Muncipal</a:t>
                      </a:r>
                      <a:endParaRPr lang="es-ES" sz="1100" b="0" i="0" u="none" strike="noStrike" dirty="0">
                        <a:solidFill>
                          <a:srgbClr val="000000"/>
                        </a:solidFill>
                        <a:effectLst/>
                        <a:latin typeface="Calibri" panose="020F0502020204030204" pitchFamily="34" charset="0"/>
                      </a:endParaRP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75.546.764</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67.236.667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61528">
                <a:tc>
                  <a:txBody>
                    <a:bodyPr/>
                    <a:lstStyle/>
                    <a:p>
                      <a:pPr algn="l" fontAlgn="b"/>
                      <a:r>
                        <a:rPr lang="es-ES" sz="1100" b="0" i="0" u="none" strike="noStrike">
                          <a:solidFill>
                            <a:srgbClr val="000000"/>
                          </a:solidFill>
                          <a:effectLst/>
                          <a:latin typeface="Calibri" panose="020F0502020204030204" pitchFamily="34" charset="0"/>
                        </a:rPr>
                        <a:t>115.08.02.003.000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Multas ley de alcoholes de beneficio municipal</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5.684.817</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3.013.784</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361528">
                <a:tc>
                  <a:txBody>
                    <a:bodyPr/>
                    <a:lstStyle/>
                    <a:p>
                      <a:pPr algn="l" fontAlgn="b"/>
                      <a:r>
                        <a:rPr lang="es-ES" sz="1100" b="0" i="0" u="none" strike="noStrike">
                          <a:solidFill>
                            <a:srgbClr val="000000"/>
                          </a:solidFill>
                          <a:effectLst/>
                          <a:latin typeface="Calibri" panose="020F0502020204030204" pitchFamily="34" charset="0"/>
                        </a:rPr>
                        <a:t>115.08.02.005.000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pt-BR" sz="1100" b="0" i="0" u="none" strike="noStrike">
                          <a:solidFill>
                            <a:srgbClr val="000000"/>
                          </a:solidFill>
                          <a:effectLst/>
                          <a:latin typeface="Calibri" panose="020F0502020204030204" pitchFamily="34" charset="0"/>
                        </a:rPr>
                        <a:t>Reg. De Muktas de Tránsito No pag de ben Muni</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1.642.563</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1.497.435</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115.08.02.008.000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Intereses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6.343.098</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7.764.904</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115.13.03.005.001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Patentes Mineras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a:solidFill>
                            <a:srgbClr val="000000"/>
                          </a:solidFill>
                          <a:effectLst/>
                          <a:latin typeface="Calibri" panose="020F0502020204030204" pitchFamily="34" charset="0"/>
                        </a:rPr>
                        <a:t>32.546</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115.13.03.005.002</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Casino de juegos</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dirty="0">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r>
                        <a:rPr lang="es-ES" sz="1100" b="0" i="0" u="none" strike="noStrike">
                          <a:solidFill>
                            <a:srgbClr val="000000"/>
                          </a:solidFill>
                          <a:effectLst/>
                          <a:latin typeface="Calibri" panose="020F0502020204030204" pitchFamily="34" charset="0"/>
                        </a:rPr>
                        <a:t>115.08.03.000.000</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Fondo Común Municipal</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4.235.793.698</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0" i="0" u="none" strike="noStrike" dirty="0">
                          <a:solidFill>
                            <a:srgbClr val="000000"/>
                          </a:solidFill>
                          <a:effectLst/>
                          <a:latin typeface="Calibri" panose="020F0502020204030204" pitchFamily="34" charset="0"/>
                        </a:rPr>
                        <a:t>4.445.870.931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0" i="0" u="none" strike="noStrike">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86972">
                <a:tc>
                  <a:txBody>
                    <a:bodyPr/>
                    <a:lstStyle/>
                    <a:p>
                      <a:pPr algn="l" fontAlgn="b"/>
                      <a:endParaRPr lang="es-ES" sz="1100" b="0" i="0" u="none" strike="noStrike">
                        <a:solidFill>
                          <a:srgbClr val="000000"/>
                        </a:solidFill>
                        <a:effectLst/>
                        <a:latin typeface="Calibri" panose="020F0502020204030204" pitchFamily="34" charset="0"/>
                      </a:endParaRPr>
                    </a:p>
                  </a:txBody>
                  <a:tcPr marL="6676" marR="6676"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40000"/>
                        <a:lumOff val="60000"/>
                      </a:schemeClr>
                    </a:solidFill>
                  </a:tcPr>
                </a:tc>
                <a:tc>
                  <a:txBody>
                    <a:bodyPr/>
                    <a:lstStyle/>
                    <a:p>
                      <a:pPr algn="r" fontAlgn="b"/>
                      <a:r>
                        <a:rPr lang="es-ES" sz="1100" b="1" i="0" u="none" strike="noStrike">
                          <a:solidFill>
                            <a:srgbClr val="000000"/>
                          </a:solidFill>
                          <a:effectLst/>
                          <a:latin typeface="Calibri" panose="020F0502020204030204" pitchFamily="34" charset="0"/>
                        </a:rPr>
                        <a:t>TOTAL</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1" i="0" u="none" strike="noStrike">
                          <a:solidFill>
                            <a:srgbClr val="000000"/>
                          </a:solidFill>
                          <a:effectLst/>
                          <a:latin typeface="Calibri" panose="020F0502020204030204" pitchFamily="34" charset="0"/>
                        </a:rPr>
                        <a:t>5.058.772.443</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100" b="1" i="0" u="none" strike="noStrike" dirty="0">
                          <a:solidFill>
                            <a:srgbClr val="000000"/>
                          </a:solidFill>
                          <a:effectLst/>
                          <a:latin typeface="Calibri" panose="020F0502020204030204" pitchFamily="34" charset="0"/>
                        </a:rPr>
                        <a:t>5.358.783.001</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100" b="1" i="0" u="none" strike="noStrike" dirty="0">
                          <a:solidFill>
                            <a:srgbClr val="000000"/>
                          </a:solidFill>
                          <a:effectLst/>
                          <a:latin typeface="Calibri" panose="020F0502020204030204" pitchFamily="34" charset="0"/>
                        </a:rPr>
                        <a:t> </a:t>
                      </a:r>
                    </a:p>
                  </a:txBody>
                  <a:tcPr marL="6676" marR="6676"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graphicFrame>
        <p:nvGraphicFramePr>
          <p:cNvPr id="6" name="Marcador de contenido 5"/>
          <p:cNvGraphicFramePr>
            <a:graphicFrameLocks noGrp="1"/>
          </p:cNvGraphicFramePr>
          <p:nvPr>
            <p:ph sz="half" idx="2"/>
            <p:extLst>
              <p:ext uri="{D42A27DB-BD31-4B8C-83A1-F6EECF244321}">
                <p14:modId xmlns:p14="http://schemas.microsoft.com/office/powerpoint/2010/main" val="3594707232"/>
              </p:ext>
            </p:extLst>
          </p:nvPr>
        </p:nvGraphicFramePr>
        <p:xfrm>
          <a:off x="6181840" y="1390929"/>
          <a:ext cx="5590463" cy="2086366"/>
        </p:xfrm>
        <a:graphic>
          <a:graphicData uri="http://schemas.openxmlformats.org/drawingml/2006/table">
            <a:tbl>
              <a:tblPr/>
              <a:tblGrid>
                <a:gridCol w="945446"/>
                <a:gridCol w="2523930"/>
                <a:gridCol w="731693"/>
                <a:gridCol w="731693"/>
                <a:gridCol w="657701"/>
              </a:tblGrid>
              <a:tr h="347727">
                <a:tc gridSpan="5">
                  <a:txBody>
                    <a:bodyPr/>
                    <a:lstStyle/>
                    <a:p>
                      <a:pPr algn="ctr" fontAlgn="b"/>
                      <a:r>
                        <a:rPr lang="es-ES" sz="1300" b="1" i="0" u="none" strike="noStrike" dirty="0">
                          <a:solidFill>
                            <a:srgbClr val="000000"/>
                          </a:solidFill>
                          <a:effectLst/>
                          <a:latin typeface="Calibri" panose="020F0502020204030204" pitchFamily="34" charset="0"/>
                        </a:rPr>
                        <a:t>GASTOS</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8377">
                <a:tc>
                  <a:txBody>
                    <a:bodyPr/>
                    <a:lstStyle/>
                    <a:p>
                      <a:pPr algn="ctr" fontAlgn="b"/>
                      <a:r>
                        <a:rPr lang="es-ES" sz="900" b="1" i="0" u="none" strike="noStrike">
                          <a:solidFill>
                            <a:srgbClr val="000000"/>
                          </a:solidFill>
                          <a:effectLst/>
                          <a:latin typeface="Calibri" panose="020F0502020204030204" pitchFamily="34" charset="0"/>
                        </a:rPr>
                        <a:t>ÍTEM</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900" b="1" i="0" u="none" strike="noStrike" dirty="0">
                          <a:solidFill>
                            <a:srgbClr val="000000"/>
                          </a:solidFill>
                          <a:effectLst/>
                          <a:latin typeface="Calibri" panose="020F0502020204030204" pitchFamily="34" charset="0"/>
                        </a:rPr>
                        <a:t>DENOMINACIÓN</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900" b="1" i="0" u="none" strike="noStrike">
                          <a:solidFill>
                            <a:srgbClr val="000000"/>
                          </a:solidFill>
                          <a:effectLst/>
                          <a:latin typeface="Calibri" panose="020F0502020204030204" pitchFamily="34" charset="0"/>
                        </a:rPr>
                        <a:t>2015</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900" b="1" i="0" u="none" strike="noStrike">
                          <a:solidFill>
                            <a:srgbClr val="000000"/>
                          </a:solidFill>
                          <a:effectLst/>
                          <a:latin typeface="Calibri" panose="020F0502020204030204" pitchFamily="34" charset="0"/>
                        </a:rPr>
                        <a:t>2016</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s-ES" sz="900" b="1" i="0" u="none" strike="noStrike">
                          <a:solidFill>
                            <a:srgbClr val="000000"/>
                          </a:solidFill>
                          <a:effectLst/>
                          <a:latin typeface="Calibri" panose="020F0502020204030204" pitchFamily="34" charset="0"/>
                        </a:rPr>
                        <a:t>2017</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48377">
                <a:tc>
                  <a:txBody>
                    <a:bodyPr/>
                    <a:lstStyle/>
                    <a:p>
                      <a:pPr algn="l" fontAlgn="b"/>
                      <a:r>
                        <a:rPr lang="es-ES" sz="900" b="0" i="0" u="none" strike="noStrike" dirty="0">
                          <a:solidFill>
                            <a:srgbClr val="000000"/>
                          </a:solidFill>
                          <a:effectLst/>
                          <a:latin typeface="Calibri" panose="020F0502020204030204" pitchFamily="34" charset="0"/>
                        </a:rPr>
                        <a:t>215.21.01</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dirty="0">
                          <a:solidFill>
                            <a:srgbClr val="000000"/>
                          </a:solidFill>
                          <a:effectLst/>
                          <a:latin typeface="Calibri" panose="020F0502020204030204" pitchFamily="34" charset="0"/>
                        </a:rPr>
                        <a:t>Personal de planta</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929.677.949</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1.009.736.082</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48377">
                <a:tc>
                  <a:txBody>
                    <a:bodyPr/>
                    <a:lstStyle/>
                    <a:p>
                      <a:pPr algn="l" fontAlgn="b"/>
                      <a:r>
                        <a:rPr lang="es-ES" sz="900" b="0" i="0" u="none" strike="noStrike">
                          <a:solidFill>
                            <a:srgbClr val="000000"/>
                          </a:solidFill>
                          <a:effectLst/>
                          <a:latin typeface="Calibri" panose="020F0502020204030204" pitchFamily="34" charset="0"/>
                        </a:rPr>
                        <a:t>215.21.02</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dirty="0">
                          <a:solidFill>
                            <a:srgbClr val="000000"/>
                          </a:solidFill>
                          <a:effectLst/>
                          <a:latin typeface="Calibri" panose="020F0502020204030204" pitchFamily="34" charset="0"/>
                        </a:rPr>
                        <a:t>Personal a Contrata</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226.424.137</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317.434.370</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48377">
                <a:tc>
                  <a:txBody>
                    <a:bodyPr/>
                    <a:lstStyle/>
                    <a:p>
                      <a:pPr algn="l" fontAlgn="b"/>
                      <a:r>
                        <a:rPr lang="es-ES" sz="900" b="0" i="0" u="none" strike="noStrike">
                          <a:solidFill>
                            <a:srgbClr val="000000"/>
                          </a:solidFill>
                          <a:effectLst/>
                          <a:latin typeface="Calibri" panose="020F0502020204030204" pitchFamily="34" charset="0"/>
                        </a:rPr>
                        <a:t>215.21.03</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dirty="0">
                          <a:solidFill>
                            <a:srgbClr val="000000"/>
                          </a:solidFill>
                          <a:effectLst/>
                          <a:latin typeface="Calibri" panose="020F0502020204030204" pitchFamily="34" charset="0"/>
                        </a:rPr>
                        <a:t>Otras Remuneraciones</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68.787.042</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76.121.199</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48377">
                <a:tc>
                  <a:txBody>
                    <a:bodyPr/>
                    <a:lstStyle/>
                    <a:p>
                      <a:pPr algn="l" fontAlgn="b"/>
                      <a:endParaRPr lang="es-ES" sz="900" b="0" i="0" u="none" strike="noStrike">
                        <a:solidFill>
                          <a:srgbClr val="000000"/>
                        </a:solidFill>
                        <a:effectLst/>
                        <a:latin typeface="Calibri" panose="020F0502020204030204" pitchFamily="34" charset="0"/>
                      </a:endParaRPr>
                    </a:p>
                  </a:txBody>
                  <a:tcPr marL="7450" marR="7450" marT="74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1" i="0" u="none" strike="noStrike" dirty="0">
                          <a:solidFill>
                            <a:srgbClr val="000000"/>
                          </a:solidFill>
                          <a:effectLst/>
                          <a:latin typeface="Calibri" panose="020F0502020204030204" pitchFamily="34" charset="0"/>
                        </a:rPr>
                        <a:t>TOTAL</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1.224.889.128</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1.403.291.651</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48377">
                <a:tc>
                  <a:txBody>
                    <a:bodyPr/>
                    <a:lstStyle/>
                    <a:p>
                      <a:pPr algn="l" fontAlgn="b"/>
                      <a:r>
                        <a:rPr lang="es-ES" sz="900" b="0" i="0" u="none" strike="noStrike" dirty="0">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dirty="0">
                          <a:solidFill>
                            <a:srgbClr val="000000"/>
                          </a:solidFill>
                          <a:effectLst/>
                          <a:latin typeface="Calibri" panose="020F0502020204030204" pitchFamily="34" charset="0"/>
                        </a:rPr>
                        <a:t>(-)Remuneraciones Alcalde</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64.821.737</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a:solidFill>
                            <a:srgbClr val="000000"/>
                          </a:solidFill>
                          <a:effectLst/>
                          <a:latin typeface="Calibri" panose="020F0502020204030204" pitchFamily="34" charset="0"/>
                        </a:rPr>
                        <a:t>69.694.826</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248377">
                <a:tc>
                  <a:txBody>
                    <a:bodyPr/>
                    <a:lstStyle/>
                    <a:p>
                      <a:pPr algn="l" fontAlgn="b"/>
                      <a:endParaRPr lang="es-ES" sz="900" b="0" i="0" u="none" strike="noStrike">
                        <a:solidFill>
                          <a:srgbClr val="000000"/>
                        </a:solidFill>
                        <a:effectLst/>
                        <a:latin typeface="Calibri" panose="020F0502020204030204" pitchFamily="34" charset="0"/>
                      </a:endParaRPr>
                    </a:p>
                  </a:txBody>
                  <a:tcPr marL="7450" marR="7450" marT="74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2">
                        <a:lumMod val="40000"/>
                        <a:lumOff val="60000"/>
                      </a:schemeClr>
                    </a:solidFill>
                  </a:tcPr>
                </a:tc>
                <a:tc>
                  <a:txBody>
                    <a:bodyPr/>
                    <a:lstStyle/>
                    <a:p>
                      <a:pPr algn="r" fontAlgn="b"/>
                      <a:r>
                        <a:rPr lang="es-ES" sz="900" b="1" i="0" u="none" strike="noStrike" dirty="0">
                          <a:solidFill>
                            <a:srgbClr val="000000"/>
                          </a:solidFill>
                          <a:effectLst/>
                          <a:latin typeface="Calibri" panose="020F0502020204030204" pitchFamily="34" charset="0"/>
                        </a:rPr>
                        <a:t>TOTAL</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dirty="0">
                          <a:solidFill>
                            <a:srgbClr val="000000"/>
                          </a:solidFill>
                          <a:effectLst/>
                          <a:latin typeface="Calibri" panose="020F0502020204030204" pitchFamily="34" charset="0"/>
                        </a:rPr>
                        <a:t>1.160.067.391</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900" b="0" i="0" u="none" strike="noStrike" dirty="0">
                          <a:solidFill>
                            <a:srgbClr val="000000"/>
                          </a:solidFill>
                          <a:effectLst/>
                          <a:latin typeface="Calibri" panose="020F0502020204030204" pitchFamily="34" charset="0"/>
                        </a:rPr>
                        <a:t>1.333.596.825</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900" b="0" i="0" u="none" strike="noStrike" dirty="0">
                          <a:solidFill>
                            <a:srgbClr val="000000"/>
                          </a:solidFill>
                          <a:effectLst/>
                          <a:latin typeface="Calibri" panose="020F0502020204030204" pitchFamily="34" charset="0"/>
                        </a:rPr>
                        <a:t> </a:t>
                      </a:r>
                    </a:p>
                  </a:txBody>
                  <a:tcPr marL="7450" marR="7450" marT="74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pic>
        <p:nvPicPr>
          <p:cNvPr id="8" name="Imagen 7"/>
          <p:cNvPicPr>
            <a:picLocks noChangeAspect="1"/>
          </p:cNvPicPr>
          <p:nvPr/>
        </p:nvPicPr>
        <p:blipFill>
          <a:blip r:embed="rId2"/>
          <a:stretch>
            <a:fillRect/>
          </a:stretch>
        </p:blipFill>
        <p:spPr>
          <a:xfrm>
            <a:off x="7214622" y="4066939"/>
            <a:ext cx="3524901" cy="698244"/>
          </a:xfrm>
          <a:prstGeom prst="rect">
            <a:avLst/>
          </a:prstGeom>
        </p:spPr>
      </p:pic>
    </p:spTree>
    <p:extLst>
      <p:ext uri="{BB962C8B-B14F-4D97-AF65-F5344CB8AC3E}">
        <p14:creationId xmlns:p14="http://schemas.microsoft.com/office/powerpoint/2010/main" val="2266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 ACTUAL</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175345705"/>
              </p:ext>
            </p:extLst>
          </p:nvPr>
        </p:nvGraphicFramePr>
        <p:xfrm>
          <a:off x="3000173" y="2021981"/>
          <a:ext cx="6394516" cy="2560225"/>
        </p:xfrm>
        <a:graphic>
          <a:graphicData uri="http://schemas.openxmlformats.org/drawingml/2006/table">
            <a:tbl>
              <a:tblPr/>
              <a:tblGrid>
                <a:gridCol w="1883250"/>
                <a:gridCol w="1617675"/>
                <a:gridCol w="1526540"/>
                <a:gridCol w="1367051"/>
              </a:tblGrid>
              <a:tr h="502005">
                <a:tc>
                  <a:txBody>
                    <a:bodyPr/>
                    <a:lstStyle/>
                    <a:p>
                      <a:pPr algn="l" fontAlgn="b"/>
                      <a:r>
                        <a:rPr lang="es-ES"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s-ES" sz="2000" b="1" i="0" u="none" strike="noStrike" dirty="0">
                          <a:solidFill>
                            <a:srgbClr val="000000"/>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s-ES" sz="2000" b="1" i="0" u="none" strike="noStrike" dirty="0">
                          <a:solidFill>
                            <a:srgbClr val="000000"/>
                          </a:solidFill>
                          <a:effectLst/>
                          <a:latin typeface="Calibri" panose="020F050202020403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s-ES" sz="2000" b="1" i="0" u="none" strike="noStrike" dirty="0">
                          <a:solidFill>
                            <a:srgbClr val="00000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02005">
                <a:tc>
                  <a:txBody>
                    <a:bodyPr/>
                    <a:lstStyle/>
                    <a:p>
                      <a:pPr algn="l" fontAlgn="b"/>
                      <a:r>
                        <a:rPr lang="es-ES" sz="1800" b="1" i="0" u="none" strike="noStrike" dirty="0">
                          <a:solidFill>
                            <a:srgbClr val="000000"/>
                          </a:solidFill>
                          <a:effectLst/>
                          <a:latin typeface="Calibri" panose="020F0502020204030204" pitchFamily="34" charset="0"/>
                        </a:rPr>
                        <a:t>TOTAL 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5.058.772.443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a:solidFill>
                            <a:srgbClr val="000000"/>
                          </a:solidFill>
                          <a:effectLst/>
                          <a:latin typeface="Calibri" panose="020F0502020204030204" pitchFamily="34" charset="0"/>
                        </a:rPr>
                        <a:t>5.358.783.001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527105">
                <a:tc>
                  <a:txBody>
                    <a:bodyPr/>
                    <a:lstStyle/>
                    <a:p>
                      <a:pPr algn="l" fontAlgn="b"/>
                      <a:r>
                        <a:rPr lang="es-ES" sz="1800" b="1" i="0" u="none" strike="noStrike" dirty="0">
                          <a:solidFill>
                            <a:srgbClr val="000000"/>
                          </a:solidFill>
                          <a:effectLst/>
                          <a:latin typeface="Calibri" panose="020F0502020204030204" pitchFamily="34" charset="0"/>
                        </a:rPr>
                        <a:t>TTOTAL GASTOS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1.160.067.391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1.333.596.825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8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27105">
                <a:tc>
                  <a:txBody>
                    <a:bodyPr/>
                    <a:lstStyle/>
                    <a:p>
                      <a:pPr algn="r" fontAlgn="b"/>
                      <a:r>
                        <a:rPr lang="es-ES" sz="1800" b="1" i="0" u="none" strike="noStrike" dirty="0">
                          <a:solidFill>
                            <a:srgbClr val="000000"/>
                          </a:solidFill>
                          <a:effectLst/>
                          <a:latin typeface="Calibri" panose="020F0502020204030204" pitchFamily="34" charset="0"/>
                        </a:rPr>
                        <a:t>42%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a:solidFill>
                            <a:srgbClr val="000000"/>
                          </a:solidFill>
                          <a:effectLst/>
                          <a:latin typeface="Calibri" panose="020F0502020204030204" pitchFamily="34" charset="0"/>
                        </a:rPr>
                        <a:t>2.124.684.426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2.250.688.860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502005">
                <a:tc>
                  <a:txBody>
                    <a:bodyPr/>
                    <a:lstStyle/>
                    <a:p>
                      <a:pPr algn="r" fontAlgn="b"/>
                      <a:r>
                        <a:rPr lang="es-ES" sz="1800" b="1" i="0" u="none" strike="noStrike" dirty="0">
                          <a:solidFill>
                            <a:srgbClr val="000000"/>
                          </a:solidFill>
                          <a:effectLst/>
                          <a:latin typeface="Calibri" panose="020F0502020204030204" pitchFamily="34" charset="0"/>
                        </a:rPr>
                        <a:t>REMANENTE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964.617.035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r" fontAlgn="b"/>
                      <a:r>
                        <a:rPr lang="es-ES" sz="1800" b="0" i="0" u="none" strike="noStrike" dirty="0">
                          <a:solidFill>
                            <a:srgbClr val="000000"/>
                          </a:solidFill>
                          <a:effectLst/>
                          <a:latin typeface="Calibri" panose="020F0502020204030204" pitchFamily="34" charset="0"/>
                        </a:rPr>
                        <a:t>917.092.035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s-ES"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val="1342364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zarra">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TM04033929[[fn=Pizarra]]</Template>
  <TotalTime>541</TotalTime>
  <Words>640</Words>
  <Application>Microsoft Office PowerPoint</Application>
  <PresentationFormat>Panorámica</PresentationFormat>
  <Paragraphs>178</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Calibri</vt:lpstr>
      <vt:lpstr>Calisto MT</vt:lpstr>
      <vt:lpstr>Trebuchet MS</vt:lpstr>
      <vt:lpstr>Wingdings 2</vt:lpstr>
      <vt:lpstr>Pizarra</vt:lpstr>
      <vt:lpstr>Cálculo Financiamiento Municipal</vt:lpstr>
      <vt:lpstr>NORMATIVA</vt:lpstr>
      <vt:lpstr>INGRESOS PROPIOS </vt:lpstr>
      <vt:lpstr>Ingresos Propios </vt:lpstr>
      <vt:lpstr>21. Gastos en Personal</vt:lpstr>
      <vt:lpstr>21. Gastos en Personal</vt:lpstr>
      <vt:lpstr>Realidad Actual Municipalidad de Nueva Imperial</vt:lpstr>
      <vt:lpstr>$ ACTUAL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Cálculo Gasto en Personal</dc:title>
  <dc:creator>Carla Benitez</dc:creator>
  <cp:lastModifiedBy>Carla Benitez</cp:lastModifiedBy>
  <cp:revision>13</cp:revision>
  <dcterms:created xsi:type="dcterms:W3CDTF">2017-07-03T19:42:50Z</dcterms:created>
  <dcterms:modified xsi:type="dcterms:W3CDTF">2017-07-04T20:43:26Z</dcterms:modified>
</cp:coreProperties>
</file>