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F8398-B30C-4796-A5B6-6C3BD6F82422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0FE612CE-2D07-451B-820D-E56A9806E321}">
      <dgm:prSet phldrT="[Texto]" custT="1"/>
      <dgm:spPr/>
      <dgm:t>
        <a:bodyPr/>
        <a:lstStyle/>
        <a:p>
          <a:r>
            <a:rPr lang="es-CL" sz="1600" dirty="0"/>
            <a:t>Enfermedad</a:t>
          </a:r>
        </a:p>
      </dgm:t>
    </dgm:pt>
    <dgm:pt modelId="{142E1BE9-A713-4F59-A8ED-8A754BA6E1EE}" type="parTrans" cxnId="{C9FC6BD4-6F45-4A30-8CB4-EDF7C48A95B2}">
      <dgm:prSet/>
      <dgm:spPr/>
      <dgm:t>
        <a:bodyPr/>
        <a:lstStyle/>
        <a:p>
          <a:endParaRPr lang="es-CL" sz="1200"/>
        </a:p>
      </dgm:t>
    </dgm:pt>
    <dgm:pt modelId="{F98A95BE-9C30-4446-98C9-669A1A7732AD}" type="sibTrans" cxnId="{C9FC6BD4-6F45-4A30-8CB4-EDF7C48A95B2}">
      <dgm:prSet/>
      <dgm:spPr/>
      <dgm:t>
        <a:bodyPr/>
        <a:lstStyle/>
        <a:p>
          <a:endParaRPr lang="es-CL" sz="1200"/>
        </a:p>
      </dgm:t>
    </dgm:pt>
    <dgm:pt modelId="{176B9205-B5D0-4A96-A9B5-F1C8918B9809}">
      <dgm:prSet phldrT="[Texto]" custT="1"/>
      <dgm:spPr/>
      <dgm:t>
        <a:bodyPr/>
        <a:lstStyle/>
        <a:p>
          <a:r>
            <a:rPr lang="es-CL" sz="1600" dirty="0"/>
            <a:t>Exposición</a:t>
          </a:r>
        </a:p>
      </dgm:t>
    </dgm:pt>
    <dgm:pt modelId="{2166CE78-3BAD-4B75-A556-85910015C72D}" type="parTrans" cxnId="{3EF53B28-96D5-487A-B8EB-6BB4FD352F84}">
      <dgm:prSet/>
      <dgm:spPr/>
      <dgm:t>
        <a:bodyPr/>
        <a:lstStyle/>
        <a:p>
          <a:endParaRPr lang="es-CL" sz="1200"/>
        </a:p>
      </dgm:t>
    </dgm:pt>
    <dgm:pt modelId="{278A7D48-C9F2-43CB-9DF5-4A3C97C451C6}" type="sibTrans" cxnId="{3EF53B28-96D5-487A-B8EB-6BB4FD352F84}">
      <dgm:prSet/>
      <dgm:spPr/>
      <dgm:t>
        <a:bodyPr/>
        <a:lstStyle/>
        <a:p>
          <a:endParaRPr lang="es-CL" sz="1200"/>
        </a:p>
      </dgm:t>
    </dgm:pt>
    <dgm:pt modelId="{7EA4A652-8E4E-4AAA-B7CA-F1FDF4F403DF}">
      <dgm:prSet phldrT="[Texto]" custT="1"/>
      <dgm:spPr/>
      <dgm:t>
        <a:bodyPr/>
        <a:lstStyle/>
        <a:p>
          <a:r>
            <a:rPr lang="es-CL" sz="1600" dirty="0"/>
            <a:t>Ambiente Saludable</a:t>
          </a:r>
        </a:p>
      </dgm:t>
    </dgm:pt>
    <dgm:pt modelId="{D2AF2D84-FA50-437C-B6E1-A94592692DA8}" type="parTrans" cxnId="{969C122F-C0F9-429B-BF2D-1BE5848F8D4C}">
      <dgm:prSet/>
      <dgm:spPr/>
      <dgm:t>
        <a:bodyPr/>
        <a:lstStyle/>
        <a:p>
          <a:endParaRPr lang="es-CL" sz="1200"/>
        </a:p>
      </dgm:t>
    </dgm:pt>
    <dgm:pt modelId="{7FB7191F-7B54-4313-A875-256816AAB66A}" type="sibTrans" cxnId="{969C122F-C0F9-429B-BF2D-1BE5848F8D4C}">
      <dgm:prSet/>
      <dgm:spPr/>
      <dgm:t>
        <a:bodyPr/>
        <a:lstStyle/>
        <a:p>
          <a:endParaRPr lang="es-CL" sz="1200"/>
        </a:p>
      </dgm:t>
    </dgm:pt>
    <dgm:pt modelId="{5A7AC417-C420-4E23-8B77-4DFFD7E0E1D6}" type="pres">
      <dgm:prSet presAssocID="{604F8398-B30C-4796-A5B6-6C3BD6F82422}" presName="Name0" presStyleCnt="0">
        <dgm:presLayoutVars>
          <dgm:dir/>
          <dgm:animLvl val="lvl"/>
          <dgm:resizeHandles val="exact"/>
        </dgm:presLayoutVars>
      </dgm:prSet>
      <dgm:spPr/>
    </dgm:pt>
    <dgm:pt modelId="{FA0300CB-5964-4108-81CF-6D025B0F62FE}" type="pres">
      <dgm:prSet presAssocID="{0FE612CE-2D07-451B-820D-E56A9806E321}" presName="Name8" presStyleCnt="0"/>
      <dgm:spPr/>
    </dgm:pt>
    <dgm:pt modelId="{87B1D810-9607-44D4-82A6-0FE231F410A2}" type="pres">
      <dgm:prSet presAssocID="{0FE612CE-2D07-451B-820D-E56A9806E32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51965E-7BDE-4157-B569-48EE363A0A5D}" type="pres">
      <dgm:prSet presAssocID="{0FE612CE-2D07-451B-820D-E56A9806E3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4850C3-4E85-4D71-889D-C63C5C29CD2B}" type="pres">
      <dgm:prSet presAssocID="{176B9205-B5D0-4A96-A9B5-F1C8918B9809}" presName="Name8" presStyleCnt="0"/>
      <dgm:spPr/>
    </dgm:pt>
    <dgm:pt modelId="{D74975CA-5ECD-447A-A6C4-70937F449EB4}" type="pres">
      <dgm:prSet presAssocID="{176B9205-B5D0-4A96-A9B5-F1C8918B980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347768-CD21-4551-A926-C0C5FDE079D2}" type="pres">
      <dgm:prSet presAssocID="{176B9205-B5D0-4A96-A9B5-F1C8918B98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357913-AE71-48B5-95BA-417A46B9D2E9}" type="pres">
      <dgm:prSet presAssocID="{7EA4A652-8E4E-4AAA-B7CA-F1FDF4F403DF}" presName="Name8" presStyleCnt="0"/>
      <dgm:spPr/>
    </dgm:pt>
    <dgm:pt modelId="{3E7BFFF8-3E45-4A1E-864E-0963AF397BED}" type="pres">
      <dgm:prSet presAssocID="{7EA4A652-8E4E-4AAA-B7CA-F1FDF4F403D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1CAFCE-9774-49AB-94CC-1876DDCC7F32}" type="pres">
      <dgm:prSet presAssocID="{7EA4A652-8E4E-4AAA-B7CA-F1FDF4F403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9FC6BD4-6F45-4A30-8CB4-EDF7C48A95B2}" srcId="{604F8398-B30C-4796-A5B6-6C3BD6F82422}" destId="{0FE612CE-2D07-451B-820D-E56A9806E321}" srcOrd="0" destOrd="0" parTransId="{142E1BE9-A713-4F59-A8ED-8A754BA6E1EE}" sibTransId="{F98A95BE-9C30-4446-98C9-669A1A7732AD}"/>
    <dgm:cxn modelId="{58568F03-F90E-4A93-AB52-BC697538A0E5}" type="presOf" srcId="{0FE612CE-2D07-451B-820D-E56A9806E321}" destId="{87B1D810-9607-44D4-82A6-0FE231F410A2}" srcOrd="0" destOrd="0" presId="urn:microsoft.com/office/officeart/2005/8/layout/pyramid1"/>
    <dgm:cxn modelId="{43F1739A-5F15-4EED-AC5F-0656126C07DC}" type="presOf" srcId="{176B9205-B5D0-4A96-A9B5-F1C8918B9809}" destId="{46347768-CD21-4551-A926-C0C5FDE079D2}" srcOrd="1" destOrd="0" presId="urn:microsoft.com/office/officeart/2005/8/layout/pyramid1"/>
    <dgm:cxn modelId="{CD3D56C9-87C1-48D7-AF52-3476ABB0F1F8}" type="presOf" srcId="{7EA4A652-8E4E-4AAA-B7CA-F1FDF4F403DF}" destId="{C21CAFCE-9774-49AB-94CC-1876DDCC7F32}" srcOrd="1" destOrd="0" presId="urn:microsoft.com/office/officeart/2005/8/layout/pyramid1"/>
    <dgm:cxn modelId="{3EF53B28-96D5-487A-B8EB-6BB4FD352F84}" srcId="{604F8398-B30C-4796-A5B6-6C3BD6F82422}" destId="{176B9205-B5D0-4A96-A9B5-F1C8918B9809}" srcOrd="1" destOrd="0" parTransId="{2166CE78-3BAD-4B75-A556-85910015C72D}" sibTransId="{278A7D48-C9F2-43CB-9DF5-4A3C97C451C6}"/>
    <dgm:cxn modelId="{83BA9BA0-D4D8-4087-A4FB-A63B06BB5CC8}" type="presOf" srcId="{7EA4A652-8E4E-4AAA-B7CA-F1FDF4F403DF}" destId="{3E7BFFF8-3E45-4A1E-864E-0963AF397BED}" srcOrd="0" destOrd="0" presId="urn:microsoft.com/office/officeart/2005/8/layout/pyramid1"/>
    <dgm:cxn modelId="{91C10D35-E35F-4E8A-81DD-04DAFFB883A4}" type="presOf" srcId="{0FE612CE-2D07-451B-820D-E56A9806E321}" destId="{8951965E-7BDE-4157-B569-48EE363A0A5D}" srcOrd="1" destOrd="0" presId="urn:microsoft.com/office/officeart/2005/8/layout/pyramid1"/>
    <dgm:cxn modelId="{1E935312-1C0D-4586-AAAE-7A9AEB3F0843}" type="presOf" srcId="{604F8398-B30C-4796-A5B6-6C3BD6F82422}" destId="{5A7AC417-C420-4E23-8B77-4DFFD7E0E1D6}" srcOrd="0" destOrd="0" presId="urn:microsoft.com/office/officeart/2005/8/layout/pyramid1"/>
    <dgm:cxn modelId="{FEC3FD9C-AF45-43C8-8EB4-95AB7BE8ED1C}" type="presOf" srcId="{176B9205-B5D0-4A96-A9B5-F1C8918B9809}" destId="{D74975CA-5ECD-447A-A6C4-70937F449EB4}" srcOrd="0" destOrd="0" presId="urn:microsoft.com/office/officeart/2005/8/layout/pyramid1"/>
    <dgm:cxn modelId="{969C122F-C0F9-429B-BF2D-1BE5848F8D4C}" srcId="{604F8398-B30C-4796-A5B6-6C3BD6F82422}" destId="{7EA4A652-8E4E-4AAA-B7CA-F1FDF4F403DF}" srcOrd="2" destOrd="0" parTransId="{D2AF2D84-FA50-437C-B6E1-A94592692DA8}" sibTransId="{7FB7191F-7B54-4313-A875-256816AAB66A}"/>
    <dgm:cxn modelId="{F6F21D62-51D3-4C39-8827-5DE997E1F117}" type="presParOf" srcId="{5A7AC417-C420-4E23-8B77-4DFFD7E0E1D6}" destId="{FA0300CB-5964-4108-81CF-6D025B0F62FE}" srcOrd="0" destOrd="0" presId="urn:microsoft.com/office/officeart/2005/8/layout/pyramid1"/>
    <dgm:cxn modelId="{2E4F2493-7B2A-4E5B-8E61-BC487A6E1759}" type="presParOf" srcId="{FA0300CB-5964-4108-81CF-6D025B0F62FE}" destId="{87B1D810-9607-44D4-82A6-0FE231F410A2}" srcOrd="0" destOrd="0" presId="urn:microsoft.com/office/officeart/2005/8/layout/pyramid1"/>
    <dgm:cxn modelId="{34265A4F-A334-4364-8C29-3F4C924C3457}" type="presParOf" srcId="{FA0300CB-5964-4108-81CF-6D025B0F62FE}" destId="{8951965E-7BDE-4157-B569-48EE363A0A5D}" srcOrd="1" destOrd="0" presId="urn:microsoft.com/office/officeart/2005/8/layout/pyramid1"/>
    <dgm:cxn modelId="{085B1DF9-BF2A-4203-A852-11770EF62B76}" type="presParOf" srcId="{5A7AC417-C420-4E23-8B77-4DFFD7E0E1D6}" destId="{BD4850C3-4E85-4D71-889D-C63C5C29CD2B}" srcOrd="1" destOrd="0" presId="urn:microsoft.com/office/officeart/2005/8/layout/pyramid1"/>
    <dgm:cxn modelId="{0E782029-2D50-4BDE-9958-410AE4C08352}" type="presParOf" srcId="{BD4850C3-4E85-4D71-889D-C63C5C29CD2B}" destId="{D74975CA-5ECD-447A-A6C4-70937F449EB4}" srcOrd="0" destOrd="0" presId="urn:microsoft.com/office/officeart/2005/8/layout/pyramid1"/>
    <dgm:cxn modelId="{82032455-5B9A-451F-9305-CBAEE97B8AB1}" type="presParOf" srcId="{BD4850C3-4E85-4D71-889D-C63C5C29CD2B}" destId="{46347768-CD21-4551-A926-C0C5FDE079D2}" srcOrd="1" destOrd="0" presId="urn:microsoft.com/office/officeart/2005/8/layout/pyramid1"/>
    <dgm:cxn modelId="{C9DBCBD4-6EEF-4FBA-AF47-E148F4165515}" type="presParOf" srcId="{5A7AC417-C420-4E23-8B77-4DFFD7E0E1D6}" destId="{07357913-AE71-48B5-95BA-417A46B9D2E9}" srcOrd="2" destOrd="0" presId="urn:microsoft.com/office/officeart/2005/8/layout/pyramid1"/>
    <dgm:cxn modelId="{22234828-EDD6-4E3F-9411-159B4FF7BE0D}" type="presParOf" srcId="{07357913-AE71-48B5-95BA-417A46B9D2E9}" destId="{3E7BFFF8-3E45-4A1E-864E-0963AF397BED}" srcOrd="0" destOrd="0" presId="urn:microsoft.com/office/officeart/2005/8/layout/pyramid1"/>
    <dgm:cxn modelId="{2A44097B-D894-44B6-9722-38E1111AF857}" type="presParOf" srcId="{07357913-AE71-48B5-95BA-417A46B9D2E9}" destId="{C21CAFCE-9774-49AB-94CC-1876DDCC7F3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4BD30-F727-45CF-9F6B-C02C04D4687A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496DFDEE-F044-4095-848C-F81713AE2C67}">
      <dgm:prSet phldrT="[Texto]" custT="1"/>
      <dgm:spPr/>
      <dgm:t>
        <a:bodyPr/>
        <a:lstStyle/>
        <a:p>
          <a:r>
            <a:rPr lang="es-CL" sz="1600" dirty="0"/>
            <a:t>Enfermedad</a:t>
          </a:r>
        </a:p>
      </dgm:t>
    </dgm:pt>
    <dgm:pt modelId="{1F8EB59D-21A9-479F-99FD-AEA36CF3AF7E}" type="parTrans" cxnId="{048E4C22-FCDA-410F-B386-260630D367FE}">
      <dgm:prSet/>
      <dgm:spPr/>
      <dgm:t>
        <a:bodyPr/>
        <a:lstStyle/>
        <a:p>
          <a:endParaRPr lang="es-CL" sz="1200"/>
        </a:p>
      </dgm:t>
    </dgm:pt>
    <dgm:pt modelId="{E28D9014-4077-498D-834B-50EB5F930826}" type="sibTrans" cxnId="{048E4C22-FCDA-410F-B386-260630D367FE}">
      <dgm:prSet/>
      <dgm:spPr/>
      <dgm:t>
        <a:bodyPr/>
        <a:lstStyle/>
        <a:p>
          <a:endParaRPr lang="es-CL" sz="1200"/>
        </a:p>
      </dgm:t>
    </dgm:pt>
    <dgm:pt modelId="{EE2655EB-5F42-4A52-AA44-CCD67287E628}">
      <dgm:prSet phldrT="[Texto]" custT="1"/>
      <dgm:spPr/>
      <dgm:t>
        <a:bodyPr/>
        <a:lstStyle/>
        <a:p>
          <a:r>
            <a:rPr lang="es-CL" sz="1600" dirty="0"/>
            <a:t>Exposición</a:t>
          </a:r>
        </a:p>
      </dgm:t>
    </dgm:pt>
    <dgm:pt modelId="{245B9390-E84B-4181-9BE3-0FCA6D32594F}" type="parTrans" cxnId="{53BC17FE-C553-4C86-879C-85064FA7A8B2}">
      <dgm:prSet/>
      <dgm:spPr/>
      <dgm:t>
        <a:bodyPr/>
        <a:lstStyle/>
        <a:p>
          <a:endParaRPr lang="es-CL" sz="1200"/>
        </a:p>
      </dgm:t>
    </dgm:pt>
    <dgm:pt modelId="{DD2AA737-3064-49ED-9E5D-60C5B245C7EA}" type="sibTrans" cxnId="{53BC17FE-C553-4C86-879C-85064FA7A8B2}">
      <dgm:prSet/>
      <dgm:spPr/>
      <dgm:t>
        <a:bodyPr/>
        <a:lstStyle/>
        <a:p>
          <a:endParaRPr lang="es-CL" sz="1200"/>
        </a:p>
      </dgm:t>
    </dgm:pt>
    <dgm:pt modelId="{B8A915FD-BA75-47A6-AC26-15419583EFFF}">
      <dgm:prSet phldrT="[Texto]" custT="1"/>
      <dgm:spPr/>
      <dgm:t>
        <a:bodyPr/>
        <a:lstStyle/>
        <a:p>
          <a:r>
            <a:rPr lang="es-CL" sz="1600" dirty="0"/>
            <a:t>Ambiente Saludable</a:t>
          </a:r>
        </a:p>
      </dgm:t>
    </dgm:pt>
    <dgm:pt modelId="{8DC5728E-C616-4843-B709-499E4FE350FA}" type="parTrans" cxnId="{CD31EB89-B144-416E-B17B-1998BAD9133F}">
      <dgm:prSet/>
      <dgm:spPr/>
      <dgm:t>
        <a:bodyPr/>
        <a:lstStyle/>
        <a:p>
          <a:endParaRPr lang="es-CL" sz="1200"/>
        </a:p>
      </dgm:t>
    </dgm:pt>
    <dgm:pt modelId="{4D07C584-C069-4432-8A34-EF5D43432B1B}" type="sibTrans" cxnId="{CD31EB89-B144-416E-B17B-1998BAD9133F}">
      <dgm:prSet/>
      <dgm:spPr/>
      <dgm:t>
        <a:bodyPr/>
        <a:lstStyle/>
        <a:p>
          <a:endParaRPr lang="es-CL" sz="1200"/>
        </a:p>
      </dgm:t>
    </dgm:pt>
    <dgm:pt modelId="{7C95E374-FF8E-48B0-B027-C418CC61BD40}" type="pres">
      <dgm:prSet presAssocID="{0C24BD30-F727-45CF-9F6B-C02C04D4687A}" presName="Name0" presStyleCnt="0">
        <dgm:presLayoutVars>
          <dgm:dir/>
          <dgm:animLvl val="lvl"/>
          <dgm:resizeHandles val="exact"/>
        </dgm:presLayoutVars>
      </dgm:prSet>
      <dgm:spPr/>
    </dgm:pt>
    <dgm:pt modelId="{59932D9D-8E6E-4B0A-9BF4-77725ECD1A57}" type="pres">
      <dgm:prSet presAssocID="{496DFDEE-F044-4095-848C-F81713AE2C67}" presName="Name8" presStyleCnt="0"/>
      <dgm:spPr/>
    </dgm:pt>
    <dgm:pt modelId="{7B13E58C-3EEA-4707-8E7A-2C5022866F1A}" type="pres">
      <dgm:prSet presAssocID="{496DFDEE-F044-4095-848C-F81713AE2C6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B19E18-A78E-46D3-A9B4-C0F38CC13881}" type="pres">
      <dgm:prSet presAssocID="{496DFDEE-F044-4095-848C-F81713AE2C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00750D-ECCF-475E-8A4C-7CEAC7541C0E}" type="pres">
      <dgm:prSet presAssocID="{EE2655EB-5F42-4A52-AA44-CCD67287E628}" presName="Name8" presStyleCnt="0"/>
      <dgm:spPr/>
    </dgm:pt>
    <dgm:pt modelId="{0D786B5C-7520-4654-9548-E0823D3BBD8B}" type="pres">
      <dgm:prSet presAssocID="{EE2655EB-5F42-4A52-AA44-CCD67287E62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84D7F8-7AC4-42C0-9358-D2A1F137D21D}" type="pres">
      <dgm:prSet presAssocID="{EE2655EB-5F42-4A52-AA44-CCD67287E6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40E298-82DE-4F18-9135-C52A9126E362}" type="pres">
      <dgm:prSet presAssocID="{B8A915FD-BA75-47A6-AC26-15419583EFFF}" presName="Name8" presStyleCnt="0"/>
      <dgm:spPr/>
    </dgm:pt>
    <dgm:pt modelId="{2A778528-A53C-456C-8686-D0999A24F484}" type="pres">
      <dgm:prSet presAssocID="{B8A915FD-BA75-47A6-AC26-15419583EFF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9687830-10EF-42AA-B238-554BBD8E3896}" type="pres">
      <dgm:prSet presAssocID="{B8A915FD-BA75-47A6-AC26-15419583EF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ACA6B2B-5FCC-45D8-84F9-36DC2A5175BD}" type="presOf" srcId="{B8A915FD-BA75-47A6-AC26-15419583EFFF}" destId="{2A778528-A53C-456C-8686-D0999A24F484}" srcOrd="0" destOrd="0" presId="urn:microsoft.com/office/officeart/2005/8/layout/pyramid3"/>
    <dgm:cxn modelId="{BB4DDF88-0243-49E1-A4E3-D57796805D58}" type="presOf" srcId="{B8A915FD-BA75-47A6-AC26-15419583EFFF}" destId="{39687830-10EF-42AA-B238-554BBD8E3896}" srcOrd="1" destOrd="0" presId="urn:microsoft.com/office/officeart/2005/8/layout/pyramid3"/>
    <dgm:cxn modelId="{BDE49AB9-705F-4E50-AA02-2F283C4E4C4F}" type="presOf" srcId="{EE2655EB-5F42-4A52-AA44-CCD67287E628}" destId="{0D786B5C-7520-4654-9548-E0823D3BBD8B}" srcOrd="0" destOrd="0" presId="urn:microsoft.com/office/officeart/2005/8/layout/pyramid3"/>
    <dgm:cxn modelId="{F431617B-6B01-431B-9663-9BC157D20692}" type="presOf" srcId="{0C24BD30-F727-45CF-9F6B-C02C04D4687A}" destId="{7C95E374-FF8E-48B0-B027-C418CC61BD40}" srcOrd="0" destOrd="0" presId="urn:microsoft.com/office/officeart/2005/8/layout/pyramid3"/>
    <dgm:cxn modelId="{58FFB1BD-8DA1-4546-874D-5408AFDF9CAD}" type="presOf" srcId="{EE2655EB-5F42-4A52-AA44-CCD67287E628}" destId="{4484D7F8-7AC4-42C0-9358-D2A1F137D21D}" srcOrd="1" destOrd="0" presId="urn:microsoft.com/office/officeart/2005/8/layout/pyramid3"/>
    <dgm:cxn modelId="{C3C3D473-8C5E-45DA-9BFF-1043D59EE887}" type="presOf" srcId="{496DFDEE-F044-4095-848C-F81713AE2C67}" destId="{7B13E58C-3EEA-4707-8E7A-2C5022866F1A}" srcOrd="0" destOrd="0" presId="urn:microsoft.com/office/officeart/2005/8/layout/pyramid3"/>
    <dgm:cxn modelId="{CD31EB89-B144-416E-B17B-1998BAD9133F}" srcId="{0C24BD30-F727-45CF-9F6B-C02C04D4687A}" destId="{B8A915FD-BA75-47A6-AC26-15419583EFFF}" srcOrd="2" destOrd="0" parTransId="{8DC5728E-C616-4843-B709-499E4FE350FA}" sibTransId="{4D07C584-C069-4432-8A34-EF5D43432B1B}"/>
    <dgm:cxn modelId="{048E4C22-FCDA-410F-B386-260630D367FE}" srcId="{0C24BD30-F727-45CF-9F6B-C02C04D4687A}" destId="{496DFDEE-F044-4095-848C-F81713AE2C67}" srcOrd="0" destOrd="0" parTransId="{1F8EB59D-21A9-479F-99FD-AEA36CF3AF7E}" sibTransId="{E28D9014-4077-498D-834B-50EB5F930826}"/>
    <dgm:cxn modelId="{3A7B3498-B0C3-42B9-8EFD-0DEEC3621ED4}" type="presOf" srcId="{496DFDEE-F044-4095-848C-F81713AE2C67}" destId="{95B19E18-A78E-46D3-A9B4-C0F38CC13881}" srcOrd="1" destOrd="0" presId="urn:microsoft.com/office/officeart/2005/8/layout/pyramid3"/>
    <dgm:cxn modelId="{53BC17FE-C553-4C86-879C-85064FA7A8B2}" srcId="{0C24BD30-F727-45CF-9F6B-C02C04D4687A}" destId="{EE2655EB-5F42-4A52-AA44-CCD67287E628}" srcOrd="1" destOrd="0" parTransId="{245B9390-E84B-4181-9BE3-0FCA6D32594F}" sibTransId="{DD2AA737-3064-49ED-9E5D-60C5B245C7EA}"/>
    <dgm:cxn modelId="{FF561327-7278-4812-8ABA-C7BBA1457AB0}" type="presParOf" srcId="{7C95E374-FF8E-48B0-B027-C418CC61BD40}" destId="{59932D9D-8E6E-4B0A-9BF4-77725ECD1A57}" srcOrd="0" destOrd="0" presId="urn:microsoft.com/office/officeart/2005/8/layout/pyramid3"/>
    <dgm:cxn modelId="{860B06BB-E1BE-4EC3-A4D9-EDD123AF2EF6}" type="presParOf" srcId="{59932D9D-8E6E-4B0A-9BF4-77725ECD1A57}" destId="{7B13E58C-3EEA-4707-8E7A-2C5022866F1A}" srcOrd="0" destOrd="0" presId="urn:microsoft.com/office/officeart/2005/8/layout/pyramid3"/>
    <dgm:cxn modelId="{5D51AC9B-1FEF-4774-BF52-82BFDD718EEB}" type="presParOf" srcId="{59932D9D-8E6E-4B0A-9BF4-77725ECD1A57}" destId="{95B19E18-A78E-46D3-A9B4-C0F38CC13881}" srcOrd="1" destOrd="0" presId="urn:microsoft.com/office/officeart/2005/8/layout/pyramid3"/>
    <dgm:cxn modelId="{BE5A90DB-F3B2-493A-B4EB-E97F70F85316}" type="presParOf" srcId="{7C95E374-FF8E-48B0-B027-C418CC61BD40}" destId="{0900750D-ECCF-475E-8A4C-7CEAC7541C0E}" srcOrd="1" destOrd="0" presId="urn:microsoft.com/office/officeart/2005/8/layout/pyramid3"/>
    <dgm:cxn modelId="{7C616CA2-0187-4A7E-B27B-34BD8D9604D5}" type="presParOf" srcId="{0900750D-ECCF-475E-8A4C-7CEAC7541C0E}" destId="{0D786B5C-7520-4654-9548-E0823D3BBD8B}" srcOrd="0" destOrd="0" presId="urn:microsoft.com/office/officeart/2005/8/layout/pyramid3"/>
    <dgm:cxn modelId="{6153B120-AD41-42E2-870B-32F8FBFC5F5D}" type="presParOf" srcId="{0900750D-ECCF-475E-8A4C-7CEAC7541C0E}" destId="{4484D7F8-7AC4-42C0-9358-D2A1F137D21D}" srcOrd="1" destOrd="0" presId="urn:microsoft.com/office/officeart/2005/8/layout/pyramid3"/>
    <dgm:cxn modelId="{7E36963B-A6DF-4273-9F28-21ED5D218815}" type="presParOf" srcId="{7C95E374-FF8E-48B0-B027-C418CC61BD40}" destId="{CA40E298-82DE-4F18-9135-C52A9126E362}" srcOrd="2" destOrd="0" presId="urn:microsoft.com/office/officeart/2005/8/layout/pyramid3"/>
    <dgm:cxn modelId="{61BCAEBB-697C-403B-BDFF-E517543152CD}" type="presParOf" srcId="{CA40E298-82DE-4F18-9135-C52A9126E362}" destId="{2A778528-A53C-456C-8686-D0999A24F484}" srcOrd="0" destOrd="0" presId="urn:microsoft.com/office/officeart/2005/8/layout/pyramid3"/>
    <dgm:cxn modelId="{351AECE1-4E16-4C23-BC1C-B6A23A102AFE}" type="presParOf" srcId="{CA40E298-82DE-4F18-9135-C52A9126E362}" destId="{39687830-10EF-42AA-B238-554BBD8E389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1D810-9607-44D4-82A6-0FE231F410A2}">
      <dsp:nvSpPr>
        <dsp:cNvPr id="0" name=""/>
        <dsp:cNvSpPr/>
      </dsp:nvSpPr>
      <dsp:spPr>
        <a:xfrm>
          <a:off x="1396326" y="0"/>
          <a:ext cx="1396326" cy="1272141"/>
        </a:xfrm>
        <a:prstGeom prst="trapezoid">
          <a:avLst>
            <a:gd name="adj" fmla="val 5488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Enfermedad</a:t>
          </a:r>
        </a:p>
      </dsp:txBody>
      <dsp:txXfrm>
        <a:off x="1396326" y="0"/>
        <a:ext cx="1396326" cy="1272141"/>
      </dsp:txXfrm>
    </dsp:sp>
    <dsp:sp modelId="{D74975CA-5ECD-447A-A6C4-70937F449EB4}">
      <dsp:nvSpPr>
        <dsp:cNvPr id="0" name=""/>
        <dsp:cNvSpPr/>
      </dsp:nvSpPr>
      <dsp:spPr>
        <a:xfrm>
          <a:off x="698163" y="1272141"/>
          <a:ext cx="2792653" cy="1272141"/>
        </a:xfrm>
        <a:prstGeom prst="trapezoid">
          <a:avLst>
            <a:gd name="adj" fmla="val 54881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Exposición</a:t>
          </a:r>
        </a:p>
      </dsp:txBody>
      <dsp:txXfrm>
        <a:off x="1186877" y="1272141"/>
        <a:ext cx="1815224" cy="1272141"/>
      </dsp:txXfrm>
    </dsp:sp>
    <dsp:sp modelId="{3E7BFFF8-3E45-4A1E-864E-0963AF397BED}">
      <dsp:nvSpPr>
        <dsp:cNvPr id="0" name=""/>
        <dsp:cNvSpPr/>
      </dsp:nvSpPr>
      <dsp:spPr>
        <a:xfrm>
          <a:off x="0" y="2544282"/>
          <a:ext cx="4188980" cy="1272141"/>
        </a:xfrm>
        <a:prstGeom prst="trapezoid">
          <a:avLst>
            <a:gd name="adj" fmla="val 548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Ambiente Saludable</a:t>
          </a:r>
        </a:p>
      </dsp:txBody>
      <dsp:txXfrm>
        <a:off x="733071" y="2544282"/>
        <a:ext cx="2722837" cy="1272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3E58C-3EEA-4707-8E7A-2C5022866F1A}">
      <dsp:nvSpPr>
        <dsp:cNvPr id="0" name=""/>
        <dsp:cNvSpPr/>
      </dsp:nvSpPr>
      <dsp:spPr>
        <a:xfrm rot="10800000">
          <a:off x="0" y="0"/>
          <a:ext cx="3799042" cy="1224136"/>
        </a:xfrm>
        <a:prstGeom prst="trapezoid">
          <a:avLst>
            <a:gd name="adj" fmla="val 517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Enfermedad</a:t>
          </a:r>
        </a:p>
      </dsp:txBody>
      <dsp:txXfrm rot="-10800000">
        <a:off x="664832" y="0"/>
        <a:ext cx="2469377" cy="1224136"/>
      </dsp:txXfrm>
    </dsp:sp>
    <dsp:sp modelId="{0D786B5C-7520-4654-9548-E0823D3BBD8B}">
      <dsp:nvSpPr>
        <dsp:cNvPr id="0" name=""/>
        <dsp:cNvSpPr/>
      </dsp:nvSpPr>
      <dsp:spPr>
        <a:xfrm rot="10800000">
          <a:off x="633173" y="1224136"/>
          <a:ext cx="2532695" cy="1224136"/>
        </a:xfrm>
        <a:prstGeom prst="trapezoid">
          <a:avLst>
            <a:gd name="adj" fmla="val 51724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Exposición</a:t>
          </a:r>
        </a:p>
      </dsp:txBody>
      <dsp:txXfrm rot="-10800000">
        <a:off x="1076395" y="1224136"/>
        <a:ext cx="1646251" cy="1224136"/>
      </dsp:txXfrm>
    </dsp:sp>
    <dsp:sp modelId="{2A778528-A53C-456C-8686-D0999A24F484}">
      <dsp:nvSpPr>
        <dsp:cNvPr id="0" name=""/>
        <dsp:cNvSpPr/>
      </dsp:nvSpPr>
      <dsp:spPr>
        <a:xfrm rot="10800000">
          <a:off x="1266347" y="2448272"/>
          <a:ext cx="1266347" cy="1224136"/>
        </a:xfrm>
        <a:prstGeom prst="trapezoid">
          <a:avLst>
            <a:gd name="adj" fmla="val 51724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Ambiente Saludable</a:t>
          </a:r>
        </a:p>
      </dsp:txBody>
      <dsp:txXfrm rot="-10800000">
        <a:off x="1266347" y="2448272"/>
        <a:ext cx="1266347" cy="1224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99A5-B4B7-4A25-945F-7F1F975CD395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817F-49DF-418F-9D46-BCD45264D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185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6A526-5F0B-4C8F-A602-CECBB34184EF}" type="slidenum">
              <a:rPr lang="es-ES" smtClean="0"/>
              <a:pPr eaLnBrk="1" hangingPunct="1"/>
              <a:t>1</a:t>
            </a:fld>
            <a:endParaRPr 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771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90A82-63C2-46EB-8DAA-2DB14E348093}" type="slidenum">
              <a:rPr lang="es-ES" smtClean="0"/>
              <a:pPr eaLnBrk="1" hangingPunct="1"/>
              <a:t>13</a:t>
            </a:fld>
            <a:endParaRPr lang="es-E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6961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773C1-8B09-43C4-8823-1E7767039A71}" type="slidenum">
              <a:rPr lang="es-ES" altLang="es-CL"/>
              <a:pPr/>
              <a:t>14</a:t>
            </a:fld>
            <a:endParaRPr lang="es-ES" altLang="es-CL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0556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E6F059-ADCD-4341-AB4E-89AFB39E465D}" type="slidenum">
              <a:rPr lang="es-ES" smtClean="0"/>
              <a:pPr eaLnBrk="1" hangingPunct="1"/>
              <a:t>15</a:t>
            </a:fld>
            <a:endParaRPr lang="es-E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4227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10E93E-8FE1-414D-B428-BA976F5FCC5F}" type="slidenum">
              <a:rPr lang="es-ES" smtClean="0"/>
              <a:pPr eaLnBrk="1" hangingPunct="1"/>
              <a:t>16</a:t>
            </a:fld>
            <a:endParaRPr lang="es-E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547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9CF3-19FB-4385-9E21-56927778A367}" type="slidenum">
              <a:rPr lang="es-ES" smtClean="0"/>
              <a:pPr eaLnBrk="1" hangingPunct="1"/>
              <a:t>17</a:t>
            </a:fld>
            <a:endParaRPr lang="es-ES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03F9D6E-CFC8-47DC-9969-0CACCE5B807D}" type="slidenum">
              <a:rPr lang="es-ES" sz="1200">
                <a:latin typeface="Times" pitchFamily="18" charset="0"/>
              </a:rPr>
              <a:pPr algn="r"/>
              <a:t>17</a:t>
            </a:fld>
            <a:endParaRPr lang="es-ES" sz="1200">
              <a:latin typeface="Times" pitchFamily="18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379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C89C5-1D1C-4D98-9C8D-6EC63910F6E1}" type="slidenum">
              <a:rPr lang="es-ES" smtClean="0"/>
              <a:pPr eaLnBrk="1" hangingPunct="1"/>
              <a:t>18</a:t>
            </a:fld>
            <a:endParaRPr lang="es-ES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13FA4F5-E1B9-4269-8402-1DD9EDA60CD0}" type="slidenum">
              <a:rPr lang="es-ES" sz="1200">
                <a:latin typeface="Times" pitchFamily="18" charset="0"/>
              </a:rPr>
              <a:pPr algn="r"/>
              <a:t>18</a:t>
            </a:fld>
            <a:endParaRPr lang="es-ES" sz="1200">
              <a:latin typeface="Times" pitchFamily="18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2334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6A526-5F0B-4C8F-A602-CECBB34184EF}" type="slidenum">
              <a:rPr lang="es-ES" smtClean="0"/>
              <a:pPr eaLnBrk="1" hangingPunct="1"/>
              <a:t>29</a:t>
            </a:fld>
            <a:endParaRPr 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071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383C13-6FAF-467B-BDAB-1879DDC4F77E}" type="slidenum">
              <a:rPr lang="es-ES" smtClean="0"/>
              <a:pPr eaLnBrk="1" hangingPunct="1"/>
              <a:t>3</a:t>
            </a:fld>
            <a:endParaRPr lang="es-E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324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55983B-4533-4625-ABD4-CFC56917F072}" type="slidenum">
              <a:rPr lang="es-ES" smtClean="0"/>
              <a:pPr eaLnBrk="1" hangingPunct="1"/>
              <a:t>4</a:t>
            </a:fld>
            <a:endParaRPr lang="es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025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66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84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32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7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051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25F971-6208-4A43-BE56-91DF0E114D63}" type="slidenum">
              <a:rPr lang="es-ES" smtClean="0"/>
              <a:pPr eaLnBrk="1" hangingPunct="1"/>
              <a:t>12</a:t>
            </a:fld>
            <a:endParaRPr lang="es-E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1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1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72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06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1 Imagen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Forma libre 3"/>
            <p:cNvSpPr/>
            <p:nvPr userDrawn="1"/>
          </p:nvSpPr>
          <p:spPr>
            <a:xfrm>
              <a:off x="8309648" y="5618787"/>
              <a:ext cx="523394" cy="745067"/>
            </a:xfrm>
            <a:custGeom>
              <a:avLst/>
              <a:gdLst>
                <a:gd name="connsiteX0" fmla="*/ 178570 w 523394"/>
                <a:gd name="connsiteY0" fmla="*/ 0 h 732752"/>
                <a:gd name="connsiteX1" fmla="*/ 295564 w 523394"/>
                <a:gd name="connsiteY1" fmla="*/ 3079 h 732752"/>
                <a:gd name="connsiteX2" fmla="*/ 323273 w 523394"/>
                <a:gd name="connsiteY2" fmla="*/ 15394 h 732752"/>
                <a:gd name="connsiteX3" fmla="*/ 338667 w 523394"/>
                <a:gd name="connsiteY3" fmla="*/ 18473 h 732752"/>
                <a:gd name="connsiteX4" fmla="*/ 360219 w 523394"/>
                <a:gd name="connsiteY4" fmla="*/ 24630 h 732752"/>
                <a:gd name="connsiteX5" fmla="*/ 369455 w 523394"/>
                <a:gd name="connsiteY5" fmla="*/ 30788 h 732752"/>
                <a:gd name="connsiteX6" fmla="*/ 387928 w 523394"/>
                <a:gd name="connsiteY6" fmla="*/ 36945 h 732752"/>
                <a:gd name="connsiteX7" fmla="*/ 397164 w 523394"/>
                <a:gd name="connsiteY7" fmla="*/ 40024 h 732752"/>
                <a:gd name="connsiteX8" fmla="*/ 418716 w 523394"/>
                <a:gd name="connsiteY8" fmla="*/ 52339 h 732752"/>
                <a:gd name="connsiteX9" fmla="*/ 427952 w 523394"/>
                <a:gd name="connsiteY9" fmla="*/ 61576 h 732752"/>
                <a:gd name="connsiteX10" fmla="*/ 437188 w 523394"/>
                <a:gd name="connsiteY10" fmla="*/ 64655 h 732752"/>
                <a:gd name="connsiteX11" fmla="*/ 446425 w 523394"/>
                <a:gd name="connsiteY11" fmla="*/ 70812 h 732752"/>
                <a:gd name="connsiteX12" fmla="*/ 458740 w 523394"/>
                <a:gd name="connsiteY12" fmla="*/ 80049 h 732752"/>
                <a:gd name="connsiteX13" fmla="*/ 477213 w 523394"/>
                <a:gd name="connsiteY13" fmla="*/ 104679 h 732752"/>
                <a:gd name="connsiteX14" fmla="*/ 480291 w 523394"/>
                <a:gd name="connsiteY14" fmla="*/ 113915 h 732752"/>
                <a:gd name="connsiteX15" fmla="*/ 489528 w 523394"/>
                <a:gd name="connsiteY15" fmla="*/ 132388 h 732752"/>
                <a:gd name="connsiteX16" fmla="*/ 492607 w 523394"/>
                <a:gd name="connsiteY16" fmla="*/ 150861 h 732752"/>
                <a:gd name="connsiteX17" fmla="*/ 498764 w 523394"/>
                <a:gd name="connsiteY17" fmla="*/ 163176 h 732752"/>
                <a:gd name="connsiteX18" fmla="*/ 504922 w 523394"/>
                <a:gd name="connsiteY18" fmla="*/ 181649 h 732752"/>
                <a:gd name="connsiteX19" fmla="*/ 508000 w 523394"/>
                <a:gd name="connsiteY19" fmla="*/ 190885 h 732752"/>
                <a:gd name="connsiteX20" fmla="*/ 511079 w 523394"/>
                <a:gd name="connsiteY20" fmla="*/ 209358 h 732752"/>
                <a:gd name="connsiteX21" fmla="*/ 514158 w 523394"/>
                <a:gd name="connsiteY21" fmla="*/ 224752 h 732752"/>
                <a:gd name="connsiteX22" fmla="*/ 517237 w 523394"/>
                <a:gd name="connsiteY22" fmla="*/ 252461 h 732752"/>
                <a:gd name="connsiteX23" fmla="*/ 523394 w 523394"/>
                <a:gd name="connsiteY23" fmla="*/ 277091 h 732752"/>
                <a:gd name="connsiteX24" fmla="*/ 517237 w 523394"/>
                <a:gd name="connsiteY24" fmla="*/ 326352 h 732752"/>
                <a:gd name="connsiteX25" fmla="*/ 511079 w 523394"/>
                <a:gd name="connsiteY25" fmla="*/ 335588 h 732752"/>
                <a:gd name="connsiteX26" fmla="*/ 501843 w 523394"/>
                <a:gd name="connsiteY26" fmla="*/ 357139 h 732752"/>
                <a:gd name="connsiteX27" fmla="*/ 495685 w 523394"/>
                <a:gd name="connsiteY27" fmla="*/ 366376 h 732752"/>
                <a:gd name="connsiteX28" fmla="*/ 486449 w 523394"/>
                <a:gd name="connsiteY28" fmla="*/ 394085 h 732752"/>
                <a:gd name="connsiteX29" fmla="*/ 480291 w 523394"/>
                <a:gd name="connsiteY29" fmla="*/ 406400 h 732752"/>
                <a:gd name="connsiteX30" fmla="*/ 464897 w 523394"/>
                <a:gd name="connsiteY30" fmla="*/ 437188 h 732752"/>
                <a:gd name="connsiteX31" fmla="*/ 461819 w 523394"/>
                <a:gd name="connsiteY31" fmla="*/ 449503 h 732752"/>
                <a:gd name="connsiteX32" fmla="*/ 455661 w 523394"/>
                <a:gd name="connsiteY32" fmla="*/ 461818 h 732752"/>
                <a:gd name="connsiteX33" fmla="*/ 449504 w 523394"/>
                <a:gd name="connsiteY33" fmla="*/ 486449 h 732752"/>
                <a:gd name="connsiteX34" fmla="*/ 446425 w 523394"/>
                <a:gd name="connsiteY34" fmla="*/ 495685 h 732752"/>
                <a:gd name="connsiteX35" fmla="*/ 443346 w 523394"/>
                <a:gd name="connsiteY35" fmla="*/ 511079 h 732752"/>
                <a:gd name="connsiteX36" fmla="*/ 440267 w 523394"/>
                <a:gd name="connsiteY36" fmla="*/ 523394 h 732752"/>
                <a:gd name="connsiteX37" fmla="*/ 437188 w 523394"/>
                <a:gd name="connsiteY37" fmla="*/ 538788 h 732752"/>
                <a:gd name="connsiteX38" fmla="*/ 434110 w 523394"/>
                <a:gd name="connsiteY38" fmla="*/ 548024 h 732752"/>
                <a:gd name="connsiteX39" fmla="*/ 431031 w 523394"/>
                <a:gd name="connsiteY39" fmla="*/ 563418 h 732752"/>
                <a:gd name="connsiteX40" fmla="*/ 418716 w 523394"/>
                <a:gd name="connsiteY40" fmla="*/ 584970 h 732752"/>
                <a:gd name="connsiteX41" fmla="*/ 415637 w 523394"/>
                <a:gd name="connsiteY41" fmla="*/ 594206 h 732752"/>
                <a:gd name="connsiteX42" fmla="*/ 409479 w 523394"/>
                <a:gd name="connsiteY42" fmla="*/ 615758 h 732752"/>
                <a:gd name="connsiteX43" fmla="*/ 403322 w 523394"/>
                <a:gd name="connsiteY43" fmla="*/ 624994 h 732752"/>
                <a:gd name="connsiteX44" fmla="*/ 400243 w 523394"/>
                <a:gd name="connsiteY44" fmla="*/ 634230 h 732752"/>
                <a:gd name="connsiteX45" fmla="*/ 387928 w 523394"/>
                <a:gd name="connsiteY45" fmla="*/ 652703 h 732752"/>
                <a:gd name="connsiteX46" fmla="*/ 381770 w 523394"/>
                <a:gd name="connsiteY46" fmla="*/ 661939 h 732752"/>
                <a:gd name="connsiteX47" fmla="*/ 372534 w 523394"/>
                <a:gd name="connsiteY47" fmla="*/ 680412 h 732752"/>
                <a:gd name="connsiteX48" fmla="*/ 360219 w 523394"/>
                <a:gd name="connsiteY48" fmla="*/ 698885 h 732752"/>
                <a:gd name="connsiteX49" fmla="*/ 357140 w 523394"/>
                <a:gd name="connsiteY49" fmla="*/ 708121 h 732752"/>
                <a:gd name="connsiteX50" fmla="*/ 341746 w 523394"/>
                <a:gd name="connsiteY50" fmla="*/ 723515 h 732752"/>
                <a:gd name="connsiteX51" fmla="*/ 323273 w 523394"/>
                <a:gd name="connsiteY51" fmla="*/ 729673 h 732752"/>
                <a:gd name="connsiteX52" fmla="*/ 314037 w 523394"/>
                <a:gd name="connsiteY52" fmla="*/ 732752 h 732752"/>
                <a:gd name="connsiteX53" fmla="*/ 193964 w 523394"/>
                <a:gd name="connsiteY53" fmla="*/ 729673 h 732752"/>
                <a:gd name="connsiteX54" fmla="*/ 175491 w 523394"/>
                <a:gd name="connsiteY54" fmla="*/ 723515 h 732752"/>
                <a:gd name="connsiteX55" fmla="*/ 166255 w 523394"/>
                <a:gd name="connsiteY55" fmla="*/ 717358 h 732752"/>
                <a:gd name="connsiteX56" fmla="*/ 141625 w 523394"/>
                <a:gd name="connsiteY56" fmla="*/ 695806 h 732752"/>
                <a:gd name="connsiteX57" fmla="*/ 132388 w 523394"/>
                <a:gd name="connsiteY57" fmla="*/ 689649 h 732752"/>
                <a:gd name="connsiteX58" fmla="*/ 123152 w 523394"/>
                <a:gd name="connsiteY58" fmla="*/ 683491 h 732752"/>
                <a:gd name="connsiteX59" fmla="*/ 113916 w 523394"/>
                <a:gd name="connsiteY59" fmla="*/ 680412 h 732752"/>
                <a:gd name="connsiteX60" fmla="*/ 104679 w 523394"/>
                <a:gd name="connsiteY60" fmla="*/ 674255 h 732752"/>
                <a:gd name="connsiteX61" fmla="*/ 95443 w 523394"/>
                <a:gd name="connsiteY61" fmla="*/ 671176 h 732752"/>
                <a:gd name="connsiteX62" fmla="*/ 83128 w 523394"/>
                <a:gd name="connsiteY62" fmla="*/ 665018 h 732752"/>
                <a:gd name="connsiteX63" fmla="*/ 49261 w 523394"/>
                <a:gd name="connsiteY63" fmla="*/ 631152 h 732752"/>
                <a:gd name="connsiteX64" fmla="*/ 43104 w 523394"/>
                <a:gd name="connsiteY64" fmla="*/ 618836 h 732752"/>
                <a:gd name="connsiteX65" fmla="*/ 40025 w 523394"/>
                <a:gd name="connsiteY65" fmla="*/ 603442 h 732752"/>
                <a:gd name="connsiteX66" fmla="*/ 36946 w 523394"/>
                <a:gd name="connsiteY66" fmla="*/ 584970 h 732752"/>
                <a:gd name="connsiteX67" fmla="*/ 18473 w 523394"/>
                <a:gd name="connsiteY67" fmla="*/ 554182 h 732752"/>
                <a:gd name="connsiteX68" fmla="*/ 12316 w 523394"/>
                <a:gd name="connsiteY68" fmla="*/ 544945 h 732752"/>
                <a:gd name="connsiteX69" fmla="*/ 6158 w 523394"/>
                <a:gd name="connsiteY69" fmla="*/ 535709 h 732752"/>
                <a:gd name="connsiteX70" fmla="*/ 0 w 523394"/>
                <a:gd name="connsiteY70" fmla="*/ 517236 h 732752"/>
                <a:gd name="connsiteX71" fmla="*/ 3079 w 523394"/>
                <a:gd name="connsiteY71" fmla="*/ 421794 h 732752"/>
                <a:gd name="connsiteX72" fmla="*/ 9237 w 523394"/>
                <a:gd name="connsiteY72" fmla="*/ 412558 h 732752"/>
                <a:gd name="connsiteX73" fmla="*/ 12316 w 523394"/>
                <a:gd name="connsiteY73" fmla="*/ 403321 h 732752"/>
                <a:gd name="connsiteX74" fmla="*/ 18473 w 523394"/>
                <a:gd name="connsiteY74" fmla="*/ 394085 h 732752"/>
                <a:gd name="connsiteX75" fmla="*/ 27710 w 523394"/>
                <a:gd name="connsiteY75" fmla="*/ 375612 h 732752"/>
                <a:gd name="connsiteX76" fmla="*/ 33867 w 523394"/>
                <a:gd name="connsiteY76" fmla="*/ 357139 h 732752"/>
                <a:gd name="connsiteX77" fmla="*/ 36946 w 523394"/>
                <a:gd name="connsiteY77" fmla="*/ 347903 h 732752"/>
                <a:gd name="connsiteX78" fmla="*/ 40025 w 523394"/>
                <a:gd name="connsiteY78" fmla="*/ 332509 h 732752"/>
                <a:gd name="connsiteX79" fmla="*/ 46182 w 523394"/>
                <a:gd name="connsiteY79" fmla="*/ 314036 h 732752"/>
                <a:gd name="connsiteX80" fmla="*/ 49261 w 523394"/>
                <a:gd name="connsiteY80" fmla="*/ 295564 h 732752"/>
                <a:gd name="connsiteX81" fmla="*/ 52340 w 523394"/>
                <a:gd name="connsiteY81" fmla="*/ 286327 h 732752"/>
                <a:gd name="connsiteX82" fmla="*/ 64655 w 523394"/>
                <a:gd name="connsiteY82" fmla="*/ 267855 h 732752"/>
                <a:gd name="connsiteX83" fmla="*/ 67734 w 523394"/>
                <a:gd name="connsiteY83" fmla="*/ 258618 h 732752"/>
                <a:gd name="connsiteX84" fmla="*/ 73891 w 523394"/>
                <a:gd name="connsiteY84" fmla="*/ 249382 h 732752"/>
                <a:gd name="connsiteX85" fmla="*/ 76970 w 523394"/>
                <a:gd name="connsiteY85" fmla="*/ 233988 h 732752"/>
                <a:gd name="connsiteX86" fmla="*/ 80049 w 523394"/>
                <a:gd name="connsiteY86" fmla="*/ 221673 h 732752"/>
                <a:gd name="connsiteX87" fmla="*/ 86207 w 523394"/>
                <a:gd name="connsiteY87" fmla="*/ 203200 h 732752"/>
                <a:gd name="connsiteX88" fmla="*/ 92364 w 523394"/>
                <a:gd name="connsiteY88" fmla="*/ 175491 h 732752"/>
                <a:gd name="connsiteX89" fmla="*/ 98522 w 523394"/>
                <a:gd name="connsiteY89" fmla="*/ 166255 h 732752"/>
                <a:gd name="connsiteX90" fmla="*/ 107758 w 523394"/>
                <a:gd name="connsiteY90" fmla="*/ 147782 h 732752"/>
                <a:gd name="connsiteX91" fmla="*/ 110837 w 523394"/>
                <a:gd name="connsiteY91" fmla="*/ 138545 h 732752"/>
                <a:gd name="connsiteX92" fmla="*/ 113916 w 523394"/>
                <a:gd name="connsiteY92" fmla="*/ 123152 h 732752"/>
                <a:gd name="connsiteX93" fmla="*/ 123152 w 523394"/>
                <a:gd name="connsiteY93" fmla="*/ 113915 h 732752"/>
                <a:gd name="connsiteX94" fmla="*/ 126231 w 523394"/>
                <a:gd name="connsiteY94" fmla="*/ 104679 h 732752"/>
                <a:gd name="connsiteX95" fmla="*/ 135467 w 523394"/>
                <a:gd name="connsiteY95" fmla="*/ 92364 h 732752"/>
                <a:gd name="connsiteX0" fmla="*/ 178570 w 523394"/>
                <a:gd name="connsiteY0" fmla="*/ 12315 h 745067"/>
                <a:gd name="connsiteX1" fmla="*/ 295564 w 523394"/>
                <a:gd name="connsiteY1" fmla="*/ 15394 h 745067"/>
                <a:gd name="connsiteX2" fmla="*/ 323273 w 523394"/>
                <a:gd name="connsiteY2" fmla="*/ 27709 h 745067"/>
                <a:gd name="connsiteX3" fmla="*/ 338667 w 523394"/>
                <a:gd name="connsiteY3" fmla="*/ 30788 h 745067"/>
                <a:gd name="connsiteX4" fmla="*/ 360219 w 523394"/>
                <a:gd name="connsiteY4" fmla="*/ 36945 h 745067"/>
                <a:gd name="connsiteX5" fmla="*/ 369455 w 523394"/>
                <a:gd name="connsiteY5" fmla="*/ 43103 h 745067"/>
                <a:gd name="connsiteX6" fmla="*/ 387928 w 523394"/>
                <a:gd name="connsiteY6" fmla="*/ 49260 h 745067"/>
                <a:gd name="connsiteX7" fmla="*/ 397164 w 523394"/>
                <a:gd name="connsiteY7" fmla="*/ 52339 h 745067"/>
                <a:gd name="connsiteX8" fmla="*/ 418716 w 523394"/>
                <a:gd name="connsiteY8" fmla="*/ 64654 h 745067"/>
                <a:gd name="connsiteX9" fmla="*/ 427952 w 523394"/>
                <a:gd name="connsiteY9" fmla="*/ 73891 h 745067"/>
                <a:gd name="connsiteX10" fmla="*/ 437188 w 523394"/>
                <a:gd name="connsiteY10" fmla="*/ 76970 h 745067"/>
                <a:gd name="connsiteX11" fmla="*/ 446425 w 523394"/>
                <a:gd name="connsiteY11" fmla="*/ 83127 h 745067"/>
                <a:gd name="connsiteX12" fmla="*/ 458740 w 523394"/>
                <a:gd name="connsiteY12" fmla="*/ 92364 h 745067"/>
                <a:gd name="connsiteX13" fmla="*/ 477213 w 523394"/>
                <a:gd name="connsiteY13" fmla="*/ 116994 h 745067"/>
                <a:gd name="connsiteX14" fmla="*/ 480291 w 523394"/>
                <a:gd name="connsiteY14" fmla="*/ 126230 h 745067"/>
                <a:gd name="connsiteX15" fmla="*/ 489528 w 523394"/>
                <a:gd name="connsiteY15" fmla="*/ 144703 h 745067"/>
                <a:gd name="connsiteX16" fmla="*/ 492607 w 523394"/>
                <a:gd name="connsiteY16" fmla="*/ 163176 h 745067"/>
                <a:gd name="connsiteX17" fmla="*/ 498764 w 523394"/>
                <a:gd name="connsiteY17" fmla="*/ 175491 h 745067"/>
                <a:gd name="connsiteX18" fmla="*/ 504922 w 523394"/>
                <a:gd name="connsiteY18" fmla="*/ 193964 h 745067"/>
                <a:gd name="connsiteX19" fmla="*/ 508000 w 523394"/>
                <a:gd name="connsiteY19" fmla="*/ 203200 h 745067"/>
                <a:gd name="connsiteX20" fmla="*/ 511079 w 523394"/>
                <a:gd name="connsiteY20" fmla="*/ 221673 h 745067"/>
                <a:gd name="connsiteX21" fmla="*/ 514158 w 523394"/>
                <a:gd name="connsiteY21" fmla="*/ 237067 h 745067"/>
                <a:gd name="connsiteX22" fmla="*/ 517237 w 523394"/>
                <a:gd name="connsiteY22" fmla="*/ 264776 h 745067"/>
                <a:gd name="connsiteX23" fmla="*/ 523394 w 523394"/>
                <a:gd name="connsiteY23" fmla="*/ 289406 h 745067"/>
                <a:gd name="connsiteX24" fmla="*/ 517237 w 523394"/>
                <a:gd name="connsiteY24" fmla="*/ 338667 h 745067"/>
                <a:gd name="connsiteX25" fmla="*/ 511079 w 523394"/>
                <a:gd name="connsiteY25" fmla="*/ 347903 h 745067"/>
                <a:gd name="connsiteX26" fmla="*/ 501843 w 523394"/>
                <a:gd name="connsiteY26" fmla="*/ 369454 h 745067"/>
                <a:gd name="connsiteX27" fmla="*/ 495685 w 523394"/>
                <a:gd name="connsiteY27" fmla="*/ 378691 h 745067"/>
                <a:gd name="connsiteX28" fmla="*/ 486449 w 523394"/>
                <a:gd name="connsiteY28" fmla="*/ 406400 h 745067"/>
                <a:gd name="connsiteX29" fmla="*/ 480291 w 523394"/>
                <a:gd name="connsiteY29" fmla="*/ 418715 h 745067"/>
                <a:gd name="connsiteX30" fmla="*/ 464897 w 523394"/>
                <a:gd name="connsiteY30" fmla="*/ 449503 h 745067"/>
                <a:gd name="connsiteX31" fmla="*/ 461819 w 523394"/>
                <a:gd name="connsiteY31" fmla="*/ 461818 h 745067"/>
                <a:gd name="connsiteX32" fmla="*/ 455661 w 523394"/>
                <a:gd name="connsiteY32" fmla="*/ 474133 h 745067"/>
                <a:gd name="connsiteX33" fmla="*/ 449504 w 523394"/>
                <a:gd name="connsiteY33" fmla="*/ 498764 h 745067"/>
                <a:gd name="connsiteX34" fmla="*/ 446425 w 523394"/>
                <a:gd name="connsiteY34" fmla="*/ 508000 h 745067"/>
                <a:gd name="connsiteX35" fmla="*/ 443346 w 523394"/>
                <a:gd name="connsiteY35" fmla="*/ 523394 h 745067"/>
                <a:gd name="connsiteX36" fmla="*/ 440267 w 523394"/>
                <a:gd name="connsiteY36" fmla="*/ 535709 h 745067"/>
                <a:gd name="connsiteX37" fmla="*/ 437188 w 523394"/>
                <a:gd name="connsiteY37" fmla="*/ 551103 h 745067"/>
                <a:gd name="connsiteX38" fmla="*/ 434110 w 523394"/>
                <a:gd name="connsiteY38" fmla="*/ 560339 h 745067"/>
                <a:gd name="connsiteX39" fmla="*/ 431031 w 523394"/>
                <a:gd name="connsiteY39" fmla="*/ 575733 h 745067"/>
                <a:gd name="connsiteX40" fmla="*/ 418716 w 523394"/>
                <a:gd name="connsiteY40" fmla="*/ 597285 h 745067"/>
                <a:gd name="connsiteX41" fmla="*/ 415637 w 523394"/>
                <a:gd name="connsiteY41" fmla="*/ 606521 h 745067"/>
                <a:gd name="connsiteX42" fmla="*/ 409479 w 523394"/>
                <a:gd name="connsiteY42" fmla="*/ 628073 h 745067"/>
                <a:gd name="connsiteX43" fmla="*/ 403322 w 523394"/>
                <a:gd name="connsiteY43" fmla="*/ 637309 h 745067"/>
                <a:gd name="connsiteX44" fmla="*/ 400243 w 523394"/>
                <a:gd name="connsiteY44" fmla="*/ 646545 h 745067"/>
                <a:gd name="connsiteX45" fmla="*/ 387928 w 523394"/>
                <a:gd name="connsiteY45" fmla="*/ 665018 h 745067"/>
                <a:gd name="connsiteX46" fmla="*/ 381770 w 523394"/>
                <a:gd name="connsiteY46" fmla="*/ 674254 h 745067"/>
                <a:gd name="connsiteX47" fmla="*/ 372534 w 523394"/>
                <a:gd name="connsiteY47" fmla="*/ 692727 h 745067"/>
                <a:gd name="connsiteX48" fmla="*/ 360219 w 523394"/>
                <a:gd name="connsiteY48" fmla="*/ 711200 h 745067"/>
                <a:gd name="connsiteX49" fmla="*/ 357140 w 523394"/>
                <a:gd name="connsiteY49" fmla="*/ 720436 h 745067"/>
                <a:gd name="connsiteX50" fmla="*/ 341746 w 523394"/>
                <a:gd name="connsiteY50" fmla="*/ 735830 h 745067"/>
                <a:gd name="connsiteX51" fmla="*/ 323273 w 523394"/>
                <a:gd name="connsiteY51" fmla="*/ 741988 h 745067"/>
                <a:gd name="connsiteX52" fmla="*/ 314037 w 523394"/>
                <a:gd name="connsiteY52" fmla="*/ 745067 h 745067"/>
                <a:gd name="connsiteX53" fmla="*/ 193964 w 523394"/>
                <a:gd name="connsiteY53" fmla="*/ 741988 h 745067"/>
                <a:gd name="connsiteX54" fmla="*/ 175491 w 523394"/>
                <a:gd name="connsiteY54" fmla="*/ 735830 h 745067"/>
                <a:gd name="connsiteX55" fmla="*/ 166255 w 523394"/>
                <a:gd name="connsiteY55" fmla="*/ 729673 h 745067"/>
                <a:gd name="connsiteX56" fmla="*/ 141625 w 523394"/>
                <a:gd name="connsiteY56" fmla="*/ 708121 h 745067"/>
                <a:gd name="connsiteX57" fmla="*/ 132388 w 523394"/>
                <a:gd name="connsiteY57" fmla="*/ 701964 h 745067"/>
                <a:gd name="connsiteX58" fmla="*/ 123152 w 523394"/>
                <a:gd name="connsiteY58" fmla="*/ 695806 h 745067"/>
                <a:gd name="connsiteX59" fmla="*/ 113916 w 523394"/>
                <a:gd name="connsiteY59" fmla="*/ 692727 h 745067"/>
                <a:gd name="connsiteX60" fmla="*/ 104679 w 523394"/>
                <a:gd name="connsiteY60" fmla="*/ 686570 h 745067"/>
                <a:gd name="connsiteX61" fmla="*/ 95443 w 523394"/>
                <a:gd name="connsiteY61" fmla="*/ 683491 h 745067"/>
                <a:gd name="connsiteX62" fmla="*/ 83128 w 523394"/>
                <a:gd name="connsiteY62" fmla="*/ 677333 h 745067"/>
                <a:gd name="connsiteX63" fmla="*/ 49261 w 523394"/>
                <a:gd name="connsiteY63" fmla="*/ 643467 h 745067"/>
                <a:gd name="connsiteX64" fmla="*/ 43104 w 523394"/>
                <a:gd name="connsiteY64" fmla="*/ 631151 h 745067"/>
                <a:gd name="connsiteX65" fmla="*/ 40025 w 523394"/>
                <a:gd name="connsiteY65" fmla="*/ 615757 h 745067"/>
                <a:gd name="connsiteX66" fmla="*/ 36946 w 523394"/>
                <a:gd name="connsiteY66" fmla="*/ 597285 h 745067"/>
                <a:gd name="connsiteX67" fmla="*/ 18473 w 523394"/>
                <a:gd name="connsiteY67" fmla="*/ 566497 h 745067"/>
                <a:gd name="connsiteX68" fmla="*/ 12316 w 523394"/>
                <a:gd name="connsiteY68" fmla="*/ 557260 h 745067"/>
                <a:gd name="connsiteX69" fmla="*/ 6158 w 523394"/>
                <a:gd name="connsiteY69" fmla="*/ 548024 h 745067"/>
                <a:gd name="connsiteX70" fmla="*/ 0 w 523394"/>
                <a:gd name="connsiteY70" fmla="*/ 529551 h 745067"/>
                <a:gd name="connsiteX71" fmla="*/ 3079 w 523394"/>
                <a:gd name="connsiteY71" fmla="*/ 434109 h 745067"/>
                <a:gd name="connsiteX72" fmla="*/ 9237 w 523394"/>
                <a:gd name="connsiteY72" fmla="*/ 424873 h 745067"/>
                <a:gd name="connsiteX73" fmla="*/ 12316 w 523394"/>
                <a:gd name="connsiteY73" fmla="*/ 415636 h 745067"/>
                <a:gd name="connsiteX74" fmla="*/ 18473 w 523394"/>
                <a:gd name="connsiteY74" fmla="*/ 406400 h 745067"/>
                <a:gd name="connsiteX75" fmla="*/ 27710 w 523394"/>
                <a:gd name="connsiteY75" fmla="*/ 387927 h 745067"/>
                <a:gd name="connsiteX76" fmla="*/ 33867 w 523394"/>
                <a:gd name="connsiteY76" fmla="*/ 369454 h 745067"/>
                <a:gd name="connsiteX77" fmla="*/ 36946 w 523394"/>
                <a:gd name="connsiteY77" fmla="*/ 360218 h 745067"/>
                <a:gd name="connsiteX78" fmla="*/ 40025 w 523394"/>
                <a:gd name="connsiteY78" fmla="*/ 344824 h 745067"/>
                <a:gd name="connsiteX79" fmla="*/ 46182 w 523394"/>
                <a:gd name="connsiteY79" fmla="*/ 326351 h 745067"/>
                <a:gd name="connsiteX80" fmla="*/ 49261 w 523394"/>
                <a:gd name="connsiteY80" fmla="*/ 307879 h 745067"/>
                <a:gd name="connsiteX81" fmla="*/ 52340 w 523394"/>
                <a:gd name="connsiteY81" fmla="*/ 298642 h 745067"/>
                <a:gd name="connsiteX82" fmla="*/ 64655 w 523394"/>
                <a:gd name="connsiteY82" fmla="*/ 280170 h 745067"/>
                <a:gd name="connsiteX83" fmla="*/ 67734 w 523394"/>
                <a:gd name="connsiteY83" fmla="*/ 270933 h 745067"/>
                <a:gd name="connsiteX84" fmla="*/ 73891 w 523394"/>
                <a:gd name="connsiteY84" fmla="*/ 261697 h 745067"/>
                <a:gd name="connsiteX85" fmla="*/ 76970 w 523394"/>
                <a:gd name="connsiteY85" fmla="*/ 246303 h 745067"/>
                <a:gd name="connsiteX86" fmla="*/ 80049 w 523394"/>
                <a:gd name="connsiteY86" fmla="*/ 233988 h 745067"/>
                <a:gd name="connsiteX87" fmla="*/ 86207 w 523394"/>
                <a:gd name="connsiteY87" fmla="*/ 215515 h 745067"/>
                <a:gd name="connsiteX88" fmla="*/ 92364 w 523394"/>
                <a:gd name="connsiteY88" fmla="*/ 187806 h 745067"/>
                <a:gd name="connsiteX89" fmla="*/ 98522 w 523394"/>
                <a:gd name="connsiteY89" fmla="*/ 178570 h 745067"/>
                <a:gd name="connsiteX90" fmla="*/ 107758 w 523394"/>
                <a:gd name="connsiteY90" fmla="*/ 160097 h 745067"/>
                <a:gd name="connsiteX91" fmla="*/ 110837 w 523394"/>
                <a:gd name="connsiteY91" fmla="*/ 150860 h 745067"/>
                <a:gd name="connsiteX92" fmla="*/ 113916 w 523394"/>
                <a:gd name="connsiteY92" fmla="*/ 135467 h 745067"/>
                <a:gd name="connsiteX93" fmla="*/ 123152 w 523394"/>
                <a:gd name="connsiteY93" fmla="*/ 126230 h 745067"/>
                <a:gd name="connsiteX94" fmla="*/ 126231 w 523394"/>
                <a:gd name="connsiteY94" fmla="*/ 116994 h 745067"/>
                <a:gd name="connsiteX95" fmla="*/ 187806 w 523394"/>
                <a:gd name="connsiteY95" fmla="*/ 0 h 7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23394" h="745067">
                  <a:moveTo>
                    <a:pt x="178570" y="12315"/>
                  </a:moveTo>
                  <a:cubicBezTo>
                    <a:pt x="217568" y="13341"/>
                    <a:pt x="256647" y="12679"/>
                    <a:pt x="295564" y="15394"/>
                  </a:cubicBezTo>
                  <a:cubicBezTo>
                    <a:pt x="303739" y="15964"/>
                    <a:pt x="315549" y="25134"/>
                    <a:pt x="323273" y="27709"/>
                  </a:cubicBezTo>
                  <a:cubicBezTo>
                    <a:pt x="328237" y="29364"/>
                    <a:pt x="333559" y="29653"/>
                    <a:pt x="338667" y="30788"/>
                  </a:cubicBezTo>
                  <a:cubicBezTo>
                    <a:pt x="350260" y="33364"/>
                    <a:pt x="349937" y="33519"/>
                    <a:pt x="360219" y="36945"/>
                  </a:cubicBezTo>
                  <a:cubicBezTo>
                    <a:pt x="363298" y="38998"/>
                    <a:pt x="366074" y="41600"/>
                    <a:pt x="369455" y="43103"/>
                  </a:cubicBezTo>
                  <a:cubicBezTo>
                    <a:pt x="375386" y="45739"/>
                    <a:pt x="381770" y="47208"/>
                    <a:pt x="387928" y="49260"/>
                  </a:cubicBezTo>
                  <a:cubicBezTo>
                    <a:pt x="391007" y="50286"/>
                    <a:pt x="394261" y="50888"/>
                    <a:pt x="397164" y="52339"/>
                  </a:cubicBezTo>
                  <a:cubicBezTo>
                    <a:pt x="404686" y="56100"/>
                    <a:pt x="412193" y="59218"/>
                    <a:pt x="418716" y="64654"/>
                  </a:cubicBezTo>
                  <a:cubicBezTo>
                    <a:pt x="422061" y="67441"/>
                    <a:pt x="424329" y="71476"/>
                    <a:pt x="427952" y="73891"/>
                  </a:cubicBezTo>
                  <a:cubicBezTo>
                    <a:pt x="430652" y="75691"/>
                    <a:pt x="434285" y="75519"/>
                    <a:pt x="437188" y="76970"/>
                  </a:cubicBezTo>
                  <a:cubicBezTo>
                    <a:pt x="440498" y="78625"/>
                    <a:pt x="443414" y="80976"/>
                    <a:pt x="446425" y="83127"/>
                  </a:cubicBezTo>
                  <a:cubicBezTo>
                    <a:pt x="450601" y="86110"/>
                    <a:pt x="455288" y="88567"/>
                    <a:pt x="458740" y="92364"/>
                  </a:cubicBezTo>
                  <a:cubicBezTo>
                    <a:pt x="465643" y="99958"/>
                    <a:pt x="477213" y="116994"/>
                    <a:pt x="477213" y="116994"/>
                  </a:cubicBezTo>
                  <a:cubicBezTo>
                    <a:pt x="478239" y="120073"/>
                    <a:pt x="478840" y="123327"/>
                    <a:pt x="480291" y="126230"/>
                  </a:cubicBezTo>
                  <a:cubicBezTo>
                    <a:pt x="492231" y="150111"/>
                    <a:pt x="481787" y="121482"/>
                    <a:pt x="489528" y="144703"/>
                  </a:cubicBezTo>
                  <a:cubicBezTo>
                    <a:pt x="490554" y="150861"/>
                    <a:pt x="490813" y="157197"/>
                    <a:pt x="492607" y="163176"/>
                  </a:cubicBezTo>
                  <a:cubicBezTo>
                    <a:pt x="493926" y="167572"/>
                    <a:pt x="497060" y="171230"/>
                    <a:pt x="498764" y="175491"/>
                  </a:cubicBezTo>
                  <a:cubicBezTo>
                    <a:pt x="501175" y="181518"/>
                    <a:pt x="502870" y="187806"/>
                    <a:pt x="504922" y="193964"/>
                  </a:cubicBezTo>
                  <a:cubicBezTo>
                    <a:pt x="505948" y="197043"/>
                    <a:pt x="507466" y="199999"/>
                    <a:pt x="508000" y="203200"/>
                  </a:cubicBezTo>
                  <a:cubicBezTo>
                    <a:pt x="509026" y="209358"/>
                    <a:pt x="509962" y="215531"/>
                    <a:pt x="511079" y="221673"/>
                  </a:cubicBezTo>
                  <a:cubicBezTo>
                    <a:pt x="512015" y="226822"/>
                    <a:pt x="513418" y="231887"/>
                    <a:pt x="514158" y="237067"/>
                  </a:cubicBezTo>
                  <a:cubicBezTo>
                    <a:pt x="515472" y="246267"/>
                    <a:pt x="515923" y="255576"/>
                    <a:pt x="517237" y="264776"/>
                  </a:cubicBezTo>
                  <a:cubicBezTo>
                    <a:pt x="519094" y="277777"/>
                    <a:pt x="519814" y="278663"/>
                    <a:pt x="523394" y="289406"/>
                  </a:cubicBezTo>
                  <a:cubicBezTo>
                    <a:pt x="523023" y="293856"/>
                    <a:pt x="522266" y="326934"/>
                    <a:pt x="517237" y="338667"/>
                  </a:cubicBezTo>
                  <a:cubicBezTo>
                    <a:pt x="515779" y="342068"/>
                    <a:pt x="512915" y="344690"/>
                    <a:pt x="511079" y="347903"/>
                  </a:cubicBezTo>
                  <a:cubicBezTo>
                    <a:pt x="485456" y="392743"/>
                    <a:pt x="519112" y="334918"/>
                    <a:pt x="501843" y="369454"/>
                  </a:cubicBezTo>
                  <a:cubicBezTo>
                    <a:pt x="500188" y="372764"/>
                    <a:pt x="497738" y="375612"/>
                    <a:pt x="495685" y="378691"/>
                  </a:cubicBezTo>
                  <a:cubicBezTo>
                    <a:pt x="492606" y="387927"/>
                    <a:pt x="490803" y="397692"/>
                    <a:pt x="486449" y="406400"/>
                  </a:cubicBezTo>
                  <a:cubicBezTo>
                    <a:pt x="484396" y="410505"/>
                    <a:pt x="481996" y="414454"/>
                    <a:pt x="480291" y="418715"/>
                  </a:cubicBezTo>
                  <a:cubicBezTo>
                    <a:pt x="469176" y="446503"/>
                    <a:pt x="480666" y="428480"/>
                    <a:pt x="464897" y="449503"/>
                  </a:cubicBezTo>
                  <a:cubicBezTo>
                    <a:pt x="463871" y="453608"/>
                    <a:pt x="463305" y="457856"/>
                    <a:pt x="461819" y="461818"/>
                  </a:cubicBezTo>
                  <a:cubicBezTo>
                    <a:pt x="460208" y="466115"/>
                    <a:pt x="457112" y="469779"/>
                    <a:pt x="455661" y="474133"/>
                  </a:cubicBezTo>
                  <a:cubicBezTo>
                    <a:pt x="452985" y="482162"/>
                    <a:pt x="452180" y="490735"/>
                    <a:pt x="449504" y="498764"/>
                  </a:cubicBezTo>
                  <a:cubicBezTo>
                    <a:pt x="448478" y="501843"/>
                    <a:pt x="447212" y="504852"/>
                    <a:pt x="446425" y="508000"/>
                  </a:cubicBezTo>
                  <a:cubicBezTo>
                    <a:pt x="445156" y="513077"/>
                    <a:pt x="444481" y="518286"/>
                    <a:pt x="443346" y="523394"/>
                  </a:cubicBezTo>
                  <a:cubicBezTo>
                    <a:pt x="442428" y="527525"/>
                    <a:pt x="441185" y="531578"/>
                    <a:pt x="440267" y="535709"/>
                  </a:cubicBezTo>
                  <a:cubicBezTo>
                    <a:pt x="439132" y="540817"/>
                    <a:pt x="438457" y="546026"/>
                    <a:pt x="437188" y="551103"/>
                  </a:cubicBezTo>
                  <a:cubicBezTo>
                    <a:pt x="436401" y="554251"/>
                    <a:pt x="434897" y="557191"/>
                    <a:pt x="434110" y="560339"/>
                  </a:cubicBezTo>
                  <a:cubicBezTo>
                    <a:pt x="432841" y="565416"/>
                    <a:pt x="432686" y="570769"/>
                    <a:pt x="431031" y="575733"/>
                  </a:cubicBezTo>
                  <a:cubicBezTo>
                    <a:pt x="425636" y="591917"/>
                    <a:pt x="425469" y="583778"/>
                    <a:pt x="418716" y="597285"/>
                  </a:cubicBezTo>
                  <a:cubicBezTo>
                    <a:pt x="417265" y="600188"/>
                    <a:pt x="416529" y="603401"/>
                    <a:pt x="415637" y="606521"/>
                  </a:cubicBezTo>
                  <a:cubicBezTo>
                    <a:pt x="414322" y="611125"/>
                    <a:pt x="411940" y="623152"/>
                    <a:pt x="409479" y="628073"/>
                  </a:cubicBezTo>
                  <a:cubicBezTo>
                    <a:pt x="407824" y="631382"/>
                    <a:pt x="404977" y="634000"/>
                    <a:pt x="403322" y="637309"/>
                  </a:cubicBezTo>
                  <a:cubicBezTo>
                    <a:pt x="401871" y="640212"/>
                    <a:pt x="401819" y="643708"/>
                    <a:pt x="400243" y="646545"/>
                  </a:cubicBezTo>
                  <a:cubicBezTo>
                    <a:pt x="396649" y="653014"/>
                    <a:pt x="392033" y="658860"/>
                    <a:pt x="387928" y="665018"/>
                  </a:cubicBezTo>
                  <a:lnTo>
                    <a:pt x="381770" y="674254"/>
                  </a:lnTo>
                  <a:cubicBezTo>
                    <a:pt x="374030" y="697473"/>
                    <a:pt x="384471" y="668853"/>
                    <a:pt x="372534" y="692727"/>
                  </a:cubicBezTo>
                  <a:cubicBezTo>
                    <a:pt x="363623" y="710549"/>
                    <a:pt x="377726" y="693693"/>
                    <a:pt x="360219" y="711200"/>
                  </a:cubicBezTo>
                  <a:cubicBezTo>
                    <a:pt x="359193" y="714279"/>
                    <a:pt x="358591" y="717533"/>
                    <a:pt x="357140" y="720436"/>
                  </a:cubicBezTo>
                  <a:cubicBezTo>
                    <a:pt x="353328" y="728060"/>
                    <a:pt x="349664" y="732311"/>
                    <a:pt x="341746" y="735830"/>
                  </a:cubicBezTo>
                  <a:cubicBezTo>
                    <a:pt x="335815" y="738466"/>
                    <a:pt x="329431" y="739935"/>
                    <a:pt x="323273" y="741988"/>
                  </a:cubicBezTo>
                  <a:lnTo>
                    <a:pt x="314037" y="745067"/>
                  </a:lnTo>
                  <a:cubicBezTo>
                    <a:pt x="274013" y="744041"/>
                    <a:pt x="233913" y="744651"/>
                    <a:pt x="193964" y="741988"/>
                  </a:cubicBezTo>
                  <a:cubicBezTo>
                    <a:pt x="187488" y="741556"/>
                    <a:pt x="180892" y="739430"/>
                    <a:pt x="175491" y="735830"/>
                  </a:cubicBezTo>
                  <a:lnTo>
                    <a:pt x="166255" y="729673"/>
                  </a:lnTo>
                  <a:cubicBezTo>
                    <a:pt x="155993" y="714279"/>
                    <a:pt x="163175" y="722487"/>
                    <a:pt x="141625" y="708121"/>
                  </a:cubicBezTo>
                  <a:lnTo>
                    <a:pt x="132388" y="701964"/>
                  </a:lnTo>
                  <a:cubicBezTo>
                    <a:pt x="129309" y="699912"/>
                    <a:pt x="126662" y="696976"/>
                    <a:pt x="123152" y="695806"/>
                  </a:cubicBezTo>
                  <a:cubicBezTo>
                    <a:pt x="120073" y="694780"/>
                    <a:pt x="116819" y="694178"/>
                    <a:pt x="113916" y="692727"/>
                  </a:cubicBezTo>
                  <a:cubicBezTo>
                    <a:pt x="110606" y="691072"/>
                    <a:pt x="107989" y="688225"/>
                    <a:pt x="104679" y="686570"/>
                  </a:cubicBezTo>
                  <a:cubicBezTo>
                    <a:pt x="101776" y="685119"/>
                    <a:pt x="98426" y="684769"/>
                    <a:pt x="95443" y="683491"/>
                  </a:cubicBezTo>
                  <a:cubicBezTo>
                    <a:pt x="91225" y="681683"/>
                    <a:pt x="87113" y="679610"/>
                    <a:pt x="83128" y="677333"/>
                  </a:cubicBezTo>
                  <a:cubicBezTo>
                    <a:pt x="69241" y="669398"/>
                    <a:pt x="57211" y="657380"/>
                    <a:pt x="49261" y="643467"/>
                  </a:cubicBezTo>
                  <a:cubicBezTo>
                    <a:pt x="46984" y="639482"/>
                    <a:pt x="45156" y="635256"/>
                    <a:pt x="43104" y="631151"/>
                  </a:cubicBezTo>
                  <a:cubicBezTo>
                    <a:pt x="42078" y="626020"/>
                    <a:pt x="40961" y="620906"/>
                    <a:pt x="40025" y="615757"/>
                  </a:cubicBezTo>
                  <a:cubicBezTo>
                    <a:pt x="38908" y="609615"/>
                    <a:pt x="38740" y="603264"/>
                    <a:pt x="36946" y="597285"/>
                  </a:cubicBezTo>
                  <a:cubicBezTo>
                    <a:pt x="34364" y="588680"/>
                    <a:pt x="22230" y="572133"/>
                    <a:pt x="18473" y="566497"/>
                  </a:cubicBezTo>
                  <a:lnTo>
                    <a:pt x="12316" y="557260"/>
                  </a:lnTo>
                  <a:cubicBezTo>
                    <a:pt x="10264" y="554181"/>
                    <a:pt x="7328" y="551534"/>
                    <a:pt x="6158" y="548024"/>
                  </a:cubicBezTo>
                  <a:lnTo>
                    <a:pt x="0" y="529551"/>
                  </a:lnTo>
                  <a:cubicBezTo>
                    <a:pt x="1026" y="497737"/>
                    <a:pt x="281" y="465816"/>
                    <a:pt x="3079" y="434109"/>
                  </a:cubicBezTo>
                  <a:cubicBezTo>
                    <a:pt x="3404" y="430423"/>
                    <a:pt x="7582" y="428183"/>
                    <a:pt x="9237" y="424873"/>
                  </a:cubicBezTo>
                  <a:cubicBezTo>
                    <a:pt x="10689" y="421970"/>
                    <a:pt x="10865" y="418539"/>
                    <a:pt x="12316" y="415636"/>
                  </a:cubicBezTo>
                  <a:cubicBezTo>
                    <a:pt x="13971" y="412327"/>
                    <a:pt x="16818" y="409709"/>
                    <a:pt x="18473" y="406400"/>
                  </a:cubicBezTo>
                  <a:cubicBezTo>
                    <a:pt x="31218" y="380910"/>
                    <a:pt x="10064" y="414396"/>
                    <a:pt x="27710" y="387927"/>
                  </a:cubicBezTo>
                  <a:lnTo>
                    <a:pt x="33867" y="369454"/>
                  </a:lnTo>
                  <a:cubicBezTo>
                    <a:pt x="34893" y="366375"/>
                    <a:pt x="36310" y="363400"/>
                    <a:pt x="36946" y="360218"/>
                  </a:cubicBezTo>
                  <a:cubicBezTo>
                    <a:pt x="37972" y="355087"/>
                    <a:pt x="38648" y="349873"/>
                    <a:pt x="40025" y="344824"/>
                  </a:cubicBezTo>
                  <a:cubicBezTo>
                    <a:pt x="41733" y="338562"/>
                    <a:pt x="45115" y="332753"/>
                    <a:pt x="46182" y="326351"/>
                  </a:cubicBezTo>
                  <a:cubicBezTo>
                    <a:pt x="47208" y="320194"/>
                    <a:pt x="47907" y="313973"/>
                    <a:pt x="49261" y="307879"/>
                  </a:cubicBezTo>
                  <a:cubicBezTo>
                    <a:pt x="49965" y="304711"/>
                    <a:pt x="50764" y="301479"/>
                    <a:pt x="52340" y="298642"/>
                  </a:cubicBezTo>
                  <a:cubicBezTo>
                    <a:pt x="55934" y="292173"/>
                    <a:pt x="64655" y="280170"/>
                    <a:pt x="64655" y="280170"/>
                  </a:cubicBezTo>
                  <a:cubicBezTo>
                    <a:pt x="65681" y="277091"/>
                    <a:pt x="66283" y="273836"/>
                    <a:pt x="67734" y="270933"/>
                  </a:cubicBezTo>
                  <a:cubicBezTo>
                    <a:pt x="69389" y="267624"/>
                    <a:pt x="72592" y="265161"/>
                    <a:pt x="73891" y="261697"/>
                  </a:cubicBezTo>
                  <a:cubicBezTo>
                    <a:pt x="75728" y="256797"/>
                    <a:pt x="75835" y="251411"/>
                    <a:pt x="76970" y="246303"/>
                  </a:cubicBezTo>
                  <a:cubicBezTo>
                    <a:pt x="77888" y="242172"/>
                    <a:pt x="78833" y="238041"/>
                    <a:pt x="80049" y="233988"/>
                  </a:cubicBezTo>
                  <a:cubicBezTo>
                    <a:pt x="81914" y="227771"/>
                    <a:pt x="86207" y="215515"/>
                    <a:pt x="86207" y="215515"/>
                  </a:cubicBezTo>
                  <a:cubicBezTo>
                    <a:pt x="87390" y="208417"/>
                    <a:pt x="88573" y="195387"/>
                    <a:pt x="92364" y="187806"/>
                  </a:cubicBezTo>
                  <a:cubicBezTo>
                    <a:pt x="94019" y="184496"/>
                    <a:pt x="96469" y="181649"/>
                    <a:pt x="98522" y="178570"/>
                  </a:cubicBezTo>
                  <a:cubicBezTo>
                    <a:pt x="106257" y="155359"/>
                    <a:pt x="95824" y="183963"/>
                    <a:pt x="107758" y="160097"/>
                  </a:cubicBezTo>
                  <a:cubicBezTo>
                    <a:pt x="109210" y="157194"/>
                    <a:pt x="110050" y="154009"/>
                    <a:pt x="110837" y="150860"/>
                  </a:cubicBezTo>
                  <a:cubicBezTo>
                    <a:pt x="112106" y="145784"/>
                    <a:pt x="111576" y="140147"/>
                    <a:pt x="113916" y="135467"/>
                  </a:cubicBezTo>
                  <a:cubicBezTo>
                    <a:pt x="115863" y="131573"/>
                    <a:pt x="120073" y="129309"/>
                    <a:pt x="123152" y="126230"/>
                  </a:cubicBezTo>
                  <a:cubicBezTo>
                    <a:pt x="124178" y="123151"/>
                    <a:pt x="115455" y="138032"/>
                    <a:pt x="126231" y="116994"/>
                  </a:cubicBezTo>
                  <a:cubicBezTo>
                    <a:pt x="137007" y="95956"/>
                    <a:pt x="183474" y="4330"/>
                    <a:pt x="187806" y="0"/>
                  </a:cubicBezTo>
                </a:path>
              </a:pathLst>
            </a:custGeom>
            <a:solidFill>
              <a:srgbClr val="F4F7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91097919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s-CL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72450" y="6481763"/>
            <a:ext cx="792163" cy="2603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B7AE52-CEAC-4A84-95F9-7329C3E08B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92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50CFA99-46D2-46FD-863B-078EAF7CB941}" type="datetimeFigureOut">
              <a:rPr lang="es-CL"/>
              <a:pPr>
                <a:defRPr/>
              </a:pPr>
              <a:t>14-02-2017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57F7-B993-4AE7-BA00-8497D9F671C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8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3960441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631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090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18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4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93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447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35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193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7 Imagen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Forma libre 5"/>
            <p:cNvSpPr/>
            <p:nvPr userDrawn="1"/>
          </p:nvSpPr>
          <p:spPr>
            <a:xfrm>
              <a:off x="8549795" y="6093296"/>
              <a:ext cx="375612" cy="584595"/>
            </a:xfrm>
            <a:custGeom>
              <a:avLst/>
              <a:gdLst>
                <a:gd name="connsiteX0" fmla="*/ 110895 w 369513"/>
                <a:gd name="connsiteY0" fmla="*/ 638 h 554820"/>
                <a:gd name="connsiteX1" fmla="*/ 209416 w 369513"/>
                <a:gd name="connsiteY1" fmla="*/ 3717 h 554820"/>
                <a:gd name="connsiteX2" fmla="*/ 237125 w 369513"/>
                <a:gd name="connsiteY2" fmla="*/ 9874 h 554820"/>
                <a:gd name="connsiteX3" fmla="*/ 255598 w 369513"/>
                <a:gd name="connsiteY3" fmla="*/ 12953 h 554820"/>
                <a:gd name="connsiteX4" fmla="*/ 274071 w 369513"/>
                <a:gd name="connsiteY4" fmla="*/ 28347 h 554820"/>
                <a:gd name="connsiteX5" fmla="*/ 283307 w 369513"/>
                <a:gd name="connsiteY5" fmla="*/ 34505 h 554820"/>
                <a:gd name="connsiteX6" fmla="*/ 295622 w 369513"/>
                <a:gd name="connsiteY6" fmla="*/ 43741 h 554820"/>
                <a:gd name="connsiteX7" fmla="*/ 304859 w 369513"/>
                <a:gd name="connsiteY7" fmla="*/ 46820 h 554820"/>
                <a:gd name="connsiteX8" fmla="*/ 314095 w 369513"/>
                <a:gd name="connsiteY8" fmla="*/ 56056 h 554820"/>
                <a:gd name="connsiteX9" fmla="*/ 332568 w 369513"/>
                <a:gd name="connsiteY9" fmla="*/ 68371 h 554820"/>
                <a:gd name="connsiteX10" fmla="*/ 344883 w 369513"/>
                <a:gd name="connsiteY10" fmla="*/ 99159 h 554820"/>
                <a:gd name="connsiteX11" fmla="*/ 347962 w 369513"/>
                <a:gd name="connsiteY11" fmla="*/ 108396 h 554820"/>
                <a:gd name="connsiteX12" fmla="*/ 354119 w 369513"/>
                <a:gd name="connsiteY12" fmla="*/ 117632 h 554820"/>
                <a:gd name="connsiteX13" fmla="*/ 357198 w 369513"/>
                <a:gd name="connsiteY13" fmla="*/ 129947 h 554820"/>
                <a:gd name="connsiteX14" fmla="*/ 363355 w 369513"/>
                <a:gd name="connsiteY14" fmla="*/ 148420 h 554820"/>
                <a:gd name="connsiteX15" fmla="*/ 369513 w 369513"/>
                <a:gd name="connsiteY15" fmla="*/ 169971 h 554820"/>
                <a:gd name="connsiteX16" fmla="*/ 366434 w 369513"/>
                <a:gd name="connsiteY16" fmla="*/ 259256 h 554820"/>
                <a:gd name="connsiteX17" fmla="*/ 360277 w 369513"/>
                <a:gd name="connsiteY17" fmla="*/ 268493 h 554820"/>
                <a:gd name="connsiteX18" fmla="*/ 351040 w 369513"/>
                <a:gd name="connsiteY18" fmla="*/ 286965 h 554820"/>
                <a:gd name="connsiteX19" fmla="*/ 347962 w 369513"/>
                <a:gd name="connsiteY19" fmla="*/ 296202 h 554820"/>
                <a:gd name="connsiteX20" fmla="*/ 341804 w 369513"/>
                <a:gd name="connsiteY20" fmla="*/ 305438 h 554820"/>
                <a:gd name="connsiteX21" fmla="*/ 332568 w 369513"/>
                <a:gd name="connsiteY21" fmla="*/ 333147 h 554820"/>
                <a:gd name="connsiteX22" fmla="*/ 323331 w 369513"/>
                <a:gd name="connsiteY22" fmla="*/ 363935 h 554820"/>
                <a:gd name="connsiteX23" fmla="*/ 317174 w 369513"/>
                <a:gd name="connsiteY23" fmla="*/ 373171 h 554820"/>
                <a:gd name="connsiteX24" fmla="*/ 311016 w 369513"/>
                <a:gd name="connsiteY24" fmla="*/ 394723 h 554820"/>
                <a:gd name="connsiteX25" fmla="*/ 304859 w 369513"/>
                <a:gd name="connsiteY25" fmla="*/ 403959 h 554820"/>
                <a:gd name="connsiteX26" fmla="*/ 295622 w 369513"/>
                <a:gd name="connsiteY26" fmla="*/ 434747 h 554820"/>
                <a:gd name="connsiteX27" fmla="*/ 283307 w 369513"/>
                <a:gd name="connsiteY27" fmla="*/ 459377 h 554820"/>
                <a:gd name="connsiteX28" fmla="*/ 280228 w 369513"/>
                <a:gd name="connsiteY28" fmla="*/ 471693 h 554820"/>
                <a:gd name="connsiteX29" fmla="*/ 274071 w 369513"/>
                <a:gd name="connsiteY29" fmla="*/ 496323 h 554820"/>
                <a:gd name="connsiteX30" fmla="*/ 264834 w 369513"/>
                <a:gd name="connsiteY30" fmla="*/ 536347 h 554820"/>
                <a:gd name="connsiteX31" fmla="*/ 261755 w 369513"/>
                <a:gd name="connsiteY31" fmla="*/ 545584 h 554820"/>
                <a:gd name="connsiteX32" fmla="*/ 243283 w 369513"/>
                <a:gd name="connsiteY32" fmla="*/ 554820 h 554820"/>
                <a:gd name="connsiteX33" fmla="*/ 215574 w 369513"/>
                <a:gd name="connsiteY33" fmla="*/ 548662 h 554820"/>
                <a:gd name="connsiteX34" fmla="*/ 187865 w 369513"/>
                <a:gd name="connsiteY34" fmla="*/ 527111 h 554820"/>
                <a:gd name="connsiteX35" fmla="*/ 178628 w 369513"/>
                <a:gd name="connsiteY35" fmla="*/ 520953 h 554820"/>
                <a:gd name="connsiteX36" fmla="*/ 169392 w 369513"/>
                <a:gd name="connsiteY36" fmla="*/ 511717 h 554820"/>
                <a:gd name="connsiteX37" fmla="*/ 160155 w 369513"/>
                <a:gd name="connsiteY37" fmla="*/ 508638 h 554820"/>
                <a:gd name="connsiteX38" fmla="*/ 132446 w 369513"/>
                <a:gd name="connsiteY38" fmla="*/ 505559 h 554820"/>
                <a:gd name="connsiteX39" fmla="*/ 113974 w 369513"/>
                <a:gd name="connsiteY39" fmla="*/ 502481 h 554820"/>
                <a:gd name="connsiteX40" fmla="*/ 83186 w 369513"/>
                <a:gd name="connsiteY40" fmla="*/ 493244 h 554820"/>
                <a:gd name="connsiteX41" fmla="*/ 73949 w 369513"/>
                <a:gd name="connsiteY41" fmla="*/ 487087 h 554820"/>
                <a:gd name="connsiteX42" fmla="*/ 64713 w 369513"/>
                <a:gd name="connsiteY42" fmla="*/ 484008 h 554820"/>
                <a:gd name="connsiteX43" fmla="*/ 46240 w 369513"/>
                <a:gd name="connsiteY43" fmla="*/ 465535 h 554820"/>
                <a:gd name="connsiteX44" fmla="*/ 37004 w 369513"/>
                <a:gd name="connsiteY44" fmla="*/ 456299 h 554820"/>
                <a:gd name="connsiteX45" fmla="*/ 21610 w 369513"/>
                <a:gd name="connsiteY45" fmla="*/ 440905 h 554820"/>
                <a:gd name="connsiteX46" fmla="*/ 15452 w 369513"/>
                <a:gd name="connsiteY46" fmla="*/ 385487 h 554820"/>
                <a:gd name="connsiteX47" fmla="*/ 6216 w 369513"/>
                <a:gd name="connsiteY47" fmla="*/ 367014 h 554820"/>
                <a:gd name="connsiteX48" fmla="*/ 59 w 369513"/>
                <a:gd name="connsiteY48" fmla="*/ 348541 h 554820"/>
                <a:gd name="connsiteX49" fmla="*/ 3137 w 369513"/>
                <a:gd name="connsiteY49" fmla="*/ 317753 h 554820"/>
                <a:gd name="connsiteX50" fmla="*/ 9295 w 369513"/>
                <a:gd name="connsiteY50" fmla="*/ 305438 h 554820"/>
                <a:gd name="connsiteX51" fmla="*/ 15452 w 369513"/>
                <a:gd name="connsiteY51" fmla="*/ 283887 h 554820"/>
                <a:gd name="connsiteX52" fmla="*/ 21610 w 369513"/>
                <a:gd name="connsiteY52" fmla="*/ 271571 h 554820"/>
                <a:gd name="connsiteX53" fmla="*/ 30846 w 369513"/>
                <a:gd name="connsiteY53" fmla="*/ 250020 h 554820"/>
                <a:gd name="connsiteX54" fmla="*/ 33925 w 369513"/>
                <a:gd name="connsiteY54" fmla="*/ 231547 h 554820"/>
                <a:gd name="connsiteX55" fmla="*/ 37004 w 369513"/>
                <a:gd name="connsiteY55" fmla="*/ 203838 h 554820"/>
                <a:gd name="connsiteX56" fmla="*/ 43162 w 369513"/>
                <a:gd name="connsiteY56" fmla="*/ 182287 h 554820"/>
                <a:gd name="connsiteX57" fmla="*/ 49319 w 369513"/>
                <a:gd name="connsiteY57" fmla="*/ 169971 h 554820"/>
                <a:gd name="connsiteX58" fmla="*/ 61634 w 369513"/>
                <a:gd name="connsiteY58" fmla="*/ 148420 h 554820"/>
                <a:gd name="connsiteX59" fmla="*/ 67792 w 369513"/>
                <a:gd name="connsiteY59" fmla="*/ 129947 h 554820"/>
                <a:gd name="connsiteX60" fmla="*/ 77028 w 369513"/>
                <a:gd name="connsiteY60" fmla="*/ 111474 h 554820"/>
                <a:gd name="connsiteX61" fmla="*/ 86265 w 369513"/>
                <a:gd name="connsiteY61" fmla="*/ 80687 h 554820"/>
                <a:gd name="connsiteX62" fmla="*/ 92422 w 369513"/>
                <a:gd name="connsiteY62" fmla="*/ 62214 h 554820"/>
                <a:gd name="connsiteX63" fmla="*/ 104737 w 369513"/>
                <a:gd name="connsiteY63" fmla="*/ 43741 h 554820"/>
                <a:gd name="connsiteX64" fmla="*/ 110895 w 369513"/>
                <a:gd name="connsiteY64" fmla="*/ 25268 h 554820"/>
                <a:gd name="connsiteX65" fmla="*/ 117052 w 369513"/>
                <a:gd name="connsiteY65" fmla="*/ 16032 h 554820"/>
                <a:gd name="connsiteX66" fmla="*/ 110895 w 369513"/>
                <a:gd name="connsiteY66" fmla="*/ 638 h 5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69513" h="554820">
                  <a:moveTo>
                    <a:pt x="110895" y="638"/>
                  </a:moveTo>
                  <a:cubicBezTo>
                    <a:pt x="126289" y="-1415"/>
                    <a:pt x="176605" y="1990"/>
                    <a:pt x="209416" y="3717"/>
                  </a:cubicBezTo>
                  <a:cubicBezTo>
                    <a:pt x="235612" y="5096"/>
                    <a:pt x="219616" y="5983"/>
                    <a:pt x="237125" y="9874"/>
                  </a:cubicBezTo>
                  <a:cubicBezTo>
                    <a:pt x="243219" y="11228"/>
                    <a:pt x="249440" y="11927"/>
                    <a:pt x="255598" y="12953"/>
                  </a:cubicBezTo>
                  <a:cubicBezTo>
                    <a:pt x="278529" y="28242"/>
                    <a:pt x="250365" y="8592"/>
                    <a:pt x="274071" y="28347"/>
                  </a:cubicBezTo>
                  <a:cubicBezTo>
                    <a:pt x="276914" y="30716"/>
                    <a:pt x="280296" y="32354"/>
                    <a:pt x="283307" y="34505"/>
                  </a:cubicBezTo>
                  <a:cubicBezTo>
                    <a:pt x="287482" y="37488"/>
                    <a:pt x="291167" y="41195"/>
                    <a:pt x="295622" y="43741"/>
                  </a:cubicBezTo>
                  <a:cubicBezTo>
                    <a:pt x="298440" y="45351"/>
                    <a:pt x="301780" y="45794"/>
                    <a:pt x="304859" y="46820"/>
                  </a:cubicBezTo>
                  <a:cubicBezTo>
                    <a:pt x="307938" y="49899"/>
                    <a:pt x="310658" y="53383"/>
                    <a:pt x="314095" y="56056"/>
                  </a:cubicBezTo>
                  <a:cubicBezTo>
                    <a:pt x="319937" y="60599"/>
                    <a:pt x="332568" y="68371"/>
                    <a:pt x="332568" y="68371"/>
                  </a:cubicBezTo>
                  <a:cubicBezTo>
                    <a:pt x="341627" y="86491"/>
                    <a:pt x="337274" y="76334"/>
                    <a:pt x="344883" y="99159"/>
                  </a:cubicBezTo>
                  <a:cubicBezTo>
                    <a:pt x="345909" y="102238"/>
                    <a:pt x="346162" y="105695"/>
                    <a:pt x="347962" y="108396"/>
                  </a:cubicBezTo>
                  <a:lnTo>
                    <a:pt x="354119" y="117632"/>
                  </a:lnTo>
                  <a:cubicBezTo>
                    <a:pt x="355145" y="121737"/>
                    <a:pt x="355982" y="125894"/>
                    <a:pt x="357198" y="129947"/>
                  </a:cubicBezTo>
                  <a:cubicBezTo>
                    <a:pt x="359063" y="136164"/>
                    <a:pt x="361781" y="142123"/>
                    <a:pt x="363355" y="148420"/>
                  </a:cubicBezTo>
                  <a:cubicBezTo>
                    <a:pt x="367221" y="163883"/>
                    <a:pt x="365096" y="156721"/>
                    <a:pt x="369513" y="169971"/>
                  </a:cubicBezTo>
                  <a:cubicBezTo>
                    <a:pt x="368487" y="199733"/>
                    <a:pt x="369213" y="229607"/>
                    <a:pt x="366434" y="259256"/>
                  </a:cubicBezTo>
                  <a:cubicBezTo>
                    <a:pt x="366089" y="262940"/>
                    <a:pt x="361932" y="265183"/>
                    <a:pt x="360277" y="268493"/>
                  </a:cubicBezTo>
                  <a:cubicBezTo>
                    <a:pt x="347538" y="293973"/>
                    <a:pt x="368679" y="260510"/>
                    <a:pt x="351040" y="286965"/>
                  </a:cubicBezTo>
                  <a:cubicBezTo>
                    <a:pt x="350014" y="290044"/>
                    <a:pt x="349413" y="293299"/>
                    <a:pt x="347962" y="296202"/>
                  </a:cubicBezTo>
                  <a:cubicBezTo>
                    <a:pt x="346307" y="299512"/>
                    <a:pt x="342974" y="301928"/>
                    <a:pt x="341804" y="305438"/>
                  </a:cubicBezTo>
                  <a:cubicBezTo>
                    <a:pt x="330741" y="338625"/>
                    <a:pt x="346559" y="312159"/>
                    <a:pt x="332568" y="333147"/>
                  </a:cubicBezTo>
                  <a:cubicBezTo>
                    <a:pt x="330847" y="340032"/>
                    <a:pt x="326329" y="359437"/>
                    <a:pt x="323331" y="363935"/>
                  </a:cubicBezTo>
                  <a:cubicBezTo>
                    <a:pt x="321279" y="367014"/>
                    <a:pt x="318829" y="369862"/>
                    <a:pt x="317174" y="373171"/>
                  </a:cubicBezTo>
                  <a:cubicBezTo>
                    <a:pt x="311182" y="385155"/>
                    <a:pt x="316935" y="380911"/>
                    <a:pt x="311016" y="394723"/>
                  </a:cubicBezTo>
                  <a:cubicBezTo>
                    <a:pt x="309559" y="398124"/>
                    <a:pt x="306911" y="400880"/>
                    <a:pt x="304859" y="403959"/>
                  </a:cubicBezTo>
                  <a:cubicBezTo>
                    <a:pt x="302649" y="412798"/>
                    <a:pt x="299370" y="427251"/>
                    <a:pt x="295622" y="434747"/>
                  </a:cubicBezTo>
                  <a:lnTo>
                    <a:pt x="283307" y="459377"/>
                  </a:lnTo>
                  <a:cubicBezTo>
                    <a:pt x="282281" y="463482"/>
                    <a:pt x="281391" y="467624"/>
                    <a:pt x="280228" y="471693"/>
                  </a:cubicBezTo>
                  <a:cubicBezTo>
                    <a:pt x="276133" y="486024"/>
                    <a:pt x="276755" y="477536"/>
                    <a:pt x="274071" y="496323"/>
                  </a:cubicBezTo>
                  <a:cubicBezTo>
                    <a:pt x="267458" y="542620"/>
                    <a:pt x="276643" y="508793"/>
                    <a:pt x="264834" y="536347"/>
                  </a:cubicBezTo>
                  <a:cubicBezTo>
                    <a:pt x="263555" y="539330"/>
                    <a:pt x="263782" y="543050"/>
                    <a:pt x="261755" y="545584"/>
                  </a:cubicBezTo>
                  <a:cubicBezTo>
                    <a:pt x="257415" y="551009"/>
                    <a:pt x="249366" y="552792"/>
                    <a:pt x="243283" y="554820"/>
                  </a:cubicBezTo>
                  <a:cubicBezTo>
                    <a:pt x="238269" y="553984"/>
                    <a:pt x="222072" y="552272"/>
                    <a:pt x="215574" y="548662"/>
                  </a:cubicBezTo>
                  <a:cubicBezTo>
                    <a:pt x="187558" y="533097"/>
                    <a:pt x="205817" y="542071"/>
                    <a:pt x="187865" y="527111"/>
                  </a:cubicBezTo>
                  <a:cubicBezTo>
                    <a:pt x="185022" y="524742"/>
                    <a:pt x="181471" y="523322"/>
                    <a:pt x="178628" y="520953"/>
                  </a:cubicBezTo>
                  <a:cubicBezTo>
                    <a:pt x="175283" y="518166"/>
                    <a:pt x="173015" y="514132"/>
                    <a:pt x="169392" y="511717"/>
                  </a:cubicBezTo>
                  <a:cubicBezTo>
                    <a:pt x="166692" y="509917"/>
                    <a:pt x="163356" y="509172"/>
                    <a:pt x="160155" y="508638"/>
                  </a:cubicBezTo>
                  <a:cubicBezTo>
                    <a:pt x="150988" y="507110"/>
                    <a:pt x="141658" y="506787"/>
                    <a:pt x="132446" y="505559"/>
                  </a:cubicBezTo>
                  <a:cubicBezTo>
                    <a:pt x="126259" y="504734"/>
                    <a:pt x="120131" y="503507"/>
                    <a:pt x="113974" y="502481"/>
                  </a:cubicBezTo>
                  <a:cubicBezTo>
                    <a:pt x="91487" y="494985"/>
                    <a:pt x="101798" y="497897"/>
                    <a:pt x="83186" y="493244"/>
                  </a:cubicBezTo>
                  <a:cubicBezTo>
                    <a:pt x="80107" y="491192"/>
                    <a:pt x="77259" y="488742"/>
                    <a:pt x="73949" y="487087"/>
                  </a:cubicBezTo>
                  <a:cubicBezTo>
                    <a:pt x="71046" y="485636"/>
                    <a:pt x="67275" y="486000"/>
                    <a:pt x="64713" y="484008"/>
                  </a:cubicBezTo>
                  <a:cubicBezTo>
                    <a:pt x="57839" y="478662"/>
                    <a:pt x="52398" y="471693"/>
                    <a:pt x="46240" y="465535"/>
                  </a:cubicBezTo>
                  <a:cubicBezTo>
                    <a:pt x="43161" y="462456"/>
                    <a:pt x="39419" y="459922"/>
                    <a:pt x="37004" y="456299"/>
                  </a:cubicBezTo>
                  <a:cubicBezTo>
                    <a:pt x="28794" y="443983"/>
                    <a:pt x="33925" y="449115"/>
                    <a:pt x="21610" y="440905"/>
                  </a:cubicBezTo>
                  <a:cubicBezTo>
                    <a:pt x="12959" y="414953"/>
                    <a:pt x="22040" y="444786"/>
                    <a:pt x="15452" y="385487"/>
                  </a:cubicBezTo>
                  <a:cubicBezTo>
                    <a:pt x="14602" y="377836"/>
                    <a:pt x="10301" y="373140"/>
                    <a:pt x="6216" y="367014"/>
                  </a:cubicBezTo>
                  <a:cubicBezTo>
                    <a:pt x="4164" y="360856"/>
                    <a:pt x="-587" y="354999"/>
                    <a:pt x="59" y="348541"/>
                  </a:cubicBezTo>
                  <a:cubicBezTo>
                    <a:pt x="1085" y="338278"/>
                    <a:pt x="976" y="327838"/>
                    <a:pt x="3137" y="317753"/>
                  </a:cubicBezTo>
                  <a:cubicBezTo>
                    <a:pt x="4099" y="313265"/>
                    <a:pt x="7683" y="309735"/>
                    <a:pt x="9295" y="305438"/>
                  </a:cubicBezTo>
                  <a:cubicBezTo>
                    <a:pt x="17104" y="284615"/>
                    <a:pt x="8012" y="301248"/>
                    <a:pt x="15452" y="283887"/>
                  </a:cubicBezTo>
                  <a:cubicBezTo>
                    <a:pt x="17260" y="279668"/>
                    <a:pt x="19802" y="275790"/>
                    <a:pt x="21610" y="271571"/>
                  </a:cubicBezTo>
                  <a:cubicBezTo>
                    <a:pt x="35206" y="239849"/>
                    <a:pt x="10417" y="290880"/>
                    <a:pt x="30846" y="250020"/>
                  </a:cubicBezTo>
                  <a:cubicBezTo>
                    <a:pt x="31872" y="243862"/>
                    <a:pt x="33100" y="237735"/>
                    <a:pt x="33925" y="231547"/>
                  </a:cubicBezTo>
                  <a:cubicBezTo>
                    <a:pt x="35153" y="222335"/>
                    <a:pt x="35591" y="213023"/>
                    <a:pt x="37004" y="203838"/>
                  </a:cubicBezTo>
                  <a:cubicBezTo>
                    <a:pt x="37629" y="199774"/>
                    <a:pt x="41230" y="186794"/>
                    <a:pt x="43162" y="182287"/>
                  </a:cubicBezTo>
                  <a:cubicBezTo>
                    <a:pt x="44970" y="178068"/>
                    <a:pt x="47511" y="174190"/>
                    <a:pt x="49319" y="169971"/>
                  </a:cubicBezTo>
                  <a:cubicBezTo>
                    <a:pt x="57153" y="151691"/>
                    <a:pt x="45499" y="169934"/>
                    <a:pt x="61634" y="148420"/>
                  </a:cubicBezTo>
                  <a:cubicBezTo>
                    <a:pt x="63687" y="142262"/>
                    <a:pt x="64192" y="135348"/>
                    <a:pt x="67792" y="129947"/>
                  </a:cubicBezTo>
                  <a:cubicBezTo>
                    <a:pt x="74538" y="119827"/>
                    <a:pt x="73841" y="122628"/>
                    <a:pt x="77028" y="111474"/>
                  </a:cubicBezTo>
                  <a:cubicBezTo>
                    <a:pt x="86340" y="78884"/>
                    <a:pt x="71623" y="124614"/>
                    <a:pt x="86265" y="80687"/>
                  </a:cubicBezTo>
                  <a:cubicBezTo>
                    <a:pt x="86267" y="80682"/>
                    <a:pt x="92418" y="62219"/>
                    <a:pt x="92422" y="62214"/>
                  </a:cubicBezTo>
                  <a:cubicBezTo>
                    <a:pt x="96527" y="56056"/>
                    <a:pt x="102397" y="50762"/>
                    <a:pt x="104737" y="43741"/>
                  </a:cubicBezTo>
                  <a:cubicBezTo>
                    <a:pt x="106790" y="37583"/>
                    <a:pt x="107295" y="30669"/>
                    <a:pt x="110895" y="25268"/>
                  </a:cubicBezTo>
                  <a:cubicBezTo>
                    <a:pt x="112947" y="22189"/>
                    <a:pt x="114683" y="18874"/>
                    <a:pt x="117052" y="16032"/>
                  </a:cubicBezTo>
                  <a:cubicBezTo>
                    <a:pt x="127741" y="3206"/>
                    <a:pt x="95501" y="2691"/>
                    <a:pt x="110895" y="63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2280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enrique\Mis%20documentos\investigaci&#243;n\chile\SUERO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uact=8&amp;ved=0CAcQjRxqFQoTCIXl-YighcYCFQuigAodMm8AcQ&amp;url=http://comunicarseweb.com.ar/?page=ampliada&amp;id=10461&amp;ei=Ej54VYWUAYvEggSy3oGIBw&amp;bvm=bv.95039771,d.eXY&amp;psig=AFQjCNGWCV34OpL8TjXGqh0Ufm3_pF6Yyg&amp;ust=143402996448182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6"/>
          <p:cNvSpPr txBox="1">
            <a:spLocks noChangeArrowheads="1"/>
          </p:cNvSpPr>
          <p:nvPr/>
        </p:nvSpPr>
        <p:spPr bwMode="auto">
          <a:xfrm>
            <a:off x="467544" y="764705"/>
            <a:ext cx="74136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kern="0" dirty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Confederación Nacional de </a:t>
            </a:r>
            <a:r>
              <a:rPr lang="es-CL" sz="2000" b="1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Funcionarios </a:t>
            </a:r>
            <a:r>
              <a:rPr lang="es-CL" sz="2000" b="1" kern="0" dirty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Municipales de Chile, ASEMUCH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4000" b="1" kern="0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8" name="Rectangle 117"/>
          <p:cNvSpPr txBox="1">
            <a:spLocks noChangeArrowheads="1"/>
          </p:cNvSpPr>
          <p:nvPr/>
        </p:nvSpPr>
        <p:spPr bwMode="auto">
          <a:xfrm>
            <a:off x="513243" y="1487508"/>
            <a:ext cx="7970759" cy="8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000" kern="0" dirty="0">
                <a:solidFill>
                  <a:schemeClr val="bg1"/>
                </a:solidFill>
                <a:latin typeface="Verdana"/>
              </a:rPr>
              <a:t>Seminario Salud y Seguridad de los Funcionarios y Funcionarias Municipales</a:t>
            </a:r>
            <a:endParaRPr lang="es-ES" sz="2000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4" name="Rectangle 116"/>
          <p:cNvSpPr txBox="1">
            <a:spLocks noChangeArrowheads="1"/>
          </p:cNvSpPr>
          <p:nvPr/>
        </p:nvSpPr>
        <p:spPr bwMode="auto">
          <a:xfrm>
            <a:off x="513243" y="5373216"/>
            <a:ext cx="5293012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Dra. María Elisa León Carrasco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dirty="0" err="1">
                <a:solidFill>
                  <a:schemeClr val="bg1"/>
                </a:solidFill>
                <a:latin typeface="Verdana"/>
                <a:ea typeface="+mj-ea"/>
                <a:cs typeface="+mj-cs"/>
              </a:rPr>
              <a:t>Gerenta</a:t>
            </a:r>
            <a:r>
              <a:rPr lang="es-MX" sz="1200" b="1" kern="0" dirty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 de Gestión del Conocimiento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6" name="Rectangle 117"/>
          <p:cNvSpPr txBox="1">
            <a:spLocks noChangeArrowheads="1"/>
          </p:cNvSpPr>
          <p:nvPr/>
        </p:nvSpPr>
        <p:spPr bwMode="auto">
          <a:xfrm>
            <a:off x="467544" y="3176613"/>
            <a:ext cx="7970759" cy="8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800" b="1" kern="0" dirty="0">
                <a:solidFill>
                  <a:schemeClr val="bg1"/>
                </a:solidFill>
                <a:latin typeface="Verdana"/>
              </a:rPr>
              <a:t>Contexto de la Seguridad y Salud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800" b="1" kern="0" dirty="0">
                <a:solidFill>
                  <a:schemeClr val="bg1"/>
                </a:solidFill>
                <a:latin typeface="Verdana"/>
              </a:rPr>
              <a:t>en el trabajo</a:t>
            </a:r>
            <a:endParaRPr lang="es-ES" sz="2800" b="1" kern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7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2564904"/>
            <a:ext cx="6768751" cy="1470025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s-CL" dirty="0"/>
              <a:t>Conceptos generales de SST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099A18-24EE-4D1D-B272-C1CD76562067}" type="slidenum">
              <a:rPr lang="en-US" sz="160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10</a:t>
            </a:fld>
            <a:endParaRPr lang="en-US" sz="1600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" y="1322766"/>
            <a:ext cx="8928992" cy="41044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3015" y="5487117"/>
            <a:ext cx="8859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Fuente</a:t>
            </a:r>
            <a:r>
              <a:rPr lang="en-US" sz="1200" dirty="0"/>
              <a:t>: World Health Organization, a conceptual framework for action on the social determinants of health, social determinants of health discussion paper 2, 2010</a:t>
            </a:r>
            <a:endParaRPr lang="es-CL" sz="1200" dirty="0"/>
          </a:p>
        </p:txBody>
      </p:sp>
      <p:sp>
        <p:nvSpPr>
          <p:cNvPr id="6" name="5 Rectángulo"/>
          <p:cNvSpPr/>
          <p:nvPr/>
        </p:nvSpPr>
        <p:spPr>
          <a:xfrm>
            <a:off x="179512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Modelo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determinantes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sociales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 de la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salud</a:t>
            </a:r>
            <a:endParaRPr lang="es-CL" sz="2400" b="1" dirty="0">
              <a:solidFill>
                <a:srgbClr val="004C64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3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03" name="Group 35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395288" y="1989138"/>
          <a:ext cx="8291512" cy="3430587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7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Relación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Dirección 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Positiva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Trabajo      Salud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Salud       Trabajo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Autoestima, satisfacción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Productividad, calidad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Negativa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C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Trabajo      Salud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Salud        Trabajo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C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Accidentes, enfermedades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Incapacidad laboral, ausentismo, </a:t>
                      </a:r>
                      <a:r>
                        <a:rPr kumimoji="0" lang="es-C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presentismo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C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3059113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>
            <a:off x="2843213" y="32131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>
            <a:off x="3059113" y="4221163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>
            <a:off x="2914650" y="4652963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5080" name="Rectangle 26"/>
          <p:cNvSpPr>
            <a:spLocks noChangeArrowheads="1"/>
          </p:cNvSpPr>
          <p:nvPr/>
        </p:nvSpPr>
        <p:spPr bwMode="auto">
          <a:xfrm>
            <a:off x="468313" y="333375"/>
            <a:ext cx="6959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800" b="1" dirty="0">
                <a:solidFill>
                  <a:srgbClr val="004C64"/>
                </a:solidFill>
                <a:latin typeface="Verdana" pitchFamily="34" charset="0"/>
              </a:rPr>
              <a:t>Relación multidireccional entre trabajo y salud</a:t>
            </a:r>
          </a:p>
        </p:txBody>
      </p:sp>
      <p:sp>
        <p:nvSpPr>
          <p:cNvPr id="13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F75C25-E82E-4CF3-9658-E709DADD1077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12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6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6638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59782"/>
            <a:ext cx="26638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78944"/>
            <a:ext cx="26638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0969"/>
            <a:ext cx="26638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98232"/>
            <a:ext cx="26638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4492625" cy="433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Text Box 2"/>
          <p:cNvSpPr txBox="1">
            <a:spLocks noChangeArrowheads="1"/>
          </p:cNvSpPr>
          <p:nvPr/>
        </p:nvSpPr>
        <p:spPr bwMode="auto">
          <a:xfrm>
            <a:off x="1432868" y="1430114"/>
            <a:ext cx="3024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Condiciones de trabajo</a:t>
            </a:r>
            <a:endParaRPr lang="es-ES" sz="1600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10" name="Freeform 3"/>
          <p:cNvSpPr>
            <a:spLocks/>
          </p:cNvSpPr>
          <p:nvPr/>
        </p:nvSpPr>
        <p:spPr bwMode="auto">
          <a:xfrm>
            <a:off x="1504306" y="1861914"/>
            <a:ext cx="2447925" cy="287338"/>
          </a:xfrm>
          <a:custGeom>
            <a:avLst/>
            <a:gdLst>
              <a:gd name="T0" fmla="*/ 0 w 1815"/>
              <a:gd name="T1" fmla="*/ 2147483647 h 778"/>
              <a:gd name="T2" fmla="*/ 2147483647 w 1815"/>
              <a:gd name="T3" fmla="*/ 2147483647 h 778"/>
              <a:gd name="T4" fmla="*/ 2147483647 w 1815"/>
              <a:gd name="T5" fmla="*/ 2147483647 h 778"/>
              <a:gd name="T6" fmla="*/ 0 60000 65536"/>
              <a:gd name="T7" fmla="*/ 0 60000 65536"/>
              <a:gd name="T8" fmla="*/ 0 60000 65536"/>
              <a:gd name="T9" fmla="*/ 0 w 1815"/>
              <a:gd name="T10" fmla="*/ 0 h 778"/>
              <a:gd name="T11" fmla="*/ 1815 w 1815"/>
              <a:gd name="T12" fmla="*/ 778 h 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5" h="778">
                <a:moveTo>
                  <a:pt x="0" y="733"/>
                </a:moveTo>
                <a:cubicBezTo>
                  <a:pt x="325" y="366"/>
                  <a:pt x="651" y="0"/>
                  <a:pt x="953" y="7"/>
                </a:cubicBezTo>
                <a:cubicBezTo>
                  <a:pt x="1255" y="14"/>
                  <a:pt x="1671" y="650"/>
                  <a:pt x="1815" y="77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1" name="Line 4"/>
          <p:cNvSpPr>
            <a:spLocks noChangeShapeType="1"/>
          </p:cNvSpPr>
          <p:nvPr/>
        </p:nvSpPr>
        <p:spPr bwMode="auto">
          <a:xfrm>
            <a:off x="1504306" y="2150839"/>
            <a:ext cx="1587" cy="2365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2" name="Line 5"/>
          <p:cNvSpPr>
            <a:spLocks noChangeShapeType="1"/>
          </p:cNvSpPr>
          <p:nvPr/>
        </p:nvSpPr>
        <p:spPr bwMode="auto">
          <a:xfrm>
            <a:off x="3952231" y="2150839"/>
            <a:ext cx="1587" cy="2365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855018" y="2366739"/>
            <a:ext cx="151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Accidentes</a:t>
            </a:r>
            <a:endParaRPr lang="es-ES" sz="1600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14" name="Text Box 7"/>
          <p:cNvSpPr txBox="1">
            <a:spLocks noChangeArrowheads="1"/>
          </p:cNvSpPr>
          <p:nvPr/>
        </p:nvSpPr>
        <p:spPr bwMode="auto">
          <a:xfrm>
            <a:off x="3304531" y="2366739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Exposición</a:t>
            </a:r>
            <a:endParaRPr lang="es-ES" sz="1600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15" name="Line 8"/>
          <p:cNvSpPr>
            <a:spLocks noChangeShapeType="1"/>
          </p:cNvSpPr>
          <p:nvPr/>
        </p:nvSpPr>
        <p:spPr bwMode="auto">
          <a:xfrm>
            <a:off x="1504306" y="2727102"/>
            <a:ext cx="1587" cy="9445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6" name="Text Box 9"/>
          <p:cNvSpPr txBox="1">
            <a:spLocks noChangeArrowheads="1"/>
          </p:cNvSpPr>
          <p:nvPr/>
        </p:nvSpPr>
        <p:spPr bwMode="auto">
          <a:xfrm>
            <a:off x="783581" y="3590702"/>
            <a:ext cx="159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Lesiones</a:t>
            </a:r>
            <a:endParaRPr lang="es-ES" sz="1600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17" name="Line 10"/>
          <p:cNvSpPr>
            <a:spLocks noChangeShapeType="1"/>
          </p:cNvSpPr>
          <p:nvPr/>
        </p:nvSpPr>
        <p:spPr bwMode="auto">
          <a:xfrm>
            <a:off x="3952231" y="2727102"/>
            <a:ext cx="1587" cy="9445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8" name="Text Box 11"/>
          <p:cNvSpPr txBox="1">
            <a:spLocks noChangeArrowheads="1"/>
          </p:cNvSpPr>
          <p:nvPr/>
        </p:nvSpPr>
        <p:spPr bwMode="auto">
          <a:xfrm>
            <a:off x="3015606" y="3590702"/>
            <a:ext cx="190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Enfermedades</a:t>
            </a:r>
            <a:endParaRPr lang="es-ES" sz="1600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19" name="Freeform 12"/>
          <p:cNvSpPr>
            <a:spLocks/>
          </p:cNvSpPr>
          <p:nvPr/>
        </p:nvSpPr>
        <p:spPr bwMode="auto">
          <a:xfrm>
            <a:off x="1720206" y="4454302"/>
            <a:ext cx="2447925" cy="287337"/>
          </a:xfrm>
          <a:custGeom>
            <a:avLst/>
            <a:gdLst>
              <a:gd name="T0" fmla="*/ 0 w 1815"/>
              <a:gd name="T1" fmla="*/ 2147483647 h 778"/>
              <a:gd name="T2" fmla="*/ 2147483647 w 1815"/>
              <a:gd name="T3" fmla="*/ 2147483647 h 778"/>
              <a:gd name="T4" fmla="*/ 2147483647 w 1815"/>
              <a:gd name="T5" fmla="*/ 2147483647 h 778"/>
              <a:gd name="T6" fmla="*/ 0 60000 65536"/>
              <a:gd name="T7" fmla="*/ 0 60000 65536"/>
              <a:gd name="T8" fmla="*/ 0 60000 65536"/>
              <a:gd name="T9" fmla="*/ 0 w 1815"/>
              <a:gd name="T10" fmla="*/ 0 h 778"/>
              <a:gd name="T11" fmla="*/ 1815 w 1815"/>
              <a:gd name="T12" fmla="*/ 778 h 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5" h="778">
                <a:moveTo>
                  <a:pt x="0" y="733"/>
                </a:moveTo>
                <a:cubicBezTo>
                  <a:pt x="325" y="366"/>
                  <a:pt x="651" y="0"/>
                  <a:pt x="953" y="7"/>
                </a:cubicBezTo>
                <a:cubicBezTo>
                  <a:pt x="1255" y="14"/>
                  <a:pt x="1671" y="650"/>
                  <a:pt x="1815" y="77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20" name="Freeform 13"/>
          <p:cNvSpPr>
            <a:spLocks/>
          </p:cNvSpPr>
          <p:nvPr/>
        </p:nvSpPr>
        <p:spPr bwMode="auto">
          <a:xfrm>
            <a:off x="1575743" y="4022502"/>
            <a:ext cx="2627313" cy="473075"/>
          </a:xfrm>
          <a:custGeom>
            <a:avLst/>
            <a:gdLst>
              <a:gd name="T0" fmla="*/ 0 w 1497"/>
              <a:gd name="T1" fmla="*/ 2147483647 h 415"/>
              <a:gd name="T2" fmla="*/ 2147483647 w 1497"/>
              <a:gd name="T3" fmla="*/ 2147483647 h 415"/>
              <a:gd name="T4" fmla="*/ 2147483647 w 1497"/>
              <a:gd name="T5" fmla="*/ 0 h 415"/>
              <a:gd name="T6" fmla="*/ 0 60000 65536"/>
              <a:gd name="T7" fmla="*/ 0 60000 65536"/>
              <a:gd name="T8" fmla="*/ 0 60000 65536"/>
              <a:gd name="T9" fmla="*/ 0 w 1497"/>
              <a:gd name="T10" fmla="*/ 0 h 415"/>
              <a:gd name="T11" fmla="*/ 1497 w 1497"/>
              <a:gd name="T12" fmla="*/ 415 h 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7" h="415">
                <a:moveTo>
                  <a:pt x="0" y="45"/>
                </a:moveTo>
                <a:cubicBezTo>
                  <a:pt x="261" y="230"/>
                  <a:pt x="522" y="415"/>
                  <a:pt x="771" y="408"/>
                </a:cubicBezTo>
                <a:cubicBezTo>
                  <a:pt x="1020" y="401"/>
                  <a:pt x="1376" y="68"/>
                  <a:pt x="1497" y="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21" name="Line 14"/>
          <p:cNvSpPr>
            <a:spLocks noChangeShapeType="1"/>
          </p:cNvSpPr>
          <p:nvPr/>
        </p:nvSpPr>
        <p:spPr bwMode="auto">
          <a:xfrm>
            <a:off x="1720206" y="4743227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22" name="Line 15"/>
          <p:cNvSpPr>
            <a:spLocks noChangeShapeType="1"/>
          </p:cNvSpPr>
          <p:nvPr/>
        </p:nvSpPr>
        <p:spPr bwMode="auto">
          <a:xfrm>
            <a:off x="4168131" y="4743227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23" name="Text Box 16"/>
          <p:cNvSpPr txBox="1">
            <a:spLocks noChangeArrowheads="1"/>
          </p:cNvSpPr>
          <p:nvPr/>
        </p:nvSpPr>
        <p:spPr bwMode="auto">
          <a:xfrm>
            <a:off x="783581" y="5030564"/>
            <a:ext cx="1789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Ausentismo</a:t>
            </a:r>
            <a:endParaRPr lang="es-ES" sz="1600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24" name="Text Box 17"/>
          <p:cNvSpPr txBox="1">
            <a:spLocks noChangeArrowheads="1"/>
          </p:cNvSpPr>
          <p:nvPr/>
        </p:nvSpPr>
        <p:spPr bwMode="auto">
          <a:xfrm>
            <a:off x="3160068" y="5030564"/>
            <a:ext cx="1871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Incapacidades</a:t>
            </a:r>
            <a:endParaRPr lang="es-ES" sz="1600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auto">
          <a:xfrm>
            <a:off x="6445870" y="1454944"/>
            <a:ext cx="113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Causas</a:t>
            </a:r>
            <a:endParaRPr lang="es-ES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26" name="Text Box 19"/>
          <p:cNvSpPr txBox="1">
            <a:spLocks noChangeArrowheads="1"/>
          </p:cNvSpPr>
          <p:nvPr/>
        </p:nvSpPr>
        <p:spPr bwMode="auto">
          <a:xfrm>
            <a:off x="5941045" y="2383632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Circunstancias</a:t>
            </a:r>
            <a:endParaRPr lang="es-ES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27" name="Text Box 20"/>
          <p:cNvSpPr txBox="1">
            <a:spLocks noChangeArrowheads="1"/>
          </p:cNvSpPr>
          <p:nvPr/>
        </p:nvSpPr>
        <p:spPr bwMode="auto">
          <a:xfrm>
            <a:off x="6301408" y="3320257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Latencia</a:t>
            </a:r>
            <a:endParaRPr lang="es-ES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28" name="Text Box 21"/>
          <p:cNvSpPr txBox="1">
            <a:spLocks noChangeArrowheads="1"/>
          </p:cNvSpPr>
          <p:nvPr/>
        </p:nvSpPr>
        <p:spPr bwMode="auto">
          <a:xfrm>
            <a:off x="5652120" y="4112419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Naturaleza de los daños a la salud</a:t>
            </a:r>
            <a:endParaRPr lang="es-ES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29" name="Text Box 22"/>
          <p:cNvSpPr txBox="1">
            <a:spLocks noChangeArrowheads="1"/>
          </p:cNvSpPr>
          <p:nvPr/>
        </p:nvSpPr>
        <p:spPr bwMode="auto">
          <a:xfrm>
            <a:off x="5796583" y="4934744"/>
            <a:ext cx="24479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Efectos de los daños a la salud sobre el trabajo</a:t>
            </a:r>
            <a:endParaRPr lang="es-ES" b="1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30" name="Text Box 23"/>
          <p:cNvSpPr txBox="1">
            <a:spLocks noChangeArrowheads="1"/>
          </p:cNvSpPr>
          <p:nvPr/>
        </p:nvSpPr>
        <p:spPr bwMode="auto">
          <a:xfrm>
            <a:off x="1575743" y="3014439"/>
            <a:ext cx="1433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Instantánea</a:t>
            </a:r>
            <a:endParaRPr lang="es-ES" sz="1400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31" name="Text Box 24"/>
          <p:cNvSpPr txBox="1">
            <a:spLocks noChangeArrowheads="1"/>
          </p:cNvSpPr>
          <p:nvPr/>
        </p:nvSpPr>
        <p:spPr bwMode="auto">
          <a:xfrm>
            <a:off x="4096693" y="3014439"/>
            <a:ext cx="103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Larga</a:t>
            </a:r>
            <a:endParaRPr lang="es-ES" sz="1400">
              <a:solidFill>
                <a:srgbClr val="004C6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D5F1BF1-3F25-4835-8A55-F3EED349E849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13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CFC4-877F-439D-9E2C-4A8C0884E3A0}" type="slidenum">
              <a:rPr lang="es-ES" altLang="es-CL"/>
              <a:pPr/>
              <a:t>14</a:t>
            </a:fld>
            <a:endParaRPr lang="es-ES" altLang="es-CL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4475163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4C64"/>
              </a:buClr>
            </a:pPr>
            <a:r>
              <a:rPr lang="es-CL" altLang="es-CL" sz="1800" b="1" dirty="0">
                <a:latin typeface="Verdana" panose="020B0604030504040204" pitchFamily="34" charset="0"/>
              </a:rPr>
              <a:t>Agentes mecánicos:</a:t>
            </a:r>
          </a:p>
          <a:p>
            <a:pPr lvl="1"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Caídas</a:t>
            </a:r>
          </a:p>
          <a:p>
            <a:pPr lvl="1"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Atrapamiento</a:t>
            </a:r>
          </a:p>
          <a:p>
            <a:pPr lvl="1"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Choques</a:t>
            </a:r>
          </a:p>
          <a:p>
            <a:pPr lvl="1"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Golpes</a:t>
            </a:r>
          </a:p>
          <a:p>
            <a:pPr lvl="1">
              <a:buClr>
                <a:srgbClr val="004C64"/>
              </a:buClr>
              <a:buFontTx/>
              <a:buChar char="•"/>
            </a:pPr>
            <a:endParaRPr lang="es-CL" altLang="es-CL" sz="1800" b="1" dirty="0">
              <a:latin typeface="Verdana" panose="020B0604030504040204" pitchFamily="34" charset="0"/>
            </a:endParaRPr>
          </a:p>
          <a:p>
            <a:pPr>
              <a:buClr>
                <a:srgbClr val="004C64"/>
              </a:buClr>
            </a:pPr>
            <a:r>
              <a:rPr lang="es-CL" altLang="es-CL" sz="1800" b="1" dirty="0">
                <a:latin typeface="Verdana" panose="020B0604030504040204" pitchFamily="34" charset="0"/>
              </a:rPr>
              <a:t>Agentes eléctricos</a:t>
            </a:r>
          </a:p>
          <a:p>
            <a:pPr>
              <a:buClr>
                <a:srgbClr val="004C64"/>
              </a:buClr>
            </a:pPr>
            <a:endParaRPr lang="es-CL" altLang="es-CL" sz="1800" b="1" dirty="0">
              <a:latin typeface="Verdana" panose="020B0604030504040204" pitchFamily="34" charset="0"/>
            </a:endParaRPr>
          </a:p>
          <a:p>
            <a:pPr>
              <a:buClr>
                <a:srgbClr val="004C64"/>
              </a:buClr>
            </a:pPr>
            <a:r>
              <a:rPr lang="es-CL" altLang="es-CL" sz="1800" b="1" dirty="0">
                <a:latin typeface="Verdana" panose="020B0604030504040204" pitchFamily="34" charset="0"/>
              </a:rPr>
              <a:t>Fuegos y explosiones</a:t>
            </a:r>
          </a:p>
          <a:p>
            <a:pPr>
              <a:buClr>
                <a:srgbClr val="004C64"/>
              </a:buClr>
            </a:pPr>
            <a:endParaRPr lang="es-CL" altLang="es-CL" sz="1800" b="1" dirty="0">
              <a:latin typeface="Verdana" panose="020B0604030504040204" pitchFamily="34" charset="0"/>
            </a:endParaRPr>
          </a:p>
          <a:p>
            <a:pPr>
              <a:buClr>
                <a:srgbClr val="004C64"/>
              </a:buClr>
            </a:pPr>
            <a:r>
              <a:rPr lang="es-CL" altLang="es-CL" sz="1800" b="1" dirty="0">
                <a:latin typeface="Verdana" panose="020B0604030504040204" pitchFamily="34" charset="0"/>
              </a:rPr>
              <a:t>Fenómenos naturales</a:t>
            </a:r>
            <a:endParaRPr lang="es-ES" altLang="es-CL" sz="1800" b="1" dirty="0">
              <a:latin typeface="Verdana" panose="020B0604030504040204" pitchFamily="34" charset="0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568952" cy="49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600" b="1" dirty="0">
                <a:solidFill>
                  <a:srgbClr val="004C64"/>
                </a:solidFill>
                <a:latin typeface="Verdana" pitchFamily="34" charset="0"/>
                <a:ea typeface="+mn-ea"/>
                <a:cs typeface="+mn-cs"/>
              </a:rPr>
              <a:t>Agentes y factores de riesgo de accidentes</a:t>
            </a:r>
            <a:r>
              <a:rPr lang="es-ES" sz="2600" dirty="0"/>
              <a:t/>
            </a:r>
            <a:br>
              <a:rPr lang="es-ES" sz="2600" dirty="0"/>
            </a:br>
            <a:endParaRPr lang="es-ES" altLang="es-CL" sz="2600" dirty="0">
              <a:latin typeface="Verdana" panose="020B0604030504040204" pitchFamily="34" charset="0"/>
            </a:endParaRPr>
          </a:p>
        </p:txBody>
      </p:sp>
      <p:pic>
        <p:nvPicPr>
          <p:cNvPr id="80910" name="Picture 1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57450"/>
            <a:ext cx="360045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7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6FF8EC-7DDA-4850-B00E-A8944AF81766}" type="slidenum">
              <a:rPr lang="es-ES" smtClean="0"/>
              <a:pPr eaLnBrk="1" hangingPunct="1"/>
              <a:t>15</a:t>
            </a:fld>
            <a:endParaRPr lang="es-ES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179512" y="500063"/>
            <a:ext cx="849617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4C64"/>
                </a:solidFill>
                <a:latin typeface="Verdana" pitchFamily="34" charset="0"/>
              </a:rPr>
              <a:t>Agentes y factores de riesgo de enfermedades 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84213" y="2554288"/>
            <a:ext cx="61928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lvl="1" indent="277813">
              <a:buClr>
                <a:srgbClr val="004C64"/>
              </a:buClr>
              <a:buFontTx/>
              <a:buChar char="•"/>
            </a:pPr>
            <a:r>
              <a:rPr lang="es-CL" sz="2400">
                <a:latin typeface="Verdana" pitchFamily="34" charset="0"/>
              </a:rPr>
              <a:t>Higiénicos</a:t>
            </a:r>
          </a:p>
          <a:p>
            <a:pPr marL="179388" lvl="1" indent="277813">
              <a:buClr>
                <a:srgbClr val="004C64"/>
              </a:buClr>
              <a:buFontTx/>
              <a:buChar char="•"/>
            </a:pPr>
            <a:endParaRPr lang="es-CL" sz="2400">
              <a:latin typeface="Verdana" pitchFamily="34" charset="0"/>
            </a:endParaRPr>
          </a:p>
          <a:p>
            <a:pPr marL="179388" lvl="1" indent="277813">
              <a:buClr>
                <a:srgbClr val="004C64"/>
              </a:buClr>
              <a:buFontTx/>
              <a:buChar char="•"/>
            </a:pPr>
            <a:r>
              <a:rPr lang="es-CL" sz="2400">
                <a:latin typeface="Verdana" pitchFamily="34" charset="0"/>
              </a:rPr>
              <a:t>Ergonómicos </a:t>
            </a:r>
          </a:p>
          <a:p>
            <a:pPr marL="179388" lvl="1" indent="277813">
              <a:buClr>
                <a:srgbClr val="004C64"/>
              </a:buClr>
              <a:buFontTx/>
              <a:buChar char="•"/>
            </a:pPr>
            <a:endParaRPr lang="es-CL" sz="2400">
              <a:latin typeface="Verdana" pitchFamily="34" charset="0"/>
            </a:endParaRPr>
          </a:p>
          <a:p>
            <a:pPr marL="179388" lvl="1" indent="277813">
              <a:buClr>
                <a:srgbClr val="004C64"/>
              </a:buClr>
              <a:buFontTx/>
              <a:buChar char="•"/>
            </a:pPr>
            <a:r>
              <a:rPr lang="es-CL" sz="2400">
                <a:latin typeface="Verdana" pitchFamily="34" charset="0"/>
              </a:rPr>
              <a:t>Psicosociales</a:t>
            </a:r>
          </a:p>
          <a:p>
            <a:pPr marL="179388" lvl="1" indent="277813">
              <a:buClr>
                <a:srgbClr val="004C64"/>
              </a:buClr>
              <a:buFontTx/>
              <a:buChar char="•"/>
            </a:pPr>
            <a:endParaRPr lang="es-ES" sz="2400">
              <a:latin typeface="Verdana" pitchFamily="34" charset="0"/>
            </a:endParaRPr>
          </a:p>
        </p:txBody>
      </p:sp>
      <p:sp>
        <p:nvSpPr>
          <p:cNvPr id="10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A495CDA-5A13-4F94-949F-08135D728479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15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4288"/>
            <a:ext cx="3490118" cy="2340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0768"/>
            <a:ext cx="4464050" cy="4281487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eaLnBrk="1" hangingPunct="1">
              <a:buClr>
                <a:srgbClr val="8FBE00"/>
              </a:buClr>
            </a:pPr>
            <a:r>
              <a:rPr lang="es-CL" sz="2000" b="1" dirty="0"/>
              <a:t>Agentes químicos: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L" sz="1800" dirty="0"/>
              <a:t>Polvos (sílice, asbesto)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L" sz="1800" dirty="0"/>
              <a:t>Metales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L" sz="1800" dirty="0"/>
              <a:t>Solventes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L" sz="1800" dirty="0"/>
              <a:t>Plaguicidas</a:t>
            </a:r>
            <a:r>
              <a:rPr lang="es-CL" sz="1800" b="1" dirty="0"/>
              <a:t/>
            </a:r>
            <a:br>
              <a:rPr lang="es-CL" sz="1800" b="1" dirty="0"/>
            </a:br>
            <a:endParaRPr lang="es-CL" sz="1800" b="1" dirty="0"/>
          </a:p>
          <a:p>
            <a:pPr eaLnBrk="1" hangingPunct="1">
              <a:buClr>
                <a:srgbClr val="8FBE00"/>
              </a:buClr>
            </a:pPr>
            <a:r>
              <a:rPr lang="es-CL" sz="2000" b="1" dirty="0"/>
              <a:t>Agentes físicos: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800" dirty="0"/>
              <a:t>Ruido y vibraciones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800" dirty="0"/>
              <a:t>Radiaciones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800" dirty="0"/>
              <a:t>Calor y frío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800" dirty="0" err="1"/>
              <a:t>Disbarismo</a:t>
            </a:r>
            <a:r>
              <a:rPr lang="es-CL" sz="1800" b="1" dirty="0"/>
              <a:t/>
            </a:r>
            <a:br>
              <a:rPr lang="es-CL" sz="1800" b="1" dirty="0"/>
            </a:br>
            <a:endParaRPr lang="es-CL" sz="1800" b="1" dirty="0"/>
          </a:p>
          <a:p>
            <a:pPr eaLnBrk="1" hangingPunct="1">
              <a:buClr>
                <a:srgbClr val="8FBE00"/>
              </a:buClr>
            </a:pPr>
            <a:r>
              <a:rPr lang="es-CL" sz="2000" b="1" dirty="0"/>
              <a:t>Agentes biológicos</a:t>
            </a:r>
            <a:endParaRPr lang="es-CL" sz="1400" b="1" dirty="0"/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539750" y="549275"/>
            <a:ext cx="458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4C64"/>
                </a:solidFill>
                <a:latin typeface="Verdana" pitchFamily="34" charset="0"/>
                <a:cs typeface="+mn-cs"/>
              </a:rPr>
              <a:t>Agentes Higiénicos</a:t>
            </a:r>
          </a:p>
        </p:txBody>
      </p:sp>
      <p:sp>
        <p:nvSpPr>
          <p:cNvPr id="11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3C3CC84-608C-48E5-955E-46A657848149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16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539555" cy="3564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395536" y="836712"/>
            <a:ext cx="52693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4C64"/>
                </a:solidFill>
                <a:latin typeface="Verdana" pitchFamily="34" charset="0"/>
                <a:cs typeface="+mn-cs"/>
              </a:rPr>
              <a:t>Factores Ergonómicos</a:t>
            </a:r>
          </a:p>
        </p:txBody>
      </p:sp>
      <p:sp>
        <p:nvSpPr>
          <p:cNvPr id="13" name="4 Marcador de número de diapositiva"/>
          <p:cNvSpPr txBox="1">
            <a:spLocks/>
          </p:cNvSpPr>
          <p:nvPr/>
        </p:nvSpPr>
        <p:spPr bwMode="auto">
          <a:xfrm>
            <a:off x="85994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EB9712D-EDDE-4B8F-A29B-94C8711DB878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17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11162" y="1896038"/>
            <a:ext cx="5761038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Riesgos biomecánicos: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Movimiento repetitivo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Sobrecarga postural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Uso de fuerza excesiva extremidades superiores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Manejo manual de cargas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Riesgos filológicos: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Gasto energético excesivo</a:t>
            </a:r>
          </a:p>
        </p:txBody>
      </p:sp>
      <p:pic>
        <p:nvPicPr>
          <p:cNvPr id="10" name="SUERO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160588" cy="1916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Documents and Settings\Administrador\Escritorio\Presentacion Depto Ergonomia\images\diapo-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t="7773" r="10068" b="4871"/>
          <a:stretch/>
        </p:blipFill>
        <p:spPr bwMode="auto">
          <a:xfrm>
            <a:off x="6228184" y="1628800"/>
            <a:ext cx="2160588" cy="1616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323850" y="468313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4C64"/>
                </a:solidFill>
                <a:latin typeface="Verdana" pitchFamily="34" charset="0"/>
                <a:cs typeface="+mn-cs"/>
              </a:rPr>
              <a:t>Factores Psicosociales laborales</a:t>
            </a:r>
          </a:p>
        </p:txBody>
      </p:sp>
      <p:sp>
        <p:nvSpPr>
          <p:cNvPr id="25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966EEFB-97C1-463F-9F24-A969E6760494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18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2200796"/>
            <a:ext cx="518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“Situaciones y condiciones inherentes al trabajo y relacionados al tipo de organización, al contenido del trabajo y la ejecución de la tarea, y que tienen la capacidad de afectar en forma positiva o negativa, el bienestar y la salud (física, psíquica o social) del trabajador y sus condiciones de trabajo”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28453" y="5816297"/>
            <a:ext cx="6624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Protocolo de Vigilancia de riesgos psicosociales en el Trabajo Ministerio de Salud, 2013</a:t>
            </a:r>
          </a:p>
        </p:txBody>
      </p:sp>
      <p:pic>
        <p:nvPicPr>
          <p:cNvPr id="11" name="Picture 2" descr="C:\Users\Kobyto\Desktop\MKT 2011\MKT Abril\news CET\seleccion cet jpg\DSC_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52" y="2348880"/>
            <a:ext cx="3024212" cy="2010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403648" y="2348880"/>
            <a:ext cx="5832475" cy="1470025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s-CL" dirty="0"/>
              <a:t>Impacto en la salud de los trabajadores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099A18-24EE-4D1D-B272-C1CD76562067}" type="slidenum">
              <a:rPr lang="en-US" sz="160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19</a:t>
            </a:fld>
            <a:endParaRPr lang="en-US" sz="1600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1259632" y="2420888"/>
            <a:ext cx="5471840" cy="792088"/>
          </a:xfrm>
        </p:spPr>
        <p:txBody>
          <a:bodyPr anchor="t"/>
          <a:lstStyle/>
          <a:p>
            <a:pPr eaLnBrk="1" hangingPunct="1"/>
            <a:r>
              <a:rPr lang="es-CL" dirty="0"/>
              <a:t>Análisis de contexto</a:t>
            </a:r>
            <a:endParaRPr lang="es-ES" dirty="0"/>
          </a:p>
        </p:txBody>
      </p:sp>
      <p:sp>
        <p:nvSpPr>
          <p:cNvPr id="4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6652F6C-2567-4612-8527-1A3569937A07}" type="slidenum">
              <a:rPr lang="en-US" sz="160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2</a:t>
            </a:fld>
            <a:endParaRPr lang="en-US" sz="1600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9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9512" y="5301208"/>
            <a:ext cx="861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Fuente:</a:t>
            </a:r>
          </a:p>
          <a:p>
            <a:pPr marL="228600" indent="-228600">
              <a:buFont typeface="+mj-lt"/>
              <a:buAutoNum type="arabicPeriod"/>
            </a:pPr>
            <a:r>
              <a:rPr lang="es-CL" sz="1200" dirty="0"/>
              <a:t>Boletines Estadísticos Superintendencia de Seguridad Social  (SUSESO) - Ministerio del Trabajo, Chile (incluye trabajo y trayecto)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5536" y="389010"/>
            <a:ext cx="7073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Problemas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Salud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 en el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Trabajo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: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Accidentabilidad</a:t>
            </a:r>
            <a:endParaRPr lang="es-CL" sz="2400" b="1" dirty="0">
              <a:solidFill>
                <a:srgbClr val="004C64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/>
          </p:nvPr>
        </p:nvGraphicFramePr>
        <p:xfrm>
          <a:off x="683568" y="1412429"/>
          <a:ext cx="5679057" cy="362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9401243" imgH="6000750" progId="Excel.Sheet.8">
                  <p:embed/>
                </p:oleObj>
              </mc:Choice>
              <mc:Fallback>
                <p:oleObj name="Worksheet" r:id="rId3" imgW="9401243" imgH="6000750" progId="Excel.Sheet.8">
                  <p:embed/>
                  <p:pic>
                    <p:nvPicPr>
                      <p:cNvPr id="12" name="11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12429"/>
                        <a:ext cx="5679057" cy="3624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23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59883" y="5395940"/>
            <a:ext cx="759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Fuentes:</a:t>
            </a:r>
          </a:p>
          <a:p>
            <a:pPr marL="228600" indent="-228600">
              <a:buFont typeface="+mj-lt"/>
              <a:buAutoNum type="arabicPeriod"/>
            </a:pPr>
            <a:r>
              <a:rPr lang="es-CL" sz="1200" dirty="0"/>
              <a:t>Boletines Estadísticos Superintendencia de Seguridad Social  (SUSESO) - Ministerio del Trabajo, Chile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1520" y="260648"/>
            <a:ext cx="7598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Problemas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Salud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 en el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Trabajo</a:t>
            </a:r>
            <a:r>
              <a:rPr lang="en-US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: </a:t>
            </a:r>
            <a:r>
              <a:rPr lang="en-US" sz="2400" b="1" dirty="0" err="1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Mortalidad</a:t>
            </a:r>
            <a:endParaRPr lang="es-CL" sz="2400" b="1" dirty="0">
              <a:solidFill>
                <a:srgbClr val="004C64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/>
          </p:nvPr>
        </p:nvGraphicFramePr>
        <p:xfrm>
          <a:off x="467544" y="1340768"/>
          <a:ext cx="6336704" cy="389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9401243" imgH="5781585" progId="Excel.Sheet.8">
                  <p:embed/>
                </p:oleObj>
              </mc:Choice>
              <mc:Fallback>
                <p:oleObj name="Worksheet" r:id="rId3" imgW="9401243" imgH="5781585" progId="Excel.Sheet.8">
                  <p:embed/>
                  <p:pic>
                    <p:nvPicPr>
                      <p:cNvPr id="2" name="1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340768"/>
                        <a:ext cx="6336704" cy="389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50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5102034"/>
            <a:ext cx="1499567" cy="82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comunicarseweb.com.ar/upload/image/440x4401367256763_La_OIT_reclama_mayor_atencion_a_las_enfermedades_profesionales_y_no_solo_a_los_accidentes_laborale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5" y="2062566"/>
            <a:ext cx="1700789" cy="23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4238" r="10411" b="6022"/>
          <a:stretch/>
        </p:blipFill>
        <p:spPr bwMode="auto">
          <a:xfrm>
            <a:off x="6003686" y="3053873"/>
            <a:ext cx="1918041" cy="14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39668" y="4480160"/>
            <a:ext cx="2952328" cy="369025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Enfermedades Mortales: 86%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472035" y="2512676"/>
            <a:ext cx="2439052" cy="345902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>
              <a:defRPr/>
            </a:pPr>
            <a:r>
              <a:rPr lang="es-CL" sz="1400" kern="0" dirty="0">
                <a:solidFill>
                  <a:srgbClr val="000000"/>
                </a:solidFill>
                <a:latin typeface="Arial"/>
              </a:rPr>
              <a:t>Accidentes Mortales: 14%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0518" y="51831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Arial" charset="0"/>
              </a:rPr>
              <a:t>Problemas de Salud en el Trabajo: </a:t>
            </a:r>
          </a:p>
          <a:p>
            <a:pPr algn="l"/>
            <a:r>
              <a:rPr lang="es-CL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Arial" charset="0"/>
              </a:rPr>
              <a:t>Enfermedades Profesionales (la pandemia oculta)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225617" y="2030248"/>
            <a:ext cx="251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Año 2015</a:t>
            </a:r>
          </a:p>
          <a:p>
            <a:r>
              <a:rPr lang="es-CL" sz="2000" dirty="0"/>
              <a:t>Tasa Chile: 0,13 %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71872" y="3682449"/>
            <a:ext cx="333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Año 2015</a:t>
            </a:r>
          </a:p>
          <a:p>
            <a:r>
              <a:rPr lang="es-CL" dirty="0"/>
              <a:t>Muertes por EP Chile: Sin dato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47997" y="5390153"/>
            <a:ext cx="644512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dirty="0"/>
              <a:t>Fuentes:</a:t>
            </a:r>
          </a:p>
          <a:p>
            <a:pPr marL="228600" indent="-228600">
              <a:buFont typeface="+mj-lt"/>
              <a:buAutoNum type="arabicPeriod"/>
            </a:pPr>
            <a:r>
              <a:rPr lang="es-CL" sz="1000" dirty="0"/>
              <a:t>Boletines Estadísticos Superintendencia de Seguridad Social  (SUSESO) - Ministerio del Trabajo, Chile</a:t>
            </a:r>
          </a:p>
        </p:txBody>
      </p:sp>
    </p:spTree>
    <p:extLst>
      <p:ext uri="{BB962C8B-B14F-4D97-AF65-F5344CB8AC3E}">
        <p14:creationId xmlns:p14="http://schemas.microsoft.com/office/powerpoint/2010/main" val="195306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5466"/>
          <a:stretch/>
        </p:blipFill>
        <p:spPr bwMode="auto">
          <a:xfrm>
            <a:off x="179512" y="1628800"/>
            <a:ext cx="662614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7" y="620688"/>
            <a:ext cx="6482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Problemas de Salud Común</a:t>
            </a:r>
          </a:p>
        </p:txBody>
      </p:sp>
    </p:spTree>
    <p:extLst>
      <p:ext uri="{BB962C8B-B14F-4D97-AF65-F5344CB8AC3E}">
        <p14:creationId xmlns:p14="http://schemas.microsoft.com/office/powerpoint/2010/main" val="175297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obrefotos.com/wp-content/uploads/2008/11/lunch-on-the-empire-state.jpg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65187"/>
            <a:ext cx="7128792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85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5102034"/>
            <a:ext cx="1499567" cy="82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43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Rectángulo"/>
          <p:cNvSpPr/>
          <p:nvPr/>
        </p:nvSpPr>
        <p:spPr>
          <a:xfrm>
            <a:off x="323527" y="620688"/>
            <a:ext cx="7488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Relación entre salud laboral y común</a:t>
            </a:r>
          </a:p>
        </p:txBody>
      </p:sp>
    </p:spTree>
    <p:extLst>
      <p:ext uri="{BB962C8B-B14F-4D97-AF65-F5344CB8AC3E}">
        <p14:creationId xmlns:p14="http://schemas.microsoft.com/office/powerpoint/2010/main" val="2248324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2492896"/>
            <a:ext cx="4714875" cy="936625"/>
          </a:xfrm>
        </p:spPr>
        <p:txBody>
          <a:bodyPr anchor="t"/>
          <a:lstStyle/>
          <a:p>
            <a:pPr eaLnBrk="1" hangingPunct="1"/>
            <a:r>
              <a:rPr lang="es-CL" sz="4400" dirty="0"/>
              <a:t>Intervención</a:t>
            </a:r>
            <a:endParaRPr lang="es-ES" sz="4400" dirty="0"/>
          </a:p>
        </p:txBody>
      </p:sp>
      <p:sp>
        <p:nvSpPr>
          <p:cNvPr id="3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845443D-5CF9-4C24-97AD-1D6E5B7E7795}" type="slidenum">
              <a:rPr lang="en-US" sz="160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26</a:t>
            </a:fld>
            <a:endParaRPr lang="en-US" sz="1600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6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r>
              <a:rPr lang="es-CL" sz="28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+mn-cs"/>
              </a:rPr>
              <a:t>Invertir la pirámide de actuación</a:t>
            </a: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4355976" y="1700808"/>
          <a:ext cx="41889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/>
          </p:nvPr>
        </p:nvGraphicFramePr>
        <p:xfrm>
          <a:off x="628940" y="1772816"/>
          <a:ext cx="379904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3851920" y="2924944"/>
            <a:ext cx="1440160" cy="720080"/>
          </a:xfrm>
          <a:prstGeom prst="rightArrow">
            <a:avLst/>
          </a:prstGeom>
          <a:solidFill>
            <a:srgbClr val="00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2F805B-D024-46DB-8674-C3ED05B41175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27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CC0918E-3E80-476B-94EA-2F060F10549C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28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C:\Users\Pancho\Desktop\Mutual 2013\Octubre\ppt doctora leon\imag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7877" r="4900" b="4877"/>
          <a:stretch/>
        </p:blipFill>
        <p:spPr bwMode="auto">
          <a:xfrm>
            <a:off x="2195736" y="1412776"/>
            <a:ext cx="465459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/>
          <a:lstStyle/>
          <a:p>
            <a:r>
              <a:rPr lang="es-CL" sz="28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  <a:cs typeface="+mn-cs"/>
              </a:rPr>
              <a:t>Cambio en el foco de la estrategia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36832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6"/>
          <p:cNvSpPr txBox="1">
            <a:spLocks noChangeArrowheads="1"/>
          </p:cNvSpPr>
          <p:nvPr/>
        </p:nvSpPr>
        <p:spPr bwMode="auto">
          <a:xfrm>
            <a:off x="467544" y="764705"/>
            <a:ext cx="74136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kern="0" dirty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Confederación Nacional de funcionarios Municipales de Chile, ASEMUCH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4000" b="1" kern="0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8" name="Rectangle 117"/>
          <p:cNvSpPr txBox="1">
            <a:spLocks noChangeArrowheads="1"/>
          </p:cNvSpPr>
          <p:nvPr/>
        </p:nvSpPr>
        <p:spPr bwMode="auto">
          <a:xfrm>
            <a:off x="513243" y="1487508"/>
            <a:ext cx="7970759" cy="8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000" kern="0" dirty="0">
                <a:solidFill>
                  <a:schemeClr val="bg1"/>
                </a:solidFill>
                <a:latin typeface="Verdana"/>
              </a:rPr>
              <a:t>Seminario Salud y Seguridad de los Funcionarios y Funcionarias Municipales</a:t>
            </a:r>
            <a:endParaRPr lang="es-ES" sz="2000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4" name="Rectangle 116"/>
          <p:cNvSpPr txBox="1">
            <a:spLocks noChangeArrowheads="1"/>
          </p:cNvSpPr>
          <p:nvPr/>
        </p:nvSpPr>
        <p:spPr bwMode="auto">
          <a:xfrm>
            <a:off x="513243" y="5373216"/>
            <a:ext cx="5293012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Dra. María Elisa León Carrasco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dirty="0" err="1">
                <a:solidFill>
                  <a:schemeClr val="bg1"/>
                </a:solidFill>
                <a:latin typeface="Verdana"/>
                <a:ea typeface="+mj-ea"/>
                <a:cs typeface="+mj-cs"/>
              </a:rPr>
              <a:t>Gerenta</a:t>
            </a:r>
            <a:r>
              <a:rPr lang="es-MX" sz="1200" b="1" kern="0" dirty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 de Gestión del Conocimiento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6" name="Rectangle 117"/>
          <p:cNvSpPr txBox="1">
            <a:spLocks noChangeArrowheads="1"/>
          </p:cNvSpPr>
          <p:nvPr/>
        </p:nvSpPr>
        <p:spPr bwMode="auto">
          <a:xfrm>
            <a:off x="467544" y="3176613"/>
            <a:ext cx="7970759" cy="8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800" b="1" kern="0" dirty="0">
                <a:solidFill>
                  <a:schemeClr val="bg1"/>
                </a:solidFill>
                <a:latin typeface="Verdana"/>
              </a:rPr>
              <a:t>Contexto de la Seguridad y Salud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800" b="1" kern="0" dirty="0">
                <a:solidFill>
                  <a:schemeClr val="bg1"/>
                </a:solidFill>
                <a:latin typeface="Verdana"/>
              </a:rPr>
              <a:t>en el trabajo</a:t>
            </a:r>
            <a:endParaRPr lang="es-ES" sz="2800" b="1" kern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827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4924" y="2359025"/>
            <a:ext cx="5905227" cy="2438400"/>
          </a:xfrm>
        </p:spPr>
        <p:txBody>
          <a:bodyPr>
            <a:noAutofit/>
          </a:bodyPr>
          <a:lstStyle/>
          <a:p>
            <a:pPr marL="822325" lvl="1" eaLnBrk="1" hangingPunct="1">
              <a:buClr>
                <a:srgbClr val="004C64"/>
              </a:buClr>
              <a:buFontTx/>
              <a:buChar char="•"/>
            </a:pPr>
            <a:r>
              <a:rPr lang="es-CL" dirty="0"/>
              <a:t>Incorporación de la mujer al trabajo remunerado. (discriminación vertical y horizontal)</a:t>
            </a:r>
          </a:p>
          <a:p>
            <a:pPr marL="822325" lvl="1" eaLnBrk="1" hangingPunct="1">
              <a:buClr>
                <a:srgbClr val="004C64"/>
              </a:buClr>
              <a:buFontTx/>
              <a:buChar char="•"/>
            </a:pPr>
            <a:endParaRPr lang="es-CL" dirty="0"/>
          </a:p>
          <a:p>
            <a:pPr marL="822325" lvl="1" eaLnBrk="1" hangingPunct="1">
              <a:buClr>
                <a:srgbClr val="004C64"/>
              </a:buClr>
              <a:buFontTx/>
              <a:buChar char="•"/>
            </a:pPr>
            <a:r>
              <a:rPr lang="es-CL" dirty="0"/>
              <a:t>Trabajadores envejecidos. </a:t>
            </a:r>
          </a:p>
          <a:p>
            <a:pPr marL="822325" lvl="1" eaLnBrk="1" hangingPunct="1">
              <a:buClr>
                <a:srgbClr val="004C64"/>
              </a:buClr>
              <a:buFontTx/>
              <a:buChar char="•"/>
            </a:pPr>
            <a:endParaRPr lang="es-CL" dirty="0"/>
          </a:p>
          <a:p>
            <a:pPr marL="822325" lvl="1" eaLnBrk="1" hangingPunct="1">
              <a:buClr>
                <a:srgbClr val="004C64"/>
              </a:buClr>
              <a:buFontTx/>
              <a:buChar char="•"/>
            </a:pPr>
            <a:r>
              <a:rPr lang="es-CL" dirty="0"/>
              <a:t>Inmigrantes.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23528" y="618475"/>
            <a:ext cx="73448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800" b="1" dirty="0">
                <a:solidFill>
                  <a:srgbClr val="004C64"/>
                </a:solidFill>
                <a:latin typeface="Verdana" pitchFamily="34" charset="0"/>
                <a:ea typeface="Verdana" pitchFamily="34" charset="0"/>
              </a:rPr>
              <a:t>Cambios en el rostro de la fuerza de trabajo</a:t>
            </a:r>
          </a:p>
        </p:txBody>
      </p:sp>
      <p:sp>
        <p:nvSpPr>
          <p:cNvPr id="10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17FF463-ABD1-41AE-9D08-F0B6B7A35319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3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4338" name="Picture 2" descr="http://www.damselsinsuccess.com/wp-content/uploads/2013/04/womanworking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7347" r="3571" b="24937"/>
          <a:stretch/>
        </p:blipFill>
        <p:spPr bwMode="auto">
          <a:xfrm>
            <a:off x="6298574" y="1700808"/>
            <a:ext cx="2260432" cy="2040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logs.courant.com/susan_campbell/retired_old_working_man_woman_get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"/>
          <a:stretch/>
        </p:blipFill>
        <p:spPr bwMode="auto">
          <a:xfrm>
            <a:off x="6208030" y="3958694"/>
            <a:ext cx="2441520" cy="1729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700808"/>
            <a:ext cx="5421313" cy="3240360"/>
          </a:xfrm>
        </p:spPr>
        <p:txBody>
          <a:bodyPr>
            <a:normAutofit/>
          </a:bodyPr>
          <a:lstStyle/>
          <a:p>
            <a:pPr marL="457200" indent="-457200" eaLnBrk="1" hangingPunct="1">
              <a:buClr>
                <a:srgbClr val="004C64"/>
              </a:buClr>
            </a:pPr>
            <a:r>
              <a:rPr lang="es-ES" sz="1800" dirty="0"/>
              <a:t>Política de SST.</a:t>
            </a:r>
          </a:p>
          <a:p>
            <a:pPr marL="457200" indent="-457200" eaLnBrk="1" hangingPunct="1">
              <a:buClr>
                <a:srgbClr val="004C64"/>
              </a:buClr>
            </a:pPr>
            <a:endParaRPr lang="es-ES" sz="1800" dirty="0"/>
          </a:p>
          <a:p>
            <a:pPr marL="457200" indent="-457200">
              <a:buClr>
                <a:srgbClr val="004C64"/>
              </a:buClr>
            </a:pPr>
            <a:r>
              <a:rPr lang="es-ES" sz="1800" dirty="0"/>
              <a:t>Nuevas normativas en SSO.</a:t>
            </a:r>
          </a:p>
          <a:p>
            <a:pPr marL="457200" indent="-457200">
              <a:buClr>
                <a:srgbClr val="004C64"/>
              </a:buClr>
            </a:pPr>
            <a:endParaRPr lang="es-ES" sz="1800" dirty="0"/>
          </a:p>
          <a:p>
            <a:pPr marL="457200" indent="-457200" eaLnBrk="1" hangingPunct="1">
              <a:buClr>
                <a:srgbClr val="004C64"/>
              </a:buClr>
            </a:pPr>
            <a:r>
              <a:rPr lang="es-ES" sz="1800" dirty="0"/>
              <a:t>Población más activa y demandante.</a:t>
            </a:r>
          </a:p>
          <a:p>
            <a:pPr marL="457200" indent="-457200" eaLnBrk="1" hangingPunct="1">
              <a:buClr>
                <a:srgbClr val="004C64"/>
              </a:buClr>
            </a:pPr>
            <a:endParaRPr lang="es-ES" sz="1800" dirty="0"/>
          </a:p>
          <a:p>
            <a:pPr marL="457200" indent="-457200" eaLnBrk="1" hangingPunct="1">
              <a:buClr>
                <a:srgbClr val="004C64"/>
              </a:buClr>
            </a:pPr>
            <a:r>
              <a:rPr lang="es-ES" sz="1800" dirty="0"/>
              <a:t>Calidad de Vida, Seguridad y Salud Ocupacional, son parte de las exigencias de la sustentabilidad.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52450" y="476250"/>
            <a:ext cx="7043886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3200" b="1" dirty="0">
                <a:solidFill>
                  <a:srgbClr val="004C64"/>
                </a:solidFill>
                <a:latin typeface="Verdana" pitchFamily="34" charset="0"/>
              </a:rPr>
              <a:t>Cambios en el contexto Chile </a:t>
            </a:r>
          </a:p>
        </p:txBody>
      </p:sp>
      <p:sp>
        <p:nvSpPr>
          <p:cNvPr id="10" name="4 Marcador de número de diapositiva"/>
          <p:cNvSpPr txBox="1">
            <a:spLocks/>
          </p:cNvSpPr>
          <p:nvPr/>
        </p:nvSpPr>
        <p:spPr bwMode="auto">
          <a:xfrm>
            <a:off x="8675688" y="639445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2F805B-D024-46DB-8674-C3ED05B41175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eaLnBrk="1" hangingPunct="1">
                <a:defRPr/>
              </a:pPr>
              <a:t>4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54" y="1556792"/>
            <a:ext cx="1634495" cy="1497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 descr="http://2.bp.blogspot.com/-YI1Ol5UGztU/Tx2DL6cyW5I/AAAAAAAAHV0/njjXMQh9Fac/s1600/20531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28" y="2708920"/>
            <a:ext cx="1950717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sercotelhotels.co.uk/static/galerias/ofertas/FAM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03" y="4005064"/>
            <a:ext cx="1879201" cy="1669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81012" y="620688"/>
            <a:ext cx="7138988" cy="480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s-CL" sz="3200" b="1" dirty="0">
                <a:solidFill>
                  <a:srgbClr val="004C64"/>
                </a:solidFill>
                <a:latin typeface="Verdana" pitchFamily="34" charset="0"/>
                <a:ea typeface="+mn-ea"/>
                <a:cs typeface="+mn-cs"/>
                <a:sym typeface="Calibri"/>
              </a:rPr>
              <a:t>Política Nacional de SST</a:t>
            </a:r>
            <a:endParaRPr lang="es-CL" sz="3200" b="1" dirty="0">
              <a:solidFill>
                <a:srgbClr val="004C6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42900" y="1874521"/>
            <a:ext cx="8343900" cy="3918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285738" indent="-28573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CL" sz="2000" b="1" kern="0" dirty="0"/>
              <a:t>Internacional:</a:t>
            </a:r>
          </a:p>
          <a:p>
            <a:pPr lvl="1" indent="34709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s-CL" sz="2000" dirty="0"/>
              <a:t>Marco Promocional SST de la OIT (</a:t>
            </a:r>
            <a:r>
              <a:rPr lang="es-CL" sz="2000" dirty="0" err="1"/>
              <a:t>Conv</a:t>
            </a:r>
            <a:r>
              <a:rPr lang="es-CL" sz="2000" dirty="0"/>
              <a:t>. 187)</a:t>
            </a:r>
          </a:p>
          <a:p>
            <a:pPr lvl="3">
              <a:spcBef>
                <a:spcPts val="0"/>
              </a:spcBef>
              <a:buSzPct val="100000"/>
            </a:pPr>
            <a:r>
              <a:rPr lang="es-CL" dirty="0"/>
              <a:t>Política Nacional, </a:t>
            </a:r>
            <a:r>
              <a:rPr lang="es-CL" sz="1667" dirty="0"/>
              <a:t>Sistema, Perfil, Programa</a:t>
            </a:r>
          </a:p>
          <a:p>
            <a:pPr lvl="3">
              <a:spcBef>
                <a:spcPts val="0"/>
              </a:spcBef>
              <a:buSzPct val="100000"/>
            </a:pPr>
            <a:endParaRPr lang="es-CL" sz="1667" dirty="0"/>
          </a:p>
          <a:p>
            <a:pPr marL="285738" indent="-28573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CL" sz="2000" b="1" kern="0" dirty="0"/>
              <a:t>Nacional</a:t>
            </a:r>
          </a:p>
          <a:p>
            <a:pPr lvl="1" indent="34709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s-CL" sz="2000" dirty="0"/>
              <a:t>Ratificación Convenio 187 (2012)</a:t>
            </a:r>
          </a:p>
          <a:p>
            <a:pPr lvl="1" indent="34709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s-CL" sz="2000" dirty="0"/>
              <a:t>Firma de Política Nacional SST (2016)</a:t>
            </a:r>
          </a:p>
          <a:p>
            <a:pPr lvl="1" indent="34709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s-CL" sz="2000" dirty="0"/>
              <a:t>Diagnóstico SST (2016)</a:t>
            </a:r>
          </a:p>
          <a:p>
            <a:pPr lvl="1" indent="34709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s-CL" sz="2000" dirty="0"/>
              <a:t>Programa Nacional de SST (2017)</a:t>
            </a:r>
            <a:endParaRPr lang="es-CL" sz="1667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553201" y="6004719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SzPct val="25000"/>
              </a:pPr>
              <a:t>5</a:t>
            </a:fld>
            <a:endParaRPr lang="es-CL"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51520" y="514367"/>
            <a:ext cx="7139100" cy="480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s-CL" sz="3200" b="1" dirty="0">
                <a:solidFill>
                  <a:srgbClr val="004C64"/>
                </a:solidFill>
                <a:latin typeface="Verdana" pitchFamily="34" charset="0"/>
                <a:ea typeface="+mn-ea"/>
                <a:cs typeface="+mn-cs"/>
                <a:sym typeface="Calibri"/>
              </a:rPr>
              <a:t>Política Nacional de SST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00471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31-08-2016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00471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SzPct val="25000"/>
              </a:pPr>
              <a:t>6</a:t>
            </a:fld>
            <a:endParaRPr lang="es-CL"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23528" y="1207293"/>
            <a:ext cx="8556168" cy="4525963"/>
          </a:xfrm>
        </p:spPr>
        <p:txBody>
          <a:bodyPr/>
          <a:lstStyle/>
          <a:p>
            <a:pPr marL="0" indent="0">
              <a:buNone/>
            </a:pPr>
            <a:r>
              <a:rPr lang="es-CL" sz="2000" b="1" kern="0" dirty="0"/>
              <a:t>Objetivos</a:t>
            </a:r>
          </a:p>
          <a:p>
            <a:pPr marL="0" indent="0">
              <a:buNone/>
            </a:pPr>
            <a:endParaRPr lang="es-CL" sz="1600" b="1" kern="0" dirty="0"/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kern="0" dirty="0">
                <a:sym typeface="Calibri"/>
              </a:rPr>
              <a:t>Desarrollar y promover una cultura preventiva dirigida a toda la sociedad en materia de SST, incorporando la prevención de los riesgos laborales y la promoción de la salud en la educación, formación y capacitación. 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600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kern="0" dirty="0">
                <a:sym typeface="Calibri"/>
              </a:rPr>
              <a:t>Perfeccionar el marco normativo en materia de SST.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600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200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kern="0" dirty="0">
                <a:sym typeface="Calibri"/>
              </a:rPr>
              <a:t>Fortalecer la institucionalidad fiscalizadora de la SST.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600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kern="0" dirty="0">
                <a:sym typeface="Calibri"/>
              </a:rPr>
              <a:t>Garantizar la calidad y oportunidad de las prestaciones otorgadas por los organismos administradores del seguro de accidentes del trabajo y enfermedades profesionales.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600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kern="0" dirty="0">
                <a:sym typeface="Calibri"/>
              </a:rPr>
              <a:t>Promover la incorporación de la perspectiva de género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600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kern="0" dirty="0">
                <a:sym typeface="Calibri"/>
              </a:rPr>
              <a:t>Disminuir la ocurrencia de accidentes del trabajo y enfermedades profesionales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600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kern="0" dirty="0">
                <a:sym typeface="Calibri"/>
              </a:rPr>
              <a:t>Promover la incorporación de los trabajadores informales a la seguridad social</a:t>
            </a:r>
          </a:p>
          <a:p>
            <a:pPr>
              <a:buFont typeface="Arial" charset="0"/>
              <a:buAutoNum type="arabicPeriod"/>
            </a:pPr>
            <a:endParaRPr lang="es-CL" sz="18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AutoNum type="arabicPeriod"/>
            </a:pPr>
            <a:endParaRPr lang="es-CL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s-CL" sz="2400" b="1" kern="0" dirty="0"/>
          </a:p>
          <a:p>
            <a:pPr marL="0" indent="0">
              <a:buNone/>
            </a:pPr>
            <a:endParaRPr lang="es-CL" sz="2400" b="1" kern="0" dirty="0"/>
          </a:p>
        </p:txBody>
      </p:sp>
    </p:spTree>
    <p:extLst>
      <p:ext uri="{BB962C8B-B14F-4D97-AF65-F5344CB8AC3E}">
        <p14:creationId xmlns:p14="http://schemas.microsoft.com/office/powerpoint/2010/main" val="352811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51520" y="514367"/>
            <a:ext cx="7139100" cy="480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s-CL" sz="3200" b="1" dirty="0">
                <a:solidFill>
                  <a:srgbClr val="004C64"/>
                </a:solidFill>
                <a:latin typeface="Verdana" pitchFamily="34" charset="0"/>
                <a:ea typeface="+mn-ea"/>
                <a:cs typeface="+mn-cs"/>
                <a:sym typeface="Calibri"/>
              </a:rPr>
              <a:t>Política Nacional de SST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00471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31-08-2016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00471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SzPct val="25000"/>
              </a:pPr>
              <a:t>7</a:t>
            </a:fld>
            <a:endParaRPr lang="es-CL"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23528" y="1207293"/>
            <a:ext cx="85561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000" b="1" kern="0" dirty="0"/>
              <a:t>Principios</a:t>
            </a:r>
          </a:p>
          <a:p>
            <a:pPr marL="457200" indent="-457200">
              <a:spcAft>
                <a:spcPts val="0"/>
              </a:spcAft>
              <a:buSzPct val="25000"/>
              <a:buFont typeface="+mj-lt"/>
              <a:buAutoNum type="arabicPeriod"/>
            </a:pPr>
            <a:endParaRPr lang="es-CL" sz="1800" kern="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Respeto a la integridad física y psíquica de los trabajadores como derecho fundamental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Desarrollo de un enfoque preventivo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Equidad de género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Universalidad e inclusión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Solidaridad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Participación y diálogo social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Integralidad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Unidad y Coordinación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Mejora continua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endParaRPr lang="es-CL" sz="600" kern="0" dirty="0"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s-CL" sz="1800" kern="0" dirty="0">
                <a:sym typeface="Calibri"/>
              </a:rPr>
              <a:t>Responsabilidad en la gestión de los riesgos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SzPct val="25000"/>
              <a:buFont typeface="+mj-lt"/>
              <a:buAutoNum type="arabicPeriod"/>
            </a:pPr>
            <a:endParaRPr lang="es-CL" sz="1800" kern="0" dirty="0">
              <a:sym typeface="Calibri"/>
            </a:endParaRPr>
          </a:p>
          <a:p>
            <a:pPr marL="457200" lvl="3" indent="-457200">
              <a:spcAft>
                <a:spcPts val="0"/>
              </a:spcAft>
              <a:buSzPct val="25000"/>
              <a:buFont typeface="+mj-lt"/>
              <a:buAutoNum type="arabicPeriod"/>
              <a:defRPr/>
            </a:pPr>
            <a:endParaRPr lang="es-CL" sz="2000" kern="0" dirty="0">
              <a:sym typeface="Calibri"/>
            </a:endParaRPr>
          </a:p>
          <a:p>
            <a:pPr marL="457200" lvl="3" indent="-457200">
              <a:spcAft>
                <a:spcPts val="0"/>
              </a:spcAft>
              <a:buSzPct val="25000"/>
              <a:buFont typeface="+mj-lt"/>
              <a:buAutoNum type="arabicPeriod"/>
              <a:defRPr/>
            </a:pPr>
            <a:endParaRPr lang="es-CL" sz="2000" kern="0" dirty="0"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u="sng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AutoNum type="arabicPeriod"/>
            </a:pPr>
            <a:endParaRPr lang="es-CL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s-CL" sz="2400" b="1" kern="0" dirty="0"/>
          </a:p>
          <a:p>
            <a:pPr marL="0" indent="0">
              <a:buNone/>
            </a:pPr>
            <a:endParaRPr lang="es-CL" sz="2400" b="1" kern="0" dirty="0"/>
          </a:p>
        </p:txBody>
      </p:sp>
    </p:spTree>
    <p:extLst>
      <p:ext uri="{BB962C8B-B14F-4D97-AF65-F5344CB8AC3E}">
        <p14:creationId xmlns:p14="http://schemas.microsoft.com/office/powerpoint/2010/main" val="150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51520" y="514367"/>
            <a:ext cx="7139100" cy="480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s-CL" sz="3200" b="1" dirty="0">
                <a:solidFill>
                  <a:srgbClr val="004C64"/>
                </a:solidFill>
                <a:latin typeface="Verdana" pitchFamily="34" charset="0"/>
                <a:ea typeface="+mn-ea"/>
                <a:cs typeface="+mn-cs"/>
                <a:sym typeface="Calibri"/>
              </a:rPr>
              <a:t>Política Nacional de SST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00471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31-08-2016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00471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SzPct val="25000"/>
              </a:pPr>
              <a:t>8</a:t>
            </a:fld>
            <a:endParaRPr lang="es-CL"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23528" y="1351309"/>
            <a:ext cx="8556168" cy="4525963"/>
          </a:xfrm>
        </p:spPr>
        <p:txBody>
          <a:bodyPr/>
          <a:lstStyle/>
          <a:p>
            <a:pPr marL="0" indent="0">
              <a:buNone/>
            </a:pPr>
            <a:r>
              <a:rPr lang="es-CL" sz="2000" b="1" kern="0" dirty="0"/>
              <a:t>Ámbitos de acción</a:t>
            </a:r>
          </a:p>
          <a:p>
            <a:pPr marL="0" indent="0">
              <a:buNone/>
            </a:pPr>
            <a:endParaRPr lang="es-CL" b="1" kern="0" dirty="0"/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kern="0" dirty="0">
                <a:sym typeface="Calibri"/>
              </a:rPr>
              <a:t>Marco normativo. Roles y obligaciones de cada partes, estructura preventiva, proceso sancionatorio y reinserción laboral.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kern="0" dirty="0">
                <a:sym typeface="Calibri"/>
              </a:rPr>
              <a:t>Fiscalización. Fortalecimiento de la institucionalidad fiscalizadora para un cumplimiento eficiente y eficaz de la normativa.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kern="0" dirty="0">
                <a:sym typeface="Calibri"/>
              </a:rPr>
              <a:t>Promoción, difusión, capacitación y asistencia técnica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kern="0" dirty="0">
                <a:sym typeface="Calibri"/>
              </a:rPr>
              <a:t>Desarrollo de investigación e innovación tecnológica en seguridad, salud y calidad de vida en el trabajo</a:t>
            </a: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1600" kern="0" dirty="0">
              <a:sym typeface="Calibri"/>
            </a:endParaRPr>
          </a:p>
          <a:p>
            <a:pPr marL="3429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CL" sz="600" kern="0" dirty="0"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charset="0"/>
              <a:buAutoNum type="arabicPeriod"/>
            </a:pPr>
            <a:endParaRPr lang="es-CL" sz="18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AutoNum type="arabicPeriod"/>
            </a:pPr>
            <a:endParaRPr lang="es-CL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s-CL" sz="2400" b="1" kern="0" dirty="0"/>
          </a:p>
          <a:p>
            <a:pPr marL="0" indent="0">
              <a:buNone/>
            </a:pPr>
            <a:endParaRPr lang="es-CL" sz="2400" b="1" kern="0" dirty="0"/>
          </a:p>
        </p:txBody>
      </p:sp>
    </p:spTree>
    <p:extLst>
      <p:ext uri="{BB962C8B-B14F-4D97-AF65-F5344CB8AC3E}">
        <p14:creationId xmlns:p14="http://schemas.microsoft.com/office/powerpoint/2010/main" val="333515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251520" y="1268760"/>
            <a:ext cx="8568952" cy="4247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s-CL" sz="2000" b="1" kern="0" dirty="0"/>
              <a:t>Metas</a:t>
            </a:r>
          </a:p>
          <a:p>
            <a:pPr indent="1270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s-CL" sz="1800" b="1" dirty="0"/>
          </a:p>
          <a:p>
            <a:pPr indent="0">
              <a:spcBef>
                <a:spcPts val="240"/>
              </a:spcBef>
              <a:buClr>
                <a:schemeClr val="dk1"/>
              </a:buClr>
              <a:buSzPct val="100000"/>
              <a:buNone/>
            </a:pPr>
            <a:r>
              <a:rPr lang="es-CL" sz="1800" b="1" dirty="0"/>
              <a:t>Disminuir ocurrencia AT y EP (</a:t>
            </a:r>
            <a:r>
              <a:rPr lang="es-CL" sz="1800" b="1" dirty="0" err="1"/>
              <a:t>Obj</a:t>
            </a:r>
            <a:r>
              <a:rPr lang="es-CL" sz="1800" b="1" dirty="0"/>
              <a:t>. 6)</a:t>
            </a:r>
          </a:p>
          <a:p>
            <a:pPr marL="1028700" lvl="1">
              <a:spcBef>
                <a:spcPts val="2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CL" sz="1600" kern="0" dirty="0"/>
              <a:t>Reducción de tasa de accidentabilidad a 3% al año 2020. </a:t>
            </a:r>
          </a:p>
          <a:p>
            <a:pPr marL="1028700" lvl="1">
              <a:spcBef>
                <a:spcPts val="2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CL" sz="1600" kern="0" dirty="0"/>
              <a:t>Reducción de tasa de mortalidad a un 2.5 al año 2020</a:t>
            </a:r>
          </a:p>
          <a:p>
            <a:pPr marL="1028700" lvl="1">
              <a:spcBef>
                <a:spcPts val="2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CL" sz="1600" kern="0" dirty="0"/>
              <a:t>Reducción de tasa de accidentes de trayecto a 0,8% al 2020</a:t>
            </a:r>
          </a:p>
          <a:p>
            <a:pPr marL="1028700" lvl="1">
              <a:spcBef>
                <a:spcPts val="2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CL" sz="1600" kern="0" dirty="0"/>
              <a:t>Aumentar en un 50% el número de asesorías en evaluación de riesgos por parte de los organismos administradores. </a:t>
            </a:r>
          </a:p>
          <a:p>
            <a:pPr marL="1028700" lvl="1">
              <a:spcBef>
                <a:spcPts val="2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CL" sz="1600" kern="0" dirty="0"/>
              <a:t>Aumento al 30% de la cobertura del Programa de Vigilancia Epidemiológica de los trabajadores expuestos a sílice.</a:t>
            </a:r>
          </a:p>
          <a:p>
            <a:pPr marL="1028700" lvl="1">
              <a:spcBef>
                <a:spcPts val="2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endParaRPr lang="es-CL" sz="1600" kern="0" dirty="0"/>
          </a:p>
          <a:p>
            <a:pPr indent="0">
              <a:spcBef>
                <a:spcPts val="240"/>
              </a:spcBef>
              <a:buClr>
                <a:schemeClr val="dk1"/>
              </a:buClr>
              <a:buSzPct val="100000"/>
              <a:buNone/>
            </a:pPr>
            <a:r>
              <a:rPr lang="es-CL" sz="1800" b="1" dirty="0"/>
              <a:t>Fortalecer institucionalidad fiscalizadora (</a:t>
            </a:r>
            <a:r>
              <a:rPr lang="es-CL" sz="1800" b="1" dirty="0" err="1"/>
              <a:t>Obj</a:t>
            </a:r>
            <a:r>
              <a:rPr lang="es-CL" sz="1800" b="1" dirty="0"/>
              <a:t> 3) </a:t>
            </a:r>
          </a:p>
          <a:p>
            <a:pPr marL="1028700" lvl="1">
              <a:spcBef>
                <a:spcPts val="2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CL" sz="1600" kern="0" dirty="0"/>
              <a:t>Dirección del Trabajo duplicará en 4 años el n° de fiscalizaciones, pasando de 25 mil a 50 mil fiscalizaciones </a:t>
            </a:r>
          </a:p>
          <a:p>
            <a:pPr marL="1028700" lvl="1">
              <a:spcBef>
                <a:spcPts val="2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CL" sz="1600" kern="0" dirty="0"/>
              <a:t>Capacitar al 2018 al 100% de los fiscalizadores (600 personas) de la Dirección del Trabajo en materias de SST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457200" y="600471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31-08-2016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6553200" y="600471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s-CL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SzPct val="25000"/>
              </a:pPr>
              <a:t>9</a:t>
            </a:fld>
            <a:endParaRPr lang="es-CL"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8886" y="538851"/>
            <a:ext cx="5735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Pct val="25000"/>
            </a:pPr>
            <a:r>
              <a:rPr lang="es-CL" sz="3200" b="1" dirty="0">
                <a:solidFill>
                  <a:srgbClr val="004C64"/>
                </a:solidFill>
                <a:latin typeface="Verdana" pitchFamily="34" charset="0"/>
                <a:sym typeface="Calibri"/>
              </a:rPr>
              <a:t>Política Nacional de SST</a:t>
            </a:r>
            <a:endParaRPr lang="es-CL" sz="3200" b="1" dirty="0">
              <a:solidFill>
                <a:srgbClr val="004C6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65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97F30077BA08498FF1D0A75A0B5D8F" ma:contentTypeVersion="0" ma:contentTypeDescription="Crear nuevo documento." ma:contentTypeScope="" ma:versionID="db12f359fa982b19fa6b10a2373f48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591A6-A9D8-442E-A09C-058697C357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BE4AF-57A1-4690-B157-4D2B559A28C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12B431-F797-4C1B-8DF1-A57F6C406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1002</Words>
  <Application>Microsoft Office PowerPoint</Application>
  <PresentationFormat>Presentación en pantalla (4:3)</PresentationFormat>
  <Paragraphs>258</Paragraphs>
  <Slides>29</Slides>
  <Notes>16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Worksheet</vt:lpstr>
      <vt:lpstr>Presentación de PowerPoint</vt:lpstr>
      <vt:lpstr>Análisis de contexto</vt:lpstr>
      <vt:lpstr>Presentación de PowerPoint</vt:lpstr>
      <vt:lpstr>Presentación de PowerPoint</vt:lpstr>
      <vt:lpstr>Política Nacional de SST</vt:lpstr>
      <vt:lpstr>Política Nacional de SST</vt:lpstr>
      <vt:lpstr>Política Nacional de SST</vt:lpstr>
      <vt:lpstr>Política Nacional de SST</vt:lpstr>
      <vt:lpstr>Presentación de PowerPoint</vt:lpstr>
      <vt:lpstr>Conceptos generales de SST </vt:lpstr>
      <vt:lpstr>Presentación de PowerPoint</vt:lpstr>
      <vt:lpstr>Presentación de PowerPoint</vt:lpstr>
      <vt:lpstr>Presentación de PowerPoint</vt:lpstr>
      <vt:lpstr>Agentes y factores de riesgo de accidentes </vt:lpstr>
      <vt:lpstr>Presentación de PowerPoint</vt:lpstr>
      <vt:lpstr>Presentación de PowerPoint</vt:lpstr>
      <vt:lpstr>Presentación de PowerPoint</vt:lpstr>
      <vt:lpstr>Presentación de PowerPoint</vt:lpstr>
      <vt:lpstr>Impacto en la salud de los trabajadores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Intervención</vt:lpstr>
      <vt:lpstr>Invertir la pirámide de actuación</vt:lpstr>
      <vt:lpstr>Cambio en el foco de la estrategia de intervención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Kobyto</dc:creator>
  <cp:lastModifiedBy>user</cp:lastModifiedBy>
  <cp:revision>12</cp:revision>
  <dcterms:created xsi:type="dcterms:W3CDTF">2015-07-28T16:29:02Z</dcterms:created>
  <dcterms:modified xsi:type="dcterms:W3CDTF">2017-02-14T14:24:28Z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0x010100E897F30077BA08498FF1D0A75A0B5D8F</vt:lpwstr>
  </property>
</Properties>
</file>