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74" r:id="rId4"/>
    <p:sldId id="275" r:id="rId5"/>
    <p:sldId id="276" r:id="rId6"/>
    <p:sldId id="277" r:id="rId7"/>
    <p:sldId id="266" r:id="rId8"/>
    <p:sldId id="261" r:id="rId9"/>
    <p:sldId id="262" r:id="rId10"/>
    <p:sldId id="263" r:id="rId11"/>
    <p:sldId id="264" r:id="rId12"/>
    <p:sldId id="278" r:id="rId13"/>
    <p:sldId id="280" r:id="rId14"/>
    <p:sldId id="281" r:id="rId15"/>
    <p:sldId id="282" r:id="rId16"/>
    <p:sldId id="265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D84FA-DE3D-4B6E-B4C1-8DF4814373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37FCE07-9D41-4E3C-BEA8-14987BB55404}">
      <dgm:prSet phldrT="[Texto]"/>
      <dgm:spPr/>
      <dgm:t>
        <a:bodyPr/>
        <a:lstStyle/>
        <a:p>
          <a:pPr algn="just"/>
          <a:r>
            <a:rPr lang="es-CL" dirty="0" smtClean="0">
              <a:latin typeface="+mj-lt"/>
            </a:rPr>
            <a:t>PRIORIZACION DE 10 INICIATIVAS</a:t>
          </a:r>
          <a:endParaRPr lang="es-CL" dirty="0">
            <a:latin typeface="+mj-lt"/>
          </a:endParaRPr>
        </a:p>
      </dgm:t>
    </dgm:pt>
    <dgm:pt modelId="{E3200C1F-5B82-43EC-87D9-47D1E29C6DCE}" type="parTrans" cxnId="{DAAA0B5A-DA0C-4249-B179-BFF28134E59F}">
      <dgm:prSet/>
      <dgm:spPr/>
      <dgm:t>
        <a:bodyPr/>
        <a:lstStyle/>
        <a:p>
          <a:endParaRPr lang="es-CL"/>
        </a:p>
      </dgm:t>
    </dgm:pt>
    <dgm:pt modelId="{455B4548-A91D-417B-A2B8-7EB7B04FEB5E}" type="sibTrans" cxnId="{DAAA0B5A-DA0C-4249-B179-BFF28134E59F}">
      <dgm:prSet/>
      <dgm:spPr/>
      <dgm:t>
        <a:bodyPr/>
        <a:lstStyle/>
        <a:p>
          <a:endParaRPr lang="es-CL"/>
        </a:p>
      </dgm:t>
    </dgm:pt>
    <dgm:pt modelId="{FB7FA8D0-3F56-4D3F-AF9E-E2DA5C5D7F0E}">
      <dgm:prSet phldrT="[Texto]"/>
      <dgm:spPr/>
      <dgm:t>
        <a:bodyPr/>
        <a:lstStyle/>
        <a:p>
          <a:pPr algn="just"/>
          <a:r>
            <a:rPr lang="es-CL" dirty="0" smtClean="0">
              <a:latin typeface="+mj-lt"/>
            </a:rPr>
            <a:t>OBJETIVO: PRESENTARLAS A COMANDOS CANDIDATURAS PRESIDENCIALES Y COMITES POLITICOS DE PARTIDOS</a:t>
          </a:r>
          <a:endParaRPr lang="es-CL" dirty="0">
            <a:latin typeface="+mj-lt"/>
          </a:endParaRPr>
        </a:p>
      </dgm:t>
    </dgm:pt>
    <dgm:pt modelId="{BD877D53-C231-40C3-BCED-9FDB8447959D}" type="parTrans" cxnId="{407BD920-07B9-450D-8994-1B8CE5E0239D}">
      <dgm:prSet/>
      <dgm:spPr/>
      <dgm:t>
        <a:bodyPr/>
        <a:lstStyle/>
        <a:p>
          <a:endParaRPr lang="es-CL"/>
        </a:p>
      </dgm:t>
    </dgm:pt>
    <dgm:pt modelId="{13E772AF-A5FF-43DE-96EE-B8D90A72C6BC}" type="sibTrans" cxnId="{407BD920-07B9-450D-8994-1B8CE5E0239D}">
      <dgm:prSet/>
      <dgm:spPr/>
      <dgm:t>
        <a:bodyPr/>
        <a:lstStyle/>
        <a:p>
          <a:endParaRPr lang="es-CL"/>
        </a:p>
      </dgm:t>
    </dgm:pt>
    <dgm:pt modelId="{FF222971-0777-41A2-8A2A-0A1C9C1B5804}">
      <dgm:prSet phldrT="[Texto]"/>
      <dgm:spPr/>
      <dgm:t>
        <a:bodyPr/>
        <a:lstStyle/>
        <a:p>
          <a:r>
            <a:rPr lang="es-CL" dirty="0" smtClean="0">
              <a:latin typeface="+mj-lt"/>
            </a:rPr>
            <a:t>INCORPORACION NUEVAS INICIATIVAS</a:t>
          </a:r>
          <a:endParaRPr lang="es-CL" dirty="0">
            <a:latin typeface="+mj-lt"/>
          </a:endParaRPr>
        </a:p>
      </dgm:t>
    </dgm:pt>
    <dgm:pt modelId="{76D8D3C9-E650-44BA-9C09-E9E0DDE849EC}" type="parTrans" cxnId="{A52B0365-6158-441F-BC06-94B37F5CA15F}">
      <dgm:prSet/>
      <dgm:spPr/>
      <dgm:t>
        <a:bodyPr/>
        <a:lstStyle/>
        <a:p>
          <a:endParaRPr lang="es-CL"/>
        </a:p>
      </dgm:t>
    </dgm:pt>
    <dgm:pt modelId="{A510E42F-F1BB-4237-B533-984C4EB96DF8}" type="sibTrans" cxnId="{A52B0365-6158-441F-BC06-94B37F5CA15F}">
      <dgm:prSet/>
      <dgm:spPr/>
      <dgm:t>
        <a:bodyPr/>
        <a:lstStyle/>
        <a:p>
          <a:endParaRPr lang="es-CL"/>
        </a:p>
      </dgm:t>
    </dgm:pt>
    <dgm:pt modelId="{3EE7E8A8-317A-4673-BB81-B0AC6532118E}">
      <dgm:prSet phldrT="[Texto]"/>
      <dgm:spPr/>
      <dgm:t>
        <a:bodyPr/>
        <a:lstStyle/>
        <a:p>
          <a:pPr algn="just"/>
          <a:r>
            <a:rPr lang="es-CL" dirty="0" smtClean="0">
              <a:latin typeface="+mj-lt"/>
            </a:rPr>
            <a:t>REVISION Y ACTUALIZACION ANUAL DEL PROGRAMA</a:t>
          </a:r>
          <a:endParaRPr lang="es-CL" dirty="0">
            <a:latin typeface="+mj-lt"/>
          </a:endParaRPr>
        </a:p>
      </dgm:t>
    </dgm:pt>
    <dgm:pt modelId="{43F1B4D4-1086-41BB-9029-8241CD81ABF9}" type="parTrans" cxnId="{445C8F4D-ADBA-4E28-ADEE-AC87BFF41200}">
      <dgm:prSet/>
      <dgm:spPr/>
      <dgm:t>
        <a:bodyPr/>
        <a:lstStyle/>
        <a:p>
          <a:endParaRPr lang="es-CL"/>
        </a:p>
      </dgm:t>
    </dgm:pt>
    <dgm:pt modelId="{BE754389-E691-4CC8-828A-F61A261D79F2}" type="sibTrans" cxnId="{445C8F4D-ADBA-4E28-ADEE-AC87BFF41200}">
      <dgm:prSet/>
      <dgm:spPr/>
      <dgm:t>
        <a:bodyPr/>
        <a:lstStyle/>
        <a:p>
          <a:endParaRPr lang="es-CL"/>
        </a:p>
      </dgm:t>
    </dgm:pt>
    <dgm:pt modelId="{7E403ACA-0DEF-43E6-BADE-3C25A8A3513D}" type="pres">
      <dgm:prSet presAssocID="{1DDD84FA-DE3D-4B6E-B4C1-8DF4814373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B072687-195A-46B2-AF07-BE95ADAB1CDF}" type="pres">
      <dgm:prSet presAssocID="{237FCE07-9D41-4E3C-BEA8-14987BB5540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C7E6B0-9CF8-410C-93BA-4849F6F26FF2}" type="pres">
      <dgm:prSet presAssocID="{237FCE07-9D41-4E3C-BEA8-14987BB5540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A26190-AFFD-45CF-89CE-F22BFFCD3E13}" type="pres">
      <dgm:prSet presAssocID="{FF222971-0777-41A2-8A2A-0A1C9C1B58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45E8CF-BAF9-48CC-AB70-2D89D15481D5}" type="pres">
      <dgm:prSet presAssocID="{FF222971-0777-41A2-8A2A-0A1C9C1B580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3F94280-A48B-4BBA-AE81-F8E1D3D77D53}" type="presOf" srcId="{237FCE07-9D41-4E3C-BEA8-14987BB55404}" destId="{1B072687-195A-46B2-AF07-BE95ADAB1CDF}" srcOrd="0" destOrd="0" presId="urn:microsoft.com/office/officeart/2005/8/layout/vList2"/>
    <dgm:cxn modelId="{DAAA0B5A-DA0C-4249-B179-BFF28134E59F}" srcId="{1DDD84FA-DE3D-4B6E-B4C1-8DF48143739F}" destId="{237FCE07-9D41-4E3C-BEA8-14987BB55404}" srcOrd="0" destOrd="0" parTransId="{E3200C1F-5B82-43EC-87D9-47D1E29C6DCE}" sibTransId="{455B4548-A91D-417B-A2B8-7EB7B04FEB5E}"/>
    <dgm:cxn modelId="{445C8F4D-ADBA-4E28-ADEE-AC87BFF41200}" srcId="{FF222971-0777-41A2-8A2A-0A1C9C1B5804}" destId="{3EE7E8A8-317A-4673-BB81-B0AC6532118E}" srcOrd="0" destOrd="0" parTransId="{43F1B4D4-1086-41BB-9029-8241CD81ABF9}" sibTransId="{BE754389-E691-4CC8-828A-F61A261D79F2}"/>
    <dgm:cxn modelId="{BF297544-4A77-4E75-834D-00AA5B5A4296}" type="presOf" srcId="{1DDD84FA-DE3D-4B6E-B4C1-8DF48143739F}" destId="{7E403ACA-0DEF-43E6-BADE-3C25A8A3513D}" srcOrd="0" destOrd="0" presId="urn:microsoft.com/office/officeart/2005/8/layout/vList2"/>
    <dgm:cxn modelId="{9D7CE500-FD04-461E-B4F7-73C98EDDFCC4}" type="presOf" srcId="{3EE7E8A8-317A-4673-BB81-B0AC6532118E}" destId="{A745E8CF-BAF9-48CC-AB70-2D89D15481D5}" srcOrd="0" destOrd="0" presId="urn:microsoft.com/office/officeart/2005/8/layout/vList2"/>
    <dgm:cxn modelId="{AD17C4D7-5CF5-4C47-A3DD-4A48CE07EC7C}" type="presOf" srcId="{FB7FA8D0-3F56-4D3F-AF9E-E2DA5C5D7F0E}" destId="{A9C7E6B0-9CF8-410C-93BA-4849F6F26FF2}" srcOrd="0" destOrd="0" presId="urn:microsoft.com/office/officeart/2005/8/layout/vList2"/>
    <dgm:cxn modelId="{A52B0365-6158-441F-BC06-94B37F5CA15F}" srcId="{1DDD84FA-DE3D-4B6E-B4C1-8DF48143739F}" destId="{FF222971-0777-41A2-8A2A-0A1C9C1B5804}" srcOrd="1" destOrd="0" parTransId="{76D8D3C9-E650-44BA-9C09-E9E0DDE849EC}" sibTransId="{A510E42F-F1BB-4237-B533-984C4EB96DF8}"/>
    <dgm:cxn modelId="{407BD920-07B9-450D-8994-1B8CE5E0239D}" srcId="{237FCE07-9D41-4E3C-BEA8-14987BB55404}" destId="{FB7FA8D0-3F56-4D3F-AF9E-E2DA5C5D7F0E}" srcOrd="0" destOrd="0" parTransId="{BD877D53-C231-40C3-BCED-9FDB8447959D}" sibTransId="{13E772AF-A5FF-43DE-96EE-B8D90A72C6BC}"/>
    <dgm:cxn modelId="{35189DFD-4474-42A3-971D-9608ABD3C5BB}" type="presOf" srcId="{FF222971-0777-41A2-8A2A-0A1C9C1B5804}" destId="{EDA26190-AFFD-45CF-89CE-F22BFFCD3E13}" srcOrd="0" destOrd="0" presId="urn:microsoft.com/office/officeart/2005/8/layout/vList2"/>
    <dgm:cxn modelId="{A3F92CA4-6839-46FB-B53F-1F471AD072C8}" type="presParOf" srcId="{7E403ACA-0DEF-43E6-BADE-3C25A8A3513D}" destId="{1B072687-195A-46B2-AF07-BE95ADAB1CDF}" srcOrd="0" destOrd="0" presId="urn:microsoft.com/office/officeart/2005/8/layout/vList2"/>
    <dgm:cxn modelId="{46D86C27-C982-405B-B225-66C267B7CB44}" type="presParOf" srcId="{7E403ACA-0DEF-43E6-BADE-3C25A8A3513D}" destId="{A9C7E6B0-9CF8-410C-93BA-4849F6F26FF2}" srcOrd="1" destOrd="0" presId="urn:microsoft.com/office/officeart/2005/8/layout/vList2"/>
    <dgm:cxn modelId="{32FE7F6F-9B7B-463A-90C4-9192D8B2AEFD}" type="presParOf" srcId="{7E403ACA-0DEF-43E6-BADE-3C25A8A3513D}" destId="{EDA26190-AFFD-45CF-89CE-F22BFFCD3E13}" srcOrd="2" destOrd="0" presId="urn:microsoft.com/office/officeart/2005/8/layout/vList2"/>
    <dgm:cxn modelId="{E2CEC1EC-873A-4B75-85E1-1183282A59BD}" type="presParOf" srcId="{7E403ACA-0DEF-43E6-BADE-3C25A8A3513D}" destId="{A745E8CF-BAF9-48CC-AB70-2D89D15481D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EB246-71FB-461B-B534-53D1531CF111}" type="datetimeFigureOut">
              <a:rPr lang="es-CL" smtClean="0"/>
              <a:t>02-06-2017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7E1D2-2600-41BC-8361-FB8EFBDDBC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066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529FE-EB13-4F98-B974-AD2DD681B3BC}" type="slidenum">
              <a:rPr lang="es-CL" smtClean="0">
                <a:solidFill>
                  <a:prstClr val="black"/>
                </a:solidFill>
              </a:rPr>
              <a:pPr/>
              <a:t>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5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0" indent="0" algn="r">
              <a:buNone/>
              <a:defRPr>
                <a:solidFill>
                  <a:schemeClr val="tx1"/>
                </a:solidFill>
              </a:defRPr>
            </a:lvl1pPr>
            <a:lvl2pPr marL="457101" indent="0" algn="ctr">
              <a:buNone/>
            </a:lvl2pPr>
            <a:lvl3pPr marL="914202" indent="0" algn="ctr">
              <a:buNone/>
            </a:lvl3pPr>
            <a:lvl4pPr marL="1371302" indent="0" algn="ctr">
              <a:buNone/>
            </a:lvl4pPr>
            <a:lvl5pPr marL="1828403" indent="0" algn="ctr">
              <a:buNone/>
            </a:lvl5pPr>
            <a:lvl6pPr marL="2285503" indent="0" algn="ctr">
              <a:buNone/>
            </a:lvl6pPr>
            <a:lvl7pPr marL="2742604" indent="0" algn="ctr">
              <a:buNone/>
            </a:lvl7pPr>
            <a:lvl8pPr marL="3199704" indent="0" algn="ctr">
              <a:buNone/>
            </a:lvl8pPr>
            <a:lvl9pPr marL="3656806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E525-4D7F-4ACD-B3CD-DB5A9EFAFECB}" type="datetime1">
              <a:rPr lang="es-ES" smtClean="0">
                <a:solidFill>
                  <a:srgbClr val="DBF5F9">
                    <a:shade val="90000"/>
                  </a:srgbClr>
                </a:solidFill>
              </a:rPr>
              <a:pPr/>
              <a:t>02/06/2017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DBF5F9">
                    <a:shade val="90000"/>
                  </a:srgbClr>
                </a:solidFill>
              </a:rPr>
              <a:t>Francisco Almendra Riquelme</a:t>
            </a: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08BF-413C-4719-8C65-4837F7D98909}" type="slidenum">
              <a:rPr lang="es-E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67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876E-ABB8-47A6-A1C4-24E2F957495B}" type="datetime1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02/06/2017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04617B">
                    <a:shade val="90000"/>
                  </a:srgbClr>
                </a:solidFill>
              </a:rPr>
              <a:t>Francisco Almendra Riquelme</a:t>
            </a: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08BF-413C-4719-8C65-4837F7D98909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7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1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779-4EFA-4BD3-82C2-29E5ADF35702}" type="datetime1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02/06/2017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04617B">
                    <a:shade val="90000"/>
                  </a:srgbClr>
                </a:solidFill>
              </a:rPr>
              <a:t>Francisco Almendra Riquelme</a:t>
            </a: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08BF-413C-4719-8C65-4837F7D98909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5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11EE5-A8D4-4752-BF35-7EA8ABFC0FB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00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78B7B-00B5-4937-8D4E-EB76C85111F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3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E7576-6AD2-4942-BB8D-5D042A395A9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51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B4097-D7BE-4090-8AAA-FCFC2A29B01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8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CB8DA-62FA-44F5-85AC-E8573E5DF58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22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BD542-497E-47FC-9F58-B2001158240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36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6ACAF-DC81-40EF-B1D9-B4EDD55F4C4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6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A0BDB-1BA4-4B73-90EC-D633A4769E6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9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157A-DEF1-4109-8087-D9F7B685D741}" type="datetime1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02/06/2017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04617B">
                    <a:shade val="90000"/>
                  </a:srgbClr>
                </a:solidFill>
              </a:rPr>
              <a:t>Francisco Almendra Riquelme</a:t>
            </a: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08BF-413C-4719-8C65-4837F7D98909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57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75C14-1F9E-4BFB-A3EE-F5854768C05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21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570E-0ED9-4965-ABCD-E850BE76258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76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8D885-B70D-41DE-9A80-BF201BD844F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66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FF7E84-6025-42F8-A3E4-48D4AE7D69F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72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39F92C-6F1C-46EA-8C63-307056B5B51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84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B5192A-A8AB-4EC6-AE3F-AAA0504D265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5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A1F681-7895-430C-A84F-8A1CF450AFE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6"/>
            <a:ext cx="7772400" cy="1509712"/>
          </a:xfrm>
        </p:spPr>
        <p:txBody>
          <a:bodyPr lIns="45710" rIns="4571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B3EC-8E22-438D-9940-02C9A2817D23}" type="datetime1">
              <a:rPr lang="es-ES" smtClean="0">
                <a:solidFill>
                  <a:srgbClr val="DBF5F9">
                    <a:shade val="90000"/>
                  </a:srgbClr>
                </a:solidFill>
              </a:rPr>
              <a:pPr/>
              <a:t>02/06/2017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DBF5F9">
                    <a:shade val="90000"/>
                  </a:srgbClr>
                </a:solidFill>
              </a:rPr>
              <a:t>Francisco Almendra Riquelme</a:t>
            </a: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08BF-413C-4719-8C65-4837F7D98909}" type="slidenum">
              <a:rPr lang="es-E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93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90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FDC9-6DAE-4AE2-BB6F-F8902F717E60}" type="datetime1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02/06/2017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04617B">
                    <a:shade val="90000"/>
                  </a:srgbClr>
                </a:solidFill>
              </a:rPr>
              <a:t>Francisco Almendra Riquelme</a:t>
            </a: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08BF-413C-4719-8C65-4837F7D98909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3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90"/>
            <a:ext cx="8229600" cy="1143000"/>
          </a:xfrm>
        </p:spPr>
        <p:txBody>
          <a:bodyPr tIns="4571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10" tIns="0" rIns="4571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10" tIns="0" rIns="4571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2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514602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837A-B01A-45FE-AD1E-E3F6838A8263}" type="datetime1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02/06/2017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04617B">
                    <a:shade val="90000"/>
                  </a:srgbClr>
                </a:solidFill>
              </a:rPr>
              <a:t>Francisco Almendra Riquelme</a:t>
            </a: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08BF-413C-4719-8C65-4837F7D98909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8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90"/>
            <a:ext cx="8305800" cy="1143000"/>
          </a:xfrm>
        </p:spPr>
        <p:txBody>
          <a:bodyPr vert="horz" tIns="4571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7186-B2CE-4327-B9CF-02B983DE2D0C}" type="datetime1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02/06/2017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04617B">
                    <a:shade val="90000"/>
                  </a:srgbClr>
                </a:solidFill>
              </a:rPr>
              <a:t>Francisco Almendra Riquelme</a:t>
            </a: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08BF-413C-4719-8C65-4837F7D98909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F13A-7DF1-4B21-A243-13B78210DF3C}" type="datetime1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02/06/2017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04617B">
                    <a:shade val="90000"/>
                  </a:srgbClr>
                </a:solidFill>
              </a:rPr>
              <a:t>Francisco Almendra Riquelme</a:t>
            </a: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08BF-413C-4719-8C65-4837F7D98909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3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2AFF-71F0-4439-B51B-BBEE505F0CAB}" type="datetime1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02/06/2017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04617B">
                    <a:shade val="90000"/>
                  </a:srgbClr>
                </a:solidFill>
              </a:rPr>
              <a:t>Francisco Almendra Riquelme</a:t>
            </a: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08BF-413C-4719-8C65-4837F7D98909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0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202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202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10" tIns="45710" rIns="45710" bIns="4571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94" rIns="45710" bIns="4571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A69D-AE01-4CAA-9E61-DDE156CD8BF1}" type="datetime1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02/06/2017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04617B">
                    <a:shade val="90000"/>
                  </a:srgbClr>
                </a:solidFill>
              </a:rPr>
              <a:t>Francisco Almendra Riquelme</a:t>
            </a: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5D08BF-413C-4719-8C65-4837F7D98909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0" rIns="91420" bIns="45710" anchor="t" compatLnSpc="1"/>
          <a:lstStyle/>
          <a:p>
            <a:pPr defTabSz="914202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0" rIns="91420" bIns="45710" anchor="t" compatLnSpc="1"/>
          <a:lstStyle/>
          <a:p>
            <a:pPr defTabSz="914202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2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0" rIns="91420" bIns="45710" anchor="t" compatLnSpc="1"/>
          <a:lstStyle/>
          <a:p>
            <a:pPr defTabSz="914202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2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0" rIns="91420" bIns="45710" anchor="t" compatLnSpc="1"/>
          <a:lstStyle/>
          <a:p>
            <a:pPr defTabSz="914202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90"/>
            <a:ext cx="8229600" cy="1143000"/>
          </a:xfrm>
          <a:prstGeom prst="rect">
            <a:avLst/>
          </a:prstGeom>
        </p:spPr>
        <p:txBody>
          <a:bodyPr vert="horz" lIns="0" tIns="4571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0" rIns="91420" bIns="4571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02"/>
            <a:fld id="{65A10A9A-5DA1-49C6-8952-0F487FE82E61}" type="datetime1">
              <a:rPr lang="es-ES" smtClean="0">
                <a:solidFill>
                  <a:srgbClr val="04617B">
                    <a:shade val="90000"/>
                  </a:srgbClr>
                </a:solidFill>
              </a:rPr>
              <a:pPr defTabSz="914202"/>
              <a:t>02/06/2017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02"/>
            <a:r>
              <a:rPr lang="es-ES" smtClean="0">
                <a:solidFill>
                  <a:srgbClr val="04617B">
                    <a:shade val="90000"/>
                  </a:srgbClr>
                </a:solidFill>
              </a:rPr>
              <a:t>Francisco Almendra Riquelme</a:t>
            </a: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02"/>
            <a:fld id="{345D08BF-413C-4719-8C65-4837F7D98909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 defTabSz="914202"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202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202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20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0" indent="-27426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0" indent="-24683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indent="-24683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62" indent="-21026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22" indent="-21026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984" indent="-21026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23" indent="-18284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084" indent="-18284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44" indent="-18284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83C3EF-7FD4-42E9-8B64-59A8A5358992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6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Documento_de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package" Target="../embeddings/Documento_de_Microsoft_Word1.docx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Documento_de_Microsoft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package" Target="../embeddings/Documento_de_Microsoft_Word3.docx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Documento_de_Microsoft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package" Target="../embeddings/Documento_de_Microsoft_Word5.docx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6345" y="206084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/>
              <a:t>PROGRAMA ESTRATEGICO ASEMUCH 2017-2021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80720" cy="1752600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+mj-lt"/>
              </a:rPr>
              <a:t>FRANCISCO </a:t>
            </a:r>
            <a:r>
              <a:rPr lang="es-ES" sz="2000" dirty="0">
                <a:latin typeface="+mj-lt"/>
              </a:rPr>
              <a:t>ALMENDRA RIQUELME</a:t>
            </a:r>
          </a:p>
          <a:p>
            <a:pPr algn="ctr"/>
            <a:r>
              <a:rPr lang="es-ES" sz="2000" dirty="0" smtClean="0">
                <a:latin typeface="+mj-lt"/>
              </a:rPr>
              <a:t> Director </a:t>
            </a:r>
            <a:r>
              <a:rPr lang="es-ES" sz="2000" dirty="0">
                <a:latin typeface="+mj-lt"/>
              </a:rPr>
              <a:t>N</a:t>
            </a:r>
            <a:r>
              <a:rPr lang="es-ES" sz="2000" dirty="0" smtClean="0">
                <a:latin typeface="+mj-lt"/>
              </a:rPr>
              <a:t>acional ASEMUCH</a:t>
            </a:r>
          </a:p>
          <a:p>
            <a:pPr algn="ctr"/>
            <a:r>
              <a:rPr lang="es-ES" sz="2000" dirty="0" smtClean="0">
                <a:latin typeface="+mj-lt"/>
              </a:rPr>
              <a:t>El Tabo, 25 Mayo 2017</a:t>
            </a:r>
            <a:endParaRPr lang="es-ES" sz="20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24" y="279053"/>
            <a:ext cx="56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7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001344" cy="365125"/>
          </a:xfrm>
        </p:spPr>
        <p:txBody>
          <a:bodyPr/>
          <a:lstStyle/>
          <a:p>
            <a:r>
              <a:rPr lang="es-ES" dirty="0" smtClean="0">
                <a:solidFill>
                  <a:srgbClr val="04617B">
                    <a:shade val="90000"/>
                  </a:srgbClr>
                </a:solidFill>
              </a:rPr>
              <a:t>Francisco Almendra Riquelme, Director Nacional ASEMUCH</a:t>
            </a: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24128" y="1785392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prstClr val="white"/>
                </a:solidFill>
                <a:latin typeface="Calibri"/>
              </a:rPr>
              <a:t>2021</a:t>
            </a:r>
          </a:p>
        </p:txBody>
      </p:sp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9704" t="27190" r="41229" b="18731"/>
          <a:stretch/>
        </p:blipFill>
        <p:spPr bwMode="auto">
          <a:xfrm>
            <a:off x="179512" y="116632"/>
            <a:ext cx="8784976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07045"/>
            <a:ext cx="56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5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073352" cy="365125"/>
          </a:xfrm>
        </p:spPr>
        <p:txBody>
          <a:bodyPr/>
          <a:lstStyle/>
          <a:p>
            <a:r>
              <a:rPr lang="es-ES" dirty="0" smtClean="0">
                <a:solidFill>
                  <a:srgbClr val="04617B">
                    <a:shade val="90000"/>
                  </a:srgbClr>
                </a:solidFill>
              </a:rPr>
              <a:t>Francisco Almendra Riquelme, Director Nacional ASEMUCH</a:t>
            </a: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506979"/>
              </p:ext>
            </p:extLst>
          </p:nvPr>
        </p:nvGraphicFramePr>
        <p:xfrm>
          <a:off x="0" y="404664"/>
          <a:ext cx="9144000" cy="62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o" r:id="rId4" imgW="6579193" imgH="6399721" progId="Word.Document.12">
                  <p:embed/>
                </p:oleObj>
              </mc:Choice>
              <mc:Fallback>
                <p:oleObj name="Documento" r:id="rId4" imgW="6579193" imgH="63997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404664"/>
                        <a:ext cx="9144000" cy="6224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803461"/>
              </p:ext>
            </p:extLst>
          </p:nvPr>
        </p:nvGraphicFramePr>
        <p:xfrm>
          <a:off x="1475656" y="23695"/>
          <a:ext cx="65786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o" r:id="rId7" imgW="6579193" imgH="691862" progId="Word.Document.12">
                  <p:embed/>
                </p:oleObj>
              </mc:Choice>
              <mc:Fallback>
                <p:oleObj name="Documento" r:id="rId7" imgW="6579193" imgH="6918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5656" y="23695"/>
                        <a:ext cx="6578600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56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0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353272" cy="365125"/>
          </a:xfrm>
        </p:spPr>
        <p:txBody>
          <a:bodyPr/>
          <a:lstStyle/>
          <a:p>
            <a:r>
              <a:rPr lang="es-ES" dirty="0" smtClean="0">
                <a:solidFill>
                  <a:srgbClr val="04617B">
                    <a:shade val="90000"/>
                  </a:srgbClr>
                </a:solidFill>
              </a:rPr>
              <a:t>Francisco Almendra Riquelme, Director Nacional ASEMUCH</a:t>
            </a: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727627"/>
              </p:ext>
            </p:extLst>
          </p:nvPr>
        </p:nvGraphicFramePr>
        <p:xfrm>
          <a:off x="0" y="332656"/>
          <a:ext cx="8712968" cy="640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ocumento" r:id="rId4" imgW="6579193" imgH="8380373" progId="Word.Document.12">
                  <p:embed/>
                </p:oleObj>
              </mc:Choice>
              <mc:Fallback>
                <p:oleObj name="Documento" r:id="rId4" imgW="6579193" imgH="83803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332656"/>
                        <a:ext cx="8712968" cy="640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39087"/>
              </p:ext>
            </p:extLst>
          </p:nvPr>
        </p:nvGraphicFramePr>
        <p:xfrm>
          <a:off x="1691680" y="0"/>
          <a:ext cx="65786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o" r:id="rId7" imgW="6579193" imgH="691862" progId="Word.Document.12">
                  <p:embed/>
                </p:oleObj>
              </mc:Choice>
              <mc:Fallback>
                <p:oleObj name="Documento" r:id="rId7" imgW="6579193" imgH="6918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1680" y="0"/>
                        <a:ext cx="6578600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56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1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929336" cy="365125"/>
          </a:xfrm>
        </p:spPr>
        <p:txBody>
          <a:bodyPr/>
          <a:lstStyle/>
          <a:p>
            <a:r>
              <a:rPr lang="es-ES" dirty="0" smtClean="0">
                <a:solidFill>
                  <a:srgbClr val="04617B">
                    <a:shade val="90000"/>
                  </a:srgbClr>
                </a:solidFill>
              </a:rPr>
              <a:t>Francisco Almendra Riquelme, Director Nacional ASEMUCH</a:t>
            </a: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321159"/>
              </p:ext>
            </p:extLst>
          </p:nvPr>
        </p:nvGraphicFramePr>
        <p:xfrm>
          <a:off x="251520" y="404664"/>
          <a:ext cx="8568952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Documento" r:id="rId4" imgW="6579193" imgH="10304209" progId="Word.Document.12">
                  <p:embed/>
                </p:oleObj>
              </mc:Choice>
              <mc:Fallback>
                <p:oleObj name="Documento" r:id="rId4" imgW="6579193" imgH="103042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404664"/>
                        <a:ext cx="8568952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624280"/>
              </p:ext>
            </p:extLst>
          </p:nvPr>
        </p:nvGraphicFramePr>
        <p:xfrm>
          <a:off x="1763688" y="12576"/>
          <a:ext cx="65786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ocumento" r:id="rId7" imgW="6579193" imgH="691862" progId="Word.Document.12">
                  <p:embed/>
                </p:oleObj>
              </mc:Choice>
              <mc:Fallback>
                <p:oleObj name="Documento" r:id="rId7" imgW="6579193" imgH="6918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3688" y="12576"/>
                        <a:ext cx="6578600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56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8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COMENTARIOS FINALES</a:t>
            </a:r>
            <a:endParaRPr lang="es-CL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82871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929336" cy="365125"/>
          </a:xfrm>
        </p:spPr>
        <p:txBody>
          <a:bodyPr/>
          <a:lstStyle/>
          <a:p>
            <a:r>
              <a:rPr lang="es-ES" dirty="0" smtClean="0">
                <a:solidFill>
                  <a:srgbClr val="04617B">
                    <a:shade val="90000"/>
                  </a:srgbClr>
                </a:solidFill>
              </a:rPr>
              <a:t>Francisco Almendra Riquelme, Director Nacional ASEMUCH</a:t>
            </a: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56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7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24" y="199181"/>
            <a:ext cx="56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869560" cy="1070992"/>
          </a:xfrm>
        </p:spPr>
        <p:txBody>
          <a:bodyPr/>
          <a:lstStyle/>
          <a:p>
            <a:pPr algn="ctr"/>
            <a:r>
              <a:rPr lang="es-CL" dirty="0" smtClean="0"/>
              <a:t>GRACIAS POR SU ATENCION</a:t>
            </a:r>
            <a:endParaRPr lang="es-CL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929336" cy="365125"/>
          </a:xfrm>
        </p:spPr>
        <p:txBody>
          <a:bodyPr/>
          <a:lstStyle/>
          <a:p>
            <a:r>
              <a:rPr lang="es-ES" dirty="0" smtClean="0">
                <a:solidFill>
                  <a:srgbClr val="04617B">
                    <a:shade val="90000"/>
                  </a:srgbClr>
                </a:solidFill>
              </a:rPr>
              <a:t>Francisco Almendra Riquelme, Director Nacional ASEMUCH</a:t>
            </a: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47863" y="4000516"/>
            <a:ext cx="2463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sialmendra@yahoo.com</a:t>
            </a:r>
          </a:p>
          <a:p>
            <a:pPr algn="ctr"/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+56 944650499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92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571184" cy="490537"/>
          </a:xfr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s-ES_tradnl" sz="2400" dirty="0" smtClean="0">
                <a:solidFill>
                  <a:srgbClr val="FFFF00"/>
                </a:solidFill>
              </a:rPr>
              <a:t>ELEMENTOS DEL CONTEXTO</a:t>
            </a:r>
            <a:endParaRPr lang="es-ES" sz="2400" dirty="0">
              <a:solidFill>
                <a:srgbClr val="FFFF00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147050" cy="3024187"/>
          </a:xfr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s-ES" sz="2400" dirty="0"/>
              <a:t>	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s-ES" sz="2400" dirty="0"/>
              <a:t>“</a:t>
            </a: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ESTRATEGIA ES UNA DEFINICIÓN QUE LE DA UN SENTIDO DE UNIDAD, ORIENTACIÓN Y PROPÓSITO A UNA ORGANIZACIÓN”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s-E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468313" y="1052513"/>
            <a:ext cx="8207375" cy="538162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 sz="28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Estrategia</a:t>
            </a:r>
            <a:endParaRPr lang="es-ES" sz="2800" b="1" smtClean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24" y="199181"/>
            <a:ext cx="56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2667000" y="6356350"/>
            <a:ext cx="464130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itchFamily="18" charset="0"/>
              </a:rPr>
              <a:t>Francisco Almendra Riquelme, Director Nacional ASEMUCH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43192" cy="417512"/>
          </a:xfr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s-ES_tradnl" sz="2000" dirty="0" smtClean="0">
                <a:solidFill>
                  <a:srgbClr val="FFFF00"/>
                </a:solidFill>
              </a:rPr>
              <a:t>ELEMENTOS DEL CONTEXTO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18487" cy="4392613"/>
          </a:xfr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ES" dirty="0">
                <a:solidFill>
                  <a:schemeClr val="accent2"/>
                </a:solidFill>
              </a:rPr>
              <a:t>Es el norte.</a:t>
            </a:r>
          </a:p>
          <a:p>
            <a:pPr algn="just">
              <a:lnSpc>
                <a:spcPct val="0"/>
              </a:lnSpc>
            </a:pPr>
            <a:endParaRPr lang="es-ES" dirty="0">
              <a:solidFill>
                <a:schemeClr val="accent2"/>
              </a:solidFill>
            </a:endParaRPr>
          </a:p>
          <a:p>
            <a:pPr algn="just"/>
            <a:r>
              <a:rPr lang="es-ES" dirty="0">
                <a:solidFill>
                  <a:schemeClr val="accent2"/>
                </a:solidFill>
              </a:rPr>
              <a:t>La estrella a alcanzar.</a:t>
            </a:r>
          </a:p>
          <a:p>
            <a:pPr algn="just">
              <a:lnSpc>
                <a:spcPct val="20000"/>
              </a:lnSpc>
            </a:pPr>
            <a:endParaRPr lang="es-ES" dirty="0">
              <a:solidFill>
                <a:schemeClr val="accent2"/>
              </a:solidFill>
            </a:endParaRPr>
          </a:p>
          <a:p>
            <a:pPr algn="just"/>
            <a:r>
              <a:rPr lang="es-ES" dirty="0">
                <a:solidFill>
                  <a:schemeClr val="accent2"/>
                </a:solidFill>
              </a:rPr>
              <a:t>Cómo nos gustaría vernos en el futuro.</a:t>
            </a:r>
          </a:p>
          <a:p>
            <a:pPr algn="just">
              <a:lnSpc>
                <a:spcPct val="20000"/>
              </a:lnSpc>
            </a:pPr>
            <a:endParaRPr lang="es-ES" dirty="0">
              <a:solidFill>
                <a:schemeClr val="accent2"/>
              </a:solidFill>
            </a:endParaRPr>
          </a:p>
          <a:p>
            <a:pPr algn="just"/>
            <a:r>
              <a:rPr lang="es-ES_tradnl" dirty="0">
                <a:solidFill>
                  <a:schemeClr val="accent2"/>
                </a:solidFill>
              </a:rPr>
              <a:t>Para formular una visión se requiere pasión.</a:t>
            </a:r>
          </a:p>
          <a:p>
            <a:pPr algn="just">
              <a:lnSpc>
                <a:spcPct val="30000"/>
              </a:lnSpc>
            </a:pPr>
            <a:endParaRPr lang="es-ES_tradnl" dirty="0">
              <a:solidFill>
                <a:schemeClr val="accent2"/>
              </a:solidFill>
            </a:endParaRPr>
          </a:p>
          <a:p>
            <a:pPr algn="just"/>
            <a:r>
              <a:rPr lang="es-ES_tradnl" dirty="0">
                <a:solidFill>
                  <a:schemeClr val="accent2"/>
                </a:solidFill>
              </a:rPr>
              <a:t>Y para conseguirla… también.</a:t>
            </a:r>
          </a:p>
          <a:p>
            <a:pPr algn="just">
              <a:lnSpc>
                <a:spcPct val="40000"/>
              </a:lnSpc>
            </a:pPr>
            <a:endParaRPr lang="es-ES_tradnl" dirty="0">
              <a:solidFill>
                <a:schemeClr val="accent2"/>
              </a:solidFill>
            </a:endParaRPr>
          </a:p>
          <a:p>
            <a:pPr algn="just"/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468313" y="981075"/>
            <a:ext cx="8207375" cy="5381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 sz="28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Visión</a:t>
            </a:r>
            <a:endParaRPr lang="es-ES" sz="2800" b="1" smtClean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24" y="199181"/>
            <a:ext cx="56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2667000" y="6356350"/>
            <a:ext cx="464130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itchFamily="18" charset="0"/>
              </a:rPr>
              <a:t>Francisco Almendra Riquelme, Director Nacional ASEMUCH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5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AutoShape 2"/>
          <p:cNvSpPr>
            <a:spLocks noChangeArrowheads="1"/>
          </p:cNvSpPr>
          <p:nvPr/>
        </p:nvSpPr>
        <p:spPr bwMode="auto">
          <a:xfrm>
            <a:off x="395288" y="979462"/>
            <a:ext cx="8353425" cy="4249738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ES_tradnl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539750" y="1341438"/>
            <a:ext cx="250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_tradnl" sz="2400" b="1" smtClean="0">
                <a:solidFill>
                  <a:srgbClr val="000000"/>
                </a:solidFill>
                <a:latin typeface="Arial Narrow" pitchFamily="34" charset="0"/>
              </a:rPr>
              <a:t>MISIÓN: Enunciado</a:t>
            </a:r>
          </a:p>
        </p:txBody>
      </p:sp>
      <p:grpSp>
        <p:nvGrpSpPr>
          <p:cNvPr id="150532" name="Group 4"/>
          <p:cNvGrpSpPr>
            <a:grpSpLocks/>
          </p:cNvGrpSpPr>
          <p:nvPr/>
        </p:nvGrpSpPr>
        <p:grpSpPr bwMode="auto">
          <a:xfrm>
            <a:off x="2051050" y="1484313"/>
            <a:ext cx="5943600" cy="3505200"/>
            <a:chOff x="1104" y="1392"/>
            <a:chExt cx="3744" cy="2208"/>
          </a:xfrm>
        </p:grpSpPr>
        <p:sp>
          <p:nvSpPr>
            <p:cNvPr id="150533" name="Oval 5"/>
            <p:cNvSpPr>
              <a:spLocks noChangeArrowheads="1"/>
            </p:cNvSpPr>
            <p:nvPr/>
          </p:nvSpPr>
          <p:spPr bwMode="auto">
            <a:xfrm>
              <a:off x="1104" y="1392"/>
              <a:ext cx="3744" cy="2208"/>
            </a:xfrm>
            <a:prstGeom prst="ellipse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50534" name="Text Box 6"/>
            <p:cNvSpPr txBox="1">
              <a:spLocks noChangeArrowheads="1"/>
            </p:cNvSpPr>
            <p:nvPr/>
          </p:nvSpPr>
          <p:spPr bwMode="auto">
            <a:xfrm>
              <a:off x="1824" y="2880"/>
              <a:ext cx="2496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s-ES_tradnl" sz="2200" b="1" smtClean="0">
                  <a:solidFill>
                    <a:srgbClr val="EAEAEA"/>
                  </a:solidFill>
                  <a:latin typeface="Arial Narrow" pitchFamily="34" charset="0"/>
                </a:rPr>
                <a:t>ENTORNO: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s-ES_tradnl" sz="2200" b="1" smtClean="0">
                  <a:solidFill>
                    <a:srgbClr val="EAEAEA"/>
                  </a:solidFill>
                  <a:latin typeface="Arial Narrow" pitchFamily="34" charset="0"/>
                </a:rPr>
                <a:t>“El cómo”, o la estrategia para lograr el núcleo de la Misión</a:t>
              </a:r>
            </a:p>
          </p:txBody>
        </p:sp>
      </p:grp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3276600" y="2349500"/>
            <a:ext cx="3276600" cy="1219200"/>
          </a:xfrm>
          <a:prstGeom prst="ellipse">
            <a:avLst/>
          </a:prstGeom>
          <a:solidFill>
            <a:srgbClr val="000066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_tradnl" sz="2000" b="1" smtClean="0">
                <a:solidFill>
                  <a:srgbClr val="EAEAEA"/>
                </a:solidFill>
                <a:latin typeface="Arial Narrow" pitchFamily="34" charset="0"/>
              </a:rPr>
              <a:t>NUCLEO: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ES_tradnl" sz="2000" b="1" smtClean="0">
                <a:solidFill>
                  <a:srgbClr val="EAEAEA"/>
                </a:solidFill>
                <a:latin typeface="Arial Narrow" pitchFamily="34" charset="0"/>
              </a:rPr>
              <a:t>“El qué”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ES_tradnl" sz="2000" b="1" smtClean="0">
                <a:solidFill>
                  <a:srgbClr val="EAEAEA"/>
                </a:solidFill>
                <a:latin typeface="Arial Narrow" pitchFamily="34" charset="0"/>
              </a:rPr>
              <a:t>o razón de ser de la organización</a:t>
            </a:r>
          </a:p>
        </p:txBody>
      </p:sp>
      <p:grpSp>
        <p:nvGrpSpPr>
          <p:cNvPr id="150536" name="Group 8"/>
          <p:cNvGrpSpPr>
            <a:grpSpLocks/>
          </p:cNvGrpSpPr>
          <p:nvPr/>
        </p:nvGrpSpPr>
        <p:grpSpPr bwMode="auto">
          <a:xfrm>
            <a:off x="523392" y="248949"/>
            <a:ext cx="7649008" cy="457200"/>
            <a:chOff x="192" y="528"/>
            <a:chExt cx="3944" cy="288"/>
          </a:xfrm>
        </p:grpSpPr>
        <p:sp>
          <p:nvSpPr>
            <p:cNvPr id="150537" name="Rectangle 9"/>
            <p:cNvSpPr>
              <a:spLocks noChangeArrowheads="1"/>
            </p:cNvSpPr>
            <p:nvPr/>
          </p:nvSpPr>
          <p:spPr bwMode="auto">
            <a:xfrm>
              <a:off x="192" y="528"/>
              <a:ext cx="3944" cy="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altLang="es-ES_tradnl" sz="2400" smtClean="0">
                <a:solidFill>
                  <a:srgbClr val="000000"/>
                </a:solidFill>
                <a:latin typeface="Ottawa" pitchFamily="34" charset="0"/>
              </a:endParaRPr>
            </a:p>
          </p:txBody>
        </p:sp>
        <p:sp>
          <p:nvSpPr>
            <p:cNvPr id="150538" name="Text Box 10"/>
            <p:cNvSpPr txBox="1">
              <a:spLocks noChangeArrowheads="1"/>
            </p:cNvSpPr>
            <p:nvPr/>
          </p:nvSpPr>
          <p:spPr bwMode="auto">
            <a:xfrm>
              <a:off x="288" y="563"/>
              <a:ext cx="18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s-ES_tradnl" sz="2000" b="1" dirty="0" smtClean="0">
                  <a:solidFill>
                    <a:srgbClr val="FFFFFF"/>
                  </a:solidFill>
                </a:rPr>
                <a:t>ELEMENTOS DEL CONTEXTO</a:t>
              </a:r>
              <a:endParaRPr lang="es-PE" altLang="es-ES_tradnl" sz="20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50539" name="Line 11"/>
            <p:cNvSpPr>
              <a:spLocks noChangeShapeType="1"/>
            </p:cNvSpPr>
            <p:nvPr/>
          </p:nvSpPr>
          <p:spPr bwMode="auto">
            <a:xfrm>
              <a:off x="192" y="816"/>
              <a:ext cx="39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611188" y="5589588"/>
            <a:ext cx="8064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2400" b="1" i="1" smtClean="0">
                <a:solidFill>
                  <a:srgbClr val="000000"/>
                </a:solidFill>
              </a:rPr>
              <a:t>¿Cuál es nuestro propósito como organización hoy y cuál debiera ser en el futuro?</a:t>
            </a:r>
            <a:endParaRPr lang="es-ES" sz="2400" b="1" smtClean="0">
              <a:solidFill>
                <a:srgbClr val="0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24" y="199181"/>
            <a:ext cx="56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2667000" y="6356350"/>
            <a:ext cx="464130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itchFamily="18" charset="0"/>
              </a:rPr>
              <a:t>Francisco Almendra Riquelme, Director Nacional ASEMUCH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2"/>
          <p:cNvGrpSpPr>
            <a:grpSpLocks/>
          </p:cNvGrpSpPr>
          <p:nvPr/>
        </p:nvGrpSpPr>
        <p:grpSpPr bwMode="auto">
          <a:xfrm>
            <a:off x="539750" y="404813"/>
            <a:ext cx="7632650" cy="457200"/>
            <a:chOff x="192" y="528"/>
            <a:chExt cx="3944" cy="288"/>
          </a:xfrm>
        </p:grpSpPr>
        <p:sp>
          <p:nvSpPr>
            <p:cNvPr id="145411" name="Rectangle 3"/>
            <p:cNvSpPr>
              <a:spLocks noChangeArrowheads="1"/>
            </p:cNvSpPr>
            <p:nvPr/>
          </p:nvSpPr>
          <p:spPr bwMode="auto">
            <a:xfrm>
              <a:off x="192" y="528"/>
              <a:ext cx="3944" cy="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altLang="es-ES_tradnl" sz="2400" smtClean="0">
                <a:solidFill>
                  <a:srgbClr val="000000"/>
                </a:solidFill>
                <a:latin typeface="Ottawa" pitchFamily="34" charset="0"/>
              </a:endParaRPr>
            </a:p>
          </p:txBody>
        </p:sp>
        <p:sp>
          <p:nvSpPr>
            <p:cNvPr id="145412" name="Text Box 4"/>
            <p:cNvSpPr txBox="1">
              <a:spLocks noChangeArrowheads="1"/>
            </p:cNvSpPr>
            <p:nvPr/>
          </p:nvSpPr>
          <p:spPr bwMode="auto">
            <a:xfrm>
              <a:off x="288" y="563"/>
              <a:ext cx="183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s-ES_tradnl" sz="2000" b="1" dirty="0" smtClean="0">
                  <a:solidFill>
                    <a:srgbClr val="FFFFFF"/>
                  </a:solidFill>
                </a:rPr>
                <a:t>ELEMENTOS DEL CONTEXTO</a:t>
              </a:r>
              <a:endParaRPr lang="es-PE" altLang="es-ES_tradnl" sz="20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192" y="816"/>
              <a:ext cx="39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539750" y="1062038"/>
            <a:ext cx="8208963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altLang="es-ES_tradnl" sz="2400" b="1" smtClean="0">
                <a:solidFill>
                  <a:srgbClr val="000000"/>
                </a:solidFill>
                <a:latin typeface="Arial Narrow" pitchFamily="34" charset="0"/>
              </a:rPr>
              <a:t>Misión y Visión</a:t>
            </a: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altLang="es-ES_tradnl" sz="2400" b="1" smtClean="0">
                <a:solidFill>
                  <a:srgbClr val="000000"/>
                </a:solidFill>
                <a:latin typeface="Arial Narrow" pitchFamily="34" charset="0"/>
              </a:rPr>
              <a:t>Valores (elecciones estratégicas de formas de pensar y actuar para conseguir que las cosas nos salgan bien)</a:t>
            </a: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altLang="es-ES_tradnl" sz="2400" b="1" smtClean="0">
                <a:solidFill>
                  <a:srgbClr val="000000"/>
                </a:solidFill>
                <a:latin typeface="Arial Narrow" pitchFamily="34" charset="0"/>
              </a:rPr>
              <a:t>Lineamientos Estratégicos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1774825" y="3260725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s-ES" altLang="es-ES_tradnl" sz="2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45416" name="Group 8"/>
          <p:cNvGrpSpPr>
            <a:grpSpLocks/>
          </p:cNvGrpSpPr>
          <p:nvPr/>
        </p:nvGrpSpPr>
        <p:grpSpPr bwMode="auto">
          <a:xfrm>
            <a:off x="611188" y="2420938"/>
            <a:ext cx="8229600" cy="3886200"/>
            <a:chOff x="385" y="1525"/>
            <a:chExt cx="5184" cy="2448"/>
          </a:xfrm>
        </p:grpSpPr>
        <p:sp>
          <p:nvSpPr>
            <p:cNvPr id="145417" name="AutoShape 9"/>
            <p:cNvSpPr>
              <a:spLocks noChangeArrowheads="1"/>
            </p:cNvSpPr>
            <p:nvPr/>
          </p:nvSpPr>
          <p:spPr bwMode="auto">
            <a:xfrm>
              <a:off x="385" y="1525"/>
              <a:ext cx="5184" cy="244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_tradnl" b="1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45418" name="Rectangle 10"/>
            <p:cNvSpPr>
              <a:spLocks noChangeArrowheads="1"/>
            </p:cNvSpPr>
            <p:nvPr/>
          </p:nvSpPr>
          <p:spPr bwMode="auto">
            <a:xfrm>
              <a:off x="567" y="1661"/>
              <a:ext cx="7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s-ES_tradnl" sz="2400" b="1" smtClean="0">
                  <a:solidFill>
                    <a:srgbClr val="000000"/>
                  </a:solidFill>
                  <a:latin typeface="Arial Narrow" pitchFamily="34" charset="0"/>
                </a:rPr>
                <a:t>MISIÓN</a:t>
              </a:r>
            </a:p>
          </p:txBody>
        </p:sp>
      </p:grpSp>
      <p:grpSp>
        <p:nvGrpSpPr>
          <p:cNvPr id="145419" name="Group 11"/>
          <p:cNvGrpSpPr>
            <a:grpSpLocks/>
          </p:cNvGrpSpPr>
          <p:nvPr/>
        </p:nvGrpSpPr>
        <p:grpSpPr bwMode="auto">
          <a:xfrm>
            <a:off x="1042988" y="2276475"/>
            <a:ext cx="7835900" cy="4114800"/>
            <a:chOff x="480" y="1488"/>
            <a:chExt cx="4936" cy="2592"/>
          </a:xfrm>
        </p:grpSpPr>
        <p:sp>
          <p:nvSpPr>
            <p:cNvPr id="145420" name="Rectangle 12"/>
            <p:cNvSpPr>
              <a:spLocks noChangeArrowheads="1"/>
            </p:cNvSpPr>
            <p:nvPr/>
          </p:nvSpPr>
          <p:spPr bwMode="auto">
            <a:xfrm>
              <a:off x="3120" y="2448"/>
              <a:ext cx="229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s-ES_tradnl" b="1" smtClean="0">
                  <a:solidFill>
                    <a:srgbClr val="000066"/>
                  </a:solidFill>
                  <a:latin typeface="Arial Narrow" pitchFamily="34" charset="0"/>
                </a:rPr>
                <a:t>VALORES (eficiencia, participación,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s-ES_tradnl" b="1" smtClean="0">
                  <a:solidFill>
                    <a:srgbClr val="000066"/>
                  </a:solidFill>
                  <a:latin typeface="Arial Narrow" pitchFamily="34" charset="0"/>
                </a:rPr>
                <a:t>Innovación, honestidad, solidaridad,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s-ES_tradnl" b="1" smtClean="0">
                  <a:solidFill>
                    <a:srgbClr val="000066"/>
                  </a:solidFill>
                  <a:latin typeface="Arial Narrow" pitchFamily="34" charset="0"/>
                </a:rPr>
                <a:t>autocrítica) out :paternalismo, descon-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s-ES_tradnl" b="1" smtClean="0">
                  <a:solidFill>
                    <a:srgbClr val="000066"/>
                  </a:solidFill>
                  <a:latin typeface="Arial Narrow" pitchFamily="34" charset="0"/>
                </a:rPr>
                <a:t>fianza, conformismo.</a:t>
              </a:r>
            </a:p>
          </p:txBody>
        </p:sp>
        <p:grpSp>
          <p:nvGrpSpPr>
            <p:cNvPr id="145421" name="Group 13"/>
            <p:cNvGrpSpPr>
              <a:grpSpLocks/>
            </p:cNvGrpSpPr>
            <p:nvPr/>
          </p:nvGrpSpPr>
          <p:grpSpPr bwMode="auto">
            <a:xfrm>
              <a:off x="480" y="1488"/>
              <a:ext cx="4129" cy="2592"/>
              <a:chOff x="480" y="1488"/>
              <a:chExt cx="4129" cy="2592"/>
            </a:xfrm>
          </p:grpSpPr>
          <p:sp>
            <p:nvSpPr>
              <p:cNvPr id="145422" name="Arc 14"/>
              <p:cNvSpPr>
                <a:spLocks/>
              </p:cNvSpPr>
              <p:nvPr/>
            </p:nvSpPr>
            <p:spPr bwMode="auto">
              <a:xfrm flipV="1">
                <a:off x="480" y="1488"/>
                <a:ext cx="2208" cy="19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423" name="Arc 15"/>
              <p:cNvSpPr>
                <a:spLocks/>
              </p:cNvSpPr>
              <p:nvPr/>
            </p:nvSpPr>
            <p:spPr bwMode="auto">
              <a:xfrm rot="-5400000">
                <a:off x="2425" y="1895"/>
                <a:ext cx="2016" cy="2353"/>
              </a:xfrm>
              <a:custGeom>
                <a:avLst/>
                <a:gdLst>
                  <a:gd name="G0" fmla="+- 0 0 0"/>
                  <a:gd name="G1" fmla="+- 21392 0 0"/>
                  <a:gd name="G2" fmla="+- 21600 0 0"/>
                  <a:gd name="T0" fmla="*/ 2987 w 21600"/>
                  <a:gd name="T1" fmla="*/ 0 h 21392"/>
                  <a:gd name="T2" fmla="*/ 21600 w 21600"/>
                  <a:gd name="T3" fmla="*/ 21392 h 21392"/>
                  <a:gd name="T4" fmla="*/ 0 w 21600"/>
                  <a:gd name="T5" fmla="*/ 21392 h 2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392" fill="none" extrusionOk="0">
                    <a:moveTo>
                      <a:pt x="2987" y="-1"/>
                    </a:moveTo>
                    <a:cubicBezTo>
                      <a:pt x="13658" y="1489"/>
                      <a:pt x="21600" y="10616"/>
                      <a:pt x="21600" y="21392"/>
                    </a:cubicBezTo>
                  </a:path>
                  <a:path w="21600" h="21392" stroke="0" extrusionOk="0">
                    <a:moveTo>
                      <a:pt x="2987" y="-1"/>
                    </a:moveTo>
                    <a:cubicBezTo>
                      <a:pt x="13658" y="1489"/>
                      <a:pt x="21600" y="10616"/>
                      <a:pt x="21600" y="21392"/>
                    </a:cubicBezTo>
                    <a:lnTo>
                      <a:pt x="0" y="21392"/>
                    </a:lnTo>
                    <a:close/>
                  </a:path>
                </a:pathLst>
              </a:custGeom>
              <a:noFill/>
              <a:ln w="571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424" name="Rectangle 16"/>
              <p:cNvSpPr>
                <a:spLocks noChangeArrowheads="1"/>
              </p:cNvSpPr>
              <p:nvPr/>
            </p:nvSpPr>
            <p:spPr bwMode="auto">
              <a:xfrm>
                <a:off x="1776" y="2160"/>
                <a:ext cx="68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altLang="es-ES_tradnl" b="1" smtClean="0">
                    <a:solidFill>
                      <a:srgbClr val="000066"/>
                    </a:solidFill>
                    <a:latin typeface="Arial Narrow" pitchFamily="34" charset="0"/>
                  </a:rPr>
                  <a:t>VALORES</a:t>
                </a:r>
              </a:p>
            </p:txBody>
          </p:sp>
        </p:grpSp>
      </p:grpSp>
      <p:grpSp>
        <p:nvGrpSpPr>
          <p:cNvPr id="145425" name="Group 17"/>
          <p:cNvGrpSpPr>
            <a:grpSpLocks/>
          </p:cNvGrpSpPr>
          <p:nvPr/>
        </p:nvGrpSpPr>
        <p:grpSpPr bwMode="auto">
          <a:xfrm>
            <a:off x="5813425" y="2727325"/>
            <a:ext cx="2584450" cy="457200"/>
            <a:chOff x="3662" y="1718"/>
            <a:chExt cx="1628" cy="288"/>
          </a:xfrm>
        </p:grpSpPr>
        <p:sp>
          <p:nvSpPr>
            <p:cNvPr id="145426" name="Rectangle 18"/>
            <p:cNvSpPr>
              <a:spLocks noChangeArrowheads="1"/>
            </p:cNvSpPr>
            <p:nvPr/>
          </p:nvSpPr>
          <p:spPr bwMode="auto">
            <a:xfrm>
              <a:off x="3662" y="1718"/>
              <a:ext cx="1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s-ES_tradnl" b="1" smtClean="0">
                  <a:solidFill>
                    <a:srgbClr val="000000"/>
                  </a:solidFill>
                  <a:latin typeface="Arial Narrow" pitchFamily="34" charset="0"/>
                </a:rPr>
                <a:t>VISIÓN (Estado a alcanzar)</a:t>
              </a:r>
            </a:p>
          </p:txBody>
        </p:sp>
        <p:sp>
          <p:nvSpPr>
            <p:cNvPr id="145427" name="Oval 19"/>
            <p:cNvSpPr>
              <a:spLocks noChangeArrowheads="1"/>
            </p:cNvSpPr>
            <p:nvPr/>
          </p:nvSpPr>
          <p:spPr bwMode="auto">
            <a:xfrm>
              <a:off x="3806" y="1910"/>
              <a:ext cx="96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5428" name="Group 20"/>
          <p:cNvGrpSpPr>
            <a:grpSpLocks/>
          </p:cNvGrpSpPr>
          <p:nvPr/>
        </p:nvGrpSpPr>
        <p:grpSpPr bwMode="auto">
          <a:xfrm>
            <a:off x="2308225" y="3108325"/>
            <a:ext cx="3810000" cy="2895600"/>
            <a:chOff x="1454" y="1958"/>
            <a:chExt cx="2400" cy="1824"/>
          </a:xfrm>
        </p:grpSpPr>
        <p:sp>
          <p:nvSpPr>
            <p:cNvPr id="145429" name="Rectangle 21"/>
            <p:cNvSpPr>
              <a:spLocks noChangeArrowheads="1"/>
            </p:cNvSpPr>
            <p:nvPr/>
          </p:nvSpPr>
          <p:spPr bwMode="auto">
            <a:xfrm rot="-2663767">
              <a:off x="2517" y="2160"/>
              <a:ext cx="8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s-ES_tradnl" b="1" smtClean="0">
                  <a:solidFill>
                    <a:srgbClr val="CC3300"/>
                  </a:solidFill>
                  <a:latin typeface="Arial Narrow" pitchFamily="34" charset="0"/>
                </a:rPr>
                <a:t>ESTRATEGIA</a:t>
              </a:r>
            </a:p>
          </p:txBody>
        </p:sp>
        <p:sp>
          <p:nvSpPr>
            <p:cNvPr id="145430" name="Freeform 22"/>
            <p:cNvSpPr>
              <a:spLocks/>
            </p:cNvSpPr>
            <p:nvPr/>
          </p:nvSpPr>
          <p:spPr bwMode="auto">
            <a:xfrm>
              <a:off x="1454" y="1958"/>
              <a:ext cx="2400" cy="1824"/>
            </a:xfrm>
            <a:custGeom>
              <a:avLst/>
              <a:gdLst>
                <a:gd name="T0" fmla="*/ 0 w 2400"/>
                <a:gd name="T1" fmla="*/ 1824 h 1824"/>
                <a:gd name="T2" fmla="*/ 1008 w 2400"/>
                <a:gd name="T3" fmla="*/ 1296 h 1824"/>
                <a:gd name="T4" fmla="*/ 1440 w 2400"/>
                <a:gd name="T5" fmla="*/ 528 h 1824"/>
                <a:gd name="T6" fmla="*/ 2064 w 2400"/>
                <a:gd name="T7" fmla="*/ 192 h 1824"/>
                <a:gd name="T8" fmla="*/ 2400 w 2400"/>
                <a:gd name="T9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0" h="1824">
                  <a:moveTo>
                    <a:pt x="0" y="1824"/>
                  </a:moveTo>
                  <a:cubicBezTo>
                    <a:pt x="384" y="1668"/>
                    <a:pt x="768" y="1512"/>
                    <a:pt x="1008" y="1296"/>
                  </a:cubicBezTo>
                  <a:cubicBezTo>
                    <a:pt x="1248" y="1080"/>
                    <a:pt x="1264" y="712"/>
                    <a:pt x="1440" y="528"/>
                  </a:cubicBezTo>
                  <a:cubicBezTo>
                    <a:pt x="1616" y="344"/>
                    <a:pt x="1904" y="280"/>
                    <a:pt x="2064" y="192"/>
                  </a:cubicBezTo>
                  <a:cubicBezTo>
                    <a:pt x="2224" y="104"/>
                    <a:pt x="2312" y="52"/>
                    <a:pt x="2400" y="0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5431" name="Group 23"/>
          <p:cNvGrpSpPr>
            <a:grpSpLocks/>
          </p:cNvGrpSpPr>
          <p:nvPr/>
        </p:nvGrpSpPr>
        <p:grpSpPr bwMode="auto">
          <a:xfrm>
            <a:off x="860425" y="5851525"/>
            <a:ext cx="1524000" cy="366713"/>
            <a:chOff x="542" y="3686"/>
            <a:chExt cx="960" cy="231"/>
          </a:xfrm>
        </p:grpSpPr>
        <p:sp>
          <p:nvSpPr>
            <p:cNvPr id="145432" name="Oval 24"/>
            <p:cNvSpPr>
              <a:spLocks noChangeArrowheads="1"/>
            </p:cNvSpPr>
            <p:nvPr/>
          </p:nvSpPr>
          <p:spPr bwMode="auto">
            <a:xfrm>
              <a:off x="1406" y="3734"/>
              <a:ext cx="96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45433" name="Rectangle 25"/>
            <p:cNvSpPr>
              <a:spLocks noChangeArrowheads="1"/>
            </p:cNvSpPr>
            <p:nvPr/>
          </p:nvSpPr>
          <p:spPr bwMode="auto">
            <a:xfrm>
              <a:off x="542" y="3686"/>
              <a:ext cx="8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s-ES_tradnl" b="1" smtClean="0">
                  <a:solidFill>
                    <a:srgbClr val="000000"/>
                  </a:solidFill>
                  <a:latin typeface="Arial Narrow" pitchFamily="34" charset="0"/>
                </a:rPr>
                <a:t>Estado actual</a:t>
              </a:r>
            </a:p>
          </p:txBody>
        </p:sp>
      </p:grpSp>
      <p:grpSp>
        <p:nvGrpSpPr>
          <p:cNvPr id="145434" name="Group 26"/>
          <p:cNvGrpSpPr>
            <a:grpSpLocks/>
          </p:cNvGrpSpPr>
          <p:nvPr/>
        </p:nvGrpSpPr>
        <p:grpSpPr bwMode="auto">
          <a:xfrm>
            <a:off x="3908425" y="4937125"/>
            <a:ext cx="4022725" cy="641350"/>
            <a:chOff x="2256" y="2976"/>
            <a:chExt cx="2534" cy="404"/>
          </a:xfrm>
        </p:grpSpPr>
        <p:sp>
          <p:nvSpPr>
            <p:cNvPr id="145435" name="Oval 27"/>
            <p:cNvSpPr>
              <a:spLocks noChangeArrowheads="1"/>
            </p:cNvSpPr>
            <p:nvPr/>
          </p:nvSpPr>
          <p:spPr bwMode="auto">
            <a:xfrm>
              <a:off x="2256" y="3024"/>
              <a:ext cx="96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>
              <a:off x="2352" y="307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45437" name="Rectangle 29"/>
            <p:cNvSpPr>
              <a:spLocks noChangeArrowheads="1"/>
            </p:cNvSpPr>
            <p:nvPr/>
          </p:nvSpPr>
          <p:spPr bwMode="auto">
            <a:xfrm>
              <a:off x="2784" y="2976"/>
              <a:ext cx="20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s-ES_tradnl" b="1" smtClean="0">
                  <a:solidFill>
                    <a:srgbClr val="000000"/>
                  </a:solidFill>
                  <a:latin typeface="Arial Narrow" pitchFamily="34" charset="0"/>
                </a:rPr>
                <a:t>LINEAMIENTOS ESTRATÉGICOS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s-ES_tradnl" b="1" smtClean="0">
                  <a:solidFill>
                    <a:srgbClr val="000000"/>
                  </a:solidFill>
                  <a:latin typeface="Arial Narrow" pitchFamily="34" charset="0"/>
                </a:rPr>
                <a:t> con sus Objetivos Específicos</a:t>
              </a: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24" y="199181"/>
            <a:ext cx="56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641304" cy="365125"/>
          </a:xfrm>
        </p:spPr>
        <p:txBody>
          <a:bodyPr/>
          <a:lstStyle/>
          <a:p>
            <a:r>
              <a:rPr lang="es-ES" sz="1200" dirty="0" smtClean="0">
                <a:solidFill>
                  <a:srgbClr val="04617B">
                    <a:shade val="90000"/>
                  </a:srgbClr>
                </a:solidFill>
                <a:latin typeface="Constantia" pitchFamily="18" charset="0"/>
              </a:rPr>
              <a:t>Francisco Almendra Riquelme, Director Nacional ASEMUCH</a:t>
            </a:r>
            <a:endParaRPr lang="es-ES" sz="1200" dirty="0">
              <a:solidFill>
                <a:srgbClr val="04617B">
                  <a:shade val="90000"/>
                </a:srgb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641304" cy="365125"/>
          </a:xfrm>
        </p:spPr>
        <p:txBody>
          <a:bodyPr/>
          <a:lstStyle/>
          <a:p>
            <a:r>
              <a:rPr lang="es-ES" dirty="0" smtClean="0">
                <a:solidFill>
                  <a:srgbClr val="04617B">
                    <a:shade val="90000"/>
                  </a:srgbClr>
                </a:solidFill>
              </a:rPr>
              <a:t>Francisco Almendra Riquelme, Director Nacional ASEMUCH</a:t>
            </a: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9682" t="39275" r="51081" b="6949"/>
          <a:stretch/>
        </p:blipFill>
        <p:spPr bwMode="auto">
          <a:xfrm>
            <a:off x="1043608" y="548680"/>
            <a:ext cx="6840759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772816"/>
            <a:ext cx="56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1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073352" cy="365125"/>
          </a:xfrm>
        </p:spPr>
        <p:txBody>
          <a:bodyPr/>
          <a:lstStyle/>
          <a:p>
            <a:r>
              <a:rPr lang="es-ES" dirty="0" smtClean="0">
                <a:solidFill>
                  <a:srgbClr val="04617B">
                    <a:shade val="90000"/>
                  </a:srgbClr>
                </a:solidFill>
              </a:rPr>
              <a:t>Francisco Almendra Riquelme, Director Nacional ASEMUCH</a:t>
            </a: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7134" t="10876" r="27131" b="13292"/>
          <a:stretch/>
        </p:blipFill>
        <p:spPr bwMode="auto">
          <a:xfrm>
            <a:off x="0" y="0"/>
            <a:ext cx="9144000" cy="645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32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929336" cy="365125"/>
          </a:xfrm>
        </p:spPr>
        <p:txBody>
          <a:bodyPr/>
          <a:lstStyle/>
          <a:p>
            <a:r>
              <a:rPr lang="es-ES" dirty="0" smtClean="0">
                <a:solidFill>
                  <a:srgbClr val="04617B">
                    <a:shade val="90000"/>
                  </a:srgbClr>
                </a:solidFill>
              </a:rPr>
              <a:t>Francisco Almendra Riquelme, Director Nacional ASEMUCH</a:t>
            </a: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6646" t="24170" r="39530" b="18731"/>
          <a:stretch/>
        </p:blipFill>
        <p:spPr bwMode="auto">
          <a:xfrm>
            <a:off x="251520" y="116632"/>
            <a:ext cx="8712968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6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6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929336" cy="365125"/>
          </a:xfrm>
        </p:spPr>
        <p:txBody>
          <a:bodyPr/>
          <a:lstStyle/>
          <a:p>
            <a:r>
              <a:rPr lang="es-ES" dirty="0" smtClean="0">
                <a:solidFill>
                  <a:srgbClr val="04617B">
                    <a:shade val="90000"/>
                  </a:srgbClr>
                </a:solidFill>
              </a:rPr>
              <a:t>Francisco Almendra Riquelme, Director Nacional ASEMUCH</a:t>
            </a: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5967" t="21450" r="36813" b="18127"/>
          <a:stretch/>
        </p:blipFill>
        <p:spPr bwMode="auto">
          <a:xfrm>
            <a:off x="179512" y="188640"/>
            <a:ext cx="8784976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60648"/>
            <a:ext cx="56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1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310</Words>
  <Application>Microsoft Office PowerPoint</Application>
  <PresentationFormat>Presentación en pantalla (4:3)</PresentationFormat>
  <Paragraphs>66</Paragraphs>
  <Slides>15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Constantia</vt:lpstr>
      <vt:lpstr>Ottawa</vt:lpstr>
      <vt:lpstr>Times New Roman</vt:lpstr>
      <vt:lpstr>Wingdings 2</vt:lpstr>
      <vt:lpstr>Flujo</vt:lpstr>
      <vt:lpstr>Diseño predeterminado</vt:lpstr>
      <vt:lpstr>Documento</vt:lpstr>
      <vt:lpstr>PROGRAMA ESTRATEGICO ASEMUCH 2017-2021</vt:lpstr>
      <vt:lpstr>ELEMENTOS DEL CONTEXTO</vt:lpstr>
      <vt:lpstr>ELEMENTOS DEL CONTEXTO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COMENTARIOS FINALES</vt:lpstr>
      <vt:lpstr>GRACIAS POR SU ATENCION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MODIFICACION DE LA PLANTA DE PERSONAL MUNICIPAL</dc:title>
  <dc:creator>user</dc:creator>
  <cp:lastModifiedBy>ramon chanqueo</cp:lastModifiedBy>
  <cp:revision>28</cp:revision>
  <dcterms:created xsi:type="dcterms:W3CDTF">2017-05-03T02:09:34Z</dcterms:created>
  <dcterms:modified xsi:type="dcterms:W3CDTF">2017-06-02T16:33:13Z</dcterms:modified>
</cp:coreProperties>
</file>