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5" r:id="rId8"/>
    <p:sldId id="260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28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73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6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91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594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9167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83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6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23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321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24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A12A7-2E07-4C01-BC9A-429C41ABF0E6}" type="datetimeFigureOut">
              <a:rPr lang="es-ES" smtClean="0"/>
              <a:t>02/06/2017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A2E17-90C3-48E9-8E1E-51D5359D548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956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99605" y="116632"/>
            <a:ext cx="4937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b="1" dirty="0" smtClean="0">
                <a:solidFill>
                  <a:srgbClr val="FF0000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Incremento Previsional</a:t>
            </a:r>
            <a:endParaRPr lang="es-ES" sz="4000" b="1" dirty="0">
              <a:solidFill>
                <a:srgbClr val="FF0000"/>
              </a:solidFill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  <p:sp>
        <p:nvSpPr>
          <p:cNvPr id="5" name="4 CuadroTexto"/>
          <p:cNvSpPr txBox="1"/>
          <p:nvPr/>
        </p:nvSpPr>
        <p:spPr>
          <a:xfrm flipH="1">
            <a:off x="500663" y="970713"/>
            <a:ext cx="81037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i="1" dirty="0" smtClean="0"/>
              <a:t>Existe una situación de desigualdad, incertidumbre y amenaza que nace de la diversidad de situaciones que se han producido por las diferentes formas en que los Municipios, la Contraloría, los tribunales, y el Gobierno han abordado este derecho que le corresponde a los Funcionarios Municipales</a:t>
            </a:r>
          </a:p>
          <a:p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6" name="5 Flecha abajo"/>
          <p:cNvSpPr/>
          <p:nvPr/>
        </p:nvSpPr>
        <p:spPr>
          <a:xfrm>
            <a:off x="3560278" y="2996952"/>
            <a:ext cx="2016224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421894" y="4293096"/>
            <a:ext cx="8586581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b="1" i="1" dirty="0" smtClean="0"/>
              <a:t>Se necesita una solución de carácter  legislativo que permita resolver esta</a:t>
            </a:r>
          </a:p>
          <a:p>
            <a:pPr algn="ctr"/>
            <a:r>
              <a:rPr lang="es-ES" sz="2000" b="1" i="1" dirty="0" smtClean="0"/>
              <a:t>Situación y que se concrete para los funcionarios municipales el reconocimiento</a:t>
            </a:r>
          </a:p>
          <a:p>
            <a:pPr algn="ctr"/>
            <a:r>
              <a:rPr lang="es-ES" sz="2000" b="1" i="1" dirty="0" smtClean="0"/>
              <a:t>y acceso a este derecho</a:t>
            </a:r>
          </a:p>
          <a:p>
            <a:pPr algn="ctr"/>
            <a:endParaRPr lang="es-ES" b="1" i="1" dirty="0"/>
          </a:p>
          <a:p>
            <a:pPr algn="ctr"/>
            <a:r>
              <a:rPr lang="es-ES" b="1" i="1" dirty="0" smtClean="0"/>
              <a:t>Esto exige posicionar esta demanda como prioritario en la agenda gremial que nuestra</a:t>
            </a:r>
          </a:p>
          <a:p>
            <a:pPr algn="ctr"/>
            <a:r>
              <a:rPr lang="es-ES" b="1" i="1" dirty="0" smtClean="0"/>
              <a:t>Confederación lleve adelante en los próximos meses</a:t>
            </a:r>
            <a:endParaRPr lang="es-ES" b="1" i="1" dirty="0"/>
          </a:p>
        </p:txBody>
      </p:sp>
    </p:spTree>
    <p:extLst>
      <p:ext uri="{BB962C8B-B14F-4D97-AF65-F5344CB8AC3E}">
        <p14:creationId xmlns:p14="http://schemas.microsoft.com/office/powerpoint/2010/main" val="72044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Cronograma de acciones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i="1" dirty="0" smtClean="0"/>
              <a:t>Catastro por comuna, actualizado, que refleje la situación al respecto en cada Municipalidad.</a:t>
            </a:r>
          </a:p>
          <a:p>
            <a:pPr algn="just"/>
            <a:r>
              <a:rPr lang="es-ES" i="1" dirty="0" smtClean="0"/>
              <a:t>Catastro de las demandas presentadas y el estado de ellas.</a:t>
            </a:r>
          </a:p>
          <a:p>
            <a:pPr algn="just"/>
            <a:r>
              <a:rPr lang="es-ES" i="1" dirty="0" smtClean="0"/>
              <a:t>Trabajo de sensibilización sobre este tema con autoridades locales, regionales, diputados, senadores, etc.</a:t>
            </a:r>
          </a:p>
          <a:p>
            <a:pPr algn="just"/>
            <a:r>
              <a:rPr lang="es-ES" i="1" dirty="0" smtClean="0"/>
              <a:t>Trabajo con las bases sobre el incremento previsional.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469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Cronograma de acciones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ES" i="1" dirty="0" smtClean="0"/>
              <a:t>Relevar la importancia de los acuerdos de la Cámara de Diputados (026) y de la ACHM al respecto, como parte del camino de solución a este tema.</a:t>
            </a:r>
          </a:p>
          <a:p>
            <a:pPr algn="just"/>
            <a:r>
              <a:rPr lang="es-ES" i="1" dirty="0" smtClean="0"/>
              <a:t>Cambiar la fórmula de cálculo de este Incremento, basándolo en la asignación municipal.</a:t>
            </a:r>
          </a:p>
          <a:p>
            <a:pPr algn="just"/>
            <a:r>
              <a:rPr lang="es-ES" i="1" dirty="0" smtClean="0"/>
              <a:t>Eliminación por tanto del 9 Ter (homologación)</a:t>
            </a:r>
          </a:p>
          <a:p>
            <a:pPr algn="just"/>
            <a:r>
              <a:rPr lang="es-ES" i="1" dirty="0" smtClean="0"/>
              <a:t>Propuesta de Ley al respecto, que solucione en  adelante el incremento Previsional y que solucione los casos de juicios que afectan a los funcionarios y reconozca definitivamente este derecho previsional.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52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Conclusión Incremento Previsional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i="1" dirty="0" smtClean="0"/>
              <a:t>Es de máxima prioridad en nuestras demandas. Por lo que exige una respuesta gremial.</a:t>
            </a:r>
          </a:p>
          <a:p>
            <a:pPr algn="just"/>
            <a:r>
              <a:rPr lang="es-ES" i="1" dirty="0" smtClean="0"/>
              <a:t>Se debe posicionar este tema en la agenda pública del gremio municipal de acuerdo a la relevancia que tiene.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232881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Incentivo a Retiro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i="1" dirty="0" smtClean="0"/>
              <a:t>Solución que tenga como base las propuestas presentadas al sector público central.</a:t>
            </a:r>
          </a:p>
          <a:p>
            <a:pPr algn="just"/>
            <a:r>
              <a:rPr lang="es-ES" i="1" dirty="0" smtClean="0"/>
              <a:t>Se deben maximizar los beneficios en base a una propuesta de Ley que recoja nuestras aspiraciones.</a:t>
            </a:r>
          </a:p>
          <a:p>
            <a:pPr algn="just"/>
            <a:r>
              <a:rPr lang="es-ES" i="1" dirty="0" smtClean="0"/>
              <a:t>Es un aspecto en dónde las autoridades locales y nacionales tienen interés.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3325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Fin a las AFP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13384"/>
            <a:ext cx="8795320" cy="5544616"/>
          </a:xfrm>
        </p:spPr>
        <p:txBody>
          <a:bodyPr>
            <a:normAutofit/>
          </a:bodyPr>
          <a:lstStyle/>
          <a:p>
            <a:pPr algn="just"/>
            <a:r>
              <a:rPr lang="es-ES" i="1" dirty="0" smtClean="0"/>
              <a:t>No se trata de mejorar el sistema de AFP</a:t>
            </a:r>
          </a:p>
          <a:p>
            <a:pPr algn="just"/>
            <a:r>
              <a:rPr lang="es-ES" i="1" dirty="0" smtClean="0"/>
              <a:t>Se trata de sustituirlo por un Sistema de Reparto Solidario Tripartito.</a:t>
            </a:r>
          </a:p>
          <a:p>
            <a:pPr algn="just"/>
            <a:r>
              <a:rPr lang="es-ES" i="1" dirty="0" smtClean="0"/>
              <a:t>Difundir la relevancia de este tema con nuestros asociados.</a:t>
            </a:r>
          </a:p>
          <a:p>
            <a:pPr algn="just"/>
            <a:r>
              <a:rPr lang="es-ES" i="1" dirty="0" smtClean="0"/>
              <a:t>Lograr una mayor participación de nuestros asociados en las marchas y movilizaciones en contra de las AFP,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0484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NO + AFP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i="1" dirty="0" smtClean="0"/>
              <a:t>Incorporar en nuestro quehacer diario laboral la difusión a la sociedad civil con afiches, volantes descriptivos, chapas el rechazo al sistema previsional actual.</a:t>
            </a:r>
          </a:p>
          <a:p>
            <a:pPr algn="just"/>
            <a:r>
              <a:rPr lang="es-ES" i="1" dirty="0" smtClean="0"/>
              <a:t>Participación de los trabajadores en el control del sistema que sustituya a las AFP</a:t>
            </a:r>
          </a:p>
          <a:p>
            <a:pPr algn="just"/>
            <a:r>
              <a:rPr lang="es-ES" i="1" dirty="0" smtClean="0"/>
              <a:t>No al aumento de edad de jubilación para mujeres y hombres.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038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NO + AFP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txBody>
          <a:bodyPr/>
          <a:lstStyle/>
          <a:p>
            <a:pPr algn="just"/>
            <a:r>
              <a:rPr lang="es-ES" i="1" dirty="0" smtClean="0"/>
              <a:t>Proponemos iniciar una campaña para que en las elecciones de noviembre se disponga de una urna adicional por mesa de votación, en donde se consulte si está de acuerdo (si o no) con el fin de las AFP</a:t>
            </a:r>
          </a:p>
          <a:p>
            <a:pPr algn="just"/>
            <a:r>
              <a:rPr lang="es-ES" i="1" dirty="0" smtClean="0"/>
              <a:t>Que esta propuesta sea llevada por ASEMUCH a la mesa del sector público, CUT, y Movimiento NO + AFP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409865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496944" cy="4525963"/>
          </a:xfrm>
        </p:spPr>
        <p:txBody>
          <a:bodyPr>
            <a:noAutofit/>
          </a:bodyPr>
          <a:lstStyle/>
          <a:p>
            <a:pPr algn="just"/>
            <a:r>
              <a:rPr lang="es-ES" sz="3400" i="1" dirty="0" smtClean="0"/>
              <a:t>Todos los derechos laborales nacen de la capacidad de definir nuestras aspiraciones de la forma más amplia y democrática.</a:t>
            </a:r>
          </a:p>
          <a:p>
            <a:pPr algn="just"/>
            <a:r>
              <a:rPr lang="es-ES" sz="3400" i="1" dirty="0" smtClean="0"/>
              <a:t>De la capacidad de incorporar y movilizar a las bases y sensibilizar a la opinión pública.</a:t>
            </a:r>
          </a:p>
          <a:p>
            <a:pPr algn="just"/>
            <a:r>
              <a:rPr lang="es-ES" sz="3400" i="1" dirty="0" smtClean="0"/>
              <a:t>De ser capaces de luchar por cada una de nuestras demandas de manera responsable, con unidad, decisión y consistencia en nuestros propósitos.</a:t>
            </a:r>
            <a:endParaRPr lang="es-ES" sz="3400" i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979712" y="332656"/>
            <a:ext cx="48397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/>
              <a:t> </a:t>
            </a:r>
            <a:r>
              <a:rPr lang="es-ES" sz="4000" b="1" i="1" dirty="0" smtClean="0">
                <a:solidFill>
                  <a:srgbClr val="FF0000"/>
                </a:solidFill>
              </a:rPr>
              <a:t>C O N C L U S I O N E S</a:t>
            </a:r>
            <a:endParaRPr lang="es-ES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77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579</Words>
  <Application>Microsoft Office PowerPoint</Application>
  <PresentationFormat>Presentación en pantalla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FrankRuehl</vt:lpstr>
      <vt:lpstr>Tema de Office</vt:lpstr>
      <vt:lpstr>Presentación de PowerPoint</vt:lpstr>
      <vt:lpstr>Cronograma de acciones</vt:lpstr>
      <vt:lpstr>Cronograma de acciones</vt:lpstr>
      <vt:lpstr>Conclusión Incremento Previsional</vt:lpstr>
      <vt:lpstr>Incentivo a Retiro</vt:lpstr>
      <vt:lpstr>Fin a las AFP</vt:lpstr>
      <vt:lpstr>NO + AFP</vt:lpstr>
      <vt:lpstr>NO + AFP</vt:lpstr>
      <vt:lpstr>Presentación de PowerPoint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ramon chanqueo</cp:lastModifiedBy>
  <cp:revision>14</cp:revision>
  <dcterms:created xsi:type="dcterms:W3CDTF">2017-05-25T22:53:59Z</dcterms:created>
  <dcterms:modified xsi:type="dcterms:W3CDTF">2017-06-02T16:36:20Z</dcterms:modified>
</cp:coreProperties>
</file>