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3" r:id="rId7"/>
    <p:sldId id="260" r:id="rId8"/>
    <p:sldId id="262" r:id="rId9"/>
    <p:sldId id="261" r:id="rId10"/>
    <p:sldId id="266" r:id="rId11"/>
    <p:sldId id="265" r:id="rId12"/>
    <p:sldId id="267" r:id="rId13"/>
    <p:sldId id="268" r:id="rId14"/>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57736D-626C-43C8-B46B-6AF2731F386C}" type="datetimeFigureOut">
              <a:rPr lang="es-CL" smtClean="0"/>
              <a:pPr/>
              <a:t>02-06-2017</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02149E0-C7A0-49DF-94A7-505B865DEAD5}"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57736D-626C-43C8-B46B-6AF2731F386C}" type="datetimeFigureOut">
              <a:rPr lang="es-CL" smtClean="0"/>
              <a:pPr/>
              <a:t>02-06-2017</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149E0-C7A0-49DF-94A7-505B865DEAD5}"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l"/>
            <a:endParaRPr lang="es-CL" sz="1600" dirty="0" smtClean="0"/>
          </a:p>
          <a:p>
            <a:pPr algn="l"/>
            <a:r>
              <a:rPr lang="es-CL" sz="1600" b="1" dirty="0" smtClean="0"/>
              <a:t>PRESIDENTE : 	ANA MARÍA DÍAZ BERNAL 	Municipalidad de Calama</a:t>
            </a:r>
          </a:p>
          <a:p>
            <a:pPr algn="l"/>
            <a:endParaRPr lang="es-CL" sz="1600" b="1" dirty="0" smtClean="0"/>
          </a:p>
          <a:p>
            <a:pPr algn="l"/>
            <a:r>
              <a:rPr lang="es-CL" sz="1600" b="1" dirty="0" smtClean="0"/>
              <a:t>SECRETARIA :     	JÉSSICA MIRANDA TORNEL 	Municipalidad de San Joaquín</a:t>
            </a:r>
          </a:p>
          <a:p>
            <a:pPr algn="l"/>
            <a:endParaRPr lang="es-CL" sz="1600" b="1" dirty="0" smtClean="0"/>
          </a:p>
          <a:p>
            <a:pPr algn="l"/>
            <a:r>
              <a:rPr lang="es-CL" sz="1600" b="1" dirty="0" smtClean="0"/>
              <a:t>SECRETARIO :     	DANIEL BRAVO SAAVEDRA 	Municipalidad de La Pintana</a:t>
            </a:r>
          </a:p>
          <a:p>
            <a:pPr algn="l"/>
            <a:endParaRPr lang="es-CL" sz="1600" b="1" dirty="0" smtClean="0"/>
          </a:p>
          <a:p>
            <a:pPr algn="l"/>
            <a:r>
              <a:rPr lang="es-CL" sz="1600" b="1" dirty="0" smtClean="0"/>
              <a:t>Como metodología se estableció</a:t>
            </a:r>
            <a:r>
              <a:rPr lang="es-CL" sz="1600" dirty="0" smtClean="0"/>
              <a:t>:</a:t>
            </a:r>
          </a:p>
          <a:p>
            <a:pPr marL="342900" indent="-342900" algn="just">
              <a:buFont typeface="+mj-lt"/>
              <a:buAutoNum type="arabicPeriod"/>
            </a:pPr>
            <a:r>
              <a:rPr lang="es-CL" sz="1600" dirty="0" smtClean="0"/>
              <a:t>La participación de cada uno de los asistentes de acuerdo al orden que pidieron la palabra,</a:t>
            </a:r>
          </a:p>
          <a:p>
            <a:pPr marL="342900" indent="-342900" algn="just">
              <a:buFont typeface="+mj-lt"/>
              <a:buAutoNum type="arabicPeriod"/>
            </a:pPr>
            <a:r>
              <a:rPr lang="es-CL" sz="1600" dirty="0" smtClean="0"/>
              <a:t>Votar si se estaba de acuerdo o no con lo propuesto en los puntos a discutir,</a:t>
            </a:r>
          </a:p>
          <a:p>
            <a:pPr marL="342900" indent="-342900" algn="just">
              <a:buFont typeface="+mj-lt"/>
              <a:buAutoNum type="arabicPeriod"/>
            </a:pPr>
            <a:r>
              <a:rPr lang="es-CL" sz="1600" dirty="0" smtClean="0"/>
              <a:t>Moderar las participaciones de acuerdo a cada tema,</a:t>
            </a:r>
          </a:p>
          <a:p>
            <a:pPr marL="342900" indent="-342900" algn="just">
              <a:buFont typeface="+mj-lt"/>
              <a:buAutoNum type="arabicPeriod"/>
            </a:pPr>
            <a:r>
              <a:rPr lang="es-CL" sz="1600" dirty="0" smtClean="0"/>
              <a:t>Terminar con un resumen de lo tratado,</a:t>
            </a:r>
          </a:p>
          <a:p>
            <a:pPr marL="342900" indent="-342900" algn="just">
              <a:buFont typeface="+mj-lt"/>
              <a:buAutoNum type="arabicPeriod"/>
            </a:pPr>
            <a:r>
              <a:rPr lang="es-CL" sz="1600" dirty="0" smtClean="0"/>
              <a:t>Exponer en el plenario las conclusiones.</a:t>
            </a:r>
          </a:p>
          <a:p>
            <a:pPr algn="l"/>
            <a:endParaRPr lang="es-CL" sz="1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marL="342900" indent="-342900" algn="just">
              <a:buFont typeface="+mj-lt"/>
              <a:buAutoNum type="arabicPeriod" startAt="5"/>
            </a:pPr>
            <a:r>
              <a:rPr lang="es-CL" sz="1800" dirty="0" smtClean="0"/>
              <a:t>Se establece como requisito necesario y anterior a los perfiles, que la capacitación debe estar al alcance de todos los funcionarios, cuidando que el acceso a ella sea de modo transparente y con igualdad de acceso a las oportunidades;</a:t>
            </a:r>
          </a:p>
          <a:p>
            <a:pPr marL="342900" indent="-342900" algn="just">
              <a:buFont typeface="+mj-lt"/>
              <a:buAutoNum type="arabicPeriod" startAt="5"/>
            </a:pPr>
            <a:r>
              <a:rPr lang="es-CL" sz="1800" dirty="0" smtClean="0"/>
              <a:t>Los dirigentes deben cautelar que los municipios en el Plan de Capacitación entreguen las herramientas necesarias para que los funcionarios vayan completando los requisitos que sean fijados en la planta y así poder acceder a ascensos.</a:t>
            </a:r>
          </a:p>
          <a:p>
            <a:pPr marL="342900" indent="-342900" algn="just">
              <a:buFont typeface="+mj-lt"/>
              <a:buAutoNum type="arabicPeriod" startAt="5"/>
            </a:pPr>
            <a:r>
              <a:rPr lang="es-CL" sz="1800" dirty="0" smtClean="0"/>
              <a:t>Como corolario del punto anterior, se hace la advertencia respecto a la readecuación de las plantas, ya que esta nueva planta debe respetar la carrera funcionaria, debe ser elástica y que establezca parámetros asequibles para los funcionarios, pero también lo suficientemente rígida para que los ascensos que se produzcan sean los adecuados y con las competencias necesarias.</a:t>
            </a:r>
          </a:p>
          <a:p>
            <a:pPr marL="342900" indent="-342900" algn="l">
              <a:buFont typeface="+mj-lt"/>
              <a:buAutoNum type="arabicPeriod" startAt="5"/>
            </a:pPr>
            <a:endParaRPr lang="es-CL"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l"/>
            <a:r>
              <a:rPr lang="es-CL" sz="1800" b="1" i="1" dirty="0" smtClean="0"/>
              <a:t>1.2.5 Convenio con un Centro de Evaluación y Certificación de Competencias Laborales registrado en Chile Valora.</a:t>
            </a:r>
          </a:p>
          <a:p>
            <a:pPr algn="l"/>
            <a:endParaRPr lang="es-CL" sz="1800" b="1" i="1" dirty="0" smtClean="0"/>
          </a:p>
          <a:p>
            <a:pPr marL="342900" indent="-342900" algn="just">
              <a:buFont typeface="+mj-lt"/>
              <a:buAutoNum type="arabicPeriod"/>
            </a:pPr>
            <a:r>
              <a:rPr lang="es-CL" sz="1800" dirty="0" smtClean="0"/>
              <a:t>Los asistentes están de acuerdo en establecer convenios con Centros de Evaluación y que ello implique una certificación de las competencias laborales;</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Se solicita asimismo que se pueda aprovechar las capacitaciones que se entregan en línea y las que entregan diferentes </a:t>
            </a:r>
            <a:r>
              <a:rPr lang="es-CL" sz="1800" dirty="0" err="1" smtClean="0"/>
              <a:t>ONGs</a:t>
            </a:r>
            <a:r>
              <a:rPr lang="es-CL" sz="1800" dirty="0" smtClean="0"/>
              <a:t>;</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Se pide también que se explote el camino de las capacitaciones que entrega la CUT y otras entidades gremiales.</a:t>
            </a:r>
          </a:p>
          <a:p>
            <a:pPr marL="342900" indent="-342900" algn="l">
              <a:buFont typeface="+mj-lt"/>
              <a:buAutoNum type="arabicPeriod"/>
            </a:pPr>
            <a:endParaRPr lang="es-CL"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just"/>
            <a:r>
              <a:rPr lang="es-CL" sz="1800" dirty="0" smtClean="0"/>
              <a:t>Por último y como una ayuda memoria, se establecen los documentos mínimos a tener a la vista para construir una nueva planta adecuada a la realidad municipal:</a:t>
            </a:r>
          </a:p>
          <a:p>
            <a:pPr algn="just"/>
            <a:endParaRPr lang="es-CL" sz="1800" dirty="0" smtClean="0"/>
          </a:p>
          <a:p>
            <a:pPr marL="342900" indent="-342900" algn="just">
              <a:buFont typeface="+mj-lt"/>
              <a:buAutoNum type="arabicPeriod"/>
            </a:pPr>
            <a:r>
              <a:rPr lang="es-CL" sz="1800" dirty="0" smtClean="0"/>
              <a:t>Organigrama actualizado;</a:t>
            </a:r>
          </a:p>
          <a:p>
            <a:pPr marL="342900" indent="-342900" algn="just">
              <a:buFont typeface="+mj-lt"/>
              <a:buAutoNum type="arabicPeriod"/>
            </a:pPr>
            <a:r>
              <a:rPr lang="es-CL" sz="1800" dirty="0" smtClean="0"/>
              <a:t>Manual de Funciones actualizado y en concordancia con el Organigrama;</a:t>
            </a:r>
          </a:p>
          <a:p>
            <a:pPr marL="342900" indent="-342900" algn="just">
              <a:buFont typeface="+mj-lt"/>
              <a:buAutoNum type="arabicPeriod"/>
            </a:pPr>
            <a:r>
              <a:rPr lang="es-CL" sz="1800" dirty="0" smtClean="0"/>
              <a:t>Manual de cargos con sus respectivos perfiles;</a:t>
            </a:r>
          </a:p>
          <a:p>
            <a:pPr marL="342900" indent="-342900" algn="just">
              <a:buFont typeface="+mj-lt"/>
              <a:buAutoNum type="arabicPeriod"/>
            </a:pPr>
            <a:r>
              <a:rPr lang="es-CL" sz="1800" dirty="0" smtClean="0"/>
              <a:t>Escalafón de Mérito actualizado</a:t>
            </a:r>
          </a:p>
          <a:p>
            <a:pPr marL="342900" indent="-342900" algn="just">
              <a:buFont typeface="+mj-lt"/>
              <a:buAutoNum type="arabicPeriod"/>
            </a:pPr>
            <a:r>
              <a:rPr lang="es-CL" sz="1800" dirty="0" smtClean="0"/>
              <a:t>Tres últimos presupuestos municipales</a:t>
            </a:r>
          </a:p>
          <a:p>
            <a:pPr marL="342900" indent="-342900" algn="just">
              <a:buFont typeface="+mj-lt"/>
              <a:buAutoNum type="arabicPeriod"/>
            </a:pPr>
            <a:r>
              <a:rPr lang="es-CL" sz="1800" dirty="0" smtClean="0"/>
              <a:t>Políticas de RRHH</a:t>
            </a:r>
          </a:p>
          <a:p>
            <a:pPr marL="342900" indent="-342900" algn="just">
              <a:buFont typeface="+mj-lt"/>
              <a:buAutoNum type="arabicPeriod"/>
            </a:pPr>
            <a:r>
              <a:rPr lang="es-CL" sz="1800" dirty="0" smtClean="0"/>
              <a:t>Plan de Capacitación Anual</a:t>
            </a:r>
          </a:p>
          <a:p>
            <a:pPr marL="342900" indent="-342900" algn="just">
              <a:buFont typeface="+mj-lt"/>
              <a:buAutoNum type="arabicPeriod"/>
            </a:pPr>
            <a:r>
              <a:rPr lang="es-CL" sz="1800" dirty="0" smtClean="0"/>
              <a:t>Reglamento de Higiene y Seguridad</a:t>
            </a:r>
          </a:p>
          <a:p>
            <a:pPr marL="342900" indent="-342900" algn="just">
              <a:buFont typeface="+mj-lt"/>
              <a:buAutoNum type="arabicPeriod"/>
            </a:pPr>
            <a:r>
              <a:rPr lang="es-CL" sz="1800" dirty="0" smtClean="0"/>
              <a:t>PLADECO</a:t>
            </a:r>
          </a:p>
          <a:p>
            <a:pPr marL="342900" indent="-342900" algn="just">
              <a:buFont typeface="+mj-lt"/>
              <a:buAutoNum type="arabicPeriod"/>
            </a:pPr>
            <a:endParaRPr lang="es-CL"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just"/>
            <a:endParaRPr lang="es-CL" sz="1800" dirty="0" smtClean="0"/>
          </a:p>
          <a:p>
            <a:pPr marL="342900" indent="-342900"/>
            <a:endParaRPr lang="es-CL" sz="1200" dirty="0" smtClean="0"/>
          </a:p>
          <a:p>
            <a:pPr marL="342900" indent="-342900"/>
            <a:endParaRPr lang="es-CL" sz="1200" dirty="0" smtClean="0"/>
          </a:p>
          <a:p>
            <a:pPr marL="342900" indent="-342900"/>
            <a:endParaRPr lang="es-CL" sz="1200" dirty="0" smtClean="0"/>
          </a:p>
          <a:p>
            <a:pPr marL="342900" indent="-342900"/>
            <a:r>
              <a:rPr lang="es-CL" sz="9600" dirty="0" smtClean="0"/>
              <a:t>GRACIAS</a:t>
            </a:r>
            <a:endParaRPr lang="es-CL"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714908"/>
          </a:xfrm>
        </p:spPr>
        <p:txBody>
          <a:bodyPr>
            <a:normAutofit/>
          </a:bodyPr>
          <a:lstStyle/>
          <a:p>
            <a:pPr algn="l"/>
            <a:r>
              <a:rPr lang="es-CL" sz="1800" b="1" i="1" dirty="0" smtClean="0"/>
              <a:t>1.2.1  Creación de un Centro de Estudios y Perfeccionamiento Municipal.</a:t>
            </a:r>
          </a:p>
          <a:p>
            <a:pPr algn="l"/>
            <a:endParaRPr lang="es-CL" sz="1600" b="1" i="1" dirty="0" smtClean="0"/>
          </a:p>
          <a:p>
            <a:pPr marL="342900" indent="-342900" algn="just">
              <a:buFont typeface="+mj-lt"/>
              <a:buAutoNum type="arabicPeriod"/>
            </a:pPr>
            <a:r>
              <a:rPr lang="es-CL" sz="1800" dirty="0" smtClean="0"/>
              <a:t>Todos los asistentes están de acuerdo con la creación de un Centro de Estudios Municipales, pero el título a continuación debe ser “</a:t>
            </a:r>
            <a:r>
              <a:rPr lang="es-CL" sz="1800" i="1" dirty="0" smtClean="0"/>
              <a:t>Formación Gremial</a:t>
            </a:r>
            <a:r>
              <a:rPr lang="es-CL" sz="1800" dirty="0" smtClean="0"/>
              <a:t>” en vez de perfeccionamiento municipal;</a:t>
            </a:r>
          </a:p>
          <a:p>
            <a:pPr marL="342900" indent="-342900" algn="just"/>
            <a:endParaRPr lang="es-CL" sz="1800" dirty="0" smtClean="0"/>
          </a:p>
          <a:p>
            <a:pPr marL="342900" indent="-342900" algn="just"/>
            <a:r>
              <a:rPr lang="es-CL" sz="1800" dirty="0" smtClean="0"/>
              <a:t>2.	Falta capacitación a muchos dirigentes que aún después de ejercer durante mucho tiempo, no conocen ni siquiera sus derechos;</a:t>
            </a:r>
          </a:p>
          <a:p>
            <a:pPr marL="342900" indent="-342900" algn="just"/>
            <a:endParaRPr lang="es-CL" sz="1800" dirty="0" smtClean="0"/>
          </a:p>
          <a:p>
            <a:pPr marL="342900" indent="-342900" algn="just">
              <a:buAutoNum type="arabicPeriod" startAt="3"/>
            </a:pPr>
            <a:r>
              <a:rPr lang="es-CL" sz="1800" dirty="0" smtClean="0"/>
              <a:t>Se debe tener una comunicación efectiva, vertical y única, la cual debe ser retroalimentada; </a:t>
            </a:r>
          </a:p>
          <a:p>
            <a:pPr marL="342900" indent="-342900" algn="just"/>
            <a:endParaRPr lang="es-CL" sz="1800" dirty="0" smtClean="0"/>
          </a:p>
          <a:p>
            <a:pPr marL="342900" indent="-342900" algn="just"/>
            <a:r>
              <a:rPr lang="es-CL" sz="1800" dirty="0" smtClean="0"/>
              <a:t>4. Para crear el Centro de Estudios, se debe aprovechar la capacidades y potencialidades profesionales que existen en los Municipios,</a:t>
            </a:r>
            <a:endParaRPr lang="es-CL"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714908"/>
          </a:xfrm>
        </p:spPr>
        <p:txBody>
          <a:bodyPr>
            <a:normAutofit/>
          </a:bodyPr>
          <a:lstStyle/>
          <a:p>
            <a:pPr marL="342900" indent="-342900" algn="just"/>
            <a:r>
              <a:rPr lang="es-CL" sz="1800" dirty="0" smtClean="0"/>
              <a:t>5.	Lo que se comunique, primero debe ser a los dirigentes de base y esa comunicación debe estar </a:t>
            </a:r>
            <a:r>
              <a:rPr lang="es-CL" sz="1800" dirty="0" err="1" smtClean="0"/>
              <a:t>encriptada</a:t>
            </a:r>
            <a:r>
              <a:rPr lang="es-CL" sz="1800" dirty="0" smtClean="0"/>
              <a:t> para que sólo el dirigente  destinatario pueda leerla y así conservar la primicia de la noticia; </a:t>
            </a:r>
          </a:p>
          <a:p>
            <a:pPr marL="342900" indent="-342900" algn="just"/>
            <a:endParaRPr lang="es-CL" sz="1800" dirty="0" smtClean="0"/>
          </a:p>
          <a:p>
            <a:pPr marL="342900" indent="-342900" algn="just">
              <a:buAutoNum type="arabicPeriod" startAt="6"/>
            </a:pPr>
            <a:r>
              <a:rPr lang="es-CL" sz="1800" dirty="0" smtClean="0"/>
              <a:t>La liberación de la noticia en la página web institucional, debe ser después que transcurra un tiempo prudente, para que ninguna otra persona se arrogue representaciones que no tienen, antes que los dirigentes de ASEMUCH;</a:t>
            </a:r>
          </a:p>
          <a:p>
            <a:pPr marL="342900" indent="-342900" algn="just"/>
            <a:endParaRPr lang="es-CL" sz="1800" dirty="0" smtClean="0"/>
          </a:p>
          <a:p>
            <a:pPr marL="342900" indent="-342900" algn="just"/>
            <a:r>
              <a:rPr lang="es-CL" sz="1800" dirty="0" smtClean="0"/>
              <a:t>7.	Hay una pérdida paulatina de valores de los trabajadores en lo que se refiere a la unión de los mismos;</a:t>
            </a:r>
          </a:p>
          <a:p>
            <a:pPr marL="342900" indent="-342900" algn="just"/>
            <a:endParaRPr lang="es-CL" sz="1800" dirty="0" smtClean="0"/>
          </a:p>
          <a:p>
            <a:pPr marL="342900" indent="-342900" algn="just">
              <a:buFont typeface="Arial" pitchFamily="34" charset="0"/>
              <a:buAutoNum type="arabicPeriod" startAt="8"/>
            </a:pPr>
            <a:r>
              <a:rPr lang="es-CL" sz="1800" dirty="0" smtClean="0"/>
              <a:t>Se debe aplicar la “Gestión del Conocimiento”, para que la información no se desvirtúe;</a:t>
            </a:r>
          </a:p>
          <a:p>
            <a:pPr marL="342900" indent="-342900" algn="just"/>
            <a:endParaRPr lang="es-CL" sz="1800" dirty="0" smtClean="0"/>
          </a:p>
          <a:p>
            <a:pPr marL="342900" indent="-342900" algn="just"/>
            <a:endParaRPr lang="es-CL" sz="1800" dirty="0" smtClean="0"/>
          </a:p>
          <a:p>
            <a:pPr marL="342900" indent="-342900" algn="just">
              <a:buFont typeface="+mj-lt"/>
              <a:buAutoNum type="arabicPeriod"/>
            </a:pPr>
            <a:endParaRPr lang="es-CL" sz="1600" dirty="0" smtClean="0"/>
          </a:p>
          <a:p>
            <a:pPr marL="342900" indent="-342900" algn="just"/>
            <a:endParaRPr lang="es-CL"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marL="342900" indent="-342900" algn="just">
              <a:buAutoNum type="arabicPeriod" startAt="9"/>
            </a:pPr>
            <a:r>
              <a:rPr lang="es-CL" sz="1800" dirty="0" smtClean="0"/>
              <a:t>El Centro de Estudios por una cuestión de recursos, debe ser creado en etapas, en primera instancia en forma centralizada, luego de forma </a:t>
            </a:r>
            <a:r>
              <a:rPr lang="es-CL" sz="1800" dirty="0" err="1" smtClean="0"/>
              <a:t>bi</a:t>
            </a:r>
            <a:r>
              <a:rPr lang="es-CL" sz="1800" dirty="0" smtClean="0"/>
              <a:t>-regional y posteriormente regional, para terminar con capacitaciones provinciales y comunales;</a:t>
            </a:r>
          </a:p>
          <a:p>
            <a:pPr marL="342900" indent="-342900" algn="just"/>
            <a:endParaRPr lang="es-CL" sz="1800" dirty="0" smtClean="0"/>
          </a:p>
          <a:p>
            <a:pPr marL="342900" indent="-342900" algn="just">
              <a:buAutoNum type="arabicPeriod" startAt="10"/>
            </a:pPr>
            <a:r>
              <a:rPr lang="es-CL" sz="1800" dirty="0" smtClean="0"/>
              <a:t>Como una cuestión más de funcionamiento, se sugiere ocupar todas las herramientas que provee el Internet, E-</a:t>
            </a:r>
            <a:r>
              <a:rPr lang="es-CL" sz="1800" dirty="0" err="1" smtClean="0"/>
              <a:t>Learning</a:t>
            </a:r>
            <a:r>
              <a:rPr lang="es-CL" sz="1800" dirty="0" smtClean="0"/>
              <a:t>, convenios con </a:t>
            </a:r>
            <a:r>
              <a:rPr lang="es-CL" sz="1800" dirty="0" err="1" smtClean="0"/>
              <a:t>ONGs</a:t>
            </a:r>
            <a:r>
              <a:rPr lang="es-CL" sz="1800" dirty="0" smtClean="0"/>
              <a:t>, y por sobretodo aprovechar las ofertas que hace la CUT, para formación de dirigentes sindicales;</a:t>
            </a:r>
          </a:p>
          <a:p>
            <a:pPr marL="342900" indent="-342900" algn="just"/>
            <a:endParaRPr lang="es-CL" sz="1800" dirty="0" smtClean="0"/>
          </a:p>
          <a:p>
            <a:pPr marL="342900" indent="-342900" algn="just">
              <a:buAutoNum type="arabicPeriod" startAt="11"/>
            </a:pPr>
            <a:r>
              <a:rPr lang="es-CL" sz="1800" dirty="0" smtClean="0"/>
              <a:t>Hay que utilizar los medios que estén disponibles para una comunicación efectiva, vertical y única;</a:t>
            </a:r>
          </a:p>
          <a:p>
            <a:pPr marL="342900" indent="-342900" algn="just"/>
            <a:endParaRPr lang="es-CL" sz="1800" dirty="0" smtClean="0"/>
          </a:p>
          <a:p>
            <a:pPr marL="342900" indent="-342900" algn="just">
              <a:buAutoNum type="arabicPeriod" startAt="12"/>
            </a:pPr>
            <a:r>
              <a:rPr lang="es-CL" sz="1800" dirty="0" smtClean="0"/>
              <a:t>La página web municipal, debe entregar más y mejor información;</a:t>
            </a:r>
          </a:p>
          <a:p>
            <a:pPr marL="342900" indent="-342900" algn="l"/>
            <a:endParaRPr lang="es-CL" sz="1900" dirty="0" smtClean="0"/>
          </a:p>
          <a:p>
            <a:pPr marL="342900" indent="-342900" algn="l"/>
            <a:endParaRPr lang="es-CL" sz="1900" dirty="0" smtClean="0"/>
          </a:p>
          <a:p>
            <a:pPr marL="342900" indent="-342900" algn="l"/>
            <a:endParaRPr lang="es-CL" sz="1600" dirty="0" smtClean="0"/>
          </a:p>
          <a:p>
            <a:pPr marL="342900" indent="-342900" algn="l"/>
            <a:endParaRPr lang="es-CL" sz="1600" dirty="0" smtClean="0"/>
          </a:p>
          <a:p>
            <a:pPr algn="l"/>
            <a:endParaRPr lang="es-CL"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marL="342900" indent="-342900" algn="just"/>
            <a:r>
              <a:rPr lang="es-CL" sz="1800" dirty="0" smtClean="0"/>
              <a:t>13.	Debe existir un relato único y un lenguaje común; </a:t>
            </a:r>
          </a:p>
          <a:p>
            <a:pPr marL="342900" indent="-342900" algn="just"/>
            <a:endParaRPr lang="es-CL" sz="1800" dirty="0" smtClean="0"/>
          </a:p>
          <a:p>
            <a:pPr marL="342900" indent="-342900" algn="just">
              <a:buAutoNum type="arabicPeriod" startAt="14"/>
            </a:pPr>
            <a:r>
              <a:rPr lang="es-CL" sz="1800" dirty="0" smtClean="0"/>
              <a:t>Que se puedan constituir OTEC a nivel gremial;</a:t>
            </a:r>
          </a:p>
          <a:p>
            <a:pPr marL="342900" indent="-342900" algn="just"/>
            <a:endParaRPr lang="es-CL" sz="1800" dirty="0" smtClean="0"/>
          </a:p>
          <a:p>
            <a:pPr marL="342900" indent="-342900" algn="just"/>
            <a:r>
              <a:rPr lang="es-CL" sz="1800" dirty="0" smtClean="0"/>
              <a:t>15.	 Que se libere el código SENCE para los funcionarios municipales como lo hacen con los trabajadores privados:</a:t>
            </a:r>
          </a:p>
          <a:p>
            <a:pPr algn="l"/>
            <a:endParaRPr lang="es-CL"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l"/>
            <a:r>
              <a:rPr lang="es-CL" sz="1800" b="1" i="1" dirty="0" smtClean="0"/>
              <a:t>1.2.2  Aplicación de las Tecnologías de información de Punta</a:t>
            </a:r>
          </a:p>
          <a:p>
            <a:pPr algn="l"/>
            <a:endParaRPr lang="es-CL" sz="1800" b="1" i="1" dirty="0" smtClean="0"/>
          </a:p>
          <a:p>
            <a:pPr marL="342900" indent="-342900" algn="just">
              <a:buAutoNum type="arabicPeriod"/>
            </a:pPr>
            <a:r>
              <a:rPr lang="es-CL" sz="1800" dirty="0" smtClean="0"/>
              <a:t>Para los asistentes  y por unanimidad es necesario que se apliquen todas las tecnologías de punta para lograr una comunicación efectiva;</a:t>
            </a:r>
          </a:p>
          <a:p>
            <a:pPr marL="342900" indent="-342900" algn="just">
              <a:buAutoNum type="arabicPeriod"/>
            </a:pPr>
            <a:endParaRPr lang="es-CL" sz="1800" dirty="0" smtClean="0"/>
          </a:p>
          <a:p>
            <a:pPr marL="342900" indent="-342900" algn="just">
              <a:buAutoNum type="arabicPeriod"/>
            </a:pPr>
            <a:r>
              <a:rPr lang="es-CL" sz="1800" dirty="0" smtClean="0"/>
              <a:t>Se debe resguardar lo que se comunica a través de la transparencia de quienes comunican y lo que comunican y se insiste en que la comunicación debe ser, vertical, lenguaje común, relato único y retroalimentada.</a:t>
            </a:r>
          </a:p>
          <a:p>
            <a:pPr marL="342900" indent="-342900" algn="just">
              <a:buAutoNum type="arabicPeriod"/>
            </a:pPr>
            <a:endParaRPr lang="es-CL" sz="1800" dirty="0" smtClean="0"/>
          </a:p>
          <a:p>
            <a:pPr marL="342900" indent="-342900" algn="just">
              <a:buAutoNum type="arabicPeriod"/>
            </a:pPr>
            <a:r>
              <a:rPr lang="es-CL" sz="1800" dirty="0" smtClean="0"/>
              <a:t>Se deben tener las precauciones necesarias para que la información no sea manipulada de acuerdo a intereses y para ello se debe ser transparente.</a:t>
            </a:r>
          </a:p>
          <a:p>
            <a:pPr algn="l"/>
            <a:endParaRPr lang="es-CL" sz="1600" b="1" i="1" dirty="0" smtClean="0"/>
          </a:p>
          <a:p>
            <a:pPr algn="l"/>
            <a:endParaRPr lang="es-CL" sz="1600" b="1" i="1" dirty="0" smtClean="0"/>
          </a:p>
          <a:p>
            <a:pPr algn="l"/>
            <a:endParaRPr lang="es-CL"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a:bodyPr>
          <a:lstStyle/>
          <a:p>
            <a:pPr algn="l"/>
            <a:r>
              <a:rPr lang="es-CL" sz="1800" b="1" i="1" dirty="0" smtClean="0"/>
              <a:t>1.2.3 Creación de instancias participación efectiva en las negociaciones de la Directiva de ASEMUCH,  a través de encuestas en línea.</a:t>
            </a:r>
          </a:p>
          <a:p>
            <a:pPr algn="l"/>
            <a:endParaRPr lang="es-CL" sz="1800" b="1" i="1" dirty="0" smtClean="0"/>
          </a:p>
          <a:p>
            <a:pPr marL="342900" indent="-342900" algn="just">
              <a:buFont typeface="+mj-lt"/>
              <a:buAutoNum type="arabicPeriod"/>
            </a:pPr>
            <a:r>
              <a:rPr lang="es-CL" sz="1800" dirty="0" smtClean="0"/>
              <a:t>Los asistentes están de acuerdo por unanimidad que debe existir la participación en las negociaciones a través de consultas en línea y/o correos.</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La participación toma muchas formas, pero de acuerdo a los tiempos, es necesario ocupar los adelantos tecnológicos y junto con ello los resguardos necesarios, para una adecuada transparencia.</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Por lo que se hace estrictamente necesario un reglamento claro y transparente de cómo será la participación y su validez en el proceso de negociación</a:t>
            </a:r>
          </a:p>
          <a:p>
            <a:pPr marL="342900" indent="-342900" algn="l"/>
            <a:endParaRPr lang="es-CL" sz="1800" dirty="0" smtClean="0"/>
          </a:p>
          <a:p>
            <a:pPr marL="342900" indent="-342900" algn="l">
              <a:buFont typeface="Wingdings" pitchFamily="2" charset="2"/>
              <a:buChar char="v"/>
            </a:pPr>
            <a:endParaRPr lang="es-CL" sz="1600" dirty="0" smtClean="0"/>
          </a:p>
          <a:p>
            <a:pPr marL="342900" indent="-342900" algn="l">
              <a:buFont typeface="Wingdings" pitchFamily="2" charset="2"/>
              <a:buChar char="v"/>
            </a:pPr>
            <a:endParaRPr lang="es-CL" sz="1600" dirty="0" smtClean="0"/>
          </a:p>
          <a:p>
            <a:pPr marL="342900" indent="-342900" algn="l"/>
            <a:endParaRPr lang="es-CL"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lnSpcReduction="10000"/>
          </a:bodyPr>
          <a:lstStyle/>
          <a:p>
            <a:pPr marL="342900" indent="-342900" algn="l">
              <a:buFont typeface="+mj-lt"/>
              <a:buAutoNum type="arabicPeriod" startAt="4"/>
            </a:pPr>
            <a:r>
              <a:rPr lang="es-CL" sz="1800" dirty="0" smtClean="0"/>
              <a:t>Este tipo de participación en línea exige al menos cuatro elementos:</a:t>
            </a:r>
          </a:p>
          <a:p>
            <a:pPr marL="342900" indent="-342900" algn="l">
              <a:buFont typeface="+mj-lt"/>
              <a:buAutoNum type="arabicPeriod" startAt="4"/>
            </a:pPr>
            <a:endParaRPr lang="es-CL" sz="1800" dirty="0" smtClean="0"/>
          </a:p>
          <a:p>
            <a:pPr marL="342900" indent="-342900" algn="l">
              <a:buFont typeface="Wingdings" pitchFamily="2" charset="2"/>
              <a:buChar char="v"/>
            </a:pPr>
            <a:r>
              <a:rPr lang="es-CL" sz="1800" dirty="0" smtClean="0"/>
              <a:t>Tener el padrón de las asociaciones actualizado</a:t>
            </a:r>
          </a:p>
          <a:p>
            <a:pPr algn="l"/>
            <a:endParaRPr lang="es-CL" sz="1800" dirty="0" smtClean="0"/>
          </a:p>
          <a:p>
            <a:pPr marL="342900" indent="-342900" algn="just">
              <a:buFont typeface="Wingdings" pitchFamily="2" charset="2"/>
              <a:buChar char="v"/>
            </a:pPr>
            <a:r>
              <a:rPr lang="es-CL" sz="1800" dirty="0" smtClean="0"/>
              <a:t>Tener claridad de la situación reglamentaria de las asociaciones que conforman ASEMUCH para establecer el derecho a votar, para lo cual se pide que los dirigentes sean más responsables para tener sus cuotas al día;</a:t>
            </a:r>
          </a:p>
          <a:p>
            <a:pPr marL="342900" indent="-342900" algn="just">
              <a:buFont typeface="Wingdings" pitchFamily="2" charset="2"/>
              <a:buChar char="v"/>
            </a:pPr>
            <a:endParaRPr lang="es-CL" sz="1800" dirty="0" smtClean="0"/>
          </a:p>
          <a:p>
            <a:pPr marL="342900" indent="-342900" algn="just">
              <a:buFont typeface="Wingdings" pitchFamily="2" charset="2"/>
              <a:buChar char="v"/>
            </a:pPr>
            <a:r>
              <a:rPr lang="es-CL" sz="1800" dirty="0" smtClean="0"/>
              <a:t>El padrón debe ser público y de acceso libre en cuanto a la información reglamentaria.</a:t>
            </a:r>
          </a:p>
          <a:p>
            <a:pPr marL="342900" indent="-342900" algn="just">
              <a:buFont typeface="Wingdings" pitchFamily="2" charset="2"/>
              <a:buChar char="v"/>
            </a:pPr>
            <a:endParaRPr lang="es-CL" sz="1800" dirty="0" smtClean="0"/>
          </a:p>
          <a:p>
            <a:pPr marL="342900" indent="-342900" algn="just">
              <a:buFont typeface="Wingdings" pitchFamily="2" charset="2"/>
              <a:buChar char="v"/>
            </a:pPr>
            <a:r>
              <a:rPr lang="es-CL" sz="1800" dirty="0" smtClean="0"/>
              <a:t>Cada que una cuestión sea sometida al escrutinio de las Asociaciones de Base debe entregarse en un cuadro simple los resultados de la votación, pero con el requisito que debe publicarse qué posición tomo cada Asociación, lo que votó y los números de socios que representan.</a:t>
            </a:r>
          </a:p>
          <a:p>
            <a:pPr algn="l"/>
            <a:endParaRPr lang="es-CL" sz="1600" dirty="0" smtClean="0"/>
          </a:p>
          <a:p>
            <a:pPr algn="l"/>
            <a:endParaRPr lang="es-CL"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1"/>
            <a:ext cx="7772400" cy="571503"/>
          </a:xfrm>
        </p:spPr>
        <p:txBody>
          <a:bodyPr>
            <a:normAutofit/>
          </a:bodyPr>
          <a:lstStyle/>
          <a:p>
            <a:r>
              <a:rPr lang="es-CL" sz="2800" dirty="0" smtClean="0"/>
              <a:t>LA FORMACIÓN SINDICAL Y LA COMUNICACIÓN</a:t>
            </a:r>
            <a:endParaRPr lang="es-CL" sz="2800" dirty="0"/>
          </a:p>
        </p:txBody>
      </p:sp>
      <p:sp>
        <p:nvSpPr>
          <p:cNvPr id="3" name="2 Subtítulo"/>
          <p:cNvSpPr>
            <a:spLocks noGrp="1"/>
          </p:cNvSpPr>
          <p:nvPr>
            <p:ph type="subTitle" idx="1"/>
          </p:nvPr>
        </p:nvSpPr>
        <p:spPr>
          <a:xfrm>
            <a:off x="714348" y="1285860"/>
            <a:ext cx="7786742" cy="4352940"/>
          </a:xfrm>
        </p:spPr>
        <p:txBody>
          <a:bodyPr>
            <a:normAutofit lnSpcReduction="10000"/>
          </a:bodyPr>
          <a:lstStyle/>
          <a:p>
            <a:pPr algn="l"/>
            <a:r>
              <a:rPr lang="es-CL" sz="1800" b="1" i="1" dirty="0" smtClean="0"/>
              <a:t>1.2.4  Actualizar y levantar nuevos perfiles laborales</a:t>
            </a:r>
          </a:p>
          <a:p>
            <a:pPr algn="l"/>
            <a:endParaRPr lang="es-CL" sz="1800" b="1" i="1" dirty="0" smtClean="0"/>
          </a:p>
          <a:p>
            <a:pPr marL="342900" indent="-342900" algn="just">
              <a:buFont typeface="+mj-lt"/>
              <a:buAutoNum type="arabicPeriod"/>
            </a:pPr>
            <a:r>
              <a:rPr lang="es-CL" sz="1800" dirty="0" smtClean="0"/>
              <a:t>Los asistentes concuerdan que es necesario y urgente actualizar los perfiles laborales y levantar nuevos;</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De acuerdo a información entregada se valora que ASEMUCH esté trabajando en la actualización y levantamiento de los perfiles;</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Se destaca la escasa importancia que los dirigentes de Base le han dado a la construcción de estos perfiles de acuerdo al trabajo hasta ahora desarrollado;</a:t>
            </a:r>
          </a:p>
          <a:p>
            <a:pPr marL="342900" indent="-342900" algn="just">
              <a:buFont typeface="+mj-lt"/>
              <a:buAutoNum type="arabicPeriod"/>
            </a:pPr>
            <a:endParaRPr lang="es-CL" sz="1800" dirty="0" smtClean="0"/>
          </a:p>
          <a:p>
            <a:pPr marL="342900" indent="-342900" algn="just">
              <a:buFont typeface="+mj-lt"/>
              <a:buAutoNum type="arabicPeriod"/>
            </a:pPr>
            <a:r>
              <a:rPr lang="es-CL" sz="1800" dirty="0" smtClean="0"/>
              <a:t>Se concuerda que los perfiles laborales permiten ayudar a construir las nuevas plantas</a:t>
            </a:r>
          </a:p>
          <a:p>
            <a:pPr algn="l"/>
            <a:r>
              <a:rPr lang="es-CL" sz="1600" b="1" i="1" dirty="0" smtClean="0"/>
              <a:t> </a:t>
            </a:r>
          </a:p>
          <a:p>
            <a:pPr algn="l"/>
            <a:endParaRPr lang="es-CL" sz="16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937</Words>
  <Application>Microsoft Office PowerPoint</Application>
  <PresentationFormat>Presentación en pantalla (4:3)</PresentationFormat>
  <Paragraphs>121</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Wingdings</vt:lpstr>
      <vt:lpstr>Tema de Office</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lpstr>LA FORMACIÓN SINDICAL Y LA COMUNICACIÓN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FORMACIÓN SINDICAL Y LA COMUNICACIÓN</dc:title>
  <dc:creator>Daniel Bravo</dc:creator>
  <cp:lastModifiedBy>ramon chanqueo</cp:lastModifiedBy>
  <cp:revision>28</cp:revision>
  <dcterms:created xsi:type="dcterms:W3CDTF">2017-05-30T21:48:44Z</dcterms:created>
  <dcterms:modified xsi:type="dcterms:W3CDTF">2017-06-02T16:32:05Z</dcterms:modified>
</cp:coreProperties>
</file>