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7"/>
  </p:notesMasterIdLst>
  <p:sldIdLst>
    <p:sldId id="256" r:id="rId2"/>
    <p:sldId id="365" r:id="rId3"/>
    <p:sldId id="367" r:id="rId4"/>
    <p:sldId id="376" r:id="rId5"/>
    <p:sldId id="264" r:id="rId6"/>
    <p:sldId id="372" r:id="rId7"/>
    <p:sldId id="342" r:id="rId8"/>
    <p:sldId id="370" r:id="rId9"/>
    <p:sldId id="369" r:id="rId10"/>
    <p:sldId id="368" r:id="rId11"/>
    <p:sldId id="373" r:id="rId12"/>
    <p:sldId id="351" r:id="rId13"/>
    <p:sldId id="374" r:id="rId14"/>
    <p:sldId id="324" r:id="rId15"/>
    <p:sldId id="325" r:id="rId16"/>
    <p:sldId id="327" r:id="rId17"/>
    <p:sldId id="328" r:id="rId18"/>
    <p:sldId id="329" r:id="rId19"/>
    <p:sldId id="330" r:id="rId20"/>
    <p:sldId id="331" r:id="rId21"/>
    <p:sldId id="332" r:id="rId22"/>
    <p:sldId id="333" r:id="rId23"/>
    <p:sldId id="334" r:id="rId24"/>
    <p:sldId id="335" r:id="rId25"/>
    <p:sldId id="336" r:id="rId26"/>
    <p:sldId id="337" r:id="rId27"/>
    <p:sldId id="338" r:id="rId28"/>
    <p:sldId id="339" r:id="rId29"/>
    <p:sldId id="340" r:id="rId30"/>
    <p:sldId id="341" r:id="rId31"/>
    <p:sldId id="263" r:id="rId32"/>
    <p:sldId id="321" r:id="rId33"/>
    <p:sldId id="377" r:id="rId34"/>
    <p:sldId id="322" r:id="rId35"/>
    <p:sldId id="378" r:id="rId36"/>
    <p:sldId id="267" r:id="rId37"/>
    <p:sldId id="269" r:id="rId38"/>
    <p:sldId id="270" r:id="rId39"/>
    <p:sldId id="271" r:id="rId40"/>
    <p:sldId id="272" r:id="rId41"/>
    <p:sldId id="273" r:id="rId42"/>
    <p:sldId id="274" r:id="rId43"/>
    <p:sldId id="268" r:id="rId44"/>
    <p:sldId id="275" r:id="rId45"/>
    <p:sldId id="276" r:id="rId46"/>
    <p:sldId id="277" r:id="rId47"/>
    <p:sldId id="278" r:id="rId48"/>
    <p:sldId id="279" r:id="rId49"/>
    <p:sldId id="280" r:id="rId50"/>
    <p:sldId id="281" r:id="rId51"/>
    <p:sldId id="282" r:id="rId52"/>
    <p:sldId id="283" r:id="rId53"/>
    <p:sldId id="284" r:id="rId54"/>
    <p:sldId id="285" r:id="rId55"/>
    <p:sldId id="286" r:id="rId56"/>
    <p:sldId id="287" r:id="rId57"/>
    <p:sldId id="355" r:id="rId58"/>
    <p:sldId id="356" r:id="rId59"/>
    <p:sldId id="357" r:id="rId60"/>
    <p:sldId id="358" r:id="rId61"/>
    <p:sldId id="359" r:id="rId62"/>
    <p:sldId id="360" r:id="rId63"/>
    <p:sldId id="362" r:id="rId64"/>
    <p:sldId id="361" r:id="rId65"/>
    <p:sldId id="304" r:id="rId66"/>
    <p:sldId id="305" r:id="rId67"/>
    <p:sldId id="306" r:id="rId68"/>
    <p:sldId id="307" r:id="rId69"/>
    <p:sldId id="308" r:id="rId70"/>
    <p:sldId id="309" r:id="rId71"/>
    <p:sldId id="288" r:id="rId72"/>
    <p:sldId id="310" r:id="rId73"/>
    <p:sldId id="311" r:id="rId74"/>
    <p:sldId id="312" r:id="rId75"/>
    <p:sldId id="313" r:id="rId76"/>
    <p:sldId id="314" r:id="rId77"/>
    <p:sldId id="315" r:id="rId78"/>
    <p:sldId id="316" r:id="rId79"/>
    <p:sldId id="317" r:id="rId80"/>
    <p:sldId id="318" r:id="rId81"/>
    <p:sldId id="319" r:id="rId82"/>
    <p:sldId id="320" r:id="rId83"/>
    <p:sldId id="289" r:id="rId84"/>
    <p:sldId id="290" r:id="rId85"/>
    <p:sldId id="291" r:id="rId86"/>
    <p:sldId id="292" r:id="rId87"/>
    <p:sldId id="293" r:id="rId88"/>
    <p:sldId id="294" r:id="rId89"/>
    <p:sldId id="295" r:id="rId90"/>
    <p:sldId id="296" r:id="rId91"/>
    <p:sldId id="297" r:id="rId92"/>
    <p:sldId id="298" r:id="rId93"/>
    <p:sldId id="299" r:id="rId94"/>
    <p:sldId id="300" r:id="rId95"/>
    <p:sldId id="301" r:id="rId96"/>
    <p:sldId id="302" r:id="rId97"/>
    <p:sldId id="303" r:id="rId98"/>
    <p:sldId id="257" r:id="rId99"/>
    <p:sldId id="260" r:id="rId100"/>
    <p:sldId id="259" r:id="rId101"/>
    <p:sldId id="258" r:id="rId102"/>
    <p:sldId id="261" r:id="rId103"/>
    <p:sldId id="262" r:id="rId104"/>
    <p:sldId id="265" r:id="rId105"/>
    <p:sldId id="266" r:id="rId106"/>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tb" initials="p"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sorterViewPr>
    <p:cViewPr>
      <p:scale>
        <a:sx n="100" d="100"/>
        <a:sy n="100" d="100"/>
      </p:scale>
      <p:origin x="0" y="582"/>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07" Type="http://schemas.openxmlformats.org/officeDocument/2006/relationships/notesMaster" Target="notesMasters/notesMaster1.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110"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commentAuthors" Target="commentAuthor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presProps" Target="presProps.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7-03-15T10:38:04.585" idx="1">
    <p:pos x="945" y="258"/>
    <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4AE2DFB-FD99-4F24-8AFF-E420D94194F4}" type="datetimeFigureOut">
              <a:rPr lang="es-MX" smtClean="0"/>
              <a:t>02/06/2017</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598FFCC-102D-4B17-AA15-538272ED92E7}" type="slidenum">
              <a:rPr lang="es-MX" smtClean="0"/>
              <a:t>‹Nº›</a:t>
            </a:fld>
            <a:endParaRPr lang="es-MX"/>
          </a:p>
        </p:txBody>
      </p:sp>
    </p:spTree>
    <p:extLst>
      <p:ext uri="{BB962C8B-B14F-4D97-AF65-F5344CB8AC3E}">
        <p14:creationId xmlns:p14="http://schemas.microsoft.com/office/powerpoint/2010/main" val="229955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F2DB8A58-7732-43F0-A415-270EA82EFF94}" type="slidenum">
              <a:rPr lang="es-CL" smtClean="0">
                <a:latin typeface="Arial" charset="0"/>
                <a:cs typeface="Arial" charset="0"/>
              </a:rPr>
              <a:pPr fontAlgn="base">
                <a:spcBef>
                  <a:spcPct val="0"/>
                </a:spcBef>
                <a:spcAft>
                  <a:spcPct val="0"/>
                </a:spcAft>
              </a:pPr>
              <a:t>3</a:t>
            </a:fld>
            <a:endParaRPr lang="es-CL" dirty="0" smtClean="0">
              <a:latin typeface="Arial" charset="0"/>
              <a:cs typeface="Arial" charset="0"/>
            </a:endParaRPr>
          </a:p>
        </p:txBody>
      </p:sp>
      <p:sp>
        <p:nvSpPr>
          <p:cNvPr id="28674"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884EF728-D217-4AF8-BF20-B5681DC1D109}" type="slidenum">
              <a:rPr lang="es-CL" sz="1200">
                <a:latin typeface="Calibri" pitchFamily="34" charset="0"/>
              </a:rPr>
              <a:pPr algn="r"/>
              <a:t>3</a:t>
            </a:fld>
            <a:endParaRPr lang="es-CL" sz="1200" dirty="0">
              <a:latin typeface="Calibri" pitchFamily="34" charset="0"/>
            </a:endParaRPr>
          </a:p>
        </p:txBody>
      </p:sp>
      <p:sp>
        <p:nvSpPr>
          <p:cNvPr id="28675"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5BD91143-2728-41B7-905D-A258BCA0BE7E}" type="slidenum">
              <a:rPr lang="es-CL" sz="1200">
                <a:latin typeface="Calibri" pitchFamily="34" charset="0"/>
              </a:rPr>
              <a:pPr algn="r"/>
              <a:t>3</a:t>
            </a:fld>
            <a:endParaRPr lang="es-CL" sz="1200" dirty="0">
              <a:latin typeface="Calibri" pitchFamily="34" charset="0"/>
            </a:endParaRPr>
          </a:p>
        </p:txBody>
      </p:sp>
      <p:sp>
        <p:nvSpPr>
          <p:cNvPr id="28676"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8677" name="Rectangle 3"/>
          <p:cNvSpPr>
            <a:spLocks noGrp="1" noChangeArrowheads="1"/>
          </p:cNvSpPr>
          <p:nvPr>
            <p:ph type="body" idx="1"/>
          </p:nvPr>
        </p:nvSpPr>
        <p:spPr bwMode="auto">
          <a:noFill/>
        </p:spPr>
        <p:txBody>
          <a:bodyPr/>
          <a:lstStyle/>
          <a:p>
            <a:pPr eaLnBrk="1" hangingPunct="1">
              <a:spcBef>
                <a:spcPct val="0"/>
              </a:spcBef>
            </a:pPr>
            <a:endParaRPr lang="en-US" dirty="0" smtClean="0"/>
          </a:p>
        </p:txBody>
      </p:sp>
    </p:spTree>
    <p:extLst>
      <p:ext uri="{BB962C8B-B14F-4D97-AF65-F5344CB8AC3E}">
        <p14:creationId xmlns:p14="http://schemas.microsoft.com/office/powerpoint/2010/main" val="27714954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B1838A89-CFF1-400B-BCE7-742557BEABF4}" type="slidenum">
              <a:rPr lang="es-MX" smtClean="0"/>
              <a:pPr/>
              <a:t>6</a:t>
            </a:fld>
            <a:endParaRPr lang="es-MX"/>
          </a:p>
        </p:txBody>
      </p:sp>
    </p:spTree>
    <p:extLst>
      <p:ext uri="{BB962C8B-B14F-4D97-AF65-F5344CB8AC3E}">
        <p14:creationId xmlns:p14="http://schemas.microsoft.com/office/powerpoint/2010/main" val="5238221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09"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algn="r"/>
            <a:fld id="{91EF533E-96BF-4D05-A58D-0B98CA4B1C35}" type="slidenum">
              <a:rPr lang="es-CL" sz="1200"/>
              <a:pPr algn="r"/>
              <a:t>12</a:t>
            </a:fld>
            <a:endParaRPr lang="es-CL" sz="1200"/>
          </a:p>
        </p:txBody>
      </p:sp>
      <p:sp>
        <p:nvSpPr>
          <p:cNvPr id="162818" name="Rectangle 7"/>
          <p:cNvSpPr txBox="1">
            <a:spLocks noGrp="1" noChangeArrowheads="1"/>
          </p:cNvSpPr>
          <p:nvPr/>
        </p:nvSpPr>
        <p:spPr bwMode="auto">
          <a:xfrm>
            <a:off x="3884613" y="8685213"/>
            <a:ext cx="2971800" cy="457200"/>
          </a:xfrm>
          <a:prstGeom prst="rect">
            <a:avLst/>
          </a:prstGeom>
          <a:noFill/>
          <a:ln>
            <a:miter lim="800000"/>
            <a:headEnd/>
            <a:tailEnd/>
          </a:ln>
        </p:spPr>
        <p:txBody>
          <a:bodyPr anchor="b"/>
          <a:lstStyle/>
          <a:p>
            <a:pPr algn="r">
              <a:defRPr/>
            </a:pPr>
            <a:fld id="{A54B09A3-5716-409D-9945-B4351728ADD1}" type="slidenum">
              <a:rPr lang="es-CL" sz="1200">
                <a:latin typeface="+mn-lt"/>
                <a:cs typeface="+mn-cs"/>
              </a:rPr>
              <a:pPr algn="r">
                <a:defRPr/>
              </a:pPr>
              <a:t>12</a:t>
            </a:fld>
            <a:endParaRPr lang="es-CL" sz="1200">
              <a:latin typeface="+mn-lt"/>
              <a:cs typeface="+mn-cs"/>
            </a:endParaRPr>
          </a:p>
        </p:txBody>
      </p:sp>
      <p:sp>
        <p:nvSpPr>
          <p:cNvPr id="119811"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119812" name="Rectangle 3"/>
          <p:cNvSpPr>
            <a:spLocks noGrp="1" noChangeArrowheads="1"/>
          </p:cNvSpPr>
          <p:nvPr>
            <p:ph type="body" idx="1"/>
          </p:nvPr>
        </p:nvSpPr>
        <p:spPr bwMode="auto">
          <a:noFill/>
        </p:spPr>
        <p:txBody>
          <a:bodyPr/>
          <a:lstStyle/>
          <a:p>
            <a:pPr eaLnBrk="1" hangingPunct="1">
              <a:spcBef>
                <a:spcPct val="0"/>
              </a:spcBef>
            </a:pPr>
            <a:endParaRPr lang="en-US" smtClean="0"/>
          </a:p>
        </p:txBody>
      </p:sp>
    </p:spTree>
    <p:extLst>
      <p:ext uri="{BB962C8B-B14F-4D97-AF65-F5344CB8AC3E}">
        <p14:creationId xmlns:p14="http://schemas.microsoft.com/office/powerpoint/2010/main" val="33199267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2DD1FBC7-3BD8-452C-9629-2ADC4566395E}" type="datetimeFigureOut">
              <a:rPr lang="es-MX" smtClean="0"/>
              <a:t>02/06/2017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8A8A1340-AAB6-47A9-B09B-0DF2FC1D0BDD}" type="slidenum">
              <a:rPr lang="es-MX" smtClean="0"/>
              <a:t>‹Nº›</a:t>
            </a:fld>
            <a:endParaRPr lang="es-MX"/>
          </a:p>
        </p:txBody>
      </p:sp>
    </p:spTree>
    <p:extLst>
      <p:ext uri="{BB962C8B-B14F-4D97-AF65-F5344CB8AC3E}">
        <p14:creationId xmlns:p14="http://schemas.microsoft.com/office/powerpoint/2010/main" val="39817324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2DD1FBC7-3BD8-452C-9629-2ADC4566395E}" type="datetimeFigureOut">
              <a:rPr lang="es-MX" smtClean="0"/>
              <a:t>02/06/2017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8A8A1340-AAB6-47A9-B09B-0DF2FC1D0BDD}" type="slidenum">
              <a:rPr lang="es-MX" smtClean="0"/>
              <a:t>‹Nº›</a:t>
            </a:fld>
            <a:endParaRPr lang="es-MX"/>
          </a:p>
        </p:txBody>
      </p:sp>
    </p:spTree>
    <p:extLst>
      <p:ext uri="{BB962C8B-B14F-4D97-AF65-F5344CB8AC3E}">
        <p14:creationId xmlns:p14="http://schemas.microsoft.com/office/powerpoint/2010/main" val="36828023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2DD1FBC7-3BD8-452C-9629-2ADC4566395E}" type="datetimeFigureOut">
              <a:rPr lang="es-MX" smtClean="0"/>
              <a:t>02/06/2017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8A8A1340-AAB6-47A9-B09B-0DF2FC1D0BDD}" type="slidenum">
              <a:rPr lang="es-MX" smtClean="0"/>
              <a:t>‹Nº›</a:t>
            </a:fld>
            <a:endParaRPr lang="es-MX"/>
          </a:p>
        </p:txBody>
      </p:sp>
    </p:spTree>
    <p:extLst>
      <p:ext uri="{BB962C8B-B14F-4D97-AF65-F5344CB8AC3E}">
        <p14:creationId xmlns:p14="http://schemas.microsoft.com/office/powerpoint/2010/main" val="29010971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2DD1FBC7-3BD8-452C-9629-2ADC4566395E}" type="datetimeFigureOut">
              <a:rPr lang="es-MX" smtClean="0"/>
              <a:t>02/06/2017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8A8A1340-AAB6-47A9-B09B-0DF2FC1D0BDD}" type="slidenum">
              <a:rPr lang="es-MX" smtClean="0"/>
              <a:t>‹Nº›</a:t>
            </a:fld>
            <a:endParaRPr lang="es-MX"/>
          </a:p>
        </p:txBody>
      </p:sp>
    </p:spTree>
    <p:extLst>
      <p:ext uri="{BB962C8B-B14F-4D97-AF65-F5344CB8AC3E}">
        <p14:creationId xmlns:p14="http://schemas.microsoft.com/office/powerpoint/2010/main" val="892708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2DD1FBC7-3BD8-452C-9629-2ADC4566395E}" type="datetimeFigureOut">
              <a:rPr lang="es-MX" smtClean="0"/>
              <a:t>02/06/2017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8A8A1340-AAB6-47A9-B09B-0DF2FC1D0BDD}" type="slidenum">
              <a:rPr lang="es-MX" smtClean="0"/>
              <a:t>‹Nº›</a:t>
            </a:fld>
            <a:endParaRPr lang="es-MX"/>
          </a:p>
        </p:txBody>
      </p:sp>
    </p:spTree>
    <p:extLst>
      <p:ext uri="{BB962C8B-B14F-4D97-AF65-F5344CB8AC3E}">
        <p14:creationId xmlns:p14="http://schemas.microsoft.com/office/powerpoint/2010/main" val="9086614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2DD1FBC7-3BD8-452C-9629-2ADC4566395E}" type="datetimeFigureOut">
              <a:rPr lang="es-MX" smtClean="0"/>
              <a:t>02/06/2017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8A8A1340-AAB6-47A9-B09B-0DF2FC1D0BDD}" type="slidenum">
              <a:rPr lang="es-MX" smtClean="0"/>
              <a:t>‹Nº›</a:t>
            </a:fld>
            <a:endParaRPr lang="es-MX"/>
          </a:p>
        </p:txBody>
      </p:sp>
    </p:spTree>
    <p:extLst>
      <p:ext uri="{BB962C8B-B14F-4D97-AF65-F5344CB8AC3E}">
        <p14:creationId xmlns:p14="http://schemas.microsoft.com/office/powerpoint/2010/main" val="27795742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2DD1FBC7-3BD8-452C-9629-2ADC4566395E}" type="datetimeFigureOut">
              <a:rPr lang="es-MX" smtClean="0"/>
              <a:t>02/06/2017</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8A8A1340-AAB6-47A9-B09B-0DF2FC1D0BDD}" type="slidenum">
              <a:rPr lang="es-MX" smtClean="0"/>
              <a:t>‹Nº›</a:t>
            </a:fld>
            <a:endParaRPr lang="es-MX"/>
          </a:p>
        </p:txBody>
      </p:sp>
    </p:spTree>
    <p:extLst>
      <p:ext uri="{BB962C8B-B14F-4D97-AF65-F5344CB8AC3E}">
        <p14:creationId xmlns:p14="http://schemas.microsoft.com/office/powerpoint/2010/main" val="29467313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2DD1FBC7-3BD8-452C-9629-2ADC4566395E}" type="datetimeFigureOut">
              <a:rPr lang="es-MX" smtClean="0"/>
              <a:t>02/06/2017</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8A8A1340-AAB6-47A9-B09B-0DF2FC1D0BDD}" type="slidenum">
              <a:rPr lang="es-MX" smtClean="0"/>
              <a:t>‹Nº›</a:t>
            </a:fld>
            <a:endParaRPr lang="es-MX"/>
          </a:p>
        </p:txBody>
      </p:sp>
    </p:spTree>
    <p:extLst>
      <p:ext uri="{BB962C8B-B14F-4D97-AF65-F5344CB8AC3E}">
        <p14:creationId xmlns:p14="http://schemas.microsoft.com/office/powerpoint/2010/main" val="2465017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2DD1FBC7-3BD8-452C-9629-2ADC4566395E}" type="datetimeFigureOut">
              <a:rPr lang="es-MX" smtClean="0"/>
              <a:t>02/06/2017</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8A8A1340-AAB6-47A9-B09B-0DF2FC1D0BDD}" type="slidenum">
              <a:rPr lang="es-MX" smtClean="0"/>
              <a:t>‹Nº›</a:t>
            </a:fld>
            <a:endParaRPr lang="es-MX"/>
          </a:p>
        </p:txBody>
      </p:sp>
    </p:spTree>
    <p:extLst>
      <p:ext uri="{BB962C8B-B14F-4D97-AF65-F5344CB8AC3E}">
        <p14:creationId xmlns:p14="http://schemas.microsoft.com/office/powerpoint/2010/main" val="14462558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2DD1FBC7-3BD8-452C-9629-2ADC4566395E}" type="datetimeFigureOut">
              <a:rPr lang="es-MX" smtClean="0"/>
              <a:t>02/06/2017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8A8A1340-AAB6-47A9-B09B-0DF2FC1D0BDD}" type="slidenum">
              <a:rPr lang="es-MX" smtClean="0"/>
              <a:t>‹Nº›</a:t>
            </a:fld>
            <a:endParaRPr lang="es-MX"/>
          </a:p>
        </p:txBody>
      </p:sp>
    </p:spTree>
    <p:extLst>
      <p:ext uri="{BB962C8B-B14F-4D97-AF65-F5344CB8AC3E}">
        <p14:creationId xmlns:p14="http://schemas.microsoft.com/office/powerpoint/2010/main" val="34711450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2DD1FBC7-3BD8-452C-9629-2ADC4566395E}" type="datetimeFigureOut">
              <a:rPr lang="es-MX" smtClean="0"/>
              <a:t>02/06/2017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8A8A1340-AAB6-47A9-B09B-0DF2FC1D0BDD}" type="slidenum">
              <a:rPr lang="es-MX" smtClean="0"/>
              <a:t>‹Nº›</a:t>
            </a:fld>
            <a:endParaRPr lang="es-MX"/>
          </a:p>
        </p:txBody>
      </p:sp>
    </p:spTree>
    <p:extLst>
      <p:ext uri="{BB962C8B-B14F-4D97-AF65-F5344CB8AC3E}">
        <p14:creationId xmlns:p14="http://schemas.microsoft.com/office/powerpoint/2010/main" val="7086945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D1FBC7-3BD8-452C-9629-2ADC4566395E}" type="datetimeFigureOut">
              <a:rPr lang="es-MX" smtClean="0"/>
              <a:t>02/06/2017</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8A1340-AAB6-47A9-B09B-0DF2FC1D0BDD}" type="slidenum">
              <a:rPr lang="es-MX" smtClean="0"/>
              <a:t>‹Nº›</a:t>
            </a:fld>
            <a:endParaRPr lang="es-MX"/>
          </a:p>
        </p:txBody>
      </p:sp>
    </p:spTree>
    <p:extLst>
      <p:ext uri="{BB962C8B-B14F-4D97-AF65-F5344CB8AC3E}">
        <p14:creationId xmlns:p14="http://schemas.microsoft.com/office/powerpoint/2010/main" val="800906803"/>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www.nomasafp.cl/inicio/wp-content/uploads/2016/11/no...jpg" TargetMode="Externa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rmAutofit fontScale="90000"/>
          </a:bodyPr>
          <a:lstStyle/>
          <a:p>
            <a:r>
              <a:rPr lang="es-MX" dirty="0" smtClean="0"/>
              <a:t>SISTEMA PREVISIONAL Y RETIRO VOLUNTARIO PARA FUNCIONARIOS MUNICIPALES</a:t>
            </a:r>
            <a:endParaRPr lang="es-MX" dirty="0"/>
          </a:p>
        </p:txBody>
      </p:sp>
      <p:sp>
        <p:nvSpPr>
          <p:cNvPr id="3" name="2 Subtítulo"/>
          <p:cNvSpPr>
            <a:spLocks noGrp="1"/>
          </p:cNvSpPr>
          <p:nvPr>
            <p:ph type="subTitle" idx="1"/>
          </p:nvPr>
        </p:nvSpPr>
        <p:spPr/>
        <p:txBody>
          <a:bodyPr>
            <a:normAutofit fontScale="70000" lnSpcReduction="20000"/>
          </a:bodyPr>
          <a:lstStyle/>
          <a:p>
            <a:r>
              <a:rPr lang="es-MX" dirty="0" smtClean="0"/>
              <a:t>RICARDO HORMAZÁBAL S.</a:t>
            </a:r>
          </a:p>
          <a:p>
            <a:r>
              <a:rPr lang="es-MX" dirty="0" smtClean="0"/>
              <a:t>PRESIDENTE ACUSA AFP</a:t>
            </a:r>
          </a:p>
          <a:p>
            <a:r>
              <a:rPr lang="es-MX" dirty="0" smtClean="0"/>
              <a:t>SEMINARIO ASEMUCH </a:t>
            </a:r>
          </a:p>
          <a:p>
            <a:r>
              <a:rPr lang="es-MX" dirty="0" smtClean="0"/>
              <a:t>LAS CRUCES 24 MAYO 2017</a:t>
            </a:r>
          </a:p>
          <a:p>
            <a:r>
              <a:rPr lang="es-MX" dirty="0" smtClean="0"/>
              <a:t>rhsabogado@yahoo.es</a:t>
            </a:r>
          </a:p>
          <a:p>
            <a:endParaRPr lang="es-MX" dirty="0"/>
          </a:p>
          <a:p>
            <a:endParaRPr lang="es-MX" dirty="0"/>
          </a:p>
        </p:txBody>
      </p:sp>
    </p:spTree>
    <p:extLst>
      <p:ext uri="{BB962C8B-B14F-4D97-AF65-F5344CB8AC3E}">
        <p14:creationId xmlns:p14="http://schemas.microsoft.com/office/powerpoint/2010/main" val="29188885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dirty="0" smtClean="0"/>
              <a:t>PROPUESTAS MAS DE FONDO</a:t>
            </a:r>
            <a:endParaRPr lang="es-MX" dirty="0"/>
          </a:p>
        </p:txBody>
      </p:sp>
      <p:sp>
        <p:nvSpPr>
          <p:cNvPr id="3" name="2 Marcador de contenido"/>
          <p:cNvSpPr>
            <a:spLocks noGrp="1"/>
          </p:cNvSpPr>
          <p:nvPr>
            <p:ph idx="1"/>
          </p:nvPr>
        </p:nvSpPr>
        <p:spPr>
          <a:xfrm>
            <a:off x="179512" y="1196752"/>
            <a:ext cx="8784976" cy="4929411"/>
          </a:xfrm>
        </p:spPr>
        <p:txBody>
          <a:bodyPr/>
          <a:lstStyle/>
          <a:p>
            <a:r>
              <a:rPr lang="es-MX" dirty="0" smtClean="0"/>
              <a:t>CREAR UN SISTEMA PUBLICO SOLIDARIO</a:t>
            </a:r>
          </a:p>
          <a:p>
            <a:r>
              <a:rPr lang="es-MX" dirty="0" smtClean="0"/>
              <a:t>APORTE EMPRESARIAL</a:t>
            </a:r>
          </a:p>
        </p:txBody>
      </p:sp>
    </p:spTree>
    <p:extLst>
      <p:ext uri="{BB962C8B-B14F-4D97-AF65-F5344CB8AC3E}">
        <p14:creationId xmlns:p14="http://schemas.microsoft.com/office/powerpoint/2010/main" val="3737796561"/>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79512" y="404664"/>
            <a:ext cx="8784976" cy="6264696"/>
          </a:xfrm>
        </p:spPr>
        <p:txBody>
          <a:bodyPr>
            <a:normAutofit fontScale="85000" lnSpcReduction="20000"/>
          </a:bodyPr>
          <a:lstStyle/>
          <a:p>
            <a:r>
              <a:rPr lang="es-MX" dirty="0" smtClean="0">
                <a:latin typeface="Arial" panose="020B0604020202020204" pitchFamily="34" charset="0"/>
                <a:cs typeface="Arial" panose="020B0604020202020204" pitchFamily="34" charset="0"/>
              </a:rPr>
              <a:t>El sistema de reparto que aquí se presenta ofrece certeza de obligaciones (montos y años de cotizaciones) en relación con los dere­chos (ingresos que recibirá el trabajador pensionado).</a:t>
            </a:r>
          </a:p>
          <a:p>
            <a:r>
              <a:rPr lang="es-MX" dirty="0" smtClean="0">
                <a:latin typeface="Arial" panose="020B0604020202020204" pitchFamily="34" charset="0"/>
                <a:cs typeface="Arial" panose="020B0604020202020204" pitchFamily="34" charset="0"/>
              </a:rPr>
              <a:t>Las contribuciones de trabajadores y empresas y el apor­te del Estado contemplan un periodo de transición para aliviar cualquier impacto inicial indeseado al mercado de trabajo o a las empresas.</a:t>
            </a:r>
          </a:p>
          <a:p>
            <a:r>
              <a:rPr lang="es-MX" dirty="0" smtClean="0">
                <a:latin typeface="Arial" panose="020B0604020202020204" pitchFamily="34" charset="0"/>
                <a:cs typeface="Arial" panose="020B0604020202020204" pitchFamily="34" charset="0"/>
              </a:rPr>
              <a:t>Hoy  las cotizaciones suman entre 11,82% y 12,95%, en el que se considera lo que cotizan los afiliados, las empresas y los cobros de las AFP.</a:t>
            </a:r>
          </a:p>
          <a:p>
            <a:r>
              <a:rPr lang="es-MX" dirty="0" smtClean="0">
                <a:latin typeface="Arial" panose="020B0604020202020204" pitchFamily="34" charset="0"/>
                <a:cs typeface="Arial" panose="020B0604020202020204" pitchFamily="34" charset="0"/>
              </a:rPr>
              <a:t>Proponemos aumentar gradualmente el aporte de los empresarios has­ta el 9% en 2024, fecha en la que la cotización del trabajador también quedará en 9%. </a:t>
            </a:r>
          </a:p>
          <a:p>
            <a:r>
              <a:rPr lang="es-MX" dirty="0" smtClean="0">
                <a:latin typeface="Arial" panose="020B0604020202020204" pitchFamily="34" charset="0"/>
                <a:cs typeface="Arial" panose="020B0604020202020204" pitchFamily="34" charset="0"/>
              </a:rPr>
              <a:t>Aporte contributivo total:  18% sobre los ingresos imponibles</a:t>
            </a:r>
          </a:p>
          <a:p>
            <a:endParaRPr lang="es-MX"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3006159"/>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flipV="1">
            <a:off x="395536" y="-603448"/>
            <a:ext cx="8208912" cy="504055"/>
          </a:xfrm>
        </p:spPr>
        <p:txBody>
          <a:bodyPr>
            <a:normAutofit fontScale="90000"/>
          </a:bodyPr>
          <a:lstStyle/>
          <a:p>
            <a:endParaRPr lang="es-MX" dirty="0"/>
          </a:p>
        </p:txBody>
      </p:sp>
      <p:sp>
        <p:nvSpPr>
          <p:cNvPr id="3" name="2 Marcador de contenido"/>
          <p:cNvSpPr>
            <a:spLocks noGrp="1"/>
          </p:cNvSpPr>
          <p:nvPr>
            <p:ph idx="1"/>
          </p:nvPr>
        </p:nvSpPr>
        <p:spPr>
          <a:xfrm>
            <a:off x="457200" y="476672"/>
            <a:ext cx="8229600" cy="5649491"/>
          </a:xfrm>
        </p:spPr>
        <p:txBody>
          <a:bodyPr>
            <a:noAutofit/>
          </a:bodyPr>
          <a:lstStyle/>
          <a:p>
            <a:r>
              <a:rPr lang="es-MX" sz="1400" dirty="0" smtClean="0">
                <a:latin typeface="Arial" panose="020B0604020202020204" pitchFamily="34" charset="0"/>
                <a:cs typeface="Arial" panose="020B0604020202020204" pitchFamily="34" charset="0"/>
              </a:rPr>
              <a:t>El aporte no contributivo, está dado por los aportes del Estado desde el presupuesto de la nación basados en los tributos generales.</a:t>
            </a:r>
          </a:p>
          <a:p>
            <a:r>
              <a:rPr lang="es-MX" sz="1400" b="1" dirty="0" smtClean="0">
                <a:latin typeface="Arial" panose="020B0604020202020204" pitchFamily="34" charset="0"/>
                <a:cs typeface="Arial" panose="020B0604020202020204" pitchFamily="34" charset="0"/>
              </a:rPr>
              <a:t>Fondo de Reserva Técnica.</a:t>
            </a:r>
            <a:endParaRPr lang="es-MX" sz="1400" dirty="0" smtClean="0">
              <a:latin typeface="Arial" panose="020B0604020202020204" pitchFamily="34" charset="0"/>
              <a:cs typeface="Arial" panose="020B0604020202020204" pitchFamily="34" charset="0"/>
            </a:endParaRPr>
          </a:p>
          <a:p>
            <a:r>
              <a:rPr lang="es-MX" sz="1400" dirty="0" smtClean="0">
                <a:latin typeface="Arial" panose="020B0604020202020204" pitchFamily="34" charset="0"/>
                <a:cs typeface="Arial" panose="020B0604020202020204" pitchFamily="34" charset="0"/>
              </a:rPr>
              <a:t>El superávit de ingresos respecto a gastos en el sistema se destinará al Fondo de Reserva Técnica de Pensiones.</a:t>
            </a:r>
          </a:p>
          <a:p>
            <a:r>
              <a:rPr lang="es-MX" sz="1400" dirty="0" smtClean="0">
                <a:latin typeface="Arial" panose="020B0604020202020204" pitchFamily="34" charset="0"/>
                <a:cs typeface="Arial" panose="020B0604020202020204" pitchFamily="34" charset="0"/>
              </a:rPr>
              <a:t>La base inicial del Fondo de Reserva Técnica Pensiones del nuevo sistema previ­sional será el Fondo de Reserva de Pensiones (FRP) existente.</a:t>
            </a:r>
          </a:p>
          <a:p>
            <a:r>
              <a:rPr lang="es-MX" sz="1400" b="1" dirty="0" smtClean="0"/>
              <a:t>Respeto por los derechos adquiridos y certeza de ingresos.</a:t>
            </a:r>
            <a:endParaRPr lang="es-MX" sz="1400" dirty="0" smtClean="0"/>
          </a:p>
          <a:p>
            <a:r>
              <a:rPr lang="es-MX" sz="1400" dirty="0" smtClean="0"/>
              <a:t>Esta propuesta respeta todos los derechos adquiridos por los trabajadores. La edad para pensionarse por vejez se establece en 60 años para las mujeres y 65 para los hombres.</a:t>
            </a:r>
          </a:p>
          <a:p>
            <a:r>
              <a:rPr lang="es-MX" sz="1400" b="1" dirty="0" smtClean="0"/>
              <a:t>No se expropiarán las cuentas de capitalización individual.</a:t>
            </a:r>
            <a:endParaRPr lang="es-MX" sz="1400" dirty="0" smtClean="0"/>
          </a:p>
          <a:p>
            <a:r>
              <a:rPr lang="es-MX" sz="1400" dirty="0" smtClean="0"/>
              <a:t>Se respetará plenamente la propiedad que tienen los trabajadores que han co­tizado sobre sus ahorros previsionales, que conservarán los ahorros acumulados en sus cuentas hasta el momento de incorporarse al nuevo sistema de reparto, más las utilidades por intereses producidas hasta el momento de pensionarse, pero el nuevo sistema completará los montos de las pensiones hasta alcanzar el monto previsional superior correspondiente.</a:t>
            </a:r>
          </a:p>
          <a:p>
            <a:endParaRPr lang="es-MX" sz="1400" dirty="0"/>
          </a:p>
        </p:txBody>
      </p:sp>
    </p:spTree>
    <p:extLst>
      <p:ext uri="{BB962C8B-B14F-4D97-AF65-F5344CB8AC3E}">
        <p14:creationId xmlns:p14="http://schemas.microsoft.com/office/powerpoint/2010/main" val="3126142263"/>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flipV="1">
            <a:off x="457200" y="228915"/>
            <a:ext cx="8219256" cy="103740"/>
          </a:xfrm>
        </p:spPr>
        <p:txBody>
          <a:bodyPr>
            <a:normAutofit fontScale="90000"/>
          </a:bodyPr>
          <a:lstStyle/>
          <a:p>
            <a:endParaRPr lang="es-MX" dirty="0"/>
          </a:p>
        </p:txBody>
      </p:sp>
      <p:sp>
        <p:nvSpPr>
          <p:cNvPr id="3" name="2 Marcador de contenido"/>
          <p:cNvSpPr>
            <a:spLocks noGrp="1"/>
          </p:cNvSpPr>
          <p:nvPr>
            <p:ph idx="1"/>
          </p:nvPr>
        </p:nvSpPr>
        <p:spPr>
          <a:xfrm>
            <a:off x="107504" y="332656"/>
            <a:ext cx="8928992" cy="6336704"/>
          </a:xfrm>
        </p:spPr>
        <p:txBody>
          <a:bodyPr>
            <a:noAutofit/>
          </a:bodyPr>
          <a:lstStyle/>
          <a:p>
            <a:r>
              <a:rPr lang="es-MX" sz="1600" b="1" dirty="0" smtClean="0">
                <a:latin typeface="Arial" panose="020B0604020202020204" pitchFamily="34" charset="0"/>
                <a:cs typeface="Arial" panose="020B0604020202020204" pitchFamily="34" charset="0"/>
              </a:rPr>
              <a:t>Subsidio solidario a las mujeres cotizantes.</a:t>
            </a:r>
            <a:endParaRPr lang="es-MX" sz="1600" dirty="0" smtClean="0">
              <a:latin typeface="Arial" panose="020B0604020202020204" pitchFamily="34" charset="0"/>
              <a:cs typeface="Arial" panose="020B0604020202020204" pitchFamily="34" charset="0"/>
            </a:endParaRPr>
          </a:p>
          <a:p>
            <a:r>
              <a:rPr lang="es-MX" sz="1600" dirty="0" smtClean="0">
                <a:latin typeface="Arial" panose="020B0604020202020204" pitchFamily="34" charset="0"/>
                <a:cs typeface="Arial" panose="020B0604020202020204" pitchFamily="34" charset="0"/>
              </a:rPr>
              <a:t>El nuevo sistema subsidiará a las mujeres debido a su mayor carga en labores domésticas y de cuidado y discriminación salarial en el mundo del trabajo. Para calcular la pensión contributiva resultante, se bonificará a las mu­jeres con 5 años en total.</a:t>
            </a:r>
          </a:p>
          <a:p>
            <a:r>
              <a:rPr lang="es-MX" sz="1600" b="1" dirty="0" smtClean="0">
                <a:latin typeface="Arial" panose="020B0604020202020204" pitchFamily="34" charset="0"/>
                <a:cs typeface="Arial" panose="020B0604020202020204" pitchFamily="34" charset="0"/>
              </a:rPr>
              <a:t>Trabajadores que ya están pensionados.</a:t>
            </a:r>
            <a:endParaRPr lang="es-MX" sz="1600" dirty="0" smtClean="0">
              <a:latin typeface="Arial" panose="020B0604020202020204" pitchFamily="34" charset="0"/>
              <a:cs typeface="Arial" panose="020B0604020202020204" pitchFamily="34" charset="0"/>
            </a:endParaRPr>
          </a:p>
          <a:p>
            <a:r>
              <a:rPr lang="es-MX" sz="1600" dirty="0" smtClean="0">
                <a:latin typeface="Arial" panose="020B0604020202020204" pitchFamily="34" charset="0"/>
                <a:cs typeface="Arial" panose="020B0604020202020204" pitchFamily="34" charset="0"/>
              </a:rPr>
              <a:t>Los trabajadores que ya están pensionados verán reajustadas sus pensiones de acuerdo con los criterios del nuevo sistema.</a:t>
            </a:r>
          </a:p>
          <a:p>
            <a:r>
              <a:rPr lang="es-MX" sz="1600" b="1" dirty="0" smtClean="0">
                <a:latin typeface="Arial" panose="020B0604020202020204" pitchFamily="34" charset="0"/>
                <a:cs typeface="Arial" panose="020B0604020202020204" pitchFamily="34" charset="0"/>
              </a:rPr>
              <a:t>Pensión Mínima Contributiva</a:t>
            </a:r>
            <a:endParaRPr lang="es-MX" sz="1600" dirty="0" smtClean="0">
              <a:latin typeface="Arial" panose="020B0604020202020204" pitchFamily="34" charset="0"/>
              <a:cs typeface="Arial" panose="020B0604020202020204" pitchFamily="34" charset="0"/>
            </a:endParaRPr>
          </a:p>
          <a:p>
            <a:r>
              <a:rPr lang="es-MX" sz="1600" dirty="0" smtClean="0">
                <a:latin typeface="Arial" panose="020B0604020202020204" pitchFamily="34" charset="0"/>
                <a:cs typeface="Arial" panose="020B0604020202020204" pitchFamily="34" charset="0"/>
              </a:rPr>
              <a:t>Para los trabajadores que cotizan en el sistema previsional se garantizan pensio­nes mínimas dependiendo de los años de cotización, con una tasa de reemplazo que aumenta con los años de cotización.</a:t>
            </a:r>
          </a:p>
          <a:p>
            <a:r>
              <a:rPr lang="es-MX" sz="1600" b="1" dirty="0" smtClean="0">
                <a:latin typeface="Arial" panose="020B0604020202020204" pitchFamily="34" charset="0"/>
                <a:cs typeface="Arial" panose="020B0604020202020204" pitchFamily="34" charset="0"/>
              </a:rPr>
              <a:t>Pensión Universal No Contributiva</a:t>
            </a:r>
            <a:endParaRPr lang="es-MX" sz="1600" dirty="0" smtClean="0">
              <a:latin typeface="Arial" panose="020B0604020202020204" pitchFamily="34" charset="0"/>
              <a:cs typeface="Arial" panose="020B0604020202020204" pitchFamily="34" charset="0"/>
            </a:endParaRPr>
          </a:p>
          <a:p>
            <a:r>
              <a:rPr lang="es-MX" sz="1600" dirty="0" smtClean="0">
                <a:latin typeface="Arial" panose="020B0604020202020204" pitchFamily="34" charset="0"/>
                <a:cs typeface="Arial" panose="020B0604020202020204" pitchFamily="34" charset="0"/>
              </a:rPr>
              <a:t>El sistema garantizará una pensión universal del 100% del Sala­rio Mínimo, independiente del monto y tiempo de las cotizaciones.</a:t>
            </a:r>
          </a:p>
          <a:p>
            <a:r>
              <a:rPr lang="es-MX" sz="1600" b="1" dirty="0" smtClean="0">
                <a:latin typeface="Arial" panose="020B0604020202020204" pitchFamily="34" charset="0"/>
                <a:cs typeface="Arial" panose="020B0604020202020204" pitchFamily="34" charset="0"/>
              </a:rPr>
              <a:t>Trabajadores Independientes.</a:t>
            </a:r>
            <a:endParaRPr lang="es-MX" sz="1600" dirty="0" smtClean="0">
              <a:latin typeface="Arial" panose="020B0604020202020204" pitchFamily="34" charset="0"/>
              <a:cs typeface="Arial" panose="020B0604020202020204" pitchFamily="34" charset="0"/>
            </a:endParaRPr>
          </a:p>
          <a:p>
            <a:r>
              <a:rPr lang="es-MX" sz="1600" dirty="0" smtClean="0">
                <a:latin typeface="Arial" panose="020B0604020202020204" pitchFamily="34" charset="0"/>
                <a:cs typeface="Arial" panose="020B0604020202020204" pitchFamily="34" charset="0"/>
              </a:rPr>
              <a:t>Se propone que los tra­bajadores independientes coticen el 9% de sus boletas de honorarios y el contratan­te del servicio tendrá la obligación previsional de cotizar el 9% adicional.</a:t>
            </a:r>
          </a:p>
          <a:p>
            <a:r>
              <a:rPr lang="es-MX" sz="1600" dirty="0" smtClean="0">
                <a:latin typeface="Arial" panose="020B0604020202020204" pitchFamily="34" charset="0"/>
                <a:cs typeface="Arial" panose="020B0604020202020204" pitchFamily="34" charset="0"/>
              </a:rPr>
              <a:t>...</a:t>
            </a:r>
            <a:r>
              <a:rPr lang="es-MX" sz="1600" dirty="0" err="1" smtClean="0">
                <a:latin typeface="Arial" panose="020B0604020202020204" pitchFamily="34" charset="0"/>
                <a:cs typeface="Arial" panose="020B0604020202020204" pitchFamily="34" charset="0"/>
              </a:rPr>
              <a:t>jpg</a:t>
            </a:r>
            <a:endParaRPr lang="es-MX" sz="16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67972307"/>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07504" y="188640"/>
            <a:ext cx="8928992" cy="6552728"/>
          </a:xfrm>
        </p:spPr>
        <p:txBody>
          <a:bodyPr>
            <a:normAutofit fontScale="47500" lnSpcReduction="20000"/>
          </a:bodyPr>
          <a:lstStyle/>
          <a:p>
            <a:r>
              <a:rPr lang="es-MX" sz="4200" b="1" dirty="0" smtClean="0">
                <a:latin typeface="Arial" panose="020B0604020202020204" pitchFamily="34" charset="0"/>
                <a:cs typeface="Arial" panose="020B0604020202020204" pitchFamily="34" charset="0"/>
              </a:rPr>
              <a:t>Impacto sobre el Gasto Público.</a:t>
            </a:r>
            <a:endParaRPr lang="es-MX" sz="4200" dirty="0" smtClean="0">
              <a:latin typeface="Arial" panose="020B0604020202020204" pitchFamily="34" charset="0"/>
              <a:cs typeface="Arial" panose="020B0604020202020204" pitchFamily="34" charset="0"/>
            </a:endParaRPr>
          </a:p>
          <a:p>
            <a:r>
              <a:rPr lang="es-MX" sz="4200" dirty="0" smtClean="0">
                <a:latin typeface="Arial" panose="020B0604020202020204" pitchFamily="34" charset="0"/>
                <a:cs typeface="Arial" panose="020B0604020202020204" pitchFamily="34" charset="0"/>
              </a:rPr>
              <a:t>Habrá un aumento paulatino del gasto público desde 3.07% el año 2017, y a fines del siglo XXI, bordeará 9% como porcentaje del PIB</a:t>
            </a:r>
          </a:p>
          <a:p>
            <a:r>
              <a:rPr lang="es-MX" sz="4200" dirty="0" smtClean="0">
                <a:latin typeface="Arial" panose="020B0604020202020204" pitchFamily="34" charset="0"/>
                <a:cs typeface="Arial" panose="020B0604020202020204" pitchFamily="34" charset="0"/>
              </a:rPr>
              <a:t>La mayoría de países OCDE habrá superado en promedio el 10%.</a:t>
            </a:r>
          </a:p>
          <a:p>
            <a:r>
              <a:rPr lang="es-MX" sz="4200" b="1" dirty="0" smtClean="0">
                <a:latin typeface="Arial" panose="020B0604020202020204" pitchFamily="34" charset="0"/>
                <a:cs typeface="Arial" panose="020B0604020202020204" pitchFamily="34" charset="0"/>
              </a:rPr>
              <a:t>Medidas transitorias para evitar impactos iniciales negativos.</a:t>
            </a:r>
            <a:endParaRPr lang="es-MX" sz="4200" dirty="0" smtClean="0">
              <a:latin typeface="Arial" panose="020B0604020202020204" pitchFamily="34" charset="0"/>
              <a:cs typeface="Arial" panose="020B0604020202020204" pitchFamily="34" charset="0"/>
            </a:endParaRPr>
          </a:p>
          <a:p>
            <a:r>
              <a:rPr lang="es-MX" sz="4200" dirty="0" smtClean="0">
                <a:latin typeface="Arial" panose="020B0604020202020204" pitchFamily="34" charset="0"/>
                <a:cs typeface="Arial" panose="020B0604020202020204" pitchFamily="34" charset="0"/>
              </a:rPr>
              <a:t>Un pe­riodo gradual de cinco años para su aumento.</a:t>
            </a:r>
          </a:p>
          <a:p>
            <a:r>
              <a:rPr lang="es-MX" sz="4200" dirty="0" smtClean="0">
                <a:latin typeface="Arial" panose="020B0604020202020204" pitchFamily="34" charset="0"/>
                <a:cs typeface="Arial" panose="020B0604020202020204" pitchFamily="34" charset="0"/>
              </a:rPr>
              <a:t>El aporte del Estado para el gasto para el Fondo de Reserva irá aumentando gradualmente en 0,15% anual, hasta alcanzar el año 2033 el 3% del PIB y se mantendrá en este guarismo hasta el año 2100.</a:t>
            </a:r>
          </a:p>
          <a:p>
            <a:r>
              <a:rPr lang="es-MX" sz="4200" dirty="0" smtClean="0">
                <a:latin typeface="Arial" panose="020B0604020202020204" pitchFamily="34" charset="0"/>
                <a:cs typeface="Arial" panose="020B0604020202020204" pitchFamily="34" charset="0"/>
              </a:rPr>
              <a:t>Las MIPYME, tendrán un periodo adicional de gradualidad de cinco años en el aumento del porcentaje de aporte de las empresas.</a:t>
            </a:r>
          </a:p>
          <a:p>
            <a:r>
              <a:rPr lang="es-MX" sz="4200" dirty="0" smtClean="0">
                <a:latin typeface="Arial" panose="020B0604020202020204" pitchFamily="34" charset="0"/>
                <a:cs typeface="Arial" panose="020B0604020202020204" pitchFamily="34" charset="0"/>
              </a:rPr>
              <a:t>En estos ca­sos el aporte empresarial del 9% se completará en 2029.</a:t>
            </a:r>
          </a:p>
          <a:p>
            <a:r>
              <a:rPr lang="es-MX" sz="4200" b="1" dirty="0" smtClean="0">
                <a:latin typeface="Arial" panose="020B0604020202020204" pitchFamily="34" charset="0"/>
                <a:cs typeface="Arial" panose="020B0604020202020204" pitchFamily="34" charset="0"/>
              </a:rPr>
              <a:t>Propuesta institucional.</a:t>
            </a:r>
            <a:endParaRPr lang="es-MX" sz="4200" dirty="0" smtClean="0">
              <a:latin typeface="Arial" panose="020B0604020202020204" pitchFamily="34" charset="0"/>
              <a:cs typeface="Arial" panose="020B0604020202020204" pitchFamily="34" charset="0"/>
            </a:endParaRPr>
          </a:p>
          <a:p>
            <a:r>
              <a:rPr lang="es-MX" sz="4200" dirty="0" smtClean="0">
                <a:latin typeface="Arial" panose="020B0604020202020204" pitchFamily="34" charset="0"/>
                <a:cs typeface="Arial" panose="020B0604020202020204" pitchFamily="34" charset="0"/>
              </a:rPr>
              <a:t>Proponemos la constitución de una institución administradora de derecho públi­co de la Seguridad y Previsión Social, </a:t>
            </a:r>
            <a:r>
              <a:rPr lang="es-MX" sz="4200" b="1" dirty="0" smtClean="0">
                <a:latin typeface="Arial" panose="020B0604020202020204" pitchFamily="34" charset="0"/>
                <a:cs typeface="Arial" panose="020B0604020202020204" pitchFamily="34" charset="0"/>
              </a:rPr>
              <a:t>autónoma de otras instituciones del Estado y del gobierno de turno</a:t>
            </a:r>
            <a:r>
              <a:rPr lang="es-MX" sz="4200" dirty="0" smtClean="0">
                <a:latin typeface="Arial" panose="020B0604020202020204" pitchFamily="34" charset="0"/>
                <a:cs typeface="Arial" panose="020B0604020202020204" pitchFamily="34" charset="0"/>
              </a:rPr>
              <a:t>, sin fines de lucro, con individualidad jurídica, financiera, contable y administrativa.</a:t>
            </a:r>
          </a:p>
          <a:p>
            <a:endParaRPr lang="es-MX" sz="4200" dirty="0">
              <a:latin typeface="Arial" panose="020B0604020202020204" pitchFamily="34" charset="0"/>
              <a:cs typeface="Arial" panose="020B0604020202020204" pitchFamily="34" charset="0"/>
            </a:endParaRPr>
          </a:p>
          <a:p>
            <a:endParaRPr lang="es-MX" sz="4200" dirty="0" smtClean="0">
              <a:latin typeface="Arial" panose="020B0604020202020204" pitchFamily="34" charset="0"/>
              <a:cs typeface="Arial" panose="020B0604020202020204" pitchFamily="34" charset="0"/>
            </a:endParaRPr>
          </a:p>
          <a:p>
            <a:endParaRPr lang="es-MX" dirty="0" smtClean="0">
              <a:latin typeface="Arial" panose="020B0604020202020204" pitchFamily="34" charset="0"/>
              <a:cs typeface="Arial" panose="020B0604020202020204" pitchFamily="34" charset="0"/>
            </a:endParaRPr>
          </a:p>
          <a:p>
            <a:r>
              <a:rPr lang="es-MX" dirty="0" smtClean="0">
                <a:latin typeface="Arial" panose="020B0604020202020204" pitchFamily="34" charset="0"/>
                <a:cs typeface="Arial" panose="020B0604020202020204" pitchFamily="34" charset="0"/>
              </a:rPr>
              <a:t/>
            </a:r>
            <a:br>
              <a:rPr lang="es-MX" dirty="0" smtClean="0">
                <a:latin typeface="Arial" panose="020B0604020202020204" pitchFamily="34" charset="0"/>
                <a:cs typeface="Arial" panose="020B0604020202020204" pitchFamily="34" charset="0"/>
              </a:rPr>
            </a:br>
            <a:r>
              <a:rPr lang="es-MX" dirty="0" smtClean="0">
                <a:latin typeface="Arial" panose="020B0604020202020204" pitchFamily="34" charset="0"/>
                <a:cs typeface="Arial" panose="020B0604020202020204" pitchFamily="34" charset="0"/>
              </a:rPr>
              <a:t>http://www.nomasafp.cl/inicio/wp-content/uploads/2016/11/no</a:t>
            </a:r>
            <a:endParaRPr lang="es-MX" dirty="0"/>
          </a:p>
        </p:txBody>
      </p:sp>
    </p:spTree>
    <p:extLst>
      <p:ext uri="{BB962C8B-B14F-4D97-AF65-F5344CB8AC3E}">
        <p14:creationId xmlns:p14="http://schemas.microsoft.com/office/powerpoint/2010/main" val="3911534503"/>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b="1" dirty="0" smtClean="0"/>
              <a:t>Criterios para pagar pensiones</a:t>
            </a:r>
            <a:endParaRPr lang="es-MX" dirty="0"/>
          </a:p>
        </p:txBody>
      </p:sp>
      <p:sp>
        <p:nvSpPr>
          <p:cNvPr id="3" name="2 Marcador de contenido"/>
          <p:cNvSpPr>
            <a:spLocks noGrp="1"/>
          </p:cNvSpPr>
          <p:nvPr>
            <p:ph idx="1"/>
          </p:nvPr>
        </p:nvSpPr>
        <p:spPr/>
        <p:txBody>
          <a:bodyPr/>
          <a:lstStyle/>
          <a:p>
            <a:endParaRPr lang="es-MX" dirty="0"/>
          </a:p>
          <a:p>
            <a:r>
              <a:rPr lang="es-MX" dirty="0">
                <a:hlinkClick r:id="rId2"/>
              </a:rPr>
              <a:t/>
            </a:r>
            <a:br>
              <a:rPr lang="es-MX" dirty="0">
                <a:hlinkClick r:id="rId2"/>
              </a:rPr>
            </a:br>
            <a:endParaRPr lang="es-MX"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7544" y="1196752"/>
            <a:ext cx="8352928" cy="540059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049633444"/>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normAutofit fontScale="70000" lnSpcReduction="20000"/>
          </a:bodyPr>
          <a:lstStyle/>
          <a:p>
            <a:r>
              <a:rPr lang="es-MX" dirty="0"/>
              <a:t>Todo menos indiferencia es lo que ha provocado el vídeo publicado en YouTube, a través de la página </a:t>
            </a:r>
            <a:r>
              <a:rPr lang="es-MX" b="1" dirty="0"/>
              <a:t>creisquesoyweon.cl</a:t>
            </a:r>
            <a:r>
              <a:rPr lang="es-MX" dirty="0"/>
              <a:t>, por el movimiento “Reforma la Reforma”, ligado al economista Bernardo </a:t>
            </a:r>
            <a:r>
              <a:rPr lang="es-MX" dirty="0" err="1"/>
              <a:t>Fontaine</a:t>
            </a:r>
            <a:r>
              <a:rPr lang="es-MX" dirty="0"/>
              <a:t>.</a:t>
            </a:r>
          </a:p>
          <a:p>
            <a:r>
              <a:rPr lang="es-MX" dirty="0"/>
              <a:t>En el registro -por medio de una recreación ambientada en un </a:t>
            </a:r>
            <a:r>
              <a:rPr lang="es-MX" dirty="0" err="1"/>
              <a:t>minimarket</a:t>
            </a:r>
            <a:r>
              <a:rPr lang="es-MX" dirty="0"/>
              <a:t>- </a:t>
            </a:r>
            <a:r>
              <a:rPr lang="es-MX" b="1" dirty="0"/>
              <a:t>se critica duramente la propuesta de La Moneda de aumentar un 5% la cotización individual</a:t>
            </a:r>
            <a:r>
              <a:rPr lang="es-MX" dirty="0"/>
              <a:t>, siendo esto administrado por un ente estatal.</a:t>
            </a:r>
          </a:p>
          <a:p>
            <a:r>
              <a:rPr lang="es-MX" dirty="0"/>
              <a:t>Desde el Gobierno, la vocera Paula Narváez, descartó polemizar al respecto, indicando que “las personas, hoy día, tienen múltiples herramientas para informar o difundir ideas a través de los medios de comunicación y las redes sociales”, agregando que todo esto es parte de un debate democrático que se da en cualquier país.</a:t>
            </a:r>
          </a:p>
          <a:p>
            <a:r>
              <a:rPr lang="es-MX" b="1" dirty="0"/>
              <a:t>Otras voces</a:t>
            </a:r>
          </a:p>
        </p:txBody>
      </p:sp>
    </p:spTree>
    <p:extLst>
      <p:ext uri="{BB962C8B-B14F-4D97-AF65-F5344CB8AC3E}">
        <p14:creationId xmlns:p14="http://schemas.microsoft.com/office/powerpoint/2010/main" val="29138057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a:xfrm>
            <a:off x="688490" y="260648"/>
            <a:ext cx="7756263" cy="1440160"/>
          </a:xfrm>
        </p:spPr>
        <p:txBody>
          <a:bodyPr/>
          <a:lstStyle/>
          <a:p>
            <a:r>
              <a:rPr lang="es-MX" sz="3200" dirty="0" smtClean="0"/>
              <a:t>COTIZACIONES SISTEMA ANTIGUO CIVILES 1973 % REMUNERACIONES* </a:t>
            </a:r>
            <a:endParaRPr lang="es-MX" sz="3200" dirty="0"/>
          </a:p>
        </p:txBody>
      </p:sp>
      <p:sp>
        <p:nvSpPr>
          <p:cNvPr id="2" name="1 Marcador de contenido"/>
          <p:cNvSpPr>
            <a:spLocks noGrp="1"/>
          </p:cNvSpPr>
          <p:nvPr>
            <p:ph idx="1"/>
          </p:nvPr>
        </p:nvSpPr>
        <p:spPr>
          <a:xfrm>
            <a:off x="467543" y="1844825"/>
            <a:ext cx="8208913" cy="5013176"/>
          </a:xfrm>
        </p:spPr>
        <p:txBody>
          <a:bodyPr>
            <a:normAutofit/>
          </a:bodyPr>
          <a:lstStyle/>
          <a:p>
            <a:r>
              <a:rPr lang="es-MX" sz="3200" dirty="0" smtClean="0">
                <a:latin typeface="Arial Black" panose="020B0A04020102020204" pitchFamily="34" charset="0"/>
              </a:rPr>
              <a:t>Servicio de Seguro Social:</a:t>
            </a:r>
          </a:p>
          <a:p>
            <a:r>
              <a:rPr lang="es-MX" sz="3200" dirty="0" smtClean="0">
                <a:latin typeface="Arial Black" panose="020B0A04020102020204" pitchFamily="34" charset="0"/>
              </a:rPr>
              <a:t>Trabajador     </a:t>
            </a:r>
            <a:r>
              <a:rPr lang="es-MX" sz="3200" dirty="0">
                <a:latin typeface="Arial Black" panose="020B0A04020102020204" pitchFamily="34" charset="0"/>
              </a:rPr>
              <a:t>Empleador </a:t>
            </a:r>
            <a:endParaRPr lang="es-MX" sz="3200" dirty="0" smtClean="0">
              <a:latin typeface="Arial Black" panose="020B0A04020102020204" pitchFamily="34" charset="0"/>
            </a:endParaRPr>
          </a:p>
          <a:p>
            <a:r>
              <a:rPr lang="es-MX" sz="3200" dirty="0" smtClean="0">
                <a:latin typeface="Arial Black" panose="020B0A04020102020204" pitchFamily="34" charset="0"/>
              </a:rPr>
              <a:t>     9,5</a:t>
            </a:r>
            <a:r>
              <a:rPr lang="es-MX" sz="3200" dirty="0">
                <a:latin typeface="Arial Black" panose="020B0A04020102020204" pitchFamily="34" charset="0"/>
              </a:rPr>
              <a:t>% </a:t>
            </a:r>
            <a:r>
              <a:rPr lang="es-MX" sz="3200" dirty="0" smtClean="0">
                <a:latin typeface="Arial Black" panose="020B0A04020102020204" pitchFamily="34" charset="0"/>
              </a:rPr>
              <a:t>            40,4% </a:t>
            </a:r>
          </a:p>
          <a:p>
            <a:r>
              <a:rPr lang="es-MX" sz="3200" dirty="0" smtClean="0">
                <a:latin typeface="Arial Black" panose="020B0A04020102020204" pitchFamily="34" charset="0"/>
              </a:rPr>
              <a:t>Caja </a:t>
            </a:r>
            <a:r>
              <a:rPr lang="es-MX" sz="3200" dirty="0">
                <a:latin typeface="Arial Black" panose="020B0A04020102020204" pitchFamily="34" charset="0"/>
              </a:rPr>
              <a:t>de </a:t>
            </a:r>
            <a:r>
              <a:rPr lang="es-MX" sz="3200" dirty="0" smtClean="0">
                <a:latin typeface="Arial Black" panose="020B0A04020102020204" pitchFamily="34" charset="0"/>
              </a:rPr>
              <a:t>Empleados Particulares</a:t>
            </a:r>
          </a:p>
          <a:p>
            <a:r>
              <a:rPr lang="es-MX" sz="3200" dirty="0" smtClean="0">
                <a:latin typeface="Arial Black" panose="020B0A04020102020204" pitchFamily="34" charset="0"/>
              </a:rPr>
              <a:t>   14,6%              44,4%;</a:t>
            </a:r>
          </a:p>
          <a:p>
            <a:r>
              <a:rPr lang="es-MX" sz="3200" dirty="0" smtClean="0">
                <a:latin typeface="Arial Black" panose="020B0A04020102020204" pitchFamily="34" charset="0"/>
              </a:rPr>
              <a:t>Caja de Empleados </a:t>
            </a:r>
            <a:r>
              <a:rPr lang="es-MX" sz="3200" dirty="0">
                <a:latin typeface="Arial Black" panose="020B0A04020102020204" pitchFamily="34" charset="0"/>
              </a:rPr>
              <a:t>Públicos </a:t>
            </a:r>
            <a:endParaRPr lang="es-MX" sz="3200" dirty="0" smtClean="0">
              <a:latin typeface="Arial Black" panose="020B0A04020102020204" pitchFamily="34" charset="0"/>
            </a:endParaRPr>
          </a:p>
          <a:p>
            <a:r>
              <a:rPr lang="es-MX" sz="3200" dirty="0" smtClean="0">
                <a:latin typeface="Arial Black" panose="020B0A04020102020204" pitchFamily="34" charset="0"/>
              </a:rPr>
              <a:t>  18,8</a:t>
            </a:r>
            <a:r>
              <a:rPr lang="es-MX" sz="3200" dirty="0">
                <a:latin typeface="Arial Black" panose="020B0A04020102020204" pitchFamily="34" charset="0"/>
              </a:rPr>
              <a:t>% </a:t>
            </a:r>
            <a:r>
              <a:rPr lang="es-MX" sz="3200" dirty="0" smtClean="0">
                <a:latin typeface="Arial Black" panose="020B0A04020102020204" pitchFamily="34" charset="0"/>
              </a:rPr>
              <a:t>               7%</a:t>
            </a:r>
          </a:p>
          <a:p>
            <a:r>
              <a:rPr lang="es-MX" sz="1400" dirty="0" smtClean="0">
                <a:latin typeface="Arial Black" panose="020B0A04020102020204" pitchFamily="34" charset="0"/>
              </a:rPr>
              <a:t>*Informe Comisión Bravo</a:t>
            </a:r>
            <a:endParaRPr lang="es-MX" sz="1400" dirty="0">
              <a:latin typeface="Arial Black" panose="020B0A04020102020204" pitchFamily="34" charset="0"/>
            </a:endParaRPr>
          </a:p>
        </p:txBody>
      </p:sp>
    </p:spTree>
    <p:extLst>
      <p:ext uri="{BB962C8B-B14F-4D97-AF65-F5344CB8AC3E}">
        <p14:creationId xmlns:p14="http://schemas.microsoft.com/office/powerpoint/2010/main" val="352463908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0642" name="Rectangle 2"/>
          <p:cNvSpPr>
            <a:spLocks noGrp="1" noChangeArrowheads="1"/>
          </p:cNvSpPr>
          <p:nvPr>
            <p:ph type="title" idx="4294967295"/>
          </p:nvPr>
        </p:nvSpPr>
        <p:spPr>
          <a:xfrm>
            <a:off x="0" y="115888"/>
            <a:ext cx="7743825" cy="865187"/>
          </a:xfrm>
        </p:spPr>
        <p:txBody>
          <a:bodyPr bIns="91440">
            <a:normAutofit/>
          </a:bodyPr>
          <a:lstStyle/>
          <a:p>
            <a:pPr eaLnBrk="1" hangingPunct="1">
              <a:defRPr/>
            </a:pPr>
            <a:r>
              <a:rPr lang="es-ES" sz="2800" dirty="0" smtClean="0"/>
              <a:t>R</a:t>
            </a:r>
            <a:r>
              <a:rPr lang="es-ES" sz="2000" dirty="0" smtClean="0">
                <a:latin typeface="Arial Black" pitchFamily="34" charset="0"/>
              </a:rPr>
              <a:t>ENTABILIDAD </a:t>
            </a:r>
            <a:r>
              <a:rPr lang="es-ES" sz="2000" dirty="0">
                <a:latin typeface="Arial Black" pitchFamily="34" charset="0"/>
              </a:rPr>
              <a:t>PROMEDIO PARA DUEÑOS AFP</a:t>
            </a:r>
          </a:p>
        </p:txBody>
      </p:sp>
      <p:sp>
        <p:nvSpPr>
          <p:cNvPr id="69635" name="Rectangle 3"/>
          <p:cNvSpPr>
            <a:spLocks noGrp="1" noChangeArrowheads="1"/>
          </p:cNvSpPr>
          <p:nvPr>
            <p:ph idx="4294967295"/>
          </p:nvPr>
        </p:nvSpPr>
        <p:spPr>
          <a:xfrm>
            <a:off x="666750" y="908050"/>
            <a:ext cx="8477250" cy="5949950"/>
          </a:xfrm>
        </p:spPr>
        <p:txBody>
          <a:bodyPr>
            <a:normAutofit/>
          </a:bodyPr>
          <a:lstStyle/>
          <a:p>
            <a:pPr eaLnBrk="1" hangingPunct="1">
              <a:lnSpc>
                <a:spcPct val="90000"/>
              </a:lnSpc>
              <a:defRPr/>
            </a:pPr>
            <a:r>
              <a:rPr lang="es-ES" sz="2000" dirty="0">
                <a:latin typeface="Arial Black" pitchFamily="34" charset="0"/>
              </a:rPr>
              <a:t>1997:               17,48%</a:t>
            </a:r>
          </a:p>
          <a:p>
            <a:pPr eaLnBrk="1" hangingPunct="1">
              <a:lnSpc>
                <a:spcPct val="90000"/>
              </a:lnSpc>
              <a:defRPr/>
            </a:pPr>
            <a:r>
              <a:rPr lang="es-ES" sz="2000" dirty="0">
                <a:latin typeface="Arial Black" pitchFamily="34" charset="0"/>
              </a:rPr>
              <a:t>1998:               20,46%</a:t>
            </a:r>
          </a:p>
          <a:p>
            <a:pPr eaLnBrk="1" hangingPunct="1">
              <a:lnSpc>
                <a:spcPct val="90000"/>
              </a:lnSpc>
              <a:defRPr/>
            </a:pPr>
            <a:r>
              <a:rPr lang="es-ES" sz="2000" dirty="0">
                <a:latin typeface="Arial Black" pitchFamily="34" charset="0"/>
              </a:rPr>
              <a:t>1999:               20,41%</a:t>
            </a:r>
          </a:p>
          <a:p>
            <a:pPr eaLnBrk="1" hangingPunct="1">
              <a:lnSpc>
                <a:spcPct val="90000"/>
              </a:lnSpc>
              <a:defRPr/>
            </a:pPr>
            <a:r>
              <a:rPr lang="es-ES" sz="2000" dirty="0">
                <a:latin typeface="Arial Black" pitchFamily="34" charset="0"/>
              </a:rPr>
              <a:t>2000:               50,11%</a:t>
            </a:r>
          </a:p>
          <a:p>
            <a:pPr eaLnBrk="1" hangingPunct="1">
              <a:lnSpc>
                <a:spcPct val="90000"/>
              </a:lnSpc>
              <a:defRPr/>
            </a:pPr>
            <a:r>
              <a:rPr lang="es-ES" sz="2000" dirty="0">
                <a:latin typeface="Arial Black" pitchFamily="34" charset="0"/>
              </a:rPr>
              <a:t>2001:               33,77%</a:t>
            </a:r>
          </a:p>
          <a:p>
            <a:pPr eaLnBrk="1" hangingPunct="1">
              <a:lnSpc>
                <a:spcPct val="90000"/>
              </a:lnSpc>
              <a:defRPr/>
            </a:pPr>
            <a:r>
              <a:rPr lang="es-ES" sz="2000" dirty="0">
                <a:latin typeface="Arial Black" pitchFamily="34" charset="0"/>
              </a:rPr>
              <a:t>2002:               20,41%</a:t>
            </a:r>
          </a:p>
          <a:p>
            <a:pPr eaLnBrk="1" hangingPunct="1">
              <a:lnSpc>
                <a:spcPct val="90000"/>
              </a:lnSpc>
              <a:defRPr/>
            </a:pPr>
            <a:r>
              <a:rPr lang="es-ES" sz="2000" dirty="0">
                <a:latin typeface="Arial Black" pitchFamily="34" charset="0"/>
              </a:rPr>
              <a:t>2003:               25,57%</a:t>
            </a:r>
          </a:p>
          <a:p>
            <a:pPr eaLnBrk="1" hangingPunct="1">
              <a:lnSpc>
                <a:spcPct val="90000"/>
              </a:lnSpc>
              <a:defRPr/>
            </a:pPr>
            <a:r>
              <a:rPr lang="es-ES" sz="2000" dirty="0">
                <a:latin typeface="Arial Black" pitchFamily="34" charset="0"/>
              </a:rPr>
              <a:t>2004:               24,80%</a:t>
            </a:r>
          </a:p>
          <a:p>
            <a:pPr eaLnBrk="1" hangingPunct="1">
              <a:lnSpc>
                <a:spcPct val="90000"/>
              </a:lnSpc>
              <a:defRPr/>
            </a:pPr>
            <a:r>
              <a:rPr lang="es-ES" sz="2000" dirty="0">
                <a:latin typeface="Arial Black" pitchFamily="34" charset="0"/>
              </a:rPr>
              <a:t>2005:               22,22%</a:t>
            </a:r>
          </a:p>
          <a:p>
            <a:pPr eaLnBrk="1" hangingPunct="1">
              <a:lnSpc>
                <a:spcPct val="90000"/>
              </a:lnSpc>
              <a:defRPr/>
            </a:pPr>
            <a:r>
              <a:rPr lang="es-ES" sz="2000" dirty="0">
                <a:latin typeface="Arial Black" pitchFamily="34" charset="0"/>
              </a:rPr>
              <a:t>2006                31,95 %</a:t>
            </a:r>
          </a:p>
          <a:p>
            <a:pPr eaLnBrk="1" hangingPunct="1">
              <a:lnSpc>
                <a:spcPct val="90000"/>
              </a:lnSpc>
              <a:defRPr/>
            </a:pPr>
            <a:r>
              <a:rPr lang="es-ES" sz="2000" dirty="0">
                <a:latin typeface="Arial Black" pitchFamily="34" charset="0"/>
              </a:rPr>
              <a:t>2007                28,99 %</a:t>
            </a:r>
          </a:p>
          <a:p>
            <a:pPr eaLnBrk="1" hangingPunct="1">
              <a:lnSpc>
                <a:spcPct val="90000"/>
              </a:lnSpc>
              <a:defRPr/>
            </a:pPr>
            <a:r>
              <a:rPr lang="es-ES" sz="2000" dirty="0">
                <a:latin typeface="Arial Black" pitchFamily="34" charset="0"/>
              </a:rPr>
              <a:t>2008                  0,36 %</a:t>
            </a:r>
          </a:p>
          <a:p>
            <a:pPr eaLnBrk="1" hangingPunct="1">
              <a:lnSpc>
                <a:spcPct val="90000"/>
              </a:lnSpc>
              <a:defRPr/>
            </a:pPr>
            <a:r>
              <a:rPr lang="es-ES" sz="2000" dirty="0">
                <a:latin typeface="Arial Black" pitchFamily="34" charset="0"/>
              </a:rPr>
              <a:t>2009                32,73 %</a:t>
            </a:r>
          </a:p>
          <a:p>
            <a:pPr eaLnBrk="1" hangingPunct="1">
              <a:lnSpc>
                <a:spcPct val="90000"/>
              </a:lnSpc>
              <a:defRPr/>
            </a:pPr>
            <a:r>
              <a:rPr lang="es-ES" sz="2000" dirty="0">
                <a:latin typeface="Arial Black" pitchFamily="34" charset="0"/>
              </a:rPr>
              <a:t>2010                27,17 %</a:t>
            </a:r>
          </a:p>
          <a:p>
            <a:pPr eaLnBrk="1" hangingPunct="1">
              <a:lnSpc>
                <a:spcPct val="90000"/>
              </a:lnSpc>
              <a:defRPr/>
            </a:pPr>
            <a:r>
              <a:rPr lang="es-ES" sz="2000" dirty="0">
                <a:latin typeface="Arial Black" pitchFamily="34" charset="0"/>
              </a:rPr>
              <a:t>2011                20 ,00 %  </a:t>
            </a:r>
          </a:p>
          <a:p>
            <a:pPr eaLnBrk="1" hangingPunct="1">
              <a:lnSpc>
                <a:spcPct val="90000"/>
              </a:lnSpc>
              <a:defRPr/>
            </a:pPr>
            <a:r>
              <a:rPr lang="es-ES" sz="2000" dirty="0">
                <a:latin typeface="Arial Black" pitchFamily="34" charset="0"/>
              </a:rPr>
              <a:t>2012                47 ,00 </a:t>
            </a:r>
            <a:r>
              <a:rPr lang="es-ES" sz="2000" dirty="0" smtClean="0">
                <a:latin typeface="Arial Black" pitchFamily="34" charset="0"/>
              </a:rPr>
              <a:t>%</a:t>
            </a:r>
            <a:endParaRPr lang="es-ES" sz="2000" dirty="0">
              <a:latin typeface="Arial Black" pitchFamily="34" charset="0"/>
            </a:endParaRPr>
          </a:p>
          <a:p>
            <a:pPr eaLnBrk="1" hangingPunct="1">
              <a:lnSpc>
                <a:spcPct val="90000"/>
              </a:lnSpc>
              <a:defRPr/>
            </a:pPr>
            <a:endParaRPr lang="es-ES" sz="2000" dirty="0">
              <a:solidFill>
                <a:schemeClr val="folHlink"/>
              </a:solidFill>
            </a:endParaRPr>
          </a:p>
          <a:p>
            <a:pPr eaLnBrk="1" hangingPunct="1">
              <a:lnSpc>
                <a:spcPct val="90000"/>
              </a:lnSpc>
              <a:defRPr/>
            </a:pPr>
            <a:endParaRPr lang="es-ES" sz="2000" dirty="0"/>
          </a:p>
        </p:txBody>
      </p:sp>
      <p:sp>
        <p:nvSpPr>
          <p:cNvPr id="102402" name="5 Marcador de número de diapositiva"/>
          <p:cNvSpPr txBox="1">
            <a:spLocks noGrp="1"/>
          </p:cNvSpPr>
          <p:nvPr/>
        </p:nvSpPr>
        <p:spPr bwMode="auto">
          <a:xfrm>
            <a:off x="146050" y="6210300"/>
            <a:ext cx="681038" cy="457200"/>
          </a:xfrm>
          <a:prstGeom prst="ellipse">
            <a:avLst/>
          </a:prstGeom>
          <a:solidFill>
            <a:schemeClr val="accent1"/>
          </a:solidFill>
          <a:ln>
            <a:miter lim="800000"/>
            <a:headEnd/>
            <a:tailEnd/>
          </a:ln>
        </p:spPr>
        <p:txBody>
          <a:bodyPr anchor="ctr"/>
          <a:lstStyle/>
          <a:p>
            <a:pPr algn="ctr" fontAlgn="auto">
              <a:spcBef>
                <a:spcPts val="0"/>
              </a:spcBef>
              <a:spcAft>
                <a:spcPts val="0"/>
              </a:spcAft>
              <a:defRPr/>
            </a:pPr>
            <a:fld id="{F2D2FF2D-704B-42F6-81AE-19E74410248A}" type="slidenum">
              <a:rPr lang="es-CL" sz="1400">
                <a:solidFill>
                  <a:srgbClr val="FFFFFF"/>
                </a:solidFill>
                <a:latin typeface="+mj-lt"/>
                <a:ea typeface="+mj-ea"/>
                <a:cs typeface="+mj-cs"/>
              </a:rPr>
              <a:pPr algn="ctr" fontAlgn="auto">
                <a:spcBef>
                  <a:spcPts val="0"/>
                </a:spcBef>
                <a:spcAft>
                  <a:spcPts val="0"/>
                </a:spcAft>
                <a:defRPr/>
              </a:pPr>
              <a:t>12</a:t>
            </a:fld>
            <a:endParaRPr lang="es-CL" sz="1400" dirty="0">
              <a:solidFill>
                <a:srgbClr val="FFFFFF"/>
              </a:solidFill>
              <a:latin typeface="+mj-lt"/>
              <a:ea typeface="+mj-ea"/>
              <a:cs typeface="+mj-cs"/>
            </a:endParaRPr>
          </a:p>
        </p:txBody>
      </p:sp>
    </p:spTree>
    <p:extLst>
      <p:ext uri="{BB962C8B-B14F-4D97-AF65-F5344CB8AC3E}">
        <p14:creationId xmlns:p14="http://schemas.microsoft.com/office/powerpoint/2010/main" val="391158323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240642"/>
                                        </p:tgtEl>
                                        <p:attrNameLst>
                                          <p:attrName>style.visibility</p:attrName>
                                        </p:attrNameLst>
                                      </p:cBhvr>
                                      <p:to>
                                        <p:strVal val="visible"/>
                                      </p:to>
                                    </p:set>
                                    <p:anim calcmode="lin" valueType="num">
                                      <p:cBhvr>
                                        <p:cTn id="7" dur="1000" fill="hold"/>
                                        <p:tgtEl>
                                          <p:spTgt spid="240642"/>
                                        </p:tgtEl>
                                        <p:attrNameLst>
                                          <p:attrName>ppt_x</p:attrName>
                                        </p:attrNameLst>
                                      </p:cBhvr>
                                      <p:tavLst>
                                        <p:tav tm="0">
                                          <p:val>
                                            <p:strVal val="#ppt_x-.2"/>
                                          </p:val>
                                        </p:tav>
                                        <p:tav tm="100000">
                                          <p:val>
                                            <p:strVal val="#ppt_x"/>
                                          </p:val>
                                        </p:tav>
                                      </p:tavLst>
                                    </p:anim>
                                    <p:anim calcmode="lin" valueType="num">
                                      <p:cBhvr>
                                        <p:cTn id="8" dur="1000" fill="hold"/>
                                        <p:tgtEl>
                                          <p:spTgt spid="24064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40642"/>
                                        </p:tgtEl>
                                      </p:cBhvr>
                                    </p:animEffect>
                                  </p:childTnLst>
                                </p:cTn>
                              </p:par>
                            </p:childTnLst>
                          </p:cTn>
                        </p:par>
                      </p:childTnLst>
                    </p:cTn>
                  </p:par>
                  <p:par>
                    <p:cTn id="10" fill="hold">
                      <p:stCondLst>
                        <p:cond delay="indefinite"/>
                      </p:stCondLst>
                      <p:childTnLst>
                        <p:par>
                          <p:cTn id="11" fill="hold">
                            <p:stCondLst>
                              <p:cond delay="0"/>
                            </p:stCondLst>
                            <p:childTnLst>
                              <p:par>
                                <p:cTn id="12" presetID="44" presetClass="entr" presetSubtype="0" fill="hold" grpId="1" nodeType="clickEffect">
                                  <p:stCondLst>
                                    <p:cond delay="0"/>
                                  </p:stCondLst>
                                  <p:childTnLst>
                                    <p:set>
                                      <p:cBhvr>
                                        <p:cTn id="13" dur="1" fill="hold">
                                          <p:stCondLst>
                                            <p:cond delay="0"/>
                                          </p:stCondLst>
                                        </p:cTn>
                                        <p:tgtEl>
                                          <p:spTgt spid="69635">
                                            <p:txEl>
                                              <p:pRg st="0" end="0"/>
                                            </p:txEl>
                                          </p:spTgt>
                                        </p:tgtEl>
                                        <p:attrNameLst>
                                          <p:attrName>style.visibility</p:attrName>
                                        </p:attrNameLst>
                                      </p:cBhvr>
                                      <p:to>
                                        <p:strVal val="visible"/>
                                      </p:to>
                                    </p:set>
                                    <p:animEffect transition="in" filter="fade">
                                      <p:cBhvr>
                                        <p:cTn id="14" dur="500"/>
                                        <p:tgtEl>
                                          <p:spTgt spid="69635">
                                            <p:txEl>
                                              <p:pRg st="0" end="0"/>
                                            </p:txEl>
                                          </p:spTgt>
                                        </p:tgtEl>
                                      </p:cBhvr>
                                    </p:animEffect>
                                    <p:anim calcmode="lin" valueType="num">
                                      <p:cBhvr>
                                        <p:cTn id="15" dur="500" fill="hold"/>
                                        <p:tgtEl>
                                          <p:spTgt spid="69635">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69635">
                                            <p:txEl>
                                              <p:pRg st="0" end="0"/>
                                            </p:txEl>
                                          </p:spTgt>
                                        </p:tgtEl>
                                        <p:attrNameLst>
                                          <p:attrName>ppt_y</p:attrName>
                                        </p:attrNameLst>
                                      </p:cBhvr>
                                      <p:tavLst>
                                        <p:tav tm="0">
                                          <p:val>
                                            <p:strVal val="#ppt_y+.05"/>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4" presetClass="entr" presetSubtype="0" fill="hold" grpId="1" nodeType="clickEffect">
                                  <p:stCondLst>
                                    <p:cond delay="0"/>
                                  </p:stCondLst>
                                  <p:childTnLst>
                                    <p:set>
                                      <p:cBhvr>
                                        <p:cTn id="20" dur="1" fill="hold">
                                          <p:stCondLst>
                                            <p:cond delay="0"/>
                                          </p:stCondLst>
                                        </p:cTn>
                                        <p:tgtEl>
                                          <p:spTgt spid="69635">
                                            <p:txEl>
                                              <p:pRg st="1" end="1"/>
                                            </p:txEl>
                                          </p:spTgt>
                                        </p:tgtEl>
                                        <p:attrNameLst>
                                          <p:attrName>style.visibility</p:attrName>
                                        </p:attrNameLst>
                                      </p:cBhvr>
                                      <p:to>
                                        <p:strVal val="visible"/>
                                      </p:to>
                                    </p:set>
                                    <p:animEffect transition="in" filter="fade">
                                      <p:cBhvr>
                                        <p:cTn id="21" dur="500"/>
                                        <p:tgtEl>
                                          <p:spTgt spid="69635">
                                            <p:txEl>
                                              <p:pRg st="1" end="1"/>
                                            </p:txEl>
                                          </p:spTgt>
                                        </p:tgtEl>
                                      </p:cBhvr>
                                    </p:animEffect>
                                    <p:anim calcmode="lin" valueType="num">
                                      <p:cBhvr>
                                        <p:cTn id="22" dur="500" fill="hold"/>
                                        <p:tgtEl>
                                          <p:spTgt spid="69635">
                                            <p:txEl>
                                              <p:pRg st="1" end="1"/>
                                            </p:txEl>
                                          </p:spTgt>
                                        </p:tgtEl>
                                        <p:attrNameLst>
                                          <p:attrName>ppt_x</p:attrName>
                                        </p:attrNameLst>
                                      </p:cBhvr>
                                      <p:tavLst>
                                        <p:tav tm="0">
                                          <p:val>
                                            <p:strVal val="#ppt_x"/>
                                          </p:val>
                                        </p:tav>
                                        <p:tav tm="100000">
                                          <p:val>
                                            <p:strVal val="#ppt_x"/>
                                          </p:val>
                                        </p:tav>
                                      </p:tavLst>
                                    </p:anim>
                                    <p:anim calcmode="lin" valueType="num">
                                      <p:cBhvr>
                                        <p:cTn id="23" dur="500" fill="hold"/>
                                        <p:tgtEl>
                                          <p:spTgt spid="69635">
                                            <p:txEl>
                                              <p:pRg st="1" end="1"/>
                                            </p:txEl>
                                          </p:spTgt>
                                        </p:tgtEl>
                                        <p:attrNameLst>
                                          <p:attrName>ppt_y</p:attrName>
                                        </p:attrNameLst>
                                      </p:cBhvr>
                                      <p:tavLst>
                                        <p:tav tm="0">
                                          <p:val>
                                            <p:strVal val="#ppt_y+.05"/>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4" presetClass="entr" presetSubtype="0" fill="hold" grpId="1" nodeType="clickEffect">
                                  <p:stCondLst>
                                    <p:cond delay="0"/>
                                  </p:stCondLst>
                                  <p:childTnLst>
                                    <p:set>
                                      <p:cBhvr>
                                        <p:cTn id="27" dur="1" fill="hold">
                                          <p:stCondLst>
                                            <p:cond delay="0"/>
                                          </p:stCondLst>
                                        </p:cTn>
                                        <p:tgtEl>
                                          <p:spTgt spid="69635">
                                            <p:txEl>
                                              <p:pRg st="2" end="2"/>
                                            </p:txEl>
                                          </p:spTgt>
                                        </p:tgtEl>
                                        <p:attrNameLst>
                                          <p:attrName>style.visibility</p:attrName>
                                        </p:attrNameLst>
                                      </p:cBhvr>
                                      <p:to>
                                        <p:strVal val="visible"/>
                                      </p:to>
                                    </p:set>
                                    <p:animEffect transition="in" filter="fade">
                                      <p:cBhvr>
                                        <p:cTn id="28" dur="500"/>
                                        <p:tgtEl>
                                          <p:spTgt spid="69635">
                                            <p:txEl>
                                              <p:pRg st="2" end="2"/>
                                            </p:txEl>
                                          </p:spTgt>
                                        </p:tgtEl>
                                      </p:cBhvr>
                                    </p:animEffect>
                                    <p:anim calcmode="lin" valueType="num">
                                      <p:cBhvr>
                                        <p:cTn id="29" dur="500" fill="hold"/>
                                        <p:tgtEl>
                                          <p:spTgt spid="69635">
                                            <p:txEl>
                                              <p:pRg st="2" end="2"/>
                                            </p:txEl>
                                          </p:spTgt>
                                        </p:tgtEl>
                                        <p:attrNameLst>
                                          <p:attrName>ppt_x</p:attrName>
                                        </p:attrNameLst>
                                      </p:cBhvr>
                                      <p:tavLst>
                                        <p:tav tm="0">
                                          <p:val>
                                            <p:strVal val="#ppt_x"/>
                                          </p:val>
                                        </p:tav>
                                        <p:tav tm="100000">
                                          <p:val>
                                            <p:strVal val="#ppt_x"/>
                                          </p:val>
                                        </p:tav>
                                      </p:tavLst>
                                    </p:anim>
                                    <p:anim calcmode="lin" valueType="num">
                                      <p:cBhvr>
                                        <p:cTn id="30" dur="500" fill="hold"/>
                                        <p:tgtEl>
                                          <p:spTgt spid="69635">
                                            <p:txEl>
                                              <p:pRg st="2" end="2"/>
                                            </p:txEl>
                                          </p:spTgt>
                                        </p:tgtEl>
                                        <p:attrNameLst>
                                          <p:attrName>ppt_y</p:attrName>
                                        </p:attrNameLst>
                                      </p:cBhvr>
                                      <p:tavLst>
                                        <p:tav tm="0">
                                          <p:val>
                                            <p:strVal val="#ppt_y+.05"/>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4" presetClass="entr" presetSubtype="0" fill="hold" grpId="1" nodeType="clickEffect">
                                  <p:stCondLst>
                                    <p:cond delay="0"/>
                                  </p:stCondLst>
                                  <p:childTnLst>
                                    <p:set>
                                      <p:cBhvr>
                                        <p:cTn id="34" dur="1" fill="hold">
                                          <p:stCondLst>
                                            <p:cond delay="0"/>
                                          </p:stCondLst>
                                        </p:cTn>
                                        <p:tgtEl>
                                          <p:spTgt spid="69635">
                                            <p:txEl>
                                              <p:pRg st="3" end="3"/>
                                            </p:txEl>
                                          </p:spTgt>
                                        </p:tgtEl>
                                        <p:attrNameLst>
                                          <p:attrName>style.visibility</p:attrName>
                                        </p:attrNameLst>
                                      </p:cBhvr>
                                      <p:to>
                                        <p:strVal val="visible"/>
                                      </p:to>
                                    </p:set>
                                    <p:animEffect transition="in" filter="fade">
                                      <p:cBhvr>
                                        <p:cTn id="35" dur="500"/>
                                        <p:tgtEl>
                                          <p:spTgt spid="69635">
                                            <p:txEl>
                                              <p:pRg st="3" end="3"/>
                                            </p:txEl>
                                          </p:spTgt>
                                        </p:tgtEl>
                                      </p:cBhvr>
                                    </p:animEffect>
                                    <p:anim calcmode="lin" valueType="num">
                                      <p:cBhvr>
                                        <p:cTn id="36" dur="500" fill="hold"/>
                                        <p:tgtEl>
                                          <p:spTgt spid="69635">
                                            <p:txEl>
                                              <p:pRg st="3" end="3"/>
                                            </p:txEl>
                                          </p:spTgt>
                                        </p:tgtEl>
                                        <p:attrNameLst>
                                          <p:attrName>ppt_x</p:attrName>
                                        </p:attrNameLst>
                                      </p:cBhvr>
                                      <p:tavLst>
                                        <p:tav tm="0">
                                          <p:val>
                                            <p:strVal val="#ppt_x"/>
                                          </p:val>
                                        </p:tav>
                                        <p:tav tm="100000">
                                          <p:val>
                                            <p:strVal val="#ppt_x"/>
                                          </p:val>
                                        </p:tav>
                                      </p:tavLst>
                                    </p:anim>
                                    <p:anim calcmode="lin" valueType="num">
                                      <p:cBhvr>
                                        <p:cTn id="37" dur="500" fill="hold"/>
                                        <p:tgtEl>
                                          <p:spTgt spid="69635">
                                            <p:txEl>
                                              <p:pRg st="3" end="3"/>
                                            </p:txEl>
                                          </p:spTgt>
                                        </p:tgtEl>
                                        <p:attrNameLst>
                                          <p:attrName>ppt_y</p:attrName>
                                        </p:attrNameLst>
                                      </p:cBhvr>
                                      <p:tavLst>
                                        <p:tav tm="0">
                                          <p:val>
                                            <p:strVal val="#ppt_y+.05"/>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4" presetClass="entr" presetSubtype="0" fill="hold" grpId="1" nodeType="clickEffect">
                                  <p:stCondLst>
                                    <p:cond delay="0"/>
                                  </p:stCondLst>
                                  <p:childTnLst>
                                    <p:set>
                                      <p:cBhvr>
                                        <p:cTn id="41" dur="1" fill="hold">
                                          <p:stCondLst>
                                            <p:cond delay="0"/>
                                          </p:stCondLst>
                                        </p:cTn>
                                        <p:tgtEl>
                                          <p:spTgt spid="69635">
                                            <p:txEl>
                                              <p:pRg st="4" end="4"/>
                                            </p:txEl>
                                          </p:spTgt>
                                        </p:tgtEl>
                                        <p:attrNameLst>
                                          <p:attrName>style.visibility</p:attrName>
                                        </p:attrNameLst>
                                      </p:cBhvr>
                                      <p:to>
                                        <p:strVal val="visible"/>
                                      </p:to>
                                    </p:set>
                                    <p:animEffect transition="in" filter="fade">
                                      <p:cBhvr>
                                        <p:cTn id="42" dur="500"/>
                                        <p:tgtEl>
                                          <p:spTgt spid="69635">
                                            <p:txEl>
                                              <p:pRg st="4" end="4"/>
                                            </p:txEl>
                                          </p:spTgt>
                                        </p:tgtEl>
                                      </p:cBhvr>
                                    </p:animEffect>
                                    <p:anim calcmode="lin" valueType="num">
                                      <p:cBhvr>
                                        <p:cTn id="43" dur="500" fill="hold"/>
                                        <p:tgtEl>
                                          <p:spTgt spid="69635">
                                            <p:txEl>
                                              <p:pRg st="4" end="4"/>
                                            </p:txEl>
                                          </p:spTgt>
                                        </p:tgtEl>
                                        <p:attrNameLst>
                                          <p:attrName>ppt_x</p:attrName>
                                        </p:attrNameLst>
                                      </p:cBhvr>
                                      <p:tavLst>
                                        <p:tav tm="0">
                                          <p:val>
                                            <p:strVal val="#ppt_x"/>
                                          </p:val>
                                        </p:tav>
                                        <p:tav tm="100000">
                                          <p:val>
                                            <p:strVal val="#ppt_x"/>
                                          </p:val>
                                        </p:tav>
                                      </p:tavLst>
                                    </p:anim>
                                    <p:anim calcmode="lin" valueType="num">
                                      <p:cBhvr>
                                        <p:cTn id="44" dur="500" fill="hold"/>
                                        <p:tgtEl>
                                          <p:spTgt spid="69635">
                                            <p:txEl>
                                              <p:pRg st="4" end="4"/>
                                            </p:txEl>
                                          </p:spTgt>
                                        </p:tgtEl>
                                        <p:attrNameLst>
                                          <p:attrName>ppt_y</p:attrName>
                                        </p:attrNameLst>
                                      </p:cBhvr>
                                      <p:tavLst>
                                        <p:tav tm="0">
                                          <p:val>
                                            <p:strVal val="#ppt_y+.05"/>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4" presetClass="entr" presetSubtype="0" fill="hold" grpId="1" nodeType="clickEffect">
                                  <p:stCondLst>
                                    <p:cond delay="0"/>
                                  </p:stCondLst>
                                  <p:childTnLst>
                                    <p:set>
                                      <p:cBhvr>
                                        <p:cTn id="48" dur="1" fill="hold">
                                          <p:stCondLst>
                                            <p:cond delay="0"/>
                                          </p:stCondLst>
                                        </p:cTn>
                                        <p:tgtEl>
                                          <p:spTgt spid="69635">
                                            <p:txEl>
                                              <p:pRg st="5" end="5"/>
                                            </p:txEl>
                                          </p:spTgt>
                                        </p:tgtEl>
                                        <p:attrNameLst>
                                          <p:attrName>style.visibility</p:attrName>
                                        </p:attrNameLst>
                                      </p:cBhvr>
                                      <p:to>
                                        <p:strVal val="visible"/>
                                      </p:to>
                                    </p:set>
                                    <p:animEffect transition="in" filter="fade">
                                      <p:cBhvr>
                                        <p:cTn id="49" dur="500"/>
                                        <p:tgtEl>
                                          <p:spTgt spid="69635">
                                            <p:txEl>
                                              <p:pRg st="5" end="5"/>
                                            </p:txEl>
                                          </p:spTgt>
                                        </p:tgtEl>
                                      </p:cBhvr>
                                    </p:animEffect>
                                    <p:anim calcmode="lin" valueType="num">
                                      <p:cBhvr>
                                        <p:cTn id="50" dur="500" fill="hold"/>
                                        <p:tgtEl>
                                          <p:spTgt spid="69635">
                                            <p:txEl>
                                              <p:pRg st="5" end="5"/>
                                            </p:txEl>
                                          </p:spTgt>
                                        </p:tgtEl>
                                        <p:attrNameLst>
                                          <p:attrName>ppt_x</p:attrName>
                                        </p:attrNameLst>
                                      </p:cBhvr>
                                      <p:tavLst>
                                        <p:tav tm="0">
                                          <p:val>
                                            <p:strVal val="#ppt_x"/>
                                          </p:val>
                                        </p:tav>
                                        <p:tav tm="100000">
                                          <p:val>
                                            <p:strVal val="#ppt_x"/>
                                          </p:val>
                                        </p:tav>
                                      </p:tavLst>
                                    </p:anim>
                                    <p:anim calcmode="lin" valueType="num">
                                      <p:cBhvr>
                                        <p:cTn id="51" dur="500" fill="hold"/>
                                        <p:tgtEl>
                                          <p:spTgt spid="69635">
                                            <p:txEl>
                                              <p:pRg st="5" end="5"/>
                                            </p:txEl>
                                          </p:spTgt>
                                        </p:tgtEl>
                                        <p:attrNameLst>
                                          <p:attrName>ppt_y</p:attrName>
                                        </p:attrNameLst>
                                      </p:cBhvr>
                                      <p:tavLst>
                                        <p:tav tm="0">
                                          <p:val>
                                            <p:strVal val="#ppt_y+.05"/>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4" presetClass="entr" presetSubtype="0" fill="hold" grpId="1" nodeType="clickEffect">
                                  <p:stCondLst>
                                    <p:cond delay="0"/>
                                  </p:stCondLst>
                                  <p:childTnLst>
                                    <p:set>
                                      <p:cBhvr>
                                        <p:cTn id="55" dur="1" fill="hold">
                                          <p:stCondLst>
                                            <p:cond delay="0"/>
                                          </p:stCondLst>
                                        </p:cTn>
                                        <p:tgtEl>
                                          <p:spTgt spid="69635">
                                            <p:txEl>
                                              <p:pRg st="6" end="6"/>
                                            </p:txEl>
                                          </p:spTgt>
                                        </p:tgtEl>
                                        <p:attrNameLst>
                                          <p:attrName>style.visibility</p:attrName>
                                        </p:attrNameLst>
                                      </p:cBhvr>
                                      <p:to>
                                        <p:strVal val="visible"/>
                                      </p:to>
                                    </p:set>
                                    <p:animEffect transition="in" filter="fade">
                                      <p:cBhvr>
                                        <p:cTn id="56" dur="500"/>
                                        <p:tgtEl>
                                          <p:spTgt spid="69635">
                                            <p:txEl>
                                              <p:pRg st="6" end="6"/>
                                            </p:txEl>
                                          </p:spTgt>
                                        </p:tgtEl>
                                      </p:cBhvr>
                                    </p:animEffect>
                                    <p:anim calcmode="lin" valueType="num">
                                      <p:cBhvr>
                                        <p:cTn id="57" dur="500" fill="hold"/>
                                        <p:tgtEl>
                                          <p:spTgt spid="69635">
                                            <p:txEl>
                                              <p:pRg st="6" end="6"/>
                                            </p:txEl>
                                          </p:spTgt>
                                        </p:tgtEl>
                                        <p:attrNameLst>
                                          <p:attrName>ppt_x</p:attrName>
                                        </p:attrNameLst>
                                      </p:cBhvr>
                                      <p:tavLst>
                                        <p:tav tm="0">
                                          <p:val>
                                            <p:strVal val="#ppt_x"/>
                                          </p:val>
                                        </p:tav>
                                        <p:tav tm="100000">
                                          <p:val>
                                            <p:strVal val="#ppt_x"/>
                                          </p:val>
                                        </p:tav>
                                      </p:tavLst>
                                    </p:anim>
                                    <p:anim calcmode="lin" valueType="num">
                                      <p:cBhvr>
                                        <p:cTn id="58" dur="500" fill="hold"/>
                                        <p:tgtEl>
                                          <p:spTgt spid="69635">
                                            <p:txEl>
                                              <p:pRg st="6" end="6"/>
                                            </p:txEl>
                                          </p:spTgt>
                                        </p:tgtEl>
                                        <p:attrNameLst>
                                          <p:attrName>ppt_y</p:attrName>
                                        </p:attrNameLst>
                                      </p:cBhvr>
                                      <p:tavLst>
                                        <p:tav tm="0">
                                          <p:val>
                                            <p:strVal val="#ppt_y+.05"/>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4" presetClass="entr" presetSubtype="0" fill="hold" grpId="1" nodeType="clickEffect">
                                  <p:stCondLst>
                                    <p:cond delay="0"/>
                                  </p:stCondLst>
                                  <p:childTnLst>
                                    <p:set>
                                      <p:cBhvr>
                                        <p:cTn id="62" dur="1" fill="hold">
                                          <p:stCondLst>
                                            <p:cond delay="0"/>
                                          </p:stCondLst>
                                        </p:cTn>
                                        <p:tgtEl>
                                          <p:spTgt spid="69635">
                                            <p:txEl>
                                              <p:pRg st="7" end="7"/>
                                            </p:txEl>
                                          </p:spTgt>
                                        </p:tgtEl>
                                        <p:attrNameLst>
                                          <p:attrName>style.visibility</p:attrName>
                                        </p:attrNameLst>
                                      </p:cBhvr>
                                      <p:to>
                                        <p:strVal val="visible"/>
                                      </p:to>
                                    </p:set>
                                    <p:animEffect transition="in" filter="fade">
                                      <p:cBhvr>
                                        <p:cTn id="63" dur="500"/>
                                        <p:tgtEl>
                                          <p:spTgt spid="69635">
                                            <p:txEl>
                                              <p:pRg st="7" end="7"/>
                                            </p:txEl>
                                          </p:spTgt>
                                        </p:tgtEl>
                                      </p:cBhvr>
                                    </p:animEffect>
                                    <p:anim calcmode="lin" valueType="num">
                                      <p:cBhvr>
                                        <p:cTn id="64" dur="500" fill="hold"/>
                                        <p:tgtEl>
                                          <p:spTgt spid="69635">
                                            <p:txEl>
                                              <p:pRg st="7" end="7"/>
                                            </p:txEl>
                                          </p:spTgt>
                                        </p:tgtEl>
                                        <p:attrNameLst>
                                          <p:attrName>ppt_x</p:attrName>
                                        </p:attrNameLst>
                                      </p:cBhvr>
                                      <p:tavLst>
                                        <p:tav tm="0">
                                          <p:val>
                                            <p:strVal val="#ppt_x"/>
                                          </p:val>
                                        </p:tav>
                                        <p:tav tm="100000">
                                          <p:val>
                                            <p:strVal val="#ppt_x"/>
                                          </p:val>
                                        </p:tav>
                                      </p:tavLst>
                                    </p:anim>
                                    <p:anim calcmode="lin" valueType="num">
                                      <p:cBhvr>
                                        <p:cTn id="65" dur="500" fill="hold"/>
                                        <p:tgtEl>
                                          <p:spTgt spid="69635">
                                            <p:txEl>
                                              <p:pRg st="7" end="7"/>
                                            </p:txEl>
                                          </p:spTgt>
                                        </p:tgtEl>
                                        <p:attrNameLst>
                                          <p:attrName>ppt_y</p:attrName>
                                        </p:attrNameLst>
                                      </p:cBhvr>
                                      <p:tavLst>
                                        <p:tav tm="0">
                                          <p:val>
                                            <p:strVal val="#ppt_y+.05"/>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4" presetClass="entr" presetSubtype="0" fill="hold" grpId="1" nodeType="clickEffect">
                                  <p:stCondLst>
                                    <p:cond delay="0"/>
                                  </p:stCondLst>
                                  <p:childTnLst>
                                    <p:set>
                                      <p:cBhvr>
                                        <p:cTn id="69" dur="1" fill="hold">
                                          <p:stCondLst>
                                            <p:cond delay="0"/>
                                          </p:stCondLst>
                                        </p:cTn>
                                        <p:tgtEl>
                                          <p:spTgt spid="69635">
                                            <p:txEl>
                                              <p:pRg st="8" end="8"/>
                                            </p:txEl>
                                          </p:spTgt>
                                        </p:tgtEl>
                                        <p:attrNameLst>
                                          <p:attrName>style.visibility</p:attrName>
                                        </p:attrNameLst>
                                      </p:cBhvr>
                                      <p:to>
                                        <p:strVal val="visible"/>
                                      </p:to>
                                    </p:set>
                                    <p:animEffect transition="in" filter="fade">
                                      <p:cBhvr>
                                        <p:cTn id="70" dur="500"/>
                                        <p:tgtEl>
                                          <p:spTgt spid="69635">
                                            <p:txEl>
                                              <p:pRg st="8" end="8"/>
                                            </p:txEl>
                                          </p:spTgt>
                                        </p:tgtEl>
                                      </p:cBhvr>
                                    </p:animEffect>
                                    <p:anim calcmode="lin" valueType="num">
                                      <p:cBhvr>
                                        <p:cTn id="71" dur="500" fill="hold"/>
                                        <p:tgtEl>
                                          <p:spTgt spid="69635">
                                            <p:txEl>
                                              <p:pRg st="8" end="8"/>
                                            </p:txEl>
                                          </p:spTgt>
                                        </p:tgtEl>
                                        <p:attrNameLst>
                                          <p:attrName>ppt_x</p:attrName>
                                        </p:attrNameLst>
                                      </p:cBhvr>
                                      <p:tavLst>
                                        <p:tav tm="0">
                                          <p:val>
                                            <p:strVal val="#ppt_x"/>
                                          </p:val>
                                        </p:tav>
                                        <p:tav tm="100000">
                                          <p:val>
                                            <p:strVal val="#ppt_x"/>
                                          </p:val>
                                        </p:tav>
                                      </p:tavLst>
                                    </p:anim>
                                    <p:anim calcmode="lin" valueType="num">
                                      <p:cBhvr>
                                        <p:cTn id="72" dur="500" fill="hold"/>
                                        <p:tgtEl>
                                          <p:spTgt spid="69635">
                                            <p:txEl>
                                              <p:pRg st="8" end="8"/>
                                            </p:txEl>
                                          </p:spTgt>
                                        </p:tgtEl>
                                        <p:attrNameLst>
                                          <p:attrName>ppt_y</p:attrName>
                                        </p:attrNameLst>
                                      </p:cBhvr>
                                      <p:tavLst>
                                        <p:tav tm="0">
                                          <p:val>
                                            <p:strVal val="#ppt_y+.05"/>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4" presetClass="entr" presetSubtype="0" fill="hold" grpId="1" nodeType="clickEffect">
                                  <p:stCondLst>
                                    <p:cond delay="0"/>
                                  </p:stCondLst>
                                  <p:childTnLst>
                                    <p:set>
                                      <p:cBhvr>
                                        <p:cTn id="76" dur="1" fill="hold">
                                          <p:stCondLst>
                                            <p:cond delay="0"/>
                                          </p:stCondLst>
                                        </p:cTn>
                                        <p:tgtEl>
                                          <p:spTgt spid="69635">
                                            <p:txEl>
                                              <p:pRg st="9" end="9"/>
                                            </p:txEl>
                                          </p:spTgt>
                                        </p:tgtEl>
                                        <p:attrNameLst>
                                          <p:attrName>style.visibility</p:attrName>
                                        </p:attrNameLst>
                                      </p:cBhvr>
                                      <p:to>
                                        <p:strVal val="visible"/>
                                      </p:to>
                                    </p:set>
                                    <p:animEffect transition="in" filter="fade">
                                      <p:cBhvr>
                                        <p:cTn id="77" dur="500"/>
                                        <p:tgtEl>
                                          <p:spTgt spid="69635">
                                            <p:txEl>
                                              <p:pRg st="9" end="9"/>
                                            </p:txEl>
                                          </p:spTgt>
                                        </p:tgtEl>
                                      </p:cBhvr>
                                    </p:animEffect>
                                    <p:anim calcmode="lin" valueType="num">
                                      <p:cBhvr>
                                        <p:cTn id="78" dur="500" fill="hold"/>
                                        <p:tgtEl>
                                          <p:spTgt spid="69635">
                                            <p:txEl>
                                              <p:pRg st="9" end="9"/>
                                            </p:txEl>
                                          </p:spTgt>
                                        </p:tgtEl>
                                        <p:attrNameLst>
                                          <p:attrName>ppt_x</p:attrName>
                                        </p:attrNameLst>
                                      </p:cBhvr>
                                      <p:tavLst>
                                        <p:tav tm="0">
                                          <p:val>
                                            <p:strVal val="#ppt_x"/>
                                          </p:val>
                                        </p:tav>
                                        <p:tav tm="100000">
                                          <p:val>
                                            <p:strVal val="#ppt_x"/>
                                          </p:val>
                                        </p:tav>
                                      </p:tavLst>
                                    </p:anim>
                                    <p:anim calcmode="lin" valueType="num">
                                      <p:cBhvr>
                                        <p:cTn id="79" dur="500" fill="hold"/>
                                        <p:tgtEl>
                                          <p:spTgt spid="69635">
                                            <p:txEl>
                                              <p:pRg st="9" end="9"/>
                                            </p:txEl>
                                          </p:spTgt>
                                        </p:tgtEl>
                                        <p:attrNameLst>
                                          <p:attrName>ppt_y</p:attrName>
                                        </p:attrNameLst>
                                      </p:cBhvr>
                                      <p:tavLst>
                                        <p:tav tm="0">
                                          <p:val>
                                            <p:strVal val="#ppt_y+.05"/>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4" presetClass="entr" presetSubtype="0" fill="hold" grpId="1" nodeType="clickEffect">
                                  <p:stCondLst>
                                    <p:cond delay="0"/>
                                  </p:stCondLst>
                                  <p:childTnLst>
                                    <p:set>
                                      <p:cBhvr>
                                        <p:cTn id="83" dur="1" fill="hold">
                                          <p:stCondLst>
                                            <p:cond delay="0"/>
                                          </p:stCondLst>
                                        </p:cTn>
                                        <p:tgtEl>
                                          <p:spTgt spid="69635">
                                            <p:txEl>
                                              <p:pRg st="10" end="10"/>
                                            </p:txEl>
                                          </p:spTgt>
                                        </p:tgtEl>
                                        <p:attrNameLst>
                                          <p:attrName>style.visibility</p:attrName>
                                        </p:attrNameLst>
                                      </p:cBhvr>
                                      <p:to>
                                        <p:strVal val="visible"/>
                                      </p:to>
                                    </p:set>
                                    <p:animEffect transition="in" filter="fade">
                                      <p:cBhvr>
                                        <p:cTn id="84" dur="500"/>
                                        <p:tgtEl>
                                          <p:spTgt spid="69635">
                                            <p:txEl>
                                              <p:pRg st="10" end="10"/>
                                            </p:txEl>
                                          </p:spTgt>
                                        </p:tgtEl>
                                      </p:cBhvr>
                                    </p:animEffect>
                                    <p:anim calcmode="lin" valueType="num">
                                      <p:cBhvr>
                                        <p:cTn id="85" dur="500" fill="hold"/>
                                        <p:tgtEl>
                                          <p:spTgt spid="69635">
                                            <p:txEl>
                                              <p:pRg st="10" end="10"/>
                                            </p:txEl>
                                          </p:spTgt>
                                        </p:tgtEl>
                                        <p:attrNameLst>
                                          <p:attrName>ppt_x</p:attrName>
                                        </p:attrNameLst>
                                      </p:cBhvr>
                                      <p:tavLst>
                                        <p:tav tm="0">
                                          <p:val>
                                            <p:strVal val="#ppt_x"/>
                                          </p:val>
                                        </p:tav>
                                        <p:tav tm="100000">
                                          <p:val>
                                            <p:strVal val="#ppt_x"/>
                                          </p:val>
                                        </p:tav>
                                      </p:tavLst>
                                    </p:anim>
                                    <p:anim calcmode="lin" valueType="num">
                                      <p:cBhvr>
                                        <p:cTn id="86" dur="500" fill="hold"/>
                                        <p:tgtEl>
                                          <p:spTgt spid="69635">
                                            <p:txEl>
                                              <p:pRg st="10" end="10"/>
                                            </p:txEl>
                                          </p:spTgt>
                                        </p:tgtEl>
                                        <p:attrNameLst>
                                          <p:attrName>ppt_y</p:attrName>
                                        </p:attrNameLst>
                                      </p:cBhvr>
                                      <p:tavLst>
                                        <p:tav tm="0">
                                          <p:val>
                                            <p:strVal val="#ppt_y+.05"/>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44" presetClass="entr" presetSubtype="0" fill="hold" grpId="1" nodeType="clickEffect">
                                  <p:stCondLst>
                                    <p:cond delay="0"/>
                                  </p:stCondLst>
                                  <p:childTnLst>
                                    <p:set>
                                      <p:cBhvr>
                                        <p:cTn id="90" dur="1" fill="hold">
                                          <p:stCondLst>
                                            <p:cond delay="0"/>
                                          </p:stCondLst>
                                        </p:cTn>
                                        <p:tgtEl>
                                          <p:spTgt spid="69635">
                                            <p:txEl>
                                              <p:pRg st="11" end="11"/>
                                            </p:txEl>
                                          </p:spTgt>
                                        </p:tgtEl>
                                        <p:attrNameLst>
                                          <p:attrName>style.visibility</p:attrName>
                                        </p:attrNameLst>
                                      </p:cBhvr>
                                      <p:to>
                                        <p:strVal val="visible"/>
                                      </p:to>
                                    </p:set>
                                    <p:animEffect transition="in" filter="fade">
                                      <p:cBhvr>
                                        <p:cTn id="91" dur="500"/>
                                        <p:tgtEl>
                                          <p:spTgt spid="69635">
                                            <p:txEl>
                                              <p:pRg st="11" end="11"/>
                                            </p:txEl>
                                          </p:spTgt>
                                        </p:tgtEl>
                                      </p:cBhvr>
                                    </p:animEffect>
                                    <p:anim calcmode="lin" valueType="num">
                                      <p:cBhvr>
                                        <p:cTn id="92" dur="500" fill="hold"/>
                                        <p:tgtEl>
                                          <p:spTgt spid="69635">
                                            <p:txEl>
                                              <p:pRg st="11" end="11"/>
                                            </p:txEl>
                                          </p:spTgt>
                                        </p:tgtEl>
                                        <p:attrNameLst>
                                          <p:attrName>ppt_x</p:attrName>
                                        </p:attrNameLst>
                                      </p:cBhvr>
                                      <p:tavLst>
                                        <p:tav tm="0">
                                          <p:val>
                                            <p:strVal val="#ppt_x"/>
                                          </p:val>
                                        </p:tav>
                                        <p:tav tm="100000">
                                          <p:val>
                                            <p:strVal val="#ppt_x"/>
                                          </p:val>
                                        </p:tav>
                                      </p:tavLst>
                                    </p:anim>
                                    <p:anim calcmode="lin" valueType="num">
                                      <p:cBhvr>
                                        <p:cTn id="93" dur="500" fill="hold"/>
                                        <p:tgtEl>
                                          <p:spTgt spid="69635">
                                            <p:txEl>
                                              <p:pRg st="11" end="11"/>
                                            </p:txEl>
                                          </p:spTgt>
                                        </p:tgtEl>
                                        <p:attrNameLst>
                                          <p:attrName>ppt_y</p:attrName>
                                        </p:attrNameLst>
                                      </p:cBhvr>
                                      <p:tavLst>
                                        <p:tav tm="0">
                                          <p:val>
                                            <p:strVal val="#ppt_y+.05"/>
                                          </p:val>
                                        </p:tav>
                                        <p:tav tm="100000">
                                          <p:val>
                                            <p:strVal val="#ppt_y"/>
                                          </p:val>
                                        </p:tav>
                                      </p:tavLst>
                                    </p:anim>
                                  </p:childTnLst>
                                </p:cTn>
                              </p:par>
                            </p:childTnLst>
                          </p:cTn>
                        </p:par>
                      </p:childTnLst>
                    </p:cTn>
                  </p:par>
                  <p:par>
                    <p:cTn id="94" fill="hold">
                      <p:stCondLst>
                        <p:cond delay="indefinite"/>
                      </p:stCondLst>
                      <p:childTnLst>
                        <p:par>
                          <p:cTn id="95" fill="hold">
                            <p:stCondLst>
                              <p:cond delay="0"/>
                            </p:stCondLst>
                            <p:childTnLst>
                              <p:par>
                                <p:cTn id="96" presetID="44" presetClass="entr" presetSubtype="0" fill="hold" grpId="1" nodeType="clickEffect">
                                  <p:stCondLst>
                                    <p:cond delay="0"/>
                                  </p:stCondLst>
                                  <p:childTnLst>
                                    <p:set>
                                      <p:cBhvr>
                                        <p:cTn id="97" dur="1" fill="hold">
                                          <p:stCondLst>
                                            <p:cond delay="0"/>
                                          </p:stCondLst>
                                        </p:cTn>
                                        <p:tgtEl>
                                          <p:spTgt spid="69635">
                                            <p:txEl>
                                              <p:pRg st="12" end="12"/>
                                            </p:txEl>
                                          </p:spTgt>
                                        </p:tgtEl>
                                        <p:attrNameLst>
                                          <p:attrName>style.visibility</p:attrName>
                                        </p:attrNameLst>
                                      </p:cBhvr>
                                      <p:to>
                                        <p:strVal val="visible"/>
                                      </p:to>
                                    </p:set>
                                    <p:animEffect transition="in" filter="fade">
                                      <p:cBhvr>
                                        <p:cTn id="98" dur="500"/>
                                        <p:tgtEl>
                                          <p:spTgt spid="69635">
                                            <p:txEl>
                                              <p:pRg st="12" end="12"/>
                                            </p:txEl>
                                          </p:spTgt>
                                        </p:tgtEl>
                                      </p:cBhvr>
                                    </p:animEffect>
                                    <p:anim calcmode="lin" valueType="num">
                                      <p:cBhvr>
                                        <p:cTn id="99" dur="500" fill="hold"/>
                                        <p:tgtEl>
                                          <p:spTgt spid="69635">
                                            <p:txEl>
                                              <p:pRg st="12" end="12"/>
                                            </p:txEl>
                                          </p:spTgt>
                                        </p:tgtEl>
                                        <p:attrNameLst>
                                          <p:attrName>ppt_x</p:attrName>
                                        </p:attrNameLst>
                                      </p:cBhvr>
                                      <p:tavLst>
                                        <p:tav tm="0">
                                          <p:val>
                                            <p:strVal val="#ppt_x"/>
                                          </p:val>
                                        </p:tav>
                                        <p:tav tm="100000">
                                          <p:val>
                                            <p:strVal val="#ppt_x"/>
                                          </p:val>
                                        </p:tav>
                                      </p:tavLst>
                                    </p:anim>
                                    <p:anim calcmode="lin" valueType="num">
                                      <p:cBhvr>
                                        <p:cTn id="100" dur="500" fill="hold"/>
                                        <p:tgtEl>
                                          <p:spTgt spid="69635">
                                            <p:txEl>
                                              <p:pRg st="12" end="12"/>
                                            </p:txEl>
                                          </p:spTgt>
                                        </p:tgtEl>
                                        <p:attrNameLst>
                                          <p:attrName>ppt_y</p:attrName>
                                        </p:attrNameLst>
                                      </p:cBhvr>
                                      <p:tavLst>
                                        <p:tav tm="0">
                                          <p:val>
                                            <p:strVal val="#ppt_y+.05"/>
                                          </p:val>
                                        </p:tav>
                                        <p:tav tm="100000">
                                          <p:val>
                                            <p:strVal val="#ppt_y"/>
                                          </p:val>
                                        </p:tav>
                                      </p:tavLst>
                                    </p:anim>
                                  </p:childTnLst>
                                </p:cTn>
                              </p:par>
                            </p:childTnLst>
                          </p:cTn>
                        </p:par>
                      </p:childTnLst>
                    </p:cTn>
                  </p:par>
                  <p:par>
                    <p:cTn id="101" fill="hold">
                      <p:stCondLst>
                        <p:cond delay="indefinite"/>
                      </p:stCondLst>
                      <p:childTnLst>
                        <p:par>
                          <p:cTn id="102" fill="hold">
                            <p:stCondLst>
                              <p:cond delay="0"/>
                            </p:stCondLst>
                            <p:childTnLst>
                              <p:par>
                                <p:cTn id="103" presetID="44" presetClass="entr" presetSubtype="0" fill="hold" grpId="1" nodeType="clickEffect">
                                  <p:stCondLst>
                                    <p:cond delay="0"/>
                                  </p:stCondLst>
                                  <p:childTnLst>
                                    <p:set>
                                      <p:cBhvr>
                                        <p:cTn id="104" dur="1" fill="hold">
                                          <p:stCondLst>
                                            <p:cond delay="0"/>
                                          </p:stCondLst>
                                        </p:cTn>
                                        <p:tgtEl>
                                          <p:spTgt spid="69635">
                                            <p:txEl>
                                              <p:pRg st="13" end="13"/>
                                            </p:txEl>
                                          </p:spTgt>
                                        </p:tgtEl>
                                        <p:attrNameLst>
                                          <p:attrName>style.visibility</p:attrName>
                                        </p:attrNameLst>
                                      </p:cBhvr>
                                      <p:to>
                                        <p:strVal val="visible"/>
                                      </p:to>
                                    </p:set>
                                    <p:animEffect transition="in" filter="fade">
                                      <p:cBhvr>
                                        <p:cTn id="105" dur="500"/>
                                        <p:tgtEl>
                                          <p:spTgt spid="69635">
                                            <p:txEl>
                                              <p:pRg st="13" end="13"/>
                                            </p:txEl>
                                          </p:spTgt>
                                        </p:tgtEl>
                                      </p:cBhvr>
                                    </p:animEffect>
                                    <p:anim calcmode="lin" valueType="num">
                                      <p:cBhvr>
                                        <p:cTn id="106" dur="500" fill="hold"/>
                                        <p:tgtEl>
                                          <p:spTgt spid="69635">
                                            <p:txEl>
                                              <p:pRg st="13" end="13"/>
                                            </p:txEl>
                                          </p:spTgt>
                                        </p:tgtEl>
                                        <p:attrNameLst>
                                          <p:attrName>ppt_x</p:attrName>
                                        </p:attrNameLst>
                                      </p:cBhvr>
                                      <p:tavLst>
                                        <p:tav tm="0">
                                          <p:val>
                                            <p:strVal val="#ppt_x"/>
                                          </p:val>
                                        </p:tav>
                                        <p:tav tm="100000">
                                          <p:val>
                                            <p:strVal val="#ppt_x"/>
                                          </p:val>
                                        </p:tav>
                                      </p:tavLst>
                                    </p:anim>
                                    <p:anim calcmode="lin" valueType="num">
                                      <p:cBhvr>
                                        <p:cTn id="107" dur="500" fill="hold"/>
                                        <p:tgtEl>
                                          <p:spTgt spid="69635">
                                            <p:txEl>
                                              <p:pRg st="13" end="13"/>
                                            </p:txEl>
                                          </p:spTgt>
                                        </p:tgtEl>
                                        <p:attrNameLst>
                                          <p:attrName>ppt_y</p:attrName>
                                        </p:attrNameLst>
                                      </p:cBhvr>
                                      <p:tavLst>
                                        <p:tav tm="0">
                                          <p:val>
                                            <p:strVal val="#ppt_y+.05"/>
                                          </p:val>
                                        </p:tav>
                                        <p:tav tm="100000">
                                          <p:val>
                                            <p:strVal val="#ppt_y"/>
                                          </p:val>
                                        </p:tav>
                                      </p:tavLst>
                                    </p:anim>
                                  </p:childTnLst>
                                </p:cTn>
                              </p:par>
                            </p:childTnLst>
                          </p:cTn>
                        </p:par>
                      </p:childTnLst>
                    </p:cTn>
                  </p:par>
                  <p:par>
                    <p:cTn id="108" fill="hold">
                      <p:stCondLst>
                        <p:cond delay="indefinite"/>
                      </p:stCondLst>
                      <p:childTnLst>
                        <p:par>
                          <p:cTn id="109" fill="hold">
                            <p:stCondLst>
                              <p:cond delay="0"/>
                            </p:stCondLst>
                            <p:childTnLst>
                              <p:par>
                                <p:cTn id="110" presetID="44" presetClass="entr" presetSubtype="0" fill="hold" grpId="1" nodeType="clickEffect">
                                  <p:stCondLst>
                                    <p:cond delay="0"/>
                                  </p:stCondLst>
                                  <p:childTnLst>
                                    <p:set>
                                      <p:cBhvr>
                                        <p:cTn id="111" dur="1" fill="hold">
                                          <p:stCondLst>
                                            <p:cond delay="0"/>
                                          </p:stCondLst>
                                        </p:cTn>
                                        <p:tgtEl>
                                          <p:spTgt spid="69635">
                                            <p:txEl>
                                              <p:pRg st="14" end="14"/>
                                            </p:txEl>
                                          </p:spTgt>
                                        </p:tgtEl>
                                        <p:attrNameLst>
                                          <p:attrName>style.visibility</p:attrName>
                                        </p:attrNameLst>
                                      </p:cBhvr>
                                      <p:to>
                                        <p:strVal val="visible"/>
                                      </p:to>
                                    </p:set>
                                    <p:animEffect transition="in" filter="fade">
                                      <p:cBhvr>
                                        <p:cTn id="112" dur="500"/>
                                        <p:tgtEl>
                                          <p:spTgt spid="69635">
                                            <p:txEl>
                                              <p:pRg st="14" end="14"/>
                                            </p:txEl>
                                          </p:spTgt>
                                        </p:tgtEl>
                                      </p:cBhvr>
                                    </p:animEffect>
                                    <p:anim calcmode="lin" valueType="num">
                                      <p:cBhvr>
                                        <p:cTn id="113" dur="500" fill="hold"/>
                                        <p:tgtEl>
                                          <p:spTgt spid="69635">
                                            <p:txEl>
                                              <p:pRg st="14" end="14"/>
                                            </p:txEl>
                                          </p:spTgt>
                                        </p:tgtEl>
                                        <p:attrNameLst>
                                          <p:attrName>ppt_x</p:attrName>
                                        </p:attrNameLst>
                                      </p:cBhvr>
                                      <p:tavLst>
                                        <p:tav tm="0">
                                          <p:val>
                                            <p:strVal val="#ppt_x"/>
                                          </p:val>
                                        </p:tav>
                                        <p:tav tm="100000">
                                          <p:val>
                                            <p:strVal val="#ppt_x"/>
                                          </p:val>
                                        </p:tav>
                                      </p:tavLst>
                                    </p:anim>
                                    <p:anim calcmode="lin" valueType="num">
                                      <p:cBhvr>
                                        <p:cTn id="114" dur="500" fill="hold"/>
                                        <p:tgtEl>
                                          <p:spTgt spid="69635">
                                            <p:txEl>
                                              <p:pRg st="14" end="14"/>
                                            </p:txEl>
                                          </p:spTgt>
                                        </p:tgtEl>
                                        <p:attrNameLst>
                                          <p:attrName>ppt_y</p:attrName>
                                        </p:attrNameLst>
                                      </p:cBhvr>
                                      <p:tavLst>
                                        <p:tav tm="0">
                                          <p:val>
                                            <p:strVal val="#ppt_y+.05"/>
                                          </p:val>
                                        </p:tav>
                                        <p:tav tm="100000">
                                          <p:val>
                                            <p:strVal val="#ppt_y"/>
                                          </p:val>
                                        </p:tav>
                                      </p:tavLst>
                                    </p:anim>
                                  </p:childTnLst>
                                </p:cTn>
                              </p:par>
                            </p:childTnLst>
                          </p:cTn>
                        </p:par>
                      </p:childTnLst>
                    </p:cTn>
                  </p:par>
                  <p:par>
                    <p:cTn id="115" fill="hold">
                      <p:stCondLst>
                        <p:cond delay="indefinite"/>
                      </p:stCondLst>
                      <p:childTnLst>
                        <p:par>
                          <p:cTn id="116" fill="hold">
                            <p:stCondLst>
                              <p:cond delay="0"/>
                            </p:stCondLst>
                            <p:childTnLst>
                              <p:par>
                                <p:cTn id="117" presetID="44" presetClass="entr" presetSubtype="0" fill="hold" grpId="1" nodeType="clickEffect">
                                  <p:stCondLst>
                                    <p:cond delay="0"/>
                                  </p:stCondLst>
                                  <p:childTnLst>
                                    <p:set>
                                      <p:cBhvr>
                                        <p:cTn id="118" dur="1" fill="hold">
                                          <p:stCondLst>
                                            <p:cond delay="0"/>
                                          </p:stCondLst>
                                        </p:cTn>
                                        <p:tgtEl>
                                          <p:spTgt spid="69635">
                                            <p:txEl>
                                              <p:pRg st="15" end="15"/>
                                            </p:txEl>
                                          </p:spTgt>
                                        </p:tgtEl>
                                        <p:attrNameLst>
                                          <p:attrName>style.visibility</p:attrName>
                                        </p:attrNameLst>
                                      </p:cBhvr>
                                      <p:to>
                                        <p:strVal val="visible"/>
                                      </p:to>
                                    </p:set>
                                    <p:animEffect transition="in" filter="fade">
                                      <p:cBhvr>
                                        <p:cTn id="119" dur="500"/>
                                        <p:tgtEl>
                                          <p:spTgt spid="69635">
                                            <p:txEl>
                                              <p:pRg st="15" end="15"/>
                                            </p:txEl>
                                          </p:spTgt>
                                        </p:tgtEl>
                                      </p:cBhvr>
                                    </p:animEffect>
                                    <p:anim calcmode="lin" valueType="num">
                                      <p:cBhvr>
                                        <p:cTn id="120" dur="500" fill="hold"/>
                                        <p:tgtEl>
                                          <p:spTgt spid="69635">
                                            <p:txEl>
                                              <p:pRg st="15" end="15"/>
                                            </p:txEl>
                                          </p:spTgt>
                                        </p:tgtEl>
                                        <p:attrNameLst>
                                          <p:attrName>ppt_x</p:attrName>
                                        </p:attrNameLst>
                                      </p:cBhvr>
                                      <p:tavLst>
                                        <p:tav tm="0">
                                          <p:val>
                                            <p:strVal val="#ppt_x"/>
                                          </p:val>
                                        </p:tav>
                                        <p:tav tm="100000">
                                          <p:val>
                                            <p:strVal val="#ppt_x"/>
                                          </p:val>
                                        </p:tav>
                                      </p:tavLst>
                                    </p:anim>
                                    <p:anim calcmode="lin" valueType="num">
                                      <p:cBhvr>
                                        <p:cTn id="121" dur="500" fill="hold"/>
                                        <p:tgtEl>
                                          <p:spTgt spid="69635">
                                            <p:txEl>
                                              <p:pRg st="15" end="15"/>
                                            </p:txEl>
                                          </p:spTgt>
                                        </p:tgtEl>
                                        <p:attrNameLst>
                                          <p:attrName>ppt_y</p:attrName>
                                        </p:attrNameLst>
                                      </p:cBhvr>
                                      <p:tavLst>
                                        <p:tav tm="0">
                                          <p:val>
                                            <p:strVal val="#ppt_y+.05"/>
                                          </p:val>
                                        </p:tav>
                                        <p:tav tm="100000">
                                          <p:val>
                                            <p:strVal val="#ppt_y"/>
                                          </p:val>
                                        </p:tav>
                                      </p:tavLst>
                                    </p:anim>
                                  </p:childTnLst>
                                </p:cTn>
                              </p:par>
                            </p:childTnLst>
                          </p:cTn>
                        </p:par>
                      </p:childTnLst>
                    </p:cTn>
                  </p:par>
                  <p:par>
                    <p:cTn id="122" fill="hold">
                      <p:stCondLst>
                        <p:cond delay="indefinite"/>
                      </p:stCondLst>
                      <p:childTnLst>
                        <p:par>
                          <p:cTn id="123" fill="hold">
                            <p:stCondLst>
                              <p:cond delay="0"/>
                            </p:stCondLst>
                            <p:childTnLst>
                              <p:par>
                                <p:cTn id="124" presetID="44" presetClass="entr" presetSubtype="0" fill="hold" grpId="0" nodeType="clickEffect">
                                  <p:stCondLst>
                                    <p:cond delay="0"/>
                                  </p:stCondLst>
                                  <p:childTnLst>
                                    <p:set>
                                      <p:cBhvr>
                                        <p:cTn id="125" dur="1" fill="hold">
                                          <p:stCondLst>
                                            <p:cond delay="0"/>
                                          </p:stCondLst>
                                        </p:cTn>
                                        <p:tgtEl>
                                          <p:spTgt spid="69635">
                                            <p:txEl>
                                              <p:pRg st="0" end="0"/>
                                            </p:txEl>
                                          </p:spTgt>
                                        </p:tgtEl>
                                        <p:attrNameLst>
                                          <p:attrName>style.visibility</p:attrName>
                                        </p:attrNameLst>
                                      </p:cBhvr>
                                      <p:to>
                                        <p:strVal val="visible"/>
                                      </p:to>
                                    </p:set>
                                    <p:animEffect transition="in" filter="fade">
                                      <p:cBhvr>
                                        <p:cTn id="126" dur="500"/>
                                        <p:tgtEl>
                                          <p:spTgt spid="69635">
                                            <p:txEl>
                                              <p:pRg st="0" end="0"/>
                                            </p:txEl>
                                          </p:spTgt>
                                        </p:tgtEl>
                                      </p:cBhvr>
                                    </p:animEffect>
                                    <p:anim calcmode="lin" valueType="num">
                                      <p:cBhvr>
                                        <p:cTn id="127" dur="500" fill="hold"/>
                                        <p:tgtEl>
                                          <p:spTgt spid="69635">
                                            <p:txEl>
                                              <p:pRg st="0" end="0"/>
                                            </p:txEl>
                                          </p:spTgt>
                                        </p:tgtEl>
                                        <p:attrNameLst>
                                          <p:attrName>ppt_x</p:attrName>
                                        </p:attrNameLst>
                                      </p:cBhvr>
                                      <p:tavLst>
                                        <p:tav tm="0">
                                          <p:val>
                                            <p:strVal val="#ppt_x"/>
                                          </p:val>
                                        </p:tav>
                                        <p:tav tm="100000">
                                          <p:val>
                                            <p:strVal val="#ppt_x"/>
                                          </p:val>
                                        </p:tav>
                                      </p:tavLst>
                                    </p:anim>
                                    <p:anim calcmode="lin" valueType="num">
                                      <p:cBhvr>
                                        <p:cTn id="128" dur="500" fill="hold"/>
                                        <p:tgtEl>
                                          <p:spTgt spid="69635">
                                            <p:txEl>
                                              <p:pRg st="0" end="0"/>
                                            </p:txEl>
                                          </p:spTgt>
                                        </p:tgtEl>
                                        <p:attrNameLst>
                                          <p:attrName>ppt_y</p:attrName>
                                        </p:attrNameLst>
                                      </p:cBhvr>
                                      <p:tavLst>
                                        <p:tav tm="0">
                                          <p:val>
                                            <p:strVal val="#ppt_y+.05"/>
                                          </p:val>
                                        </p:tav>
                                        <p:tav tm="100000">
                                          <p:val>
                                            <p:strVal val="#ppt_y"/>
                                          </p:val>
                                        </p:tav>
                                      </p:tavLst>
                                    </p:anim>
                                  </p:childTnLst>
                                </p:cTn>
                              </p:par>
                            </p:childTnLst>
                          </p:cTn>
                        </p:par>
                      </p:childTnLst>
                    </p:cTn>
                  </p:par>
                  <p:par>
                    <p:cTn id="129" fill="hold">
                      <p:stCondLst>
                        <p:cond delay="indefinite"/>
                      </p:stCondLst>
                      <p:childTnLst>
                        <p:par>
                          <p:cTn id="130" fill="hold">
                            <p:stCondLst>
                              <p:cond delay="0"/>
                            </p:stCondLst>
                            <p:childTnLst>
                              <p:par>
                                <p:cTn id="131" presetID="44" presetClass="entr" presetSubtype="0" fill="hold" grpId="0" nodeType="clickEffect">
                                  <p:stCondLst>
                                    <p:cond delay="0"/>
                                  </p:stCondLst>
                                  <p:childTnLst>
                                    <p:set>
                                      <p:cBhvr>
                                        <p:cTn id="132" dur="1" fill="hold">
                                          <p:stCondLst>
                                            <p:cond delay="0"/>
                                          </p:stCondLst>
                                        </p:cTn>
                                        <p:tgtEl>
                                          <p:spTgt spid="69635">
                                            <p:txEl>
                                              <p:pRg st="1" end="1"/>
                                            </p:txEl>
                                          </p:spTgt>
                                        </p:tgtEl>
                                        <p:attrNameLst>
                                          <p:attrName>style.visibility</p:attrName>
                                        </p:attrNameLst>
                                      </p:cBhvr>
                                      <p:to>
                                        <p:strVal val="visible"/>
                                      </p:to>
                                    </p:set>
                                    <p:animEffect transition="in" filter="fade">
                                      <p:cBhvr>
                                        <p:cTn id="133" dur="500"/>
                                        <p:tgtEl>
                                          <p:spTgt spid="69635">
                                            <p:txEl>
                                              <p:pRg st="1" end="1"/>
                                            </p:txEl>
                                          </p:spTgt>
                                        </p:tgtEl>
                                      </p:cBhvr>
                                    </p:animEffect>
                                    <p:anim calcmode="lin" valueType="num">
                                      <p:cBhvr>
                                        <p:cTn id="134" dur="500" fill="hold"/>
                                        <p:tgtEl>
                                          <p:spTgt spid="69635">
                                            <p:txEl>
                                              <p:pRg st="1" end="1"/>
                                            </p:txEl>
                                          </p:spTgt>
                                        </p:tgtEl>
                                        <p:attrNameLst>
                                          <p:attrName>ppt_x</p:attrName>
                                        </p:attrNameLst>
                                      </p:cBhvr>
                                      <p:tavLst>
                                        <p:tav tm="0">
                                          <p:val>
                                            <p:strVal val="#ppt_x"/>
                                          </p:val>
                                        </p:tav>
                                        <p:tav tm="100000">
                                          <p:val>
                                            <p:strVal val="#ppt_x"/>
                                          </p:val>
                                        </p:tav>
                                      </p:tavLst>
                                    </p:anim>
                                    <p:anim calcmode="lin" valueType="num">
                                      <p:cBhvr>
                                        <p:cTn id="135" dur="500" fill="hold"/>
                                        <p:tgtEl>
                                          <p:spTgt spid="69635">
                                            <p:txEl>
                                              <p:pRg st="1" end="1"/>
                                            </p:txEl>
                                          </p:spTgt>
                                        </p:tgtEl>
                                        <p:attrNameLst>
                                          <p:attrName>ppt_y</p:attrName>
                                        </p:attrNameLst>
                                      </p:cBhvr>
                                      <p:tavLst>
                                        <p:tav tm="0">
                                          <p:val>
                                            <p:strVal val="#ppt_y+.05"/>
                                          </p:val>
                                        </p:tav>
                                        <p:tav tm="100000">
                                          <p:val>
                                            <p:strVal val="#ppt_y"/>
                                          </p:val>
                                        </p:tav>
                                      </p:tavLst>
                                    </p:anim>
                                  </p:childTnLst>
                                </p:cTn>
                              </p:par>
                            </p:childTnLst>
                          </p:cTn>
                        </p:par>
                      </p:childTnLst>
                    </p:cTn>
                  </p:par>
                  <p:par>
                    <p:cTn id="136" fill="hold">
                      <p:stCondLst>
                        <p:cond delay="indefinite"/>
                      </p:stCondLst>
                      <p:childTnLst>
                        <p:par>
                          <p:cTn id="137" fill="hold">
                            <p:stCondLst>
                              <p:cond delay="0"/>
                            </p:stCondLst>
                            <p:childTnLst>
                              <p:par>
                                <p:cTn id="138" presetID="44" presetClass="entr" presetSubtype="0" fill="hold" grpId="0" nodeType="clickEffect">
                                  <p:stCondLst>
                                    <p:cond delay="0"/>
                                  </p:stCondLst>
                                  <p:childTnLst>
                                    <p:set>
                                      <p:cBhvr>
                                        <p:cTn id="139" dur="1" fill="hold">
                                          <p:stCondLst>
                                            <p:cond delay="0"/>
                                          </p:stCondLst>
                                        </p:cTn>
                                        <p:tgtEl>
                                          <p:spTgt spid="69635">
                                            <p:txEl>
                                              <p:pRg st="2" end="2"/>
                                            </p:txEl>
                                          </p:spTgt>
                                        </p:tgtEl>
                                        <p:attrNameLst>
                                          <p:attrName>style.visibility</p:attrName>
                                        </p:attrNameLst>
                                      </p:cBhvr>
                                      <p:to>
                                        <p:strVal val="visible"/>
                                      </p:to>
                                    </p:set>
                                    <p:animEffect transition="in" filter="fade">
                                      <p:cBhvr>
                                        <p:cTn id="140" dur="500"/>
                                        <p:tgtEl>
                                          <p:spTgt spid="69635">
                                            <p:txEl>
                                              <p:pRg st="2" end="2"/>
                                            </p:txEl>
                                          </p:spTgt>
                                        </p:tgtEl>
                                      </p:cBhvr>
                                    </p:animEffect>
                                    <p:anim calcmode="lin" valueType="num">
                                      <p:cBhvr>
                                        <p:cTn id="141" dur="500" fill="hold"/>
                                        <p:tgtEl>
                                          <p:spTgt spid="69635">
                                            <p:txEl>
                                              <p:pRg st="2" end="2"/>
                                            </p:txEl>
                                          </p:spTgt>
                                        </p:tgtEl>
                                        <p:attrNameLst>
                                          <p:attrName>ppt_x</p:attrName>
                                        </p:attrNameLst>
                                      </p:cBhvr>
                                      <p:tavLst>
                                        <p:tav tm="0">
                                          <p:val>
                                            <p:strVal val="#ppt_x"/>
                                          </p:val>
                                        </p:tav>
                                        <p:tav tm="100000">
                                          <p:val>
                                            <p:strVal val="#ppt_x"/>
                                          </p:val>
                                        </p:tav>
                                      </p:tavLst>
                                    </p:anim>
                                    <p:anim calcmode="lin" valueType="num">
                                      <p:cBhvr>
                                        <p:cTn id="142" dur="500" fill="hold"/>
                                        <p:tgtEl>
                                          <p:spTgt spid="69635">
                                            <p:txEl>
                                              <p:pRg st="2" end="2"/>
                                            </p:txEl>
                                          </p:spTgt>
                                        </p:tgtEl>
                                        <p:attrNameLst>
                                          <p:attrName>ppt_y</p:attrName>
                                        </p:attrNameLst>
                                      </p:cBhvr>
                                      <p:tavLst>
                                        <p:tav tm="0">
                                          <p:val>
                                            <p:strVal val="#ppt_y+.05"/>
                                          </p:val>
                                        </p:tav>
                                        <p:tav tm="100000">
                                          <p:val>
                                            <p:strVal val="#ppt_y"/>
                                          </p:val>
                                        </p:tav>
                                      </p:tavLst>
                                    </p:anim>
                                  </p:childTnLst>
                                </p:cTn>
                              </p:par>
                            </p:childTnLst>
                          </p:cTn>
                        </p:par>
                      </p:childTnLst>
                    </p:cTn>
                  </p:par>
                  <p:par>
                    <p:cTn id="143" fill="hold">
                      <p:stCondLst>
                        <p:cond delay="indefinite"/>
                      </p:stCondLst>
                      <p:childTnLst>
                        <p:par>
                          <p:cTn id="144" fill="hold">
                            <p:stCondLst>
                              <p:cond delay="0"/>
                            </p:stCondLst>
                            <p:childTnLst>
                              <p:par>
                                <p:cTn id="145" presetID="44" presetClass="entr" presetSubtype="0" fill="hold" grpId="0" nodeType="clickEffect">
                                  <p:stCondLst>
                                    <p:cond delay="0"/>
                                  </p:stCondLst>
                                  <p:childTnLst>
                                    <p:set>
                                      <p:cBhvr>
                                        <p:cTn id="146" dur="1" fill="hold">
                                          <p:stCondLst>
                                            <p:cond delay="0"/>
                                          </p:stCondLst>
                                        </p:cTn>
                                        <p:tgtEl>
                                          <p:spTgt spid="69635">
                                            <p:txEl>
                                              <p:pRg st="3" end="3"/>
                                            </p:txEl>
                                          </p:spTgt>
                                        </p:tgtEl>
                                        <p:attrNameLst>
                                          <p:attrName>style.visibility</p:attrName>
                                        </p:attrNameLst>
                                      </p:cBhvr>
                                      <p:to>
                                        <p:strVal val="visible"/>
                                      </p:to>
                                    </p:set>
                                    <p:animEffect transition="in" filter="fade">
                                      <p:cBhvr>
                                        <p:cTn id="147" dur="500"/>
                                        <p:tgtEl>
                                          <p:spTgt spid="69635">
                                            <p:txEl>
                                              <p:pRg st="3" end="3"/>
                                            </p:txEl>
                                          </p:spTgt>
                                        </p:tgtEl>
                                      </p:cBhvr>
                                    </p:animEffect>
                                    <p:anim calcmode="lin" valueType="num">
                                      <p:cBhvr>
                                        <p:cTn id="148" dur="500" fill="hold"/>
                                        <p:tgtEl>
                                          <p:spTgt spid="69635">
                                            <p:txEl>
                                              <p:pRg st="3" end="3"/>
                                            </p:txEl>
                                          </p:spTgt>
                                        </p:tgtEl>
                                        <p:attrNameLst>
                                          <p:attrName>ppt_x</p:attrName>
                                        </p:attrNameLst>
                                      </p:cBhvr>
                                      <p:tavLst>
                                        <p:tav tm="0">
                                          <p:val>
                                            <p:strVal val="#ppt_x"/>
                                          </p:val>
                                        </p:tav>
                                        <p:tav tm="100000">
                                          <p:val>
                                            <p:strVal val="#ppt_x"/>
                                          </p:val>
                                        </p:tav>
                                      </p:tavLst>
                                    </p:anim>
                                    <p:anim calcmode="lin" valueType="num">
                                      <p:cBhvr>
                                        <p:cTn id="149" dur="500" fill="hold"/>
                                        <p:tgtEl>
                                          <p:spTgt spid="69635">
                                            <p:txEl>
                                              <p:pRg st="3" end="3"/>
                                            </p:txEl>
                                          </p:spTgt>
                                        </p:tgtEl>
                                        <p:attrNameLst>
                                          <p:attrName>ppt_y</p:attrName>
                                        </p:attrNameLst>
                                      </p:cBhvr>
                                      <p:tavLst>
                                        <p:tav tm="0">
                                          <p:val>
                                            <p:strVal val="#ppt_y+.05"/>
                                          </p:val>
                                        </p:tav>
                                        <p:tav tm="100000">
                                          <p:val>
                                            <p:strVal val="#ppt_y"/>
                                          </p:val>
                                        </p:tav>
                                      </p:tavLst>
                                    </p:anim>
                                  </p:childTnLst>
                                </p:cTn>
                              </p:par>
                            </p:childTnLst>
                          </p:cTn>
                        </p:par>
                      </p:childTnLst>
                    </p:cTn>
                  </p:par>
                  <p:par>
                    <p:cTn id="150" fill="hold">
                      <p:stCondLst>
                        <p:cond delay="indefinite"/>
                      </p:stCondLst>
                      <p:childTnLst>
                        <p:par>
                          <p:cTn id="151" fill="hold">
                            <p:stCondLst>
                              <p:cond delay="0"/>
                            </p:stCondLst>
                            <p:childTnLst>
                              <p:par>
                                <p:cTn id="152" presetID="44" presetClass="entr" presetSubtype="0" fill="hold" grpId="0" nodeType="clickEffect">
                                  <p:stCondLst>
                                    <p:cond delay="0"/>
                                  </p:stCondLst>
                                  <p:childTnLst>
                                    <p:set>
                                      <p:cBhvr>
                                        <p:cTn id="153" dur="1" fill="hold">
                                          <p:stCondLst>
                                            <p:cond delay="0"/>
                                          </p:stCondLst>
                                        </p:cTn>
                                        <p:tgtEl>
                                          <p:spTgt spid="69635">
                                            <p:txEl>
                                              <p:pRg st="4" end="4"/>
                                            </p:txEl>
                                          </p:spTgt>
                                        </p:tgtEl>
                                        <p:attrNameLst>
                                          <p:attrName>style.visibility</p:attrName>
                                        </p:attrNameLst>
                                      </p:cBhvr>
                                      <p:to>
                                        <p:strVal val="visible"/>
                                      </p:to>
                                    </p:set>
                                    <p:animEffect transition="in" filter="fade">
                                      <p:cBhvr>
                                        <p:cTn id="154" dur="500"/>
                                        <p:tgtEl>
                                          <p:spTgt spid="69635">
                                            <p:txEl>
                                              <p:pRg st="4" end="4"/>
                                            </p:txEl>
                                          </p:spTgt>
                                        </p:tgtEl>
                                      </p:cBhvr>
                                    </p:animEffect>
                                    <p:anim calcmode="lin" valueType="num">
                                      <p:cBhvr>
                                        <p:cTn id="155" dur="500" fill="hold"/>
                                        <p:tgtEl>
                                          <p:spTgt spid="69635">
                                            <p:txEl>
                                              <p:pRg st="4" end="4"/>
                                            </p:txEl>
                                          </p:spTgt>
                                        </p:tgtEl>
                                        <p:attrNameLst>
                                          <p:attrName>ppt_x</p:attrName>
                                        </p:attrNameLst>
                                      </p:cBhvr>
                                      <p:tavLst>
                                        <p:tav tm="0">
                                          <p:val>
                                            <p:strVal val="#ppt_x"/>
                                          </p:val>
                                        </p:tav>
                                        <p:tav tm="100000">
                                          <p:val>
                                            <p:strVal val="#ppt_x"/>
                                          </p:val>
                                        </p:tav>
                                      </p:tavLst>
                                    </p:anim>
                                    <p:anim calcmode="lin" valueType="num">
                                      <p:cBhvr>
                                        <p:cTn id="156" dur="500" fill="hold"/>
                                        <p:tgtEl>
                                          <p:spTgt spid="69635">
                                            <p:txEl>
                                              <p:pRg st="4" end="4"/>
                                            </p:txEl>
                                          </p:spTgt>
                                        </p:tgtEl>
                                        <p:attrNameLst>
                                          <p:attrName>ppt_y</p:attrName>
                                        </p:attrNameLst>
                                      </p:cBhvr>
                                      <p:tavLst>
                                        <p:tav tm="0">
                                          <p:val>
                                            <p:strVal val="#ppt_y+.05"/>
                                          </p:val>
                                        </p:tav>
                                        <p:tav tm="100000">
                                          <p:val>
                                            <p:strVal val="#ppt_y"/>
                                          </p:val>
                                        </p:tav>
                                      </p:tavLst>
                                    </p:anim>
                                  </p:childTnLst>
                                </p:cTn>
                              </p:par>
                            </p:childTnLst>
                          </p:cTn>
                        </p:par>
                      </p:childTnLst>
                    </p:cTn>
                  </p:par>
                  <p:par>
                    <p:cTn id="157" fill="hold">
                      <p:stCondLst>
                        <p:cond delay="indefinite"/>
                      </p:stCondLst>
                      <p:childTnLst>
                        <p:par>
                          <p:cTn id="158" fill="hold">
                            <p:stCondLst>
                              <p:cond delay="0"/>
                            </p:stCondLst>
                            <p:childTnLst>
                              <p:par>
                                <p:cTn id="159" presetID="44" presetClass="entr" presetSubtype="0" fill="hold" grpId="0" nodeType="clickEffect">
                                  <p:stCondLst>
                                    <p:cond delay="0"/>
                                  </p:stCondLst>
                                  <p:childTnLst>
                                    <p:set>
                                      <p:cBhvr>
                                        <p:cTn id="160" dur="1" fill="hold">
                                          <p:stCondLst>
                                            <p:cond delay="0"/>
                                          </p:stCondLst>
                                        </p:cTn>
                                        <p:tgtEl>
                                          <p:spTgt spid="69635">
                                            <p:txEl>
                                              <p:pRg st="5" end="5"/>
                                            </p:txEl>
                                          </p:spTgt>
                                        </p:tgtEl>
                                        <p:attrNameLst>
                                          <p:attrName>style.visibility</p:attrName>
                                        </p:attrNameLst>
                                      </p:cBhvr>
                                      <p:to>
                                        <p:strVal val="visible"/>
                                      </p:to>
                                    </p:set>
                                    <p:animEffect transition="in" filter="fade">
                                      <p:cBhvr>
                                        <p:cTn id="161" dur="500"/>
                                        <p:tgtEl>
                                          <p:spTgt spid="69635">
                                            <p:txEl>
                                              <p:pRg st="5" end="5"/>
                                            </p:txEl>
                                          </p:spTgt>
                                        </p:tgtEl>
                                      </p:cBhvr>
                                    </p:animEffect>
                                    <p:anim calcmode="lin" valueType="num">
                                      <p:cBhvr>
                                        <p:cTn id="162" dur="500" fill="hold"/>
                                        <p:tgtEl>
                                          <p:spTgt spid="69635">
                                            <p:txEl>
                                              <p:pRg st="5" end="5"/>
                                            </p:txEl>
                                          </p:spTgt>
                                        </p:tgtEl>
                                        <p:attrNameLst>
                                          <p:attrName>ppt_x</p:attrName>
                                        </p:attrNameLst>
                                      </p:cBhvr>
                                      <p:tavLst>
                                        <p:tav tm="0">
                                          <p:val>
                                            <p:strVal val="#ppt_x"/>
                                          </p:val>
                                        </p:tav>
                                        <p:tav tm="100000">
                                          <p:val>
                                            <p:strVal val="#ppt_x"/>
                                          </p:val>
                                        </p:tav>
                                      </p:tavLst>
                                    </p:anim>
                                    <p:anim calcmode="lin" valueType="num">
                                      <p:cBhvr>
                                        <p:cTn id="163" dur="500" fill="hold"/>
                                        <p:tgtEl>
                                          <p:spTgt spid="69635">
                                            <p:txEl>
                                              <p:pRg st="5" end="5"/>
                                            </p:txEl>
                                          </p:spTgt>
                                        </p:tgtEl>
                                        <p:attrNameLst>
                                          <p:attrName>ppt_y</p:attrName>
                                        </p:attrNameLst>
                                      </p:cBhvr>
                                      <p:tavLst>
                                        <p:tav tm="0">
                                          <p:val>
                                            <p:strVal val="#ppt_y+.05"/>
                                          </p:val>
                                        </p:tav>
                                        <p:tav tm="100000">
                                          <p:val>
                                            <p:strVal val="#ppt_y"/>
                                          </p:val>
                                        </p:tav>
                                      </p:tavLst>
                                    </p:anim>
                                  </p:childTnLst>
                                </p:cTn>
                              </p:par>
                            </p:childTnLst>
                          </p:cTn>
                        </p:par>
                      </p:childTnLst>
                    </p:cTn>
                  </p:par>
                  <p:par>
                    <p:cTn id="164" fill="hold">
                      <p:stCondLst>
                        <p:cond delay="indefinite"/>
                      </p:stCondLst>
                      <p:childTnLst>
                        <p:par>
                          <p:cTn id="165" fill="hold">
                            <p:stCondLst>
                              <p:cond delay="0"/>
                            </p:stCondLst>
                            <p:childTnLst>
                              <p:par>
                                <p:cTn id="166" presetID="44" presetClass="entr" presetSubtype="0" fill="hold" grpId="0" nodeType="clickEffect">
                                  <p:stCondLst>
                                    <p:cond delay="0"/>
                                  </p:stCondLst>
                                  <p:childTnLst>
                                    <p:set>
                                      <p:cBhvr>
                                        <p:cTn id="167" dur="1" fill="hold">
                                          <p:stCondLst>
                                            <p:cond delay="0"/>
                                          </p:stCondLst>
                                        </p:cTn>
                                        <p:tgtEl>
                                          <p:spTgt spid="69635">
                                            <p:txEl>
                                              <p:pRg st="6" end="6"/>
                                            </p:txEl>
                                          </p:spTgt>
                                        </p:tgtEl>
                                        <p:attrNameLst>
                                          <p:attrName>style.visibility</p:attrName>
                                        </p:attrNameLst>
                                      </p:cBhvr>
                                      <p:to>
                                        <p:strVal val="visible"/>
                                      </p:to>
                                    </p:set>
                                    <p:animEffect transition="in" filter="fade">
                                      <p:cBhvr>
                                        <p:cTn id="168" dur="500"/>
                                        <p:tgtEl>
                                          <p:spTgt spid="69635">
                                            <p:txEl>
                                              <p:pRg st="6" end="6"/>
                                            </p:txEl>
                                          </p:spTgt>
                                        </p:tgtEl>
                                      </p:cBhvr>
                                    </p:animEffect>
                                    <p:anim calcmode="lin" valueType="num">
                                      <p:cBhvr>
                                        <p:cTn id="169" dur="500" fill="hold"/>
                                        <p:tgtEl>
                                          <p:spTgt spid="69635">
                                            <p:txEl>
                                              <p:pRg st="6" end="6"/>
                                            </p:txEl>
                                          </p:spTgt>
                                        </p:tgtEl>
                                        <p:attrNameLst>
                                          <p:attrName>ppt_x</p:attrName>
                                        </p:attrNameLst>
                                      </p:cBhvr>
                                      <p:tavLst>
                                        <p:tav tm="0">
                                          <p:val>
                                            <p:strVal val="#ppt_x"/>
                                          </p:val>
                                        </p:tav>
                                        <p:tav tm="100000">
                                          <p:val>
                                            <p:strVal val="#ppt_x"/>
                                          </p:val>
                                        </p:tav>
                                      </p:tavLst>
                                    </p:anim>
                                    <p:anim calcmode="lin" valueType="num">
                                      <p:cBhvr>
                                        <p:cTn id="170" dur="500" fill="hold"/>
                                        <p:tgtEl>
                                          <p:spTgt spid="69635">
                                            <p:txEl>
                                              <p:pRg st="6" end="6"/>
                                            </p:txEl>
                                          </p:spTgt>
                                        </p:tgtEl>
                                        <p:attrNameLst>
                                          <p:attrName>ppt_y</p:attrName>
                                        </p:attrNameLst>
                                      </p:cBhvr>
                                      <p:tavLst>
                                        <p:tav tm="0">
                                          <p:val>
                                            <p:strVal val="#ppt_y+.05"/>
                                          </p:val>
                                        </p:tav>
                                        <p:tav tm="100000">
                                          <p:val>
                                            <p:strVal val="#ppt_y"/>
                                          </p:val>
                                        </p:tav>
                                      </p:tavLst>
                                    </p:anim>
                                  </p:childTnLst>
                                </p:cTn>
                              </p:par>
                            </p:childTnLst>
                          </p:cTn>
                        </p:par>
                      </p:childTnLst>
                    </p:cTn>
                  </p:par>
                  <p:par>
                    <p:cTn id="171" fill="hold">
                      <p:stCondLst>
                        <p:cond delay="indefinite"/>
                      </p:stCondLst>
                      <p:childTnLst>
                        <p:par>
                          <p:cTn id="172" fill="hold">
                            <p:stCondLst>
                              <p:cond delay="0"/>
                            </p:stCondLst>
                            <p:childTnLst>
                              <p:par>
                                <p:cTn id="173" presetID="44" presetClass="entr" presetSubtype="0" fill="hold" grpId="0" nodeType="clickEffect">
                                  <p:stCondLst>
                                    <p:cond delay="0"/>
                                  </p:stCondLst>
                                  <p:childTnLst>
                                    <p:set>
                                      <p:cBhvr>
                                        <p:cTn id="174" dur="1" fill="hold">
                                          <p:stCondLst>
                                            <p:cond delay="0"/>
                                          </p:stCondLst>
                                        </p:cTn>
                                        <p:tgtEl>
                                          <p:spTgt spid="69635">
                                            <p:txEl>
                                              <p:pRg st="7" end="7"/>
                                            </p:txEl>
                                          </p:spTgt>
                                        </p:tgtEl>
                                        <p:attrNameLst>
                                          <p:attrName>style.visibility</p:attrName>
                                        </p:attrNameLst>
                                      </p:cBhvr>
                                      <p:to>
                                        <p:strVal val="visible"/>
                                      </p:to>
                                    </p:set>
                                    <p:animEffect transition="in" filter="fade">
                                      <p:cBhvr>
                                        <p:cTn id="175" dur="500"/>
                                        <p:tgtEl>
                                          <p:spTgt spid="69635">
                                            <p:txEl>
                                              <p:pRg st="7" end="7"/>
                                            </p:txEl>
                                          </p:spTgt>
                                        </p:tgtEl>
                                      </p:cBhvr>
                                    </p:animEffect>
                                    <p:anim calcmode="lin" valueType="num">
                                      <p:cBhvr>
                                        <p:cTn id="176" dur="500" fill="hold"/>
                                        <p:tgtEl>
                                          <p:spTgt spid="69635">
                                            <p:txEl>
                                              <p:pRg st="7" end="7"/>
                                            </p:txEl>
                                          </p:spTgt>
                                        </p:tgtEl>
                                        <p:attrNameLst>
                                          <p:attrName>ppt_x</p:attrName>
                                        </p:attrNameLst>
                                      </p:cBhvr>
                                      <p:tavLst>
                                        <p:tav tm="0">
                                          <p:val>
                                            <p:strVal val="#ppt_x"/>
                                          </p:val>
                                        </p:tav>
                                        <p:tav tm="100000">
                                          <p:val>
                                            <p:strVal val="#ppt_x"/>
                                          </p:val>
                                        </p:tav>
                                      </p:tavLst>
                                    </p:anim>
                                    <p:anim calcmode="lin" valueType="num">
                                      <p:cBhvr>
                                        <p:cTn id="177" dur="500" fill="hold"/>
                                        <p:tgtEl>
                                          <p:spTgt spid="69635">
                                            <p:txEl>
                                              <p:pRg st="7" end="7"/>
                                            </p:txEl>
                                          </p:spTgt>
                                        </p:tgtEl>
                                        <p:attrNameLst>
                                          <p:attrName>ppt_y</p:attrName>
                                        </p:attrNameLst>
                                      </p:cBhvr>
                                      <p:tavLst>
                                        <p:tav tm="0">
                                          <p:val>
                                            <p:strVal val="#ppt_y+.05"/>
                                          </p:val>
                                        </p:tav>
                                        <p:tav tm="100000">
                                          <p:val>
                                            <p:strVal val="#ppt_y"/>
                                          </p:val>
                                        </p:tav>
                                      </p:tavLst>
                                    </p:anim>
                                  </p:childTnLst>
                                </p:cTn>
                              </p:par>
                            </p:childTnLst>
                          </p:cTn>
                        </p:par>
                      </p:childTnLst>
                    </p:cTn>
                  </p:par>
                  <p:par>
                    <p:cTn id="178" fill="hold">
                      <p:stCondLst>
                        <p:cond delay="indefinite"/>
                      </p:stCondLst>
                      <p:childTnLst>
                        <p:par>
                          <p:cTn id="179" fill="hold">
                            <p:stCondLst>
                              <p:cond delay="0"/>
                            </p:stCondLst>
                            <p:childTnLst>
                              <p:par>
                                <p:cTn id="180" presetID="44" presetClass="entr" presetSubtype="0" fill="hold" grpId="0" nodeType="clickEffect">
                                  <p:stCondLst>
                                    <p:cond delay="0"/>
                                  </p:stCondLst>
                                  <p:childTnLst>
                                    <p:set>
                                      <p:cBhvr>
                                        <p:cTn id="181" dur="1" fill="hold">
                                          <p:stCondLst>
                                            <p:cond delay="0"/>
                                          </p:stCondLst>
                                        </p:cTn>
                                        <p:tgtEl>
                                          <p:spTgt spid="69635">
                                            <p:txEl>
                                              <p:pRg st="8" end="8"/>
                                            </p:txEl>
                                          </p:spTgt>
                                        </p:tgtEl>
                                        <p:attrNameLst>
                                          <p:attrName>style.visibility</p:attrName>
                                        </p:attrNameLst>
                                      </p:cBhvr>
                                      <p:to>
                                        <p:strVal val="visible"/>
                                      </p:to>
                                    </p:set>
                                    <p:animEffect transition="in" filter="fade">
                                      <p:cBhvr>
                                        <p:cTn id="182" dur="500"/>
                                        <p:tgtEl>
                                          <p:spTgt spid="69635">
                                            <p:txEl>
                                              <p:pRg st="8" end="8"/>
                                            </p:txEl>
                                          </p:spTgt>
                                        </p:tgtEl>
                                      </p:cBhvr>
                                    </p:animEffect>
                                    <p:anim calcmode="lin" valueType="num">
                                      <p:cBhvr>
                                        <p:cTn id="183" dur="500" fill="hold"/>
                                        <p:tgtEl>
                                          <p:spTgt spid="69635">
                                            <p:txEl>
                                              <p:pRg st="8" end="8"/>
                                            </p:txEl>
                                          </p:spTgt>
                                        </p:tgtEl>
                                        <p:attrNameLst>
                                          <p:attrName>ppt_x</p:attrName>
                                        </p:attrNameLst>
                                      </p:cBhvr>
                                      <p:tavLst>
                                        <p:tav tm="0">
                                          <p:val>
                                            <p:strVal val="#ppt_x"/>
                                          </p:val>
                                        </p:tav>
                                        <p:tav tm="100000">
                                          <p:val>
                                            <p:strVal val="#ppt_x"/>
                                          </p:val>
                                        </p:tav>
                                      </p:tavLst>
                                    </p:anim>
                                    <p:anim calcmode="lin" valueType="num">
                                      <p:cBhvr>
                                        <p:cTn id="184" dur="500" fill="hold"/>
                                        <p:tgtEl>
                                          <p:spTgt spid="69635">
                                            <p:txEl>
                                              <p:pRg st="8" end="8"/>
                                            </p:txEl>
                                          </p:spTgt>
                                        </p:tgtEl>
                                        <p:attrNameLst>
                                          <p:attrName>ppt_y</p:attrName>
                                        </p:attrNameLst>
                                      </p:cBhvr>
                                      <p:tavLst>
                                        <p:tav tm="0">
                                          <p:val>
                                            <p:strVal val="#ppt_y+.05"/>
                                          </p:val>
                                        </p:tav>
                                        <p:tav tm="100000">
                                          <p:val>
                                            <p:strVal val="#ppt_y"/>
                                          </p:val>
                                        </p:tav>
                                      </p:tavLst>
                                    </p:anim>
                                  </p:childTnLst>
                                </p:cTn>
                              </p:par>
                            </p:childTnLst>
                          </p:cTn>
                        </p:par>
                      </p:childTnLst>
                    </p:cTn>
                  </p:par>
                  <p:par>
                    <p:cTn id="185" fill="hold">
                      <p:stCondLst>
                        <p:cond delay="indefinite"/>
                      </p:stCondLst>
                      <p:childTnLst>
                        <p:par>
                          <p:cTn id="186" fill="hold">
                            <p:stCondLst>
                              <p:cond delay="0"/>
                            </p:stCondLst>
                            <p:childTnLst>
                              <p:par>
                                <p:cTn id="187" presetID="44" presetClass="entr" presetSubtype="0" fill="hold" grpId="0" nodeType="clickEffect">
                                  <p:stCondLst>
                                    <p:cond delay="0"/>
                                  </p:stCondLst>
                                  <p:childTnLst>
                                    <p:set>
                                      <p:cBhvr>
                                        <p:cTn id="188" dur="1" fill="hold">
                                          <p:stCondLst>
                                            <p:cond delay="0"/>
                                          </p:stCondLst>
                                        </p:cTn>
                                        <p:tgtEl>
                                          <p:spTgt spid="69635">
                                            <p:txEl>
                                              <p:pRg st="9" end="9"/>
                                            </p:txEl>
                                          </p:spTgt>
                                        </p:tgtEl>
                                        <p:attrNameLst>
                                          <p:attrName>style.visibility</p:attrName>
                                        </p:attrNameLst>
                                      </p:cBhvr>
                                      <p:to>
                                        <p:strVal val="visible"/>
                                      </p:to>
                                    </p:set>
                                    <p:animEffect transition="in" filter="fade">
                                      <p:cBhvr>
                                        <p:cTn id="189" dur="500"/>
                                        <p:tgtEl>
                                          <p:spTgt spid="69635">
                                            <p:txEl>
                                              <p:pRg st="9" end="9"/>
                                            </p:txEl>
                                          </p:spTgt>
                                        </p:tgtEl>
                                      </p:cBhvr>
                                    </p:animEffect>
                                    <p:anim calcmode="lin" valueType="num">
                                      <p:cBhvr>
                                        <p:cTn id="190" dur="500" fill="hold"/>
                                        <p:tgtEl>
                                          <p:spTgt spid="69635">
                                            <p:txEl>
                                              <p:pRg st="9" end="9"/>
                                            </p:txEl>
                                          </p:spTgt>
                                        </p:tgtEl>
                                        <p:attrNameLst>
                                          <p:attrName>ppt_x</p:attrName>
                                        </p:attrNameLst>
                                      </p:cBhvr>
                                      <p:tavLst>
                                        <p:tav tm="0">
                                          <p:val>
                                            <p:strVal val="#ppt_x"/>
                                          </p:val>
                                        </p:tav>
                                        <p:tav tm="100000">
                                          <p:val>
                                            <p:strVal val="#ppt_x"/>
                                          </p:val>
                                        </p:tav>
                                      </p:tavLst>
                                    </p:anim>
                                    <p:anim calcmode="lin" valueType="num">
                                      <p:cBhvr>
                                        <p:cTn id="191" dur="500" fill="hold"/>
                                        <p:tgtEl>
                                          <p:spTgt spid="69635">
                                            <p:txEl>
                                              <p:pRg st="9" end="9"/>
                                            </p:txEl>
                                          </p:spTgt>
                                        </p:tgtEl>
                                        <p:attrNameLst>
                                          <p:attrName>ppt_y</p:attrName>
                                        </p:attrNameLst>
                                      </p:cBhvr>
                                      <p:tavLst>
                                        <p:tav tm="0">
                                          <p:val>
                                            <p:strVal val="#ppt_y+.05"/>
                                          </p:val>
                                        </p:tav>
                                        <p:tav tm="100000">
                                          <p:val>
                                            <p:strVal val="#ppt_y"/>
                                          </p:val>
                                        </p:tav>
                                      </p:tavLst>
                                    </p:anim>
                                  </p:childTnLst>
                                </p:cTn>
                              </p:par>
                            </p:childTnLst>
                          </p:cTn>
                        </p:par>
                      </p:childTnLst>
                    </p:cTn>
                  </p:par>
                  <p:par>
                    <p:cTn id="192" fill="hold">
                      <p:stCondLst>
                        <p:cond delay="indefinite"/>
                      </p:stCondLst>
                      <p:childTnLst>
                        <p:par>
                          <p:cTn id="193" fill="hold">
                            <p:stCondLst>
                              <p:cond delay="0"/>
                            </p:stCondLst>
                            <p:childTnLst>
                              <p:par>
                                <p:cTn id="194" presetID="44" presetClass="entr" presetSubtype="0" fill="hold" grpId="0" nodeType="clickEffect">
                                  <p:stCondLst>
                                    <p:cond delay="0"/>
                                  </p:stCondLst>
                                  <p:childTnLst>
                                    <p:set>
                                      <p:cBhvr>
                                        <p:cTn id="195" dur="1" fill="hold">
                                          <p:stCondLst>
                                            <p:cond delay="0"/>
                                          </p:stCondLst>
                                        </p:cTn>
                                        <p:tgtEl>
                                          <p:spTgt spid="69635">
                                            <p:txEl>
                                              <p:pRg st="10" end="10"/>
                                            </p:txEl>
                                          </p:spTgt>
                                        </p:tgtEl>
                                        <p:attrNameLst>
                                          <p:attrName>style.visibility</p:attrName>
                                        </p:attrNameLst>
                                      </p:cBhvr>
                                      <p:to>
                                        <p:strVal val="visible"/>
                                      </p:to>
                                    </p:set>
                                    <p:animEffect transition="in" filter="fade">
                                      <p:cBhvr>
                                        <p:cTn id="196" dur="500"/>
                                        <p:tgtEl>
                                          <p:spTgt spid="69635">
                                            <p:txEl>
                                              <p:pRg st="10" end="10"/>
                                            </p:txEl>
                                          </p:spTgt>
                                        </p:tgtEl>
                                      </p:cBhvr>
                                    </p:animEffect>
                                    <p:anim calcmode="lin" valueType="num">
                                      <p:cBhvr>
                                        <p:cTn id="197" dur="500" fill="hold"/>
                                        <p:tgtEl>
                                          <p:spTgt spid="69635">
                                            <p:txEl>
                                              <p:pRg st="10" end="10"/>
                                            </p:txEl>
                                          </p:spTgt>
                                        </p:tgtEl>
                                        <p:attrNameLst>
                                          <p:attrName>ppt_x</p:attrName>
                                        </p:attrNameLst>
                                      </p:cBhvr>
                                      <p:tavLst>
                                        <p:tav tm="0">
                                          <p:val>
                                            <p:strVal val="#ppt_x"/>
                                          </p:val>
                                        </p:tav>
                                        <p:tav tm="100000">
                                          <p:val>
                                            <p:strVal val="#ppt_x"/>
                                          </p:val>
                                        </p:tav>
                                      </p:tavLst>
                                    </p:anim>
                                    <p:anim calcmode="lin" valueType="num">
                                      <p:cBhvr>
                                        <p:cTn id="198" dur="500" fill="hold"/>
                                        <p:tgtEl>
                                          <p:spTgt spid="69635">
                                            <p:txEl>
                                              <p:pRg st="10" end="10"/>
                                            </p:txEl>
                                          </p:spTgt>
                                        </p:tgtEl>
                                        <p:attrNameLst>
                                          <p:attrName>ppt_y</p:attrName>
                                        </p:attrNameLst>
                                      </p:cBhvr>
                                      <p:tavLst>
                                        <p:tav tm="0">
                                          <p:val>
                                            <p:strVal val="#ppt_y+.05"/>
                                          </p:val>
                                        </p:tav>
                                        <p:tav tm="100000">
                                          <p:val>
                                            <p:strVal val="#ppt_y"/>
                                          </p:val>
                                        </p:tav>
                                      </p:tavLst>
                                    </p:anim>
                                  </p:childTnLst>
                                </p:cTn>
                              </p:par>
                            </p:childTnLst>
                          </p:cTn>
                        </p:par>
                      </p:childTnLst>
                    </p:cTn>
                  </p:par>
                  <p:par>
                    <p:cTn id="199" fill="hold">
                      <p:stCondLst>
                        <p:cond delay="indefinite"/>
                      </p:stCondLst>
                      <p:childTnLst>
                        <p:par>
                          <p:cTn id="200" fill="hold">
                            <p:stCondLst>
                              <p:cond delay="0"/>
                            </p:stCondLst>
                            <p:childTnLst>
                              <p:par>
                                <p:cTn id="201" presetID="44" presetClass="entr" presetSubtype="0" fill="hold" grpId="0" nodeType="clickEffect">
                                  <p:stCondLst>
                                    <p:cond delay="0"/>
                                  </p:stCondLst>
                                  <p:childTnLst>
                                    <p:set>
                                      <p:cBhvr>
                                        <p:cTn id="202" dur="1" fill="hold">
                                          <p:stCondLst>
                                            <p:cond delay="0"/>
                                          </p:stCondLst>
                                        </p:cTn>
                                        <p:tgtEl>
                                          <p:spTgt spid="69635">
                                            <p:txEl>
                                              <p:pRg st="11" end="11"/>
                                            </p:txEl>
                                          </p:spTgt>
                                        </p:tgtEl>
                                        <p:attrNameLst>
                                          <p:attrName>style.visibility</p:attrName>
                                        </p:attrNameLst>
                                      </p:cBhvr>
                                      <p:to>
                                        <p:strVal val="visible"/>
                                      </p:to>
                                    </p:set>
                                    <p:animEffect transition="in" filter="fade">
                                      <p:cBhvr>
                                        <p:cTn id="203" dur="500"/>
                                        <p:tgtEl>
                                          <p:spTgt spid="69635">
                                            <p:txEl>
                                              <p:pRg st="11" end="11"/>
                                            </p:txEl>
                                          </p:spTgt>
                                        </p:tgtEl>
                                      </p:cBhvr>
                                    </p:animEffect>
                                    <p:anim calcmode="lin" valueType="num">
                                      <p:cBhvr>
                                        <p:cTn id="204" dur="500" fill="hold"/>
                                        <p:tgtEl>
                                          <p:spTgt spid="69635">
                                            <p:txEl>
                                              <p:pRg st="11" end="11"/>
                                            </p:txEl>
                                          </p:spTgt>
                                        </p:tgtEl>
                                        <p:attrNameLst>
                                          <p:attrName>ppt_x</p:attrName>
                                        </p:attrNameLst>
                                      </p:cBhvr>
                                      <p:tavLst>
                                        <p:tav tm="0">
                                          <p:val>
                                            <p:strVal val="#ppt_x"/>
                                          </p:val>
                                        </p:tav>
                                        <p:tav tm="100000">
                                          <p:val>
                                            <p:strVal val="#ppt_x"/>
                                          </p:val>
                                        </p:tav>
                                      </p:tavLst>
                                    </p:anim>
                                    <p:anim calcmode="lin" valueType="num">
                                      <p:cBhvr>
                                        <p:cTn id="205" dur="500" fill="hold"/>
                                        <p:tgtEl>
                                          <p:spTgt spid="69635">
                                            <p:txEl>
                                              <p:pRg st="11" end="11"/>
                                            </p:txEl>
                                          </p:spTgt>
                                        </p:tgtEl>
                                        <p:attrNameLst>
                                          <p:attrName>ppt_y</p:attrName>
                                        </p:attrNameLst>
                                      </p:cBhvr>
                                      <p:tavLst>
                                        <p:tav tm="0">
                                          <p:val>
                                            <p:strVal val="#ppt_y+.05"/>
                                          </p:val>
                                        </p:tav>
                                        <p:tav tm="100000">
                                          <p:val>
                                            <p:strVal val="#ppt_y"/>
                                          </p:val>
                                        </p:tav>
                                      </p:tavLst>
                                    </p:anim>
                                  </p:childTnLst>
                                </p:cTn>
                              </p:par>
                            </p:childTnLst>
                          </p:cTn>
                        </p:par>
                      </p:childTnLst>
                    </p:cTn>
                  </p:par>
                  <p:par>
                    <p:cTn id="206" fill="hold">
                      <p:stCondLst>
                        <p:cond delay="indefinite"/>
                      </p:stCondLst>
                      <p:childTnLst>
                        <p:par>
                          <p:cTn id="207" fill="hold">
                            <p:stCondLst>
                              <p:cond delay="0"/>
                            </p:stCondLst>
                            <p:childTnLst>
                              <p:par>
                                <p:cTn id="208" presetID="44" presetClass="entr" presetSubtype="0" fill="hold" grpId="0" nodeType="clickEffect">
                                  <p:stCondLst>
                                    <p:cond delay="0"/>
                                  </p:stCondLst>
                                  <p:childTnLst>
                                    <p:set>
                                      <p:cBhvr>
                                        <p:cTn id="209" dur="1" fill="hold">
                                          <p:stCondLst>
                                            <p:cond delay="0"/>
                                          </p:stCondLst>
                                        </p:cTn>
                                        <p:tgtEl>
                                          <p:spTgt spid="69635">
                                            <p:txEl>
                                              <p:pRg st="12" end="12"/>
                                            </p:txEl>
                                          </p:spTgt>
                                        </p:tgtEl>
                                        <p:attrNameLst>
                                          <p:attrName>style.visibility</p:attrName>
                                        </p:attrNameLst>
                                      </p:cBhvr>
                                      <p:to>
                                        <p:strVal val="visible"/>
                                      </p:to>
                                    </p:set>
                                    <p:animEffect transition="in" filter="fade">
                                      <p:cBhvr>
                                        <p:cTn id="210" dur="500"/>
                                        <p:tgtEl>
                                          <p:spTgt spid="69635">
                                            <p:txEl>
                                              <p:pRg st="12" end="12"/>
                                            </p:txEl>
                                          </p:spTgt>
                                        </p:tgtEl>
                                      </p:cBhvr>
                                    </p:animEffect>
                                    <p:anim calcmode="lin" valueType="num">
                                      <p:cBhvr>
                                        <p:cTn id="211" dur="500" fill="hold"/>
                                        <p:tgtEl>
                                          <p:spTgt spid="69635">
                                            <p:txEl>
                                              <p:pRg st="12" end="12"/>
                                            </p:txEl>
                                          </p:spTgt>
                                        </p:tgtEl>
                                        <p:attrNameLst>
                                          <p:attrName>ppt_x</p:attrName>
                                        </p:attrNameLst>
                                      </p:cBhvr>
                                      <p:tavLst>
                                        <p:tav tm="0">
                                          <p:val>
                                            <p:strVal val="#ppt_x"/>
                                          </p:val>
                                        </p:tav>
                                        <p:tav tm="100000">
                                          <p:val>
                                            <p:strVal val="#ppt_x"/>
                                          </p:val>
                                        </p:tav>
                                      </p:tavLst>
                                    </p:anim>
                                    <p:anim calcmode="lin" valueType="num">
                                      <p:cBhvr>
                                        <p:cTn id="212" dur="500" fill="hold"/>
                                        <p:tgtEl>
                                          <p:spTgt spid="69635">
                                            <p:txEl>
                                              <p:pRg st="12" end="12"/>
                                            </p:txEl>
                                          </p:spTgt>
                                        </p:tgtEl>
                                        <p:attrNameLst>
                                          <p:attrName>ppt_y</p:attrName>
                                        </p:attrNameLst>
                                      </p:cBhvr>
                                      <p:tavLst>
                                        <p:tav tm="0">
                                          <p:val>
                                            <p:strVal val="#ppt_y+.05"/>
                                          </p:val>
                                        </p:tav>
                                        <p:tav tm="100000">
                                          <p:val>
                                            <p:strVal val="#ppt_y"/>
                                          </p:val>
                                        </p:tav>
                                      </p:tavLst>
                                    </p:anim>
                                  </p:childTnLst>
                                </p:cTn>
                              </p:par>
                            </p:childTnLst>
                          </p:cTn>
                        </p:par>
                      </p:childTnLst>
                    </p:cTn>
                  </p:par>
                  <p:par>
                    <p:cTn id="213" fill="hold">
                      <p:stCondLst>
                        <p:cond delay="indefinite"/>
                      </p:stCondLst>
                      <p:childTnLst>
                        <p:par>
                          <p:cTn id="214" fill="hold">
                            <p:stCondLst>
                              <p:cond delay="0"/>
                            </p:stCondLst>
                            <p:childTnLst>
                              <p:par>
                                <p:cTn id="215" presetID="44" presetClass="entr" presetSubtype="0" fill="hold" grpId="0" nodeType="clickEffect">
                                  <p:stCondLst>
                                    <p:cond delay="0"/>
                                  </p:stCondLst>
                                  <p:childTnLst>
                                    <p:set>
                                      <p:cBhvr>
                                        <p:cTn id="216" dur="1" fill="hold">
                                          <p:stCondLst>
                                            <p:cond delay="0"/>
                                          </p:stCondLst>
                                        </p:cTn>
                                        <p:tgtEl>
                                          <p:spTgt spid="69635">
                                            <p:txEl>
                                              <p:pRg st="13" end="13"/>
                                            </p:txEl>
                                          </p:spTgt>
                                        </p:tgtEl>
                                        <p:attrNameLst>
                                          <p:attrName>style.visibility</p:attrName>
                                        </p:attrNameLst>
                                      </p:cBhvr>
                                      <p:to>
                                        <p:strVal val="visible"/>
                                      </p:to>
                                    </p:set>
                                    <p:animEffect transition="in" filter="fade">
                                      <p:cBhvr>
                                        <p:cTn id="217" dur="500"/>
                                        <p:tgtEl>
                                          <p:spTgt spid="69635">
                                            <p:txEl>
                                              <p:pRg st="13" end="13"/>
                                            </p:txEl>
                                          </p:spTgt>
                                        </p:tgtEl>
                                      </p:cBhvr>
                                    </p:animEffect>
                                    <p:anim calcmode="lin" valueType="num">
                                      <p:cBhvr>
                                        <p:cTn id="218" dur="500" fill="hold"/>
                                        <p:tgtEl>
                                          <p:spTgt spid="69635">
                                            <p:txEl>
                                              <p:pRg st="13" end="13"/>
                                            </p:txEl>
                                          </p:spTgt>
                                        </p:tgtEl>
                                        <p:attrNameLst>
                                          <p:attrName>ppt_x</p:attrName>
                                        </p:attrNameLst>
                                      </p:cBhvr>
                                      <p:tavLst>
                                        <p:tav tm="0">
                                          <p:val>
                                            <p:strVal val="#ppt_x"/>
                                          </p:val>
                                        </p:tav>
                                        <p:tav tm="100000">
                                          <p:val>
                                            <p:strVal val="#ppt_x"/>
                                          </p:val>
                                        </p:tav>
                                      </p:tavLst>
                                    </p:anim>
                                    <p:anim calcmode="lin" valueType="num">
                                      <p:cBhvr>
                                        <p:cTn id="219" dur="500" fill="hold"/>
                                        <p:tgtEl>
                                          <p:spTgt spid="69635">
                                            <p:txEl>
                                              <p:pRg st="13" end="13"/>
                                            </p:txEl>
                                          </p:spTgt>
                                        </p:tgtEl>
                                        <p:attrNameLst>
                                          <p:attrName>ppt_y</p:attrName>
                                        </p:attrNameLst>
                                      </p:cBhvr>
                                      <p:tavLst>
                                        <p:tav tm="0">
                                          <p:val>
                                            <p:strVal val="#ppt_y+.05"/>
                                          </p:val>
                                        </p:tav>
                                        <p:tav tm="100000">
                                          <p:val>
                                            <p:strVal val="#ppt_y"/>
                                          </p:val>
                                        </p:tav>
                                      </p:tavLst>
                                    </p:anim>
                                  </p:childTnLst>
                                </p:cTn>
                              </p:par>
                            </p:childTnLst>
                          </p:cTn>
                        </p:par>
                      </p:childTnLst>
                    </p:cTn>
                  </p:par>
                  <p:par>
                    <p:cTn id="220" fill="hold">
                      <p:stCondLst>
                        <p:cond delay="indefinite"/>
                      </p:stCondLst>
                      <p:childTnLst>
                        <p:par>
                          <p:cTn id="221" fill="hold">
                            <p:stCondLst>
                              <p:cond delay="0"/>
                            </p:stCondLst>
                            <p:childTnLst>
                              <p:par>
                                <p:cTn id="222" presetID="44" presetClass="entr" presetSubtype="0" fill="hold" grpId="0" nodeType="clickEffect">
                                  <p:stCondLst>
                                    <p:cond delay="0"/>
                                  </p:stCondLst>
                                  <p:childTnLst>
                                    <p:set>
                                      <p:cBhvr>
                                        <p:cTn id="223" dur="1" fill="hold">
                                          <p:stCondLst>
                                            <p:cond delay="0"/>
                                          </p:stCondLst>
                                        </p:cTn>
                                        <p:tgtEl>
                                          <p:spTgt spid="69635">
                                            <p:txEl>
                                              <p:pRg st="14" end="14"/>
                                            </p:txEl>
                                          </p:spTgt>
                                        </p:tgtEl>
                                        <p:attrNameLst>
                                          <p:attrName>style.visibility</p:attrName>
                                        </p:attrNameLst>
                                      </p:cBhvr>
                                      <p:to>
                                        <p:strVal val="visible"/>
                                      </p:to>
                                    </p:set>
                                    <p:animEffect transition="in" filter="fade">
                                      <p:cBhvr>
                                        <p:cTn id="224" dur="500"/>
                                        <p:tgtEl>
                                          <p:spTgt spid="69635">
                                            <p:txEl>
                                              <p:pRg st="14" end="14"/>
                                            </p:txEl>
                                          </p:spTgt>
                                        </p:tgtEl>
                                      </p:cBhvr>
                                    </p:animEffect>
                                    <p:anim calcmode="lin" valueType="num">
                                      <p:cBhvr>
                                        <p:cTn id="225" dur="500" fill="hold"/>
                                        <p:tgtEl>
                                          <p:spTgt spid="69635">
                                            <p:txEl>
                                              <p:pRg st="14" end="14"/>
                                            </p:txEl>
                                          </p:spTgt>
                                        </p:tgtEl>
                                        <p:attrNameLst>
                                          <p:attrName>ppt_x</p:attrName>
                                        </p:attrNameLst>
                                      </p:cBhvr>
                                      <p:tavLst>
                                        <p:tav tm="0">
                                          <p:val>
                                            <p:strVal val="#ppt_x"/>
                                          </p:val>
                                        </p:tav>
                                        <p:tav tm="100000">
                                          <p:val>
                                            <p:strVal val="#ppt_x"/>
                                          </p:val>
                                        </p:tav>
                                      </p:tavLst>
                                    </p:anim>
                                    <p:anim calcmode="lin" valueType="num">
                                      <p:cBhvr>
                                        <p:cTn id="226" dur="500" fill="hold"/>
                                        <p:tgtEl>
                                          <p:spTgt spid="69635">
                                            <p:txEl>
                                              <p:pRg st="14" end="14"/>
                                            </p:txEl>
                                          </p:spTgt>
                                        </p:tgtEl>
                                        <p:attrNameLst>
                                          <p:attrName>ppt_y</p:attrName>
                                        </p:attrNameLst>
                                      </p:cBhvr>
                                      <p:tavLst>
                                        <p:tav tm="0">
                                          <p:val>
                                            <p:strVal val="#ppt_y+.05"/>
                                          </p:val>
                                        </p:tav>
                                        <p:tav tm="100000">
                                          <p:val>
                                            <p:strVal val="#ppt_y"/>
                                          </p:val>
                                        </p:tav>
                                      </p:tavLst>
                                    </p:anim>
                                  </p:childTnLst>
                                </p:cTn>
                              </p:par>
                            </p:childTnLst>
                          </p:cTn>
                        </p:par>
                      </p:childTnLst>
                    </p:cTn>
                  </p:par>
                  <p:par>
                    <p:cTn id="227" fill="hold">
                      <p:stCondLst>
                        <p:cond delay="indefinite"/>
                      </p:stCondLst>
                      <p:childTnLst>
                        <p:par>
                          <p:cTn id="228" fill="hold">
                            <p:stCondLst>
                              <p:cond delay="0"/>
                            </p:stCondLst>
                            <p:childTnLst>
                              <p:par>
                                <p:cTn id="229" presetID="44" presetClass="entr" presetSubtype="0" fill="hold" grpId="0" nodeType="clickEffect">
                                  <p:stCondLst>
                                    <p:cond delay="0"/>
                                  </p:stCondLst>
                                  <p:childTnLst>
                                    <p:set>
                                      <p:cBhvr>
                                        <p:cTn id="230" dur="1" fill="hold">
                                          <p:stCondLst>
                                            <p:cond delay="0"/>
                                          </p:stCondLst>
                                        </p:cTn>
                                        <p:tgtEl>
                                          <p:spTgt spid="69635">
                                            <p:txEl>
                                              <p:pRg st="15" end="15"/>
                                            </p:txEl>
                                          </p:spTgt>
                                        </p:tgtEl>
                                        <p:attrNameLst>
                                          <p:attrName>style.visibility</p:attrName>
                                        </p:attrNameLst>
                                      </p:cBhvr>
                                      <p:to>
                                        <p:strVal val="visible"/>
                                      </p:to>
                                    </p:set>
                                    <p:animEffect transition="in" filter="fade">
                                      <p:cBhvr>
                                        <p:cTn id="231" dur="500"/>
                                        <p:tgtEl>
                                          <p:spTgt spid="69635">
                                            <p:txEl>
                                              <p:pRg st="15" end="15"/>
                                            </p:txEl>
                                          </p:spTgt>
                                        </p:tgtEl>
                                      </p:cBhvr>
                                    </p:animEffect>
                                    <p:anim calcmode="lin" valueType="num">
                                      <p:cBhvr>
                                        <p:cTn id="232" dur="500" fill="hold"/>
                                        <p:tgtEl>
                                          <p:spTgt spid="69635">
                                            <p:txEl>
                                              <p:pRg st="15" end="15"/>
                                            </p:txEl>
                                          </p:spTgt>
                                        </p:tgtEl>
                                        <p:attrNameLst>
                                          <p:attrName>ppt_x</p:attrName>
                                        </p:attrNameLst>
                                      </p:cBhvr>
                                      <p:tavLst>
                                        <p:tav tm="0">
                                          <p:val>
                                            <p:strVal val="#ppt_x"/>
                                          </p:val>
                                        </p:tav>
                                        <p:tav tm="100000">
                                          <p:val>
                                            <p:strVal val="#ppt_x"/>
                                          </p:val>
                                        </p:tav>
                                      </p:tavLst>
                                    </p:anim>
                                    <p:anim calcmode="lin" valueType="num">
                                      <p:cBhvr>
                                        <p:cTn id="233" dur="500" fill="hold"/>
                                        <p:tgtEl>
                                          <p:spTgt spid="69635">
                                            <p:txEl>
                                              <p:pRg st="15" end="15"/>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0642" grpId="0"/>
      <p:bldP spid="69635" grpId="0" build="p"/>
      <p:bldP spid="69635" grpI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07504" y="1"/>
            <a:ext cx="9036496" cy="6494085"/>
          </a:xfrm>
          <a:prstGeom prst="rect">
            <a:avLst/>
          </a:prstGeom>
        </p:spPr>
        <p:txBody>
          <a:bodyPr wrap="square">
            <a:spAutoFit/>
          </a:bodyPr>
          <a:lstStyle/>
          <a:p>
            <a:r>
              <a:rPr lang="es-MX" sz="3200" dirty="0" smtClean="0">
                <a:latin typeface="Verdana" panose="020B0604030504040204" pitchFamily="34" charset="0"/>
                <a:ea typeface="Verdana" panose="020B0604030504040204" pitchFamily="34" charset="0"/>
                <a:cs typeface="Verdana" panose="020B0604030504040204" pitchFamily="34" charset="0"/>
              </a:rPr>
              <a:t>Marzo 2017</a:t>
            </a:r>
          </a:p>
          <a:p>
            <a:r>
              <a:rPr lang="it-IT" sz="3200" dirty="0" smtClean="0"/>
              <a:t>Pensiones </a:t>
            </a:r>
            <a:r>
              <a:rPr lang="it-IT" sz="3200" dirty="0"/>
              <a:t>vejez  366.803 Monto </a:t>
            </a:r>
            <a:r>
              <a:rPr lang="it-IT" sz="3200" dirty="0">
                <a:solidFill>
                  <a:schemeClr val="accent6">
                    <a:lumMod val="75000"/>
                  </a:schemeClr>
                </a:solidFill>
              </a:rPr>
              <a:t>$ 125.8 </a:t>
            </a:r>
            <a:endParaRPr lang="it-IT" sz="3200" dirty="0" smtClean="0">
              <a:solidFill>
                <a:schemeClr val="accent6">
                  <a:lumMod val="75000"/>
                </a:schemeClr>
              </a:solidFill>
            </a:endParaRPr>
          </a:p>
          <a:p>
            <a:endParaRPr lang="it-IT" sz="3200" dirty="0">
              <a:latin typeface="Verdana" panose="020B0604030504040204" pitchFamily="34" charset="0"/>
              <a:ea typeface="Verdana" panose="020B0604030504040204" pitchFamily="34" charset="0"/>
              <a:cs typeface="Verdana" panose="020B0604030504040204" pitchFamily="34" charset="0"/>
            </a:endParaRPr>
          </a:p>
          <a:p>
            <a:endParaRPr lang="it-IT" sz="3200" dirty="0" smtClean="0">
              <a:latin typeface="Verdana" panose="020B0604030504040204" pitchFamily="34" charset="0"/>
              <a:ea typeface="Verdana" panose="020B0604030504040204" pitchFamily="34" charset="0"/>
              <a:cs typeface="Verdana" panose="020B0604030504040204" pitchFamily="34" charset="0"/>
            </a:endParaRPr>
          </a:p>
          <a:p>
            <a:r>
              <a:rPr lang="es-MX" sz="3200" dirty="0">
                <a:latin typeface="Verdana" panose="020B0604030504040204" pitchFamily="34" charset="0"/>
                <a:ea typeface="Verdana" panose="020B0604030504040204" pitchFamily="34" charset="0"/>
                <a:cs typeface="Verdana" panose="020B0604030504040204" pitchFamily="34" charset="0"/>
              </a:rPr>
              <a:t>Pensionados    1.186.917 </a:t>
            </a:r>
            <a:r>
              <a:rPr lang="es-MX" sz="3200" dirty="0" smtClean="0"/>
              <a:t>$ 213.145</a:t>
            </a:r>
          </a:p>
          <a:p>
            <a:endParaRPr lang="es-MX" sz="3200" dirty="0" smtClean="0">
              <a:latin typeface="Verdana" panose="020B0604030504040204" pitchFamily="34" charset="0"/>
              <a:ea typeface="Verdana" panose="020B0604030504040204" pitchFamily="34" charset="0"/>
              <a:cs typeface="Verdana" panose="020B0604030504040204" pitchFamily="34" charset="0"/>
            </a:endParaRPr>
          </a:p>
          <a:p>
            <a:endParaRPr lang="es-MX" sz="3200" dirty="0">
              <a:latin typeface="Verdana" panose="020B0604030504040204" pitchFamily="34" charset="0"/>
              <a:ea typeface="Verdana" panose="020B0604030504040204" pitchFamily="34" charset="0"/>
              <a:cs typeface="Verdana" panose="020B0604030504040204" pitchFamily="34" charset="0"/>
            </a:endParaRPr>
          </a:p>
          <a:p>
            <a:endParaRPr lang="es-MX" sz="3200" dirty="0" smtClean="0">
              <a:latin typeface="Verdana" panose="020B0604030504040204" pitchFamily="34" charset="0"/>
              <a:ea typeface="Verdana" panose="020B0604030504040204" pitchFamily="34" charset="0"/>
              <a:cs typeface="Verdana" panose="020B0604030504040204" pitchFamily="34" charset="0"/>
            </a:endParaRPr>
          </a:p>
          <a:p>
            <a:r>
              <a:rPr lang="es-MX" sz="3200" dirty="0" smtClean="0">
                <a:latin typeface="Verdana" panose="020B0604030504040204" pitchFamily="34" charset="0"/>
                <a:ea typeface="Verdana" panose="020B0604030504040204" pitchFamily="34" charset="0"/>
                <a:cs typeface="Verdana" panose="020B0604030504040204" pitchFamily="34" charset="0"/>
              </a:rPr>
              <a:t>Sistema </a:t>
            </a:r>
            <a:r>
              <a:rPr lang="es-MX" sz="3200" dirty="0">
                <a:latin typeface="Verdana" panose="020B0604030504040204" pitchFamily="34" charset="0"/>
                <a:ea typeface="Verdana" panose="020B0604030504040204" pitchFamily="34" charset="0"/>
                <a:cs typeface="Verdana" panose="020B0604030504040204" pitchFamily="34" charset="0"/>
              </a:rPr>
              <a:t>antiguo </a:t>
            </a:r>
            <a:r>
              <a:rPr lang="es-MX" sz="3200" dirty="0" smtClean="0">
                <a:latin typeface="Verdana" panose="020B0604030504040204" pitchFamily="34" charset="0"/>
                <a:ea typeface="Verdana" panose="020B0604030504040204" pitchFamily="34" charset="0"/>
                <a:cs typeface="Verdana" panose="020B0604030504040204" pitchFamily="34" charset="0"/>
              </a:rPr>
              <a:t>civiles </a:t>
            </a:r>
          </a:p>
          <a:p>
            <a:r>
              <a:rPr lang="es-MX" sz="3200" dirty="0" smtClean="0">
                <a:solidFill>
                  <a:srgbClr val="FF0000"/>
                </a:solidFill>
                <a:latin typeface="Verdana" panose="020B0604030504040204" pitchFamily="34" charset="0"/>
                <a:ea typeface="Verdana" panose="020B0604030504040204" pitchFamily="34" charset="0"/>
                <a:cs typeface="Verdana" panose="020B0604030504040204" pitchFamily="34" charset="0"/>
              </a:rPr>
              <a:t>Marzo 2017 </a:t>
            </a:r>
            <a:r>
              <a:rPr lang="it-IT" sz="3200" dirty="0" smtClean="0"/>
              <a:t> </a:t>
            </a:r>
            <a:r>
              <a:rPr lang="it-IT" sz="3200" dirty="0"/>
              <a:t>652.521 </a:t>
            </a:r>
            <a:r>
              <a:rPr lang="it-IT" sz="3200" dirty="0" smtClean="0"/>
              <a:t>                </a:t>
            </a:r>
            <a:r>
              <a:rPr lang="it-IT" sz="3200" dirty="0" smtClean="0">
                <a:solidFill>
                  <a:schemeClr val="accent6"/>
                </a:solidFill>
              </a:rPr>
              <a:t>$ </a:t>
            </a:r>
            <a:r>
              <a:rPr lang="it-IT" sz="3200" dirty="0">
                <a:solidFill>
                  <a:schemeClr val="accent6"/>
                </a:solidFill>
              </a:rPr>
              <a:t>210.841</a:t>
            </a:r>
            <a:endParaRPr lang="es-MX" sz="3200" dirty="0" smtClean="0">
              <a:solidFill>
                <a:schemeClr val="accent6"/>
              </a:solidFill>
              <a:latin typeface="Verdana" panose="020B0604030504040204" pitchFamily="34" charset="0"/>
              <a:ea typeface="Verdana" panose="020B0604030504040204" pitchFamily="34" charset="0"/>
              <a:cs typeface="Verdana" panose="020B0604030504040204" pitchFamily="34" charset="0"/>
            </a:endParaRPr>
          </a:p>
          <a:p>
            <a:endParaRPr lang="es-MX" sz="3200" dirty="0">
              <a:latin typeface="Verdana" panose="020B0604030504040204" pitchFamily="34" charset="0"/>
              <a:ea typeface="Verdana" panose="020B0604030504040204" pitchFamily="34" charset="0"/>
              <a:cs typeface="Verdana" panose="020B0604030504040204" pitchFamily="34" charset="0"/>
            </a:endParaRPr>
          </a:p>
          <a:p>
            <a:r>
              <a:rPr lang="es-MX" sz="3200" dirty="0">
                <a:latin typeface="Verdana" panose="020B0604030504040204" pitchFamily="34" charset="0"/>
                <a:ea typeface="Verdana" panose="020B0604030504040204" pitchFamily="34" charset="0"/>
                <a:cs typeface="Verdana" panose="020B0604030504040204" pitchFamily="34" charset="0"/>
              </a:rPr>
              <a:t/>
            </a:r>
            <a:br>
              <a:rPr lang="es-MX" sz="3200" dirty="0">
                <a:latin typeface="Verdana" panose="020B0604030504040204" pitchFamily="34" charset="0"/>
                <a:ea typeface="Verdana" panose="020B0604030504040204" pitchFamily="34" charset="0"/>
                <a:cs typeface="Verdana" panose="020B0604030504040204" pitchFamily="34" charset="0"/>
              </a:rPr>
            </a:br>
            <a:endParaRPr lang="es-MX" sz="32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68255115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¿QUE OPINAN LOS CHILENOS?</a:t>
            </a:r>
            <a:endParaRPr lang="es-MX" dirty="0"/>
          </a:p>
        </p:txBody>
      </p:sp>
      <p:sp>
        <p:nvSpPr>
          <p:cNvPr id="3" name="2 Marcador de contenido"/>
          <p:cNvSpPr>
            <a:spLocks noGrp="1"/>
          </p:cNvSpPr>
          <p:nvPr>
            <p:ph idx="1"/>
          </p:nvPr>
        </p:nvSpPr>
        <p:spPr>
          <a:xfrm>
            <a:off x="251520" y="1196752"/>
            <a:ext cx="8784976" cy="5472608"/>
          </a:xfrm>
        </p:spPr>
        <p:txBody>
          <a:bodyPr>
            <a:normAutofit fontScale="70000" lnSpcReduction="20000"/>
          </a:bodyPr>
          <a:lstStyle/>
          <a:p>
            <a:pPr fontAlgn="base"/>
            <a:r>
              <a:rPr lang="es-MX" cap="all" dirty="0"/>
              <a:t>DAMIÁN </a:t>
            </a:r>
            <a:r>
              <a:rPr lang="es-MX" cap="all" dirty="0" smtClean="0"/>
              <a:t>VERGARA </a:t>
            </a:r>
            <a:r>
              <a:rPr lang="es-MX" dirty="0" smtClean="0"/>
              <a:t>Ingeniero </a:t>
            </a:r>
            <a:r>
              <a:rPr lang="es-MX" dirty="0"/>
              <a:t>comercial y magíster en Economía de la Universidad de Chile. </a:t>
            </a:r>
            <a:r>
              <a:rPr lang="es-MX" dirty="0" smtClean="0"/>
              <a:t>Investigador </a:t>
            </a:r>
            <a:r>
              <a:rPr lang="es-MX" dirty="0"/>
              <a:t>de Espacio Público. </a:t>
            </a:r>
            <a:r>
              <a:rPr lang="es-MX" dirty="0" smtClean="0"/>
              <a:t>Departamento </a:t>
            </a:r>
            <a:r>
              <a:rPr lang="es-MX" dirty="0"/>
              <a:t>de Economía de la Universidad de Chile, registrando también pasos por CEPAL y la Fiscalía Nacional Económica.</a:t>
            </a:r>
          </a:p>
          <a:p>
            <a:r>
              <a:rPr lang="es-MX" dirty="0" smtClean="0"/>
              <a:t>Publicado el 18 .05.2017 en CIPER:</a:t>
            </a:r>
          </a:p>
          <a:p>
            <a:r>
              <a:rPr lang="es-MX" dirty="0" smtClean="0"/>
              <a:t>Analizó </a:t>
            </a:r>
          </a:p>
          <a:p>
            <a:pPr marL="514350" indent="-514350">
              <a:buFont typeface="+mj-lt"/>
              <a:buAutoNum type="arabicPeriod"/>
            </a:pPr>
            <a:r>
              <a:rPr lang="es-MX" b="1" dirty="0" smtClean="0"/>
              <a:t>Encuesta </a:t>
            </a:r>
            <a:r>
              <a:rPr lang="es-MX" b="1" dirty="0"/>
              <a:t>de Opinión y Percepción del Sistema de Pensiones en Chile,</a:t>
            </a:r>
            <a:r>
              <a:rPr lang="es-MX" dirty="0"/>
              <a:t> encargada a </a:t>
            </a:r>
            <a:r>
              <a:rPr lang="es-MX" dirty="0" err="1"/>
              <a:t>Statcom</a:t>
            </a:r>
            <a:r>
              <a:rPr lang="es-MX" dirty="0"/>
              <a:t> por la Comisión Bravo durante el año 2014 (ECB</a:t>
            </a:r>
            <a:r>
              <a:rPr lang="es-MX" dirty="0" smtClean="0"/>
              <a:t>)</a:t>
            </a:r>
          </a:p>
          <a:p>
            <a:pPr marL="514350" indent="-514350">
              <a:buFont typeface="+mj-lt"/>
              <a:buAutoNum type="arabicPeriod"/>
            </a:pPr>
            <a:r>
              <a:rPr lang="es-MX" dirty="0" smtClean="0"/>
              <a:t>La </a:t>
            </a:r>
            <a:r>
              <a:rPr lang="es-MX" dirty="0"/>
              <a:t>última  </a:t>
            </a:r>
            <a:r>
              <a:rPr lang="es-MX" b="1" dirty="0"/>
              <a:t>Encuesta de Protección Social, </a:t>
            </a:r>
            <a:r>
              <a:rPr lang="es-MX" dirty="0"/>
              <a:t>cuyo terreno se realizó el año 2016 (EPS</a:t>
            </a:r>
            <a:r>
              <a:rPr lang="es-MX" dirty="0" smtClean="0"/>
              <a:t>)</a:t>
            </a:r>
          </a:p>
          <a:p>
            <a:pPr marL="514350" indent="-514350">
              <a:buFont typeface="+mj-lt"/>
              <a:buAutoNum type="arabicPeriod"/>
            </a:pPr>
            <a:r>
              <a:rPr lang="es-MX" b="1" dirty="0" smtClean="0"/>
              <a:t>Encuesta </a:t>
            </a:r>
            <a:r>
              <a:rPr lang="es-MX" b="1" dirty="0"/>
              <a:t>de Desarrollo Humano</a:t>
            </a:r>
            <a:r>
              <a:rPr lang="es-MX" dirty="0"/>
              <a:t> del año 2013, realizada por el PNUD (EDH); </a:t>
            </a:r>
            <a:endParaRPr lang="es-MX" dirty="0" smtClean="0"/>
          </a:p>
          <a:p>
            <a:pPr marL="514350" indent="-514350">
              <a:buFont typeface="+mj-lt"/>
              <a:buAutoNum type="arabicPeriod"/>
            </a:pPr>
            <a:r>
              <a:rPr lang="es-MX" dirty="0" smtClean="0"/>
              <a:t>Algunas </a:t>
            </a:r>
            <a:r>
              <a:rPr lang="es-MX" dirty="0"/>
              <a:t>rondas de las encuestas </a:t>
            </a:r>
            <a:r>
              <a:rPr lang="es-MX" b="1" dirty="0"/>
              <a:t>CEP y CADEM</a:t>
            </a:r>
            <a:r>
              <a:rPr lang="es-MX" dirty="0"/>
              <a:t>. </a:t>
            </a:r>
            <a:endParaRPr lang="es-MX" dirty="0" smtClean="0"/>
          </a:p>
          <a:p>
            <a:pPr marL="514350" indent="-514350">
              <a:buFont typeface="+mj-lt"/>
              <a:buAutoNum type="arabicPeriod"/>
            </a:pPr>
            <a:r>
              <a:rPr lang="es-MX" dirty="0" smtClean="0"/>
              <a:t>5.-Se </a:t>
            </a:r>
            <a:r>
              <a:rPr lang="es-MX" dirty="0"/>
              <a:t>complementó con las audiencias públicas y las audiencias regionales realizadas, también, por la Comisión Bravo.</a:t>
            </a:r>
          </a:p>
        </p:txBody>
      </p:sp>
    </p:spTree>
    <p:extLst>
      <p:ext uri="{BB962C8B-B14F-4D97-AF65-F5344CB8AC3E}">
        <p14:creationId xmlns:p14="http://schemas.microsoft.com/office/powerpoint/2010/main" val="479326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MX" sz="2800" dirty="0"/>
              <a:t>PERCEPCIÓN SOBRE LOS MONTOS OTORGADOS POR EL ACTUAL SISTEMA DE PENSIONES</a:t>
            </a:r>
            <a:br>
              <a:rPr lang="es-MX" sz="2800" dirty="0"/>
            </a:br>
            <a:endParaRPr lang="es-MX" sz="2800" dirty="0"/>
          </a:p>
        </p:txBody>
      </p:sp>
      <p:sp>
        <p:nvSpPr>
          <p:cNvPr id="3" name="2 Marcador de contenido"/>
          <p:cNvSpPr>
            <a:spLocks noGrp="1"/>
          </p:cNvSpPr>
          <p:nvPr>
            <p:ph idx="1"/>
          </p:nvPr>
        </p:nvSpPr>
        <p:spPr>
          <a:xfrm>
            <a:off x="107504" y="1124744"/>
            <a:ext cx="8928992" cy="5505475"/>
          </a:xfrm>
        </p:spPr>
        <p:txBody>
          <a:bodyPr>
            <a:normAutofit fontScale="85000" lnSpcReduction="10000"/>
          </a:bodyPr>
          <a:lstStyle/>
          <a:p>
            <a:pPr fontAlgn="base"/>
            <a:r>
              <a:rPr lang="es-MX" dirty="0" smtClean="0"/>
              <a:t>Los </a:t>
            </a:r>
            <a:r>
              <a:rPr lang="es-MX" dirty="0"/>
              <a:t>chilenos están preocupados por su </a:t>
            </a:r>
            <a:r>
              <a:rPr lang="es-MX" dirty="0" smtClean="0"/>
              <a:t>pensión</a:t>
            </a:r>
          </a:p>
          <a:p>
            <a:pPr fontAlgn="base"/>
            <a:r>
              <a:rPr lang="es-MX" dirty="0" smtClean="0"/>
              <a:t>ECB</a:t>
            </a:r>
            <a:r>
              <a:rPr lang="es-MX" dirty="0"/>
              <a:t>, </a:t>
            </a:r>
            <a:r>
              <a:rPr lang="es-MX" dirty="0" smtClean="0"/>
              <a:t>82</a:t>
            </a:r>
            <a:r>
              <a:rPr lang="es-MX" dirty="0"/>
              <a:t>% </a:t>
            </a:r>
            <a:r>
              <a:rPr lang="es-MX" dirty="0" smtClean="0"/>
              <a:t> </a:t>
            </a:r>
            <a:r>
              <a:rPr lang="es-MX" dirty="0"/>
              <a:t>cree que cuando se jubile </a:t>
            </a:r>
            <a:r>
              <a:rPr lang="es-MX" dirty="0" smtClean="0"/>
              <a:t>NO </a:t>
            </a:r>
            <a:r>
              <a:rPr lang="es-MX" dirty="0"/>
              <a:t>tendrá una pensión acorde a sus expectativas. </a:t>
            </a:r>
            <a:endParaRPr lang="es-MX" dirty="0" smtClean="0"/>
          </a:p>
          <a:p>
            <a:pPr fontAlgn="base"/>
            <a:r>
              <a:rPr lang="es-MX" dirty="0" smtClean="0"/>
              <a:t>EPS   </a:t>
            </a:r>
            <a:r>
              <a:rPr lang="es-MX" dirty="0"/>
              <a:t>7% </a:t>
            </a:r>
            <a:r>
              <a:rPr lang="es-MX" dirty="0" smtClean="0"/>
              <a:t>cree </a:t>
            </a:r>
            <a:r>
              <a:rPr lang="es-MX" dirty="0"/>
              <a:t>que obtendrá una pensión que le permita satisfacer sus necesidades </a:t>
            </a:r>
            <a:r>
              <a:rPr lang="es-MX" dirty="0" smtClean="0"/>
              <a:t>a la </a:t>
            </a:r>
            <a:r>
              <a:rPr lang="es-MX" dirty="0"/>
              <a:t>edad legal de jubilación. </a:t>
            </a:r>
            <a:endParaRPr lang="es-MX" dirty="0" smtClean="0"/>
          </a:p>
          <a:p>
            <a:pPr fontAlgn="base"/>
            <a:r>
              <a:rPr lang="es-MX" dirty="0" smtClean="0"/>
              <a:t>CADEM (01.08 2016):  </a:t>
            </a:r>
            <a:r>
              <a:rPr lang="es-MX" dirty="0"/>
              <a:t>4% de los encuestados cree que la jubilación le alcanzará para cubrir todos sus gastos. </a:t>
            </a:r>
            <a:endParaRPr lang="es-MX" dirty="0" smtClean="0"/>
          </a:p>
          <a:p>
            <a:pPr fontAlgn="base"/>
            <a:r>
              <a:rPr lang="es-MX" dirty="0" smtClean="0"/>
              <a:t>ECB </a:t>
            </a:r>
            <a:r>
              <a:rPr lang="es-MX" dirty="0"/>
              <a:t>un 74% de los pensionados declara que la pensión recibida no alcanza para satisfacer sus </a:t>
            </a:r>
            <a:r>
              <a:rPr lang="es-MX" dirty="0" smtClean="0"/>
              <a:t>necesidades</a:t>
            </a:r>
          </a:p>
          <a:p>
            <a:pPr fontAlgn="base"/>
            <a:r>
              <a:rPr lang="es-MX" dirty="0" smtClean="0"/>
              <a:t>Preguntados </a:t>
            </a:r>
            <a:r>
              <a:rPr lang="es-MX" dirty="0"/>
              <a:t>por el grado de satisfacción que tienen con ella, un 80% reporta estar insatisfecho o muy insatisfecho</a:t>
            </a:r>
            <a:r>
              <a:rPr lang="es-MX" dirty="0" smtClean="0"/>
              <a:t>.</a:t>
            </a:r>
            <a:endParaRPr lang="es-MX" dirty="0"/>
          </a:p>
        </p:txBody>
      </p:sp>
    </p:spTree>
    <p:extLst>
      <p:ext uri="{BB962C8B-B14F-4D97-AF65-F5344CB8AC3E}">
        <p14:creationId xmlns:p14="http://schemas.microsoft.com/office/powerpoint/2010/main" val="22866871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51520" y="260648"/>
            <a:ext cx="8784976" cy="64087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823943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7504" y="116632"/>
            <a:ext cx="8784976" cy="66247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052171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sz="3200" dirty="0"/>
              <a:t>FINANCIAMIENTO DEL SISTEMA DE PENSIONES</a:t>
            </a:r>
            <a:br>
              <a:rPr lang="es-MX" sz="3200" dirty="0"/>
            </a:br>
            <a:endParaRPr lang="es-MX" sz="3200" dirty="0"/>
          </a:p>
        </p:txBody>
      </p:sp>
      <p:sp>
        <p:nvSpPr>
          <p:cNvPr id="3" name="2 Marcador de contenido"/>
          <p:cNvSpPr>
            <a:spLocks noGrp="1"/>
          </p:cNvSpPr>
          <p:nvPr>
            <p:ph idx="1"/>
          </p:nvPr>
        </p:nvSpPr>
        <p:spPr>
          <a:xfrm>
            <a:off x="179512" y="1052736"/>
            <a:ext cx="8784976" cy="5472608"/>
          </a:xfrm>
        </p:spPr>
        <p:txBody>
          <a:bodyPr>
            <a:normAutofit fontScale="70000" lnSpcReduction="20000"/>
          </a:bodyPr>
          <a:lstStyle/>
          <a:p>
            <a:endParaRPr lang="es-MX" dirty="0"/>
          </a:p>
          <a:p>
            <a:r>
              <a:rPr lang="es-MX" dirty="0" smtClean="0"/>
              <a:t>ECB  y  </a:t>
            </a:r>
            <a:r>
              <a:rPr lang="es-MX" dirty="0"/>
              <a:t>EPS preguntaron cómo se debiesen financiar las pensiones</a:t>
            </a:r>
            <a:r>
              <a:rPr lang="es-MX" dirty="0" smtClean="0"/>
              <a:t>.</a:t>
            </a:r>
          </a:p>
          <a:p>
            <a:r>
              <a:rPr lang="es-MX" dirty="0" smtClean="0"/>
              <a:t>Opciones</a:t>
            </a:r>
          </a:p>
          <a:p>
            <a:pPr marL="514350" indent="-514350">
              <a:buFont typeface="+mj-lt"/>
              <a:buAutoNum type="arabicPeriod"/>
            </a:pPr>
            <a:r>
              <a:rPr lang="es-MX" dirty="0" smtClean="0"/>
              <a:t>Esfuerzo </a:t>
            </a:r>
            <a:r>
              <a:rPr lang="es-MX" dirty="0"/>
              <a:t>individual (ahorro</a:t>
            </a:r>
            <a:r>
              <a:rPr lang="es-MX" dirty="0" smtClean="0"/>
              <a:t>),</a:t>
            </a:r>
          </a:p>
          <a:p>
            <a:pPr marL="514350" indent="-514350">
              <a:buFont typeface="+mj-lt"/>
              <a:buAutoNum type="arabicPeriod"/>
            </a:pPr>
            <a:r>
              <a:rPr lang="es-MX" dirty="0" smtClean="0"/>
              <a:t>Esfuerzo </a:t>
            </a:r>
            <a:r>
              <a:rPr lang="es-MX" dirty="0"/>
              <a:t>intergeneracional (trabajadores a pensionados) y/o </a:t>
            </a:r>
            <a:endParaRPr lang="es-MX" dirty="0" smtClean="0"/>
          </a:p>
          <a:p>
            <a:pPr marL="514350" indent="-514350">
              <a:buFont typeface="+mj-lt"/>
              <a:buAutoNum type="arabicPeriod"/>
            </a:pPr>
            <a:r>
              <a:rPr lang="es-MX" dirty="0" smtClean="0"/>
              <a:t>Esfuerzo </a:t>
            </a:r>
            <a:r>
              <a:rPr lang="es-MX" dirty="0"/>
              <a:t>social (impuestos</a:t>
            </a:r>
            <a:r>
              <a:rPr lang="es-MX" dirty="0" smtClean="0"/>
              <a:t>).</a:t>
            </a:r>
            <a:endParaRPr lang="es-MX" dirty="0"/>
          </a:p>
          <a:p>
            <a:r>
              <a:rPr lang="es-MX" dirty="0" smtClean="0"/>
              <a:t>ECB                                                                                    EPS</a:t>
            </a:r>
          </a:p>
          <a:p>
            <a:r>
              <a:rPr lang="es-MX" dirty="0" smtClean="0"/>
              <a:t>42</a:t>
            </a:r>
            <a:r>
              <a:rPr lang="es-MX" dirty="0"/>
              <a:t>% </a:t>
            </a:r>
            <a:r>
              <a:rPr lang="es-MX" dirty="0" smtClean="0"/>
              <a:t>por esfuerzo </a:t>
            </a:r>
            <a:r>
              <a:rPr lang="es-MX" dirty="0"/>
              <a:t>social: </a:t>
            </a:r>
            <a:r>
              <a:rPr lang="es-MX" dirty="0" smtClean="0"/>
              <a:t>                                               62%</a:t>
            </a:r>
          </a:p>
          <a:p>
            <a:r>
              <a:rPr lang="es-MX" dirty="0" smtClean="0"/>
              <a:t>36</a:t>
            </a:r>
            <a:r>
              <a:rPr lang="es-MX" dirty="0"/>
              <a:t>% </a:t>
            </a:r>
            <a:r>
              <a:rPr lang="es-MX" dirty="0" smtClean="0"/>
              <a:t> esfuerzo </a:t>
            </a:r>
            <a:r>
              <a:rPr lang="es-MX" dirty="0"/>
              <a:t>individual y </a:t>
            </a:r>
            <a:r>
              <a:rPr lang="es-MX" dirty="0" smtClean="0"/>
              <a:t>                                            30%</a:t>
            </a:r>
          </a:p>
          <a:p>
            <a:r>
              <a:rPr lang="es-MX" dirty="0" smtClean="0"/>
              <a:t>23</a:t>
            </a:r>
            <a:r>
              <a:rPr lang="es-MX" dirty="0"/>
              <a:t>% </a:t>
            </a:r>
            <a:r>
              <a:rPr lang="es-MX" dirty="0" smtClean="0"/>
              <a:t>por  </a:t>
            </a:r>
            <a:r>
              <a:rPr lang="es-MX" dirty="0"/>
              <a:t>esfuerzo intergeneracional. </a:t>
            </a:r>
            <a:r>
              <a:rPr lang="es-MX" dirty="0" smtClean="0"/>
              <a:t>                         27%</a:t>
            </a:r>
          </a:p>
          <a:p>
            <a:endParaRPr lang="es-MX" dirty="0"/>
          </a:p>
          <a:p>
            <a:endParaRPr lang="es-MX" dirty="0" smtClean="0"/>
          </a:p>
          <a:p>
            <a:endParaRPr lang="es-MX" dirty="0"/>
          </a:p>
          <a:p>
            <a:endParaRPr lang="es-MX" dirty="0" smtClean="0"/>
          </a:p>
          <a:p>
            <a:r>
              <a:rPr lang="es-MX" dirty="0" smtClean="0"/>
              <a:t>Fuente</a:t>
            </a:r>
            <a:r>
              <a:rPr lang="es-MX" dirty="0"/>
              <a:t>: Elaboración </a:t>
            </a:r>
            <a:r>
              <a:rPr lang="es-MX" dirty="0" smtClean="0"/>
              <a:t>propia CIPER  </a:t>
            </a:r>
            <a:r>
              <a:rPr lang="es-MX" dirty="0"/>
              <a:t>basada en ECB y EPS. La pregunta en ambas encuestas está formulada de manera equivalente. </a:t>
            </a:r>
          </a:p>
        </p:txBody>
      </p:sp>
    </p:spTree>
    <p:extLst>
      <p:ext uri="{BB962C8B-B14F-4D97-AF65-F5344CB8AC3E}">
        <p14:creationId xmlns:p14="http://schemas.microsoft.com/office/powerpoint/2010/main" val="34959782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7504" y="188640"/>
            <a:ext cx="9036496" cy="65527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128941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07504" y="260648"/>
            <a:ext cx="8856984" cy="6408712"/>
          </a:xfrm>
        </p:spPr>
        <p:txBody>
          <a:bodyPr>
            <a:noAutofit/>
          </a:bodyPr>
          <a:lstStyle/>
          <a:p>
            <a:r>
              <a:rPr lang="es-CL" dirty="0" smtClean="0">
                <a:latin typeface="Arial" panose="020B0604020202020204" pitchFamily="34" charset="0"/>
                <a:cs typeface="Arial" panose="020B0604020202020204" pitchFamily="34" charset="0"/>
              </a:rPr>
              <a:t>8 </a:t>
            </a:r>
            <a:r>
              <a:rPr lang="es-CL" dirty="0">
                <a:latin typeface="Arial" panose="020B0604020202020204" pitchFamily="34" charset="0"/>
                <a:cs typeface="Arial" panose="020B0604020202020204" pitchFamily="34" charset="0"/>
              </a:rPr>
              <a:t>grandes temas </a:t>
            </a:r>
            <a:r>
              <a:rPr lang="es-CL" dirty="0" smtClean="0">
                <a:latin typeface="Arial" panose="020B0604020202020204" pitchFamily="34" charset="0"/>
                <a:cs typeface="Arial" panose="020B0604020202020204" pitchFamily="34" charset="0"/>
              </a:rPr>
              <a:t>: </a:t>
            </a:r>
            <a:endParaRPr lang="es-MX" dirty="0">
              <a:latin typeface="Arial" panose="020B0604020202020204" pitchFamily="34" charset="0"/>
              <a:cs typeface="Arial" panose="020B0604020202020204" pitchFamily="34" charset="0"/>
            </a:endParaRPr>
          </a:p>
          <a:p>
            <a:pPr lvl="0"/>
            <a:r>
              <a:rPr lang="es-ES" dirty="0">
                <a:latin typeface="Arial" panose="020B0604020202020204" pitchFamily="34" charset="0"/>
                <a:cs typeface="Arial" panose="020B0604020202020204" pitchFamily="34" charset="0"/>
              </a:rPr>
              <a:t>Valores vigentes en la sociedad </a:t>
            </a:r>
            <a:endParaRPr lang="es-MX" dirty="0">
              <a:latin typeface="Arial" panose="020B0604020202020204" pitchFamily="34" charset="0"/>
              <a:cs typeface="Arial" panose="020B0604020202020204" pitchFamily="34" charset="0"/>
            </a:endParaRPr>
          </a:p>
          <a:p>
            <a:r>
              <a:rPr lang="es-ES" dirty="0" smtClean="0">
                <a:latin typeface="Arial" panose="020B0604020202020204" pitchFamily="34" charset="0"/>
                <a:cs typeface="Arial" panose="020B0604020202020204" pitchFamily="34" charset="0"/>
              </a:rPr>
              <a:t>Promesas del sistema respecto a costos y montos de las Pensiones</a:t>
            </a:r>
            <a:endParaRPr lang="es-MX" dirty="0" smtClean="0">
              <a:latin typeface="Arial" panose="020B0604020202020204" pitchFamily="34" charset="0"/>
              <a:cs typeface="Arial" panose="020B0604020202020204" pitchFamily="34" charset="0"/>
            </a:endParaRPr>
          </a:p>
          <a:p>
            <a:pPr lvl="0"/>
            <a:r>
              <a:rPr lang="es-ES" dirty="0" smtClean="0">
                <a:latin typeface="Arial" panose="020B0604020202020204" pitchFamily="34" charset="0"/>
                <a:cs typeface="Arial" panose="020B0604020202020204" pitchFamily="34" charset="0"/>
              </a:rPr>
              <a:t>Desigualdad</a:t>
            </a:r>
            <a:r>
              <a:rPr lang="es-ES" dirty="0">
                <a:latin typeface="Arial" panose="020B0604020202020204" pitchFamily="34" charset="0"/>
                <a:cs typeface="Arial" panose="020B0604020202020204" pitchFamily="34" charset="0"/>
              </a:rPr>
              <a:t>: </a:t>
            </a:r>
          </a:p>
          <a:p>
            <a:pPr lvl="0"/>
            <a:r>
              <a:rPr lang="es-ES" dirty="0">
                <a:latin typeface="Arial" panose="020B0604020202020204" pitchFamily="34" charset="0"/>
                <a:cs typeface="Arial" panose="020B0604020202020204" pitchFamily="34" charset="0"/>
              </a:rPr>
              <a:t>Libertad de Prensa</a:t>
            </a:r>
            <a:endParaRPr lang="es-MX" dirty="0">
              <a:latin typeface="Arial" panose="020B0604020202020204" pitchFamily="34" charset="0"/>
              <a:cs typeface="Arial" panose="020B0604020202020204" pitchFamily="34" charset="0"/>
            </a:endParaRPr>
          </a:p>
          <a:p>
            <a:pPr lvl="0"/>
            <a:r>
              <a:rPr lang="es-ES" dirty="0">
                <a:latin typeface="Arial" panose="020B0604020202020204" pitchFamily="34" charset="0"/>
                <a:cs typeface="Arial" panose="020B0604020202020204" pitchFamily="34" charset="0"/>
              </a:rPr>
              <a:t>Independencia clase política</a:t>
            </a:r>
            <a:endParaRPr lang="es-MX" dirty="0">
              <a:latin typeface="Arial" panose="020B0604020202020204" pitchFamily="34" charset="0"/>
              <a:cs typeface="Arial" panose="020B0604020202020204" pitchFamily="34" charset="0"/>
            </a:endParaRPr>
          </a:p>
          <a:p>
            <a:r>
              <a:rPr lang="es-ES" dirty="0" smtClean="0">
                <a:latin typeface="Arial" panose="020B0604020202020204" pitchFamily="34" charset="0"/>
                <a:cs typeface="Arial" panose="020B0604020202020204" pitchFamily="34" charset="0"/>
              </a:rPr>
              <a:t>Control de la Economía</a:t>
            </a:r>
            <a:endParaRPr lang="es-MX" dirty="0" smtClean="0">
              <a:latin typeface="Arial" panose="020B0604020202020204" pitchFamily="34" charset="0"/>
              <a:cs typeface="Arial" panose="020B0604020202020204" pitchFamily="34" charset="0"/>
            </a:endParaRPr>
          </a:p>
          <a:p>
            <a:pPr lvl="0"/>
            <a:r>
              <a:rPr lang="es-ES" dirty="0" smtClean="0">
                <a:latin typeface="Arial" panose="020B0604020202020204" pitchFamily="34" charset="0"/>
                <a:cs typeface="Arial" panose="020B0604020202020204" pitchFamily="34" charset="0"/>
              </a:rPr>
              <a:t>Uso </a:t>
            </a:r>
            <a:r>
              <a:rPr lang="es-ES" dirty="0">
                <a:latin typeface="Arial" panose="020B0604020202020204" pitchFamily="34" charset="0"/>
                <a:cs typeface="Arial" panose="020B0604020202020204" pitchFamily="34" charset="0"/>
              </a:rPr>
              <a:t>de los Fondos </a:t>
            </a:r>
            <a:r>
              <a:rPr lang="es-ES" dirty="0" smtClean="0">
                <a:latin typeface="Arial" panose="020B0604020202020204" pitchFamily="34" charset="0"/>
                <a:cs typeface="Arial" panose="020B0604020202020204" pitchFamily="34" charset="0"/>
              </a:rPr>
              <a:t>previsionales</a:t>
            </a:r>
          </a:p>
        </p:txBody>
      </p:sp>
      <p:sp>
        <p:nvSpPr>
          <p:cNvPr id="2" name="1 Marcador de número de diapositiva"/>
          <p:cNvSpPr>
            <a:spLocks noGrp="1"/>
          </p:cNvSpPr>
          <p:nvPr>
            <p:ph type="sldNum" sz="quarter" idx="12"/>
          </p:nvPr>
        </p:nvSpPr>
        <p:spPr/>
        <p:txBody>
          <a:bodyPr/>
          <a:lstStyle/>
          <a:p>
            <a:fld id="{1D2E33D3-EC1E-407C-A4E9-3E9F32676E03}" type="slidenum">
              <a:rPr lang="es-MX" smtClean="0"/>
              <a:pPr/>
              <a:t>2</a:t>
            </a:fld>
            <a:endParaRPr lang="es-MX"/>
          </a:p>
        </p:txBody>
      </p:sp>
    </p:spTree>
    <p:extLst>
      <p:ext uri="{BB962C8B-B14F-4D97-AF65-F5344CB8AC3E}">
        <p14:creationId xmlns:p14="http://schemas.microsoft.com/office/powerpoint/2010/main" val="321977768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634082"/>
          </a:xfrm>
        </p:spPr>
        <p:txBody>
          <a:bodyPr>
            <a:normAutofit fontScale="90000"/>
          </a:bodyPr>
          <a:lstStyle/>
          <a:p>
            <a:r>
              <a:rPr lang="es-MX" dirty="0" smtClean="0"/>
              <a:t>DESTINO DEL 5%</a:t>
            </a:r>
            <a:endParaRPr lang="es-MX" dirty="0"/>
          </a:p>
        </p:txBody>
      </p:sp>
      <p:sp>
        <p:nvSpPr>
          <p:cNvPr id="3" name="2 Marcador de contenido"/>
          <p:cNvSpPr>
            <a:spLocks noGrp="1"/>
          </p:cNvSpPr>
          <p:nvPr>
            <p:ph idx="1"/>
          </p:nvPr>
        </p:nvSpPr>
        <p:spPr>
          <a:xfrm>
            <a:off x="179512" y="980728"/>
            <a:ext cx="8856984" cy="5688632"/>
          </a:xfrm>
        </p:spPr>
        <p:txBody>
          <a:bodyPr>
            <a:normAutofit fontScale="85000" lnSpcReduction="20000"/>
          </a:bodyPr>
          <a:lstStyle/>
          <a:p>
            <a:pPr marL="0" indent="0">
              <a:buNone/>
            </a:pPr>
            <a:r>
              <a:rPr lang="es-MX" dirty="0" smtClean="0"/>
              <a:t>CADEM:04.2017.</a:t>
            </a:r>
          </a:p>
          <a:p>
            <a:pPr marL="514350" indent="-514350">
              <a:buFont typeface="+mj-lt"/>
              <a:buAutoNum type="arabicPeriod"/>
            </a:pPr>
            <a:r>
              <a:rPr lang="es-MX" dirty="0" smtClean="0"/>
              <a:t> </a:t>
            </a:r>
            <a:r>
              <a:rPr lang="es-MX" dirty="0"/>
              <a:t>54% opinó que el 5% adicional de cotización propuesto por el gobierno debiese ir a capitalización </a:t>
            </a:r>
            <a:r>
              <a:rPr lang="es-MX" dirty="0" smtClean="0"/>
              <a:t>individual</a:t>
            </a:r>
          </a:p>
          <a:p>
            <a:pPr marL="514350" indent="-514350">
              <a:buFont typeface="+mj-lt"/>
              <a:buAutoNum type="arabicPeriod"/>
            </a:pPr>
            <a:r>
              <a:rPr lang="es-MX" dirty="0" smtClean="0"/>
              <a:t> </a:t>
            </a:r>
            <a:r>
              <a:rPr lang="es-MX" dirty="0"/>
              <a:t>30% que debiese dividirse entre capitalización individual y un fondo común </a:t>
            </a:r>
            <a:r>
              <a:rPr lang="es-MX" dirty="0" smtClean="0"/>
              <a:t>solidario</a:t>
            </a:r>
          </a:p>
          <a:p>
            <a:pPr marL="514350" indent="-514350">
              <a:buFont typeface="+mj-lt"/>
              <a:buAutoNum type="arabicPeriod"/>
            </a:pPr>
            <a:r>
              <a:rPr lang="es-MX" dirty="0" smtClean="0"/>
              <a:t>11</a:t>
            </a:r>
            <a:r>
              <a:rPr lang="es-MX" dirty="0"/>
              <a:t>% que se debiese destinar íntegramente a un fondo común solidario. </a:t>
            </a:r>
            <a:endParaRPr lang="es-MX" dirty="0" smtClean="0"/>
          </a:p>
          <a:p>
            <a:r>
              <a:rPr lang="es-MX" dirty="0" smtClean="0"/>
              <a:t>CEP </a:t>
            </a:r>
            <a:r>
              <a:rPr lang="es-MX" dirty="0"/>
              <a:t>de noviembre-diciembre </a:t>
            </a:r>
            <a:r>
              <a:rPr lang="es-MX" dirty="0" smtClean="0"/>
              <a:t>2016</a:t>
            </a:r>
          </a:p>
          <a:p>
            <a:r>
              <a:rPr lang="es-MX" dirty="0" smtClean="0"/>
              <a:t>51</a:t>
            </a:r>
            <a:r>
              <a:rPr lang="es-MX" dirty="0"/>
              <a:t>%  </a:t>
            </a:r>
            <a:r>
              <a:rPr lang="es-MX" b="1" i="1" dirty="0"/>
              <a:t>todos deberían tener una pensión parecida financiada principalmente con las cotizaciones de </a:t>
            </a:r>
            <a:r>
              <a:rPr lang="es-MX" b="1" i="1" dirty="0" smtClean="0"/>
              <a:t>todos</a:t>
            </a:r>
          </a:p>
          <a:p>
            <a:r>
              <a:rPr lang="es-MX" dirty="0" smtClean="0"/>
              <a:t>42</a:t>
            </a:r>
            <a:r>
              <a:rPr lang="es-MX" dirty="0"/>
              <a:t>% apoyó que </a:t>
            </a:r>
            <a:r>
              <a:rPr lang="es-MX" b="1" i="1" dirty="0"/>
              <a:t>las pensiones deberían depender principalmente de las cotizaciones y ahorro de cada persona</a:t>
            </a:r>
            <a:r>
              <a:rPr lang="es-MX" dirty="0" smtClean="0"/>
              <a:t>.</a:t>
            </a:r>
          </a:p>
          <a:p>
            <a:r>
              <a:rPr lang="es-MX" dirty="0" smtClean="0"/>
              <a:t>¿Aporte patronal?</a:t>
            </a:r>
            <a:endParaRPr lang="es-MX" dirty="0"/>
          </a:p>
        </p:txBody>
      </p:sp>
    </p:spTree>
    <p:extLst>
      <p:ext uri="{BB962C8B-B14F-4D97-AF65-F5344CB8AC3E}">
        <p14:creationId xmlns:p14="http://schemas.microsoft.com/office/powerpoint/2010/main" val="41608239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850106"/>
          </a:xfrm>
        </p:spPr>
        <p:txBody>
          <a:bodyPr>
            <a:normAutofit fontScale="90000"/>
          </a:bodyPr>
          <a:lstStyle/>
          <a:p>
            <a:r>
              <a:rPr lang="es-MX" dirty="0"/>
              <a:t>SISTEMA DE </a:t>
            </a:r>
            <a:r>
              <a:rPr lang="es-MX" dirty="0" smtClean="0"/>
              <a:t>PENSIONES AFP</a:t>
            </a:r>
            <a:r>
              <a:rPr lang="es-MX" dirty="0"/>
              <a:t/>
            </a:r>
            <a:br>
              <a:rPr lang="es-MX" dirty="0"/>
            </a:br>
            <a:endParaRPr lang="es-MX" dirty="0"/>
          </a:p>
        </p:txBody>
      </p:sp>
      <p:sp>
        <p:nvSpPr>
          <p:cNvPr id="3" name="2 Marcador de contenido"/>
          <p:cNvSpPr>
            <a:spLocks noGrp="1"/>
          </p:cNvSpPr>
          <p:nvPr>
            <p:ph idx="1"/>
          </p:nvPr>
        </p:nvSpPr>
        <p:spPr>
          <a:xfrm>
            <a:off x="179512" y="764704"/>
            <a:ext cx="8856984" cy="5976664"/>
          </a:xfrm>
        </p:spPr>
        <p:txBody>
          <a:bodyPr>
            <a:normAutofit fontScale="40000" lnSpcReduction="20000"/>
          </a:bodyPr>
          <a:lstStyle/>
          <a:p>
            <a:endParaRPr lang="es-MX" dirty="0"/>
          </a:p>
          <a:p>
            <a:r>
              <a:rPr lang="es-MX" dirty="0" smtClean="0"/>
              <a:t> </a:t>
            </a:r>
            <a:r>
              <a:rPr lang="es-MX" sz="5100" dirty="0">
                <a:latin typeface="Arial" panose="020B0604020202020204" pitchFamily="34" charset="0"/>
                <a:cs typeface="Arial" panose="020B0604020202020204" pitchFamily="34" charset="0"/>
              </a:rPr>
              <a:t>EPS </a:t>
            </a:r>
            <a:endParaRPr lang="es-MX" sz="5100" dirty="0" smtClean="0">
              <a:latin typeface="Arial" panose="020B0604020202020204" pitchFamily="34" charset="0"/>
              <a:cs typeface="Arial" panose="020B0604020202020204" pitchFamily="34" charset="0"/>
            </a:endParaRPr>
          </a:p>
          <a:p>
            <a:pPr marL="514350" indent="-514350">
              <a:buFont typeface="+mj-lt"/>
              <a:buAutoNum type="arabicPeriod"/>
            </a:pPr>
            <a:r>
              <a:rPr lang="es-MX" sz="5100" dirty="0" smtClean="0">
                <a:latin typeface="Arial" panose="020B0604020202020204" pitchFamily="34" charset="0"/>
                <a:cs typeface="Arial" panose="020B0604020202020204" pitchFamily="34" charset="0"/>
              </a:rPr>
              <a:t> </a:t>
            </a:r>
            <a:r>
              <a:rPr lang="es-MX" sz="5100" dirty="0">
                <a:latin typeface="Arial" panose="020B0604020202020204" pitchFamily="34" charset="0"/>
                <a:cs typeface="Arial" panose="020B0604020202020204" pitchFamily="34" charset="0"/>
              </a:rPr>
              <a:t>67% </a:t>
            </a:r>
            <a:r>
              <a:rPr lang="es-MX" sz="5100" dirty="0" smtClean="0">
                <a:latin typeface="Arial" panose="020B0604020202020204" pitchFamily="34" charset="0"/>
                <a:cs typeface="Arial" panose="020B0604020202020204" pitchFamily="34" charset="0"/>
              </a:rPr>
              <a:t>tiene </a:t>
            </a:r>
            <a:r>
              <a:rPr lang="es-MX" sz="5100" dirty="0">
                <a:latin typeface="Arial" panose="020B0604020202020204" pitchFamily="34" charset="0"/>
                <a:cs typeface="Arial" panose="020B0604020202020204" pitchFamily="34" charset="0"/>
              </a:rPr>
              <a:t>una opinión negativa o muy negativa del sistema </a:t>
            </a:r>
            <a:r>
              <a:rPr lang="es-MX" sz="5100" dirty="0" smtClean="0">
                <a:latin typeface="Arial" panose="020B0604020202020204" pitchFamily="34" charset="0"/>
                <a:cs typeface="Arial" panose="020B0604020202020204" pitchFamily="34" charset="0"/>
              </a:rPr>
              <a:t>de AFP</a:t>
            </a:r>
          </a:p>
          <a:p>
            <a:pPr marL="514350" indent="-514350">
              <a:buFont typeface="+mj-lt"/>
              <a:buAutoNum type="arabicPeriod"/>
            </a:pPr>
            <a:r>
              <a:rPr lang="es-MX" sz="5100" dirty="0" smtClean="0">
                <a:latin typeface="Arial" panose="020B0604020202020204" pitchFamily="34" charset="0"/>
                <a:cs typeface="Arial" panose="020B0604020202020204" pitchFamily="34" charset="0"/>
              </a:rPr>
              <a:t> </a:t>
            </a:r>
            <a:r>
              <a:rPr lang="es-MX" sz="5100" dirty="0">
                <a:latin typeface="Arial" panose="020B0604020202020204" pitchFamily="34" charset="0"/>
                <a:cs typeface="Arial" panose="020B0604020202020204" pitchFamily="34" charset="0"/>
              </a:rPr>
              <a:t>7% tiene una opinión positiva o muy positiva.</a:t>
            </a:r>
          </a:p>
          <a:p>
            <a:r>
              <a:rPr lang="es-MX" sz="5100" dirty="0" smtClean="0">
                <a:latin typeface="Arial" panose="020B0604020202020204" pitchFamily="34" charset="0"/>
                <a:cs typeface="Arial" panose="020B0604020202020204" pitchFamily="34" charset="0"/>
              </a:rPr>
              <a:t>ECB </a:t>
            </a:r>
          </a:p>
          <a:p>
            <a:r>
              <a:rPr lang="es-MX" sz="5100" dirty="0" smtClean="0">
                <a:latin typeface="Arial" panose="020B0604020202020204" pitchFamily="34" charset="0"/>
                <a:cs typeface="Arial" panose="020B0604020202020204" pitchFamily="34" charset="0"/>
              </a:rPr>
              <a:t>84</a:t>
            </a:r>
            <a:r>
              <a:rPr lang="es-MX" sz="5100" dirty="0">
                <a:latin typeface="Arial" panose="020B0604020202020204" pitchFamily="34" charset="0"/>
                <a:cs typeface="Arial" panose="020B0604020202020204" pitchFamily="34" charset="0"/>
              </a:rPr>
              <a:t>% declara tener poco o nada de confianza en las </a:t>
            </a:r>
            <a:r>
              <a:rPr lang="es-MX" sz="5100" dirty="0" smtClean="0">
                <a:latin typeface="Arial" panose="020B0604020202020204" pitchFamily="34" charset="0"/>
                <a:cs typeface="Arial" panose="020B0604020202020204" pitchFamily="34" charset="0"/>
              </a:rPr>
              <a:t>AFP</a:t>
            </a:r>
          </a:p>
          <a:p>
            <a:r>
              <a:rPr lang="es-MX" sz="5100" dirty="0" smtClean="0">
                <a:latin typeface="Arial" panose="020B0604020202020204" pitchFamily="34" charset="0"/>
                <a:cs typeface="Arial" panose="020B0604020202020204" pitchFamily="34" charset="0"/>
              </a:rPr>
              <a:t>Las ubica en lugar </a:t>
            </a:r>
            <a:r>
              <a:rPr lang="es-MX" sz="5100" dirty="0">
                <a:latin typeface="Arial" panose="020B0604020202020204" pitchFamily="34" charset="0"/>
                <a:cs typeface="Arial" panose="020B0604020202020204" pitchFamily="34" charset="0"/>
              </a:rPr>
              <a:t>14 de 17</a:t>
            </a:r>
            <a:r>
              <a:rPr lang="es-MX" sz="5100" dirty="0" smtClean="0">
                <a:latin typeface="Arial" panose="020B0604020202020204" pitchFamily="34" charset="0"/>
                <a:cs typeface="Arial" panose="020B0604020202020204" pitchFamily="34" charset="0"/>
              </a:rPr>
              <a:t>,</a:t>
            </a:r>
          </a:p>
          <a:p>
            <a:r>
              <a:rPr lang="es-MX" sz="5100" dirty="0" smtClean="0">
                <a:latin typeface="Arial" panose="020B0604020202020204" pitchFamily="34" charset="0"/>
                <a:cs typeface="Arial" panose="020B0604020202020204" pitchFamily="34" charset="0"/>
              </a:rPr>
              <a:t>Superan solo </a:t>
            </a:r>
            <a:r>
              <a:rPr lang="es-MX" sz="5100" dirty="0">
                <a:latin typeface="Arial" panose="020B0604020202020204" pitchFamily="34" charset="0"/>
                <a:cs typeface="Arial" panose="020B0604020202020204" pitchFamily="34" charset="0"/>
              </a:rPr>
              <a:t>al Congreso, las Isapres y los partidos políticos</a:t>
            </a:r>
            <a:r>
              <a:rPr lang="es-MX" sz="5100" dirty="0" smtClean="0">
                <a:latin typeface="Arial" panose="020B0604020202020204" pitchFamily="34" charset="0"/>
                <a:cs typeface="Arial" panose="020B0604020202020204" pitchFamily="34" charset="0"/>
              </a:rPr>
              <a:t>.</a:t>
            </a:r>
          </a:p>
          <a:p>
            <a:r>
              <a:rPr lang="es-MX" sz="5100" dirty="0" smtClean="0">
                <a:latin typeface="Arial" panose="020B0604020202020204" pitchFamily="34" charset="0"/>
                <a:cs typeface="Arial" panose="020B0604020202020204" pitchFamily="34" charset="0"/>
              </a:rPr>
              <a:t>EDH :En </a:t>
            </a:r>
            <a:r>
              <a:rPr lang="es-MX" sz="5100" dirty="0">
                <a:latin typeface="Arial" panose="020B0604020202020204" pitchFamily="34" charset="0"/>
                <a:cs typeface="Arial" panose="020B0604020202020204" pitchFamily="34" charset="0"/>
              </a:rPr>
              <a:t>escala de 1 a </a:t>
            </a:r>
            <a:r>
              <a:rPr lang="es-MX" sz="5100" dirty="0" smtClean="0">
                <a:latin typeface="Arial" panose="020B0604020202020204" pitchFamily="34" charset="0"/>
                <a:cs typeface="Arial" panose="020B0604020202020204" pitchFamily="34" charset="0"/>
              </a:rPr>
              <a:t>7  </a:t>
            </a:r>
            <a:r>
              <a:rPr lang="es-MX" sz="5100" dirty="0">
                <a:latin typeface="Arial" panose="020B0604020202020204" pitchFamily="34" charset="0"/>
                <a:cs typeface="Arial" panose="020B0604020202020204" pitchFamily="34" charset="0"/>
              </a:rPr>
              <a:t>las AFP obtuvieron </a:t>
            </a:r>
            <a:endParaRPr lang="es-MX" sz="5100" dirty="0" smtClean="0">
              <a:latin typeface="Arial" panose="020B0604020202020204" pitchFamily="34" charset="0"/>
              <a:cs typeface="Arial" panose="020B0604020202020204" pitchFamily="34" charset="0"/>
            </a:endParaRPr>
          </a:p>
          <a:p>
            <a:pPr marL="514350" indent="-514350">
              <a:buFont typeface="+mj-lt"/>
              <a:buAutoNum type="arabicPeriod"/>
            </a:pPr>
            <a:r>
              <a:rPr lang="es-MX" sz="5100" dirty="0" smtClean="0">
                <a:latin typeface="Arial" panose="020B0604020202020204" pitchFamily="34" charset="0"/>
                <a:cs typeface="Arial" panose="020B0604020202020204" pitchFamily="34" charset="0"/>
              </a:rPr>
              <a:t>2,8 </a:t>
            </a:r>
            <a:r>
              <a:rPr lang="es-MX" sz="5100" dirty="0">
                <a:latin typeface="Arial" panose="020B0604020202020204" pitchFamily="34" charset="0"/>
                <a:cs typeface="Arial" panose="020B0604020202020204" pitchFamily="34" charset="0"/>
              </a:rPr>
              <a:t>en confiabilidad, </a:t>
            </a:r>
            <a:r>
              <a:rPr lang="es-MX" sz="5100" dirty="0" smtClean="0">
                <a:latin typeface="Arial" panose="020B0604020202020204" pitchFamily="34" charset="0"/>
                <a:cs typeface="Arial" panose="020B0604020202020204" pitchFamily="34" charset="0"/>
              </a:rPr>
              <a:t>lugar </a:t>
            </a:r>
            <a:r>
              <a:rPr lang="es-MX" sz="5100" dirty="0">
                <a:latin typeface="Arial" panose="020B0604020202020204" pitchFamily="34" charset="0"/>
                <a:cs typeface="Arial" panose="020B0604020202020204" pitchFamily="34" charset="0"/>
              </a:rPr>
              <a:t>18 de 21, nuevamente solo sobre el Congreso, las Isapres y los partidos políticos</a:t>
            </a:r>
            <a:r>
              <a:rPr lang="es-MX" sz="5100" dirty="0" smtClean="0">
                <a:latin typeface="Arial" panose="020B0604020202020204" pitchFamily="34" charset="0"/>
                <a:cs typeface="Arial" panose="020B0604020202020204" pitchFamily="34" charset="0"/>
              </a:rPr>
              <a:t>.</a:t>
            </a:r>
          </a:p>
          <a:p>
            <a:r>
              <a:rPr lang="es-MX" sz="5100" dirty="0" smtClean="0">
                <a:latin typeface="Arial" panose="020B0604020202020204" pitchFamily="34" charset="0"/>
                <a:cs typeface="Arial" panose="020B0604020202020204" pitchFamily="34" charset="0"/>
              </a:rPr>
              <a:t> </a:t>
            </a:r>
            <a:r>
              <a:rPr lang="es-MX" sz="5100" dirty="0">
                <a:latin typeface="Arial" panose="020B0604020202020204" pitchFamily="34" charset="0"/>
                <a:cs typeface="Arial" panose="020B0604020202020204" pitchFamily="34" charset="0"/>
              </a:rPr>
              <a:t>ECB </a:t>
            </a:r>
            <a:endParaRPr lang="es-MX" sz="5100" dirty="0" smtClean="0">
              <a:latin typeface="Arial" panose="020B0604020202020204" pitchFamily="34" charset="0"/>
              <a:cs typeface="Arial" panose="020B0604020202020204" pitchFamily="34" charset="0"/>
            </a:endParaRPr>
          </a:p>
          <a:p>
            <a:pPr marL="914400" indent="-914400">
              <a:buFont typeface="+mj-lt"/>
              <a:buAutoNum type="arabicPeriod"/>
            </a:pPr>
            <a:r>
              <a:rPr lang="es-MX" sz="5100" dirty="0" smtClean="0">
                <a:latin typeface="Arial" panose="020B0604020202020204" pitchFamily="34" charset="0"/>
                <a:cs typeface="Arial" panose="020B0604020202020204" pitchFamily="34" charset="0"/>
              </a:rPr>
              <a:t>60</a:t>
            </a:r>
            <a:r>
              <a:rPr lang="es-MX" sz="5100" dirty="0">
                <a:latin typeface="Arial" panose="020B0604020202020204" pitchFamily="34" charset="0"/>
                <a:cs typeface="Arial" panose="020B0604020202020204" pitchFamily="34" charset="0"/>
              </a:rPr>
              <a:t>% está muy en desacuerdo con que las AFP han hecho una gestión eficiente de los ahorros </a:t>
            </a:r>
            <a:r>
              <a:rPr lang="es-MX" sz="5100" dirty="0" smtClean="0">
                <a:latin typeface="Arial" panose="020B0604020202020204" pitchFamily="34" charset="0"/>
                <a:cs typeface="Arial" panose="020B0604020202020204" pitchFamily="34" charset="0"/>
              </a:rPr>
              <a:t>previsionales</a:t>
            </a:r>
          </a:p>
          <a:p>
            <a:pPr marL="514350" indent="-514350">
              <a:buFont typeface="+mj-lt"/>
              <a:buAutoNum type="arabicPeriod"/>
            </a:pPr>
            <a:r>
              <a:rPr lang="es-MX" sz="5100" dirty="0" smtClean="0">
                <a:latin typeface="Arial" panose="020B0604020202020204" pitchFamily="34" charset="0"/>
                <a:cs typeface="Arial" panose="020B0604020202020204" pitchFamily="34" charset="0"/>
              </a:rPr>
              <a:t>      69</a:t>
            </a:r>
            <a:r>
              <a:rPr lang="es-MX" sz="5100" dirty="0">
                <a:latin typeface="Arial" panose="020B0604020202020204" pitchFamily="34" charset="0"/>
                <a:cs typeface="Arial" panose="020B0604020202020204" pitchFamily="34" charset="0"/>
              </a:rPr>
              <a:t>% está muy de acuerdo con que las bajas pensiones son responsabilidad de las AFP </a:t>
            </a:r>
            <a:endParaRPr lang="es-MX" sz="5100" dirty="0" smtClean="0">
              <a:latin typeface="Arial" panose="020B0604020202020204" pitchFamily="34" charset="0"/>
              <a:cs typeface="Arial" panose="020B0604020202020204" pitchFamily="34" charset="0"/>
            </a:endParaRPr>
          </a:p>
          <a:p>
            <a:pPr marL="514350" indent="-514350">
              <a:buFont typeface="+mj-lt"/>
              <a:buAutoNum type="arabicPeriod"/>
            </a:pPr>
            <a:r>
              <a:rPr lang="es-MX" sz="5100" dirty="0" smtClean="0">
                <a:latin typeface="Arial" panose="020B0604020202020204" pitchFamily="34" charset="0"/>
                <a:cs typeface="Arial" panose="020B0604020202020204" pitchFamily="34" charset="0"/>
              </a:rPr>
              <a:t>Solo al </a:t>
            </a:r>
            <a:r>
              <a:rPr lang="es-MX" sz="5100" dirty="0">
                <a:latin typeface="Arial" panose="020B0604020202020204" pitchFamily="34" charset="0"/>
                <a:cs typeface="Arial" panose="020B0604020202020204" pitchFamily="34" charset="0"/>
              </a:rPr>
              <a:t>7% le da tranquilidad que las AFP administren los ahorros previsionales.</a:t>
            </a:r>
          </a:p>
        </p:txBody>
      </p:sp>
    </p:spTree>
    <p:extLst>
      <p:ext uri="{BB962C8B-B14F-4D97-AF65-F5344CB8AC3E}">
        <p14:creationId xmlns:p14="http://schemas.microsoft.com/office/powerpoint/2010/main" val="9024365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7504" y="0"/>
            <a:ext cx="9036496" cy="67413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4579286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7504" y="0"/>
            <a:ext cx="9036496"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061964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79512" y="274638"/>
            <a:ext cx="8507288" cy="1143000"/>
          </a:xfrm>
        </p:spPr>
        <p:txBody>
          <a:bodyPr>
            <a:normAutofit fontScale="90000"/>
          </a:bodyPr>
          <a:lstStyle/>
          <a:p>
            <a:r>
              <a:rPr lang="es-MX" dirty="0" smtClean="0"/>
              <a:t>Opinión </a:t>
            </a:r>
            <a:r>
              <a:rPr lang="es-MX" dirty="0"/>
              <a:t>ciudadana respecto a </a:t>
            </a:r>
            <a:r>
              <a:rPr lang="es-MX" dirty="0" smtClean="0"/>
              <a:t>el </a:t>
            </a:r>
            <a:r>
              <a:rPr lang="es-MX" dirty="0"/>
              <a:t>Estado. </a:t>
            </a:r>
          </a:p>
        </p:txBody>
      </p:sp>
      <p:sp>
        <p:nvSpPr>
          <p:cNvPr id="3" name="2 Marcador de contenido"/>
          <p:cNvSpPr>
            <a:spLocks noGrp="1"/>
          </p:cNvSpPr>
          <p:nvPr>
            <p:ph idx="1"/>
          </p:nvPr>
        </p:nvSpPr>
        <p:spPr>
          <a:xfrm>
            <a:off x="457200" y="1340768"/>
            <a:ext cx="8229600" cy="4785395"/>
          </a:xfrm>
        </p:spPr>
        <p:txBody>
          <a:bodyPr>
            <a:noAutofit/>
          </a:bodyPr>
          <a:lstStyle/>
          <a:p>
            <a:r>
              <a:rPr lang="es-MX" sz="2000" dirty="0" smtClean="0">
                <a:latin typeface="Arial" panose="020B0604020202020204" pitchFamily="34" charset="0"/>
                <a:cs typeface="Arial" panose="020B0604020202020204" pitchFamily="34" charset="0"/>
              </a:rPr>
              <a:t>Las </a:t>
            </a:r>
            <a:r>
              <a:rPr lang="es-MX" sz="2000" dirty="0">
                <a:latin typeface="Arial" panose="020B0604020202020204" pitchFamily="34" charset="0"/>
                <a:cs typeface="Arial" panose="020B0604020202020204" pitchFamily="34" charset="0"/>
              </a:rPr>
              <a:t>instituciones públicas ostentan una mayor confianza relativa que sus pares privados</a:t>
            </a:r>
            <a:r>
              <a:rPr lang="es-MX" sz="2000" dirty="0" smtClean="0">
                <a:latin typeface="Arial" panose="020B0604020202020204" pitchFamily="34" charset="0"/>
                <a:cs typeface="Arial" panose="020B0604020202020204" pitchFamily="34" charset="0"/>
              </a:rPr>
              <a:t>:</a:t>
            </a:r>
          </a:p>
          <a:p>
            <a:r>
              <a:rPr lang="es-MX" sz="2000" dirty="0" smtClean="0">
                <a:latin typeface="Arial" panose="020B0604020202020204" pitchFamily="34" charset="0"/>
                <a:cs typeface="Arial" panose="020B0604020202020204" pitchFamily="34" charset="0"/>
              </a:rPr>
              <a:t>AFP </a:t>
            </a:r>
            <a:r>
              <a:rPr lang="es-MX" sz="2000" dirty="0">
                <a:latin typeface="Arial" panose="020B0604020202020204" pitchFamily="34" charset="0"/>
                <a:cs typeface="Arial" panose="020B0604020202020204" pitchFamily="34" charset="0"/>
              </a:rPr>
              <a:t>se posicionan en el puesto 14 de 17 en términos de confianza relativa (ECB), el IPS obtuvo el cuarto lugar. </a:t>
            </a:r>
            <a:endParaRPr lang="es-MX" sz="2000" dirty="0" smtClean="0">
              <a:latin typeface="Arial" panose="020B0604020202020204" pitchFamily="34" charset="0"/>
              <a:cs typeface="Arial" panose="020B0604020202020204" pitchFamily="34" charset="0"/>
            </a:endParaRPr>
          </a:p>
          <a:p>
            <a:r>
              <a:rPr lang="es-MX" sz="2000" dirty="0" smtClean="0">
                <a:latin typeface="Arial" panose="020B0604020202020204" pitchFamily="34" charset="0"/>
                <a:cs typeface="Arial" panose="020B0604020202020204" pitchFamily="34" charset="0"/>
              </a:rPr>
              <a:t>Sin </a:t>
            </a:r>
            <a:r>
              <a:rPr lang="es-MX" sz="2000" dirty="0">
                <a:latin typeface="Arial" panose="020B0604020202020204" pitchFamily="34" charset="0"/>
                <a:cs typeface="Arial" panose="020B0604020202020204" pitchFamily="34" charset="0"/>
              </a:rPr>
              <a:t>embargo, la mayor confianza no conlleva necesariamente una buena evaluación del rol que ha jugado en el sistema previsional. </a:t>
            </a:r>
            <a:r>
              <a:rPr lang="es-MX" sz="2000" dirty="0" smtClean="0">
                <a:latin typeface="Arial" panose="020B0604020202020204" pitchFamily="34" charset="0"/>
                <a:cs typeface="Arial" panose="020B0604020202020204" pitchFamily="34" charset="0"/>
              </a:rPr>
              <a:t>CEP </a:t>
            </a:r>
            <a:r>
              <a:rPr lang="es-MX" sz="2000" dirty="0">
                <a:latin typeface="Arial" panose="020B0604020202020204" pitchFamily="34" charset="0"/>
                <a:cs typeface="Arial" panose="020B0604020202020204" pitchFamily="34" charset="0"/>
              </a:rPr>
              <a:t>de </a:t>
            </a:r>
            <a:r>
              <a:rPr lang="es-MX" sz="2000" dirty="0" smtClean="0">
                <a:latin typeface="Arial" panose="020B0604020202020204" pitchFamily="34" charset="0"/>
                <a:cs typeface="Arial" panose="020B0604020202020204" pitchFamily="34" charset="0"/>
              </a:rPr>
              <a:t>noviembre-diciembre 2016</a:t>
            </a:r>
          </a:p>
          <a:p>
            <a:r>
              <a:rPr lang="es-MX" sz="2000" dirty="0" smtClean="0">
                <a:latin typeface="Arial" panose="020B0604020202020204" pitchFamily="34" charset="0"/>
                <a:cs typeface="Arial" panose="020B0604020202020204" pitchFamily="34" charset="0"/>
              </a:rPr>
              <a:t>Gestión </a:t>
            </a:r>
            <a:r>
              <a:rPr lang="es-MX" sz="2000" dirty="0">
                <a:latin typeface="Arial" panose="020B0604020202020204" pitchFamily="34" charset="0"/>
                <a:cs typeface="Arial" panose="020B0604020202020204" pitchFamily="34" charset="0"/>
              </a:rPr>
              <a:t>del gobierno en pensiones obtuvo nota 2,6, solo superando a la gestión de la corrupción y la </a:t>
            </a:r>
            <a:r>
              <a:rPr lang="es-MX" sz="2000" dirty="0" smtClean="0">
                <a:latin typeface="Arial" panose="020B0604020202020204" pitchFamily="34" charset="0"/>
                <a:cs typeface="Arial" panose="020B0604020202020204" pitchFamily="34" charset="0"/>
              </a:rPr>
              <a:t>delincuencia</a:t>
            </a:r>
          </a:p>
          <a:p>
            <a:r>
              <a:rPr lang="es-MX" sz="2000" dirty="0" smtClean="0">
                <a:latin typeface="Arial" panose="020B0604020202020204" pitchFamily="34" charset="0"/>
                <a:cs typeface="Arial" panose="020B0604020202020204" pitchFamily="34" charset="0"/>
              </a:rPr>
              <a:t>ECB </a:t>
            </a:r>
            <a:r>
              <a:rPr lang="es-MX" sz="2000" dirty="0">
                <a:latin typeface="Arial" panose="020B0604020202020204" pitchFamily="34" charset="0"/>
                <a:cs typeface="Arial" panose="020B0604020202020204" pitchFamily="34" charset="0"/>
              </a:rPr>
              <a:t>los encuestados no solo le atribuyen la responsabilidad de las bajas pensiones a las AFP: un 61% está muy de acuerdo con que el Estado es también responsable</a:t>
            </a:r>
            <a:r>
              <a:rPr lang="es-MX" sz="2000" dirty="0" smtClean="0">
                <a:latin typeface="Arial" panose="020B0604020202020204" pitchFamily="34" charset="0"/>
                <a:cs typeface="Arial" panose="020B0604020202020204" pitchFamily="34" charset="0"/>
              </a:rPr>
              <a:t>.</a:t>
            </a:r>
            <a:endParaRPr lang="es-MX"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514239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MÁS ROL DEL ESTADO</a:t>
            </a:r>
            <a:endParaRPr lang="es-MX" dirty="0"/>
          </a:p>
        </p:txBody>
      </p:sp>
      <p:sp>
        <p:nvSpPr>
          <p:cNvPr id="3" name="2 Marcador de contenido"/>
          <p:cNvSpPr>
            <a:spLocks noGrp="1"/>
          </p:cNvSpPr>
          <p:nvPr>
            <p:ph idx="1"/>
          </p:nvPr>
        </p:nvSpPr>
        <p:spPr>
          <a:xfrm>
            <a:off x="179512" y="1196752"/>
            <a:ext cx="8856984" cy="5472608"/>
          </a:xfrm>
        </p:spPr>
        <p:txBody>
          <a:bodyPr>
            <a:normAutofit fontScale="85000" lnSpcReduction="20000"/>
          </a:bodyPr>
          <a:lstStyle/>
          <a:p>
            <a:r>
              <a:rPr lang="es-MX" dirty="0" smtClean="0"/>
              <a:t>EDH </a:t>
            </a:r>
            <a:r>
              <a:rPr lang="es-MX" dirty="0"/>
              <a:t>80% de los encuestados cree que es mejor que el Estado se haga cargo de las pensiones, en relación a esquemas mixtos o exclusivamente privados</a:t>
            </a:r>
            <a:r>
              <a:rPr lang="es-MX" dirty="0" smtClean="0"/>
              <a:t>.</a:t>
            </a:r>
          </a:p>
          <a:p>
            <a:r>
              <a:rPr lang="es-MX" dirty="0" smtClean="0"/>
              <a:t> Preferencia </a:t>
            </a:r>
            <a:r>
              <a:rPr lang="es-MX" dirty="0"/>
              <a:t>por el Estado es mayor </a:t>
            </a:r>
            <a:r>
              <a:rPr lang="es-MX" dirty="0" smtClean="0"/>
              <a:t> </a:t>
            </a:r>
            <a:r>
              <a:rPr lang="es-MX" dirty="0"/>
              <a:t>que en salud, educación y explotación del cobre. </a:t>
            </a:r>
            <a:endParaRPr lang="es-MX" dirty="0" smtClean="0"/>
          </a:p>
          <a:p>
            <a:r>
              <a:rPr lang="es-MX" dirty="0" smtClean="0"/>
              <a:t>CADEM </a:t>
            </a:r>
            <a:r>
              <a:rPr lang="es-MX" dirty="0"/>
              <a:t>de abril de 2017 preguntó respecto a quién debiese administrar el 5% </a:t>
            </a:r>
            <a:r>
              <a:rPr lang="es-MX" dirty="0" smtClean="0"/>
              <a:t>adicional:</a:t>
            </a:r>
          </a:p>
          <a:p>
            <a:pPr marL="514350" indent="-514350">
              <a:buFont typeface="+mj-lt"/>
              <a:buAutoNum type="arabicPeriod"/>
            </a:pPr>
            <a:r>
              <a:rPr lang="es-MX" dirty="0" smtClean="0"/>
              <a:t>29</a:t>
            </a:r>
            <a:r>
              <a:rPr lang="es-MX" dirty="0"/>
              <a:t>% contestó que debería hacerlo un servicio público </a:t>
            </a:r>
            <a:r>
              <a:rPr lang="es-MX" dirty="0" smtClean="0"/>
              <a:t>estatal</a:t>
            </a:r>
          </a:p>
          <a:p>
            <a:pPr marL="514350" indent="-514350">
              <a:buFont typeface="+mj-lt"/>
              <a:buAutoNum type="arabicPeriod"/>
            </a:pPr>
            <a:r>
              <a:rPr lang="es-MX" dirty="0" smtClean="0"/>
              <a:t>25</a:t>
            </a:r>
            <a:r>
              <a:rPr lang="es-MX" dirty="0"/>
              <a:t>% una AFP </a:t>
            </a:r>
            <a:r>
              <a:rPr lang="es-MX" dirty="0" smtClean="0"/>
              <a:t>estatal</a:t>
            </a:r>
          </a:p>
          <a:p>
            <a:pPr marL="514350" indent="-514350">
              <a:buFont typeface="+mj-lt"/>
              <a:buAutoNum type="arabicPeriod"/>
            </a:pPr>
            <a:r>
              <a:rPr lang="es-MX" dirty="0" smtClean="0"/>
              <a:t>22</a:t>
            </a:r>
            <a:r>
              <a:rPr lang="es-MX" dirty="0"/>
              <a:t>% un privado no AFP y </a:t>
            </a:r>
            <a:endParaRPr lang="es-MX" dirty="0" smtClean="0"/>
          </a:p>
          <a:p>
            <a:pPr marL="514350" indent="-514350">
              <a:buFont typeface="+mj-lt"/>
              <a:buAutoNum type="arabicPeriod"/>
            </a:pPr>
            <a:r>
              <a:rPr lang="es-MX" dirty="0" smtClean="0"/>
              <a:t>16</a:t>
            </a:r>
            <a:r>
              <a:rPr lang="es-MX" dirty="0"/>
              <a:t>% una AFP sin cobro de comisión </a:t>
            </a:r>
            <a:r>
              <a:rPr lang="es-MX" dirty="0" smtClean="0"/>
              <a:t>extra.</a:t>
            </a:r>
          </a:p>
          <a:p>
            <a:r>
              <a:rPr lang="es-MX" dirty="0" smtClean="0"/>
              <a:t>54</a:t>
            </a:r>
            <a:r>
              <a:rPr lang="es-MX" dirty="0"/>
              <a:t>% se inclinó por una entidad estatal mientras que solo un 38% prefirió una entidad privada.</a:t>
            </a:r>
          </a:p>
          <a:p>
            <a:endParaRPr lang="es-MX" dirty="0"/>
          </a:p>
        </p:txBody>
      </p:sp>
    </p:spTree>
    <p:extLst>
      <p:ext uri="{BB962C8B-B14F-4D97-AF65-F5344CB8AC3E}">
        <p14:creationId xmlns:p14="http://schemas.microsoft.com/office/powerpoint/2010/main" val="18086350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850106"/>
          </a:xfrm>
        </p:spPr>
        <p:txBody>
          <a:bodyPr/>
          <a:lstStyle/>
          <a:p>
            <a:r>
              <a:rPr lang="es-MX" dirty="0" smtClean="0"/>
              <a:t>COMISIÓN BRAVO</a:t>
            </a:r>
            <a:endParaRPr lang="es-MX" dirty="0"/>
          </a:p>
        </p:txBody>
      </p:sp>
      <p:sp>
        <p:nvSpPr>
          <p:cNvPr id="3" name="2 Marcador de contenido"/>
          <p:cNvSpPr>
            <a:spLocks noGrp="1"/>
          </p:cNvSpPr>
          <p:nvPr>
            <p:ph idx="1"/>
          </p:nvPr>
        </p:nvSpPr>
        <p:spPr>
          <a:xfrm>
            <a:off x="179512" y="1124744"/>
            <a:ext cx="8784976" cy="5544616"/>
          </a:xfrm>
        </p:spPr>
        <p:txBody>
          <a:bodyPr>
            <a:normAutofit fontScale="70000" lnSpcReduction="20000"/>
          </a:bodyPr>
          <a:lstStyle/>
          <a:p>
            <a:pPr fontAlgn="base"/>
            <a:r>
              <a:rPr lang="es-MX" dirty="0" smtClean="0"/>
              <a:t>Revisadas 27 de </a:t>
            </a:r>
            <a:r>
              <a:rPr lang="es-MX" dirty="0"/>
              <a:t>las 78 audiencias públicas </a:t>
            </a:r>
            <a:r>
              <a:rPr lang="es-MX" dirty="0" smtClean="0"/>
              <a:t>a  </a:t>
            </a:r>
            <a:r>
              <a:rPr lang="es-MX" dirty="0"/>
              <a:t>organizaciones sindicales, colegios profesionales, organizaciones y movimientos sociales, y organizaciones de pensionados y/o jubilados. </a:t>
            </a:r>
            <a:endParaRPr lang="es-MX" dirty="0" smtClean="0"/>
          </a:p>
          <a:p>
            <a:pPr fontAlgn="base"/>
            <a:r>
              <a:rPr lang="es-MX" sz="4600" dirty="0" smtClean="0"/>
              <a:t>Casi </a:t>
            </a:r>
            <a:r>
              <a:rPr lang="es-MX" sz="4600" dirty="0"/>
              <a:t>la totalidad de las audiencias revisadas señaló que las pensiones entregadas por el sistema eran bajas, indignas o insuficientes</a:t>
            </a:r>
            <a:r>
              <a:rPr lang="es-MX" sz="4600" dirty="0" smtClean="0"/>
              <a:t>.</a:t>
            </a:r>
          </a:p>
          <a:p>
            <a:pPr fontAlgn="base"/>
            <a:r>
              <a:rPr lang="es-MX" dirty="0" smtClean="0"/>
              <a:t> </a:t>
            </a:r>
            <a:r>
              <a:rPr lang="es-MX" dirty="0"/>
              <a:t>Más de dos tercios de ellas demandaron un mayor rol del Estado y un mayor carácter redistributivo en el sistema, y criticaron al actual esquema por no ser un sistema de seguridad social. </a:t>
            </a:r>
            <a:endParaRPr lang="es-MX" dirty="0" smtClean="0"/>
          </a:p>
          <a:p>
            <a:pPr fontAlgn="base"/>
            <a:r>
              <a:rPr lang="es-MX" dirty="0" smtClean="0"/>
              <a:t>Entre </a:t>
            </a:r>
            <a:r>
              <a:rPr lang="es-MX" dirty="0"/>
              <a:t>uno y dos tercios se manifestó en desacuerdo con que el sistema sea funcional a grandes grupos económicos, demandó mayor participación de afiliados en la administración de fondos, criticó la discriminación a la mujer y rechazó que las AFP no compartan los riesgos y tengan fines de lucro.</a:t>
            </a:r>
          </a:p>
          <a:p>
            <a:pPr fontAlgn="base"/>
            <a:r>
              <a:rPr lang="es-MX" dirty="0"/>
              <a:t>Las audiencias regionales ratificaron la mirada crítica generalizada que existe sobre el sistema de pensiones. </a:t>
            </a:r>
          </a:p>
        </p:txBody>
      </p:sp>
    </p:spTree>
    <p:extLst>
      <p:ext uri="{BB962C8B-B14F-4D97-AF65-F5344CB8AC3E}">
        <p14:creationId xmlns:p14="http://schemas.microsoft.com/office/powerpoint/2010/main" val="20989282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634082"/>
          </a:xfrm>
        </p:spPr>
        <p:txBody>
          <a:bodyPr>
            <a:normAutofit fontScale="90000"/>
          </a:bodyPr>
          <a:lstStyle/>
          <a:p>
            <a:r>
              <a:rPr lang="es-MX" dirty="0"/>
              <a:t>La crítica se basa</a:t>
            </a:r>
          </a:p>
        </p:txBody>
      </p:sp>
      <p:sp>
        <p:nvSpPr>
          <p:cNvPr id="3" name="2 Marcador de contenido"/>
          <p:cNvSpPr>
            <a:spLocks noGrp="1"/>
          </p:cNvSpPr>
          <p:nvPr>
            <p:ph idx="1"/>
          </p:nvPr>
        </p:nvSpPr>
        <p:spPr>
          <a:xfrm>
            <a:off x="179512" y="908720"/>
            <a:ext cx="8856984" cy="5688632"/>
          </a:xfrm>
        </p:spPr>
        <p:txBody>
          <a:bodyPr>
            <a:normAutofit fontScale="92500" lnSpcReduction="10000"/>
          </a:bodyPr>
          <a:lstStyle/>
          <a:p>
            <a:pPr marL="514350" indent="-514350">
              <a:buFont typeface="+mj-lt"/>
              <a:buAutoNum type="arabicPeriod"/>
            </a:pPr>
            <a:r>
              <a:rPr lang="es-MX" dirty="0" smtClean="0"/>
              <a:t>En </a:t>
            </a:r>
            <a:r>
              <a:rPr lang="es-MX" dirty="0"/>
              <a:t>el bajo monto de las </a:t>
            </a:r>
            <a:r>
              <a:rPr lang="es-MX" dirty="0" smtClean="0"/>
              <a:t>pensiones</a:t>
            </a:r>
          </a:p>
          <a:p>
            <a:pPr marL="514350" indent="-514350">
              <a:buFont typeface="+mj-lt"/>
              <a:buAutoNum type="arabicPeriod"/>
            </a:pPr>
            <a:r>
              <a:rPr lang="es-MX" dirty="0" smtClean="0"/>
              <a:t>El </a:t>
            </a:r>
            <a:r>
              <a:rPr lang="es-MX" dirty="0"/>
              <a:t>acotado rol del Estado en el sistema y </a:t>
            </a:r>
            <a:endParaRPr lang="es-MX" dirty="0" smtClean="0"/>
          </a:p>
          <a:p>
            <a:pPr marL="514350" indent="-514350">
              <a:buFont typeface="+mj-lt"/>
              <a:buAutoNum type="arabicPeriod"/>
            </a:pPr>
            <a:r>
              <a:rPr lang="es-MX" dirty="0" smtClean="0"/>
              <a:t>Una </a:t>
            </a:r>
            <a:r>
              <a:rPr lang="es-MX" dirty="0"/>
              <a:t>crítica importante a las AFP, explicada </a:t>
            </a:r>
            <a:r>
              <a:rPr lang="es-MX" dirty="0" smtClean="0"/>
              <a:t>por:</a:t>
            </a:r>
          </a:p>
          <a:p>
            <a:pPr marL="0" indent="0">
              <a:buNone/>
            </a:pPr>
            <a:r>
              <a:rPr lang="es-MX" dirty="0" smtClean="0"/>
              <a:t>A.-Sus </a:t>
            </a:r>
            <a:r>
              <a:rPr lang="es-MX" dirty="0"/>
              <a:t>altas </a:t>
            </a:r>
            <a:r>
              <a:rPr lang="es-MX" dirty="0" smtClean="0"/>
              <a:t>utilidades</a:t>
            </a:r>
          </a:p>
          <a:p>
            <a:pPr marL="0" indent="0">
              <a:buNone/>
            </a:pPr>
            <a:r>
              <a:rPr lang="es-MX" dirty="0" smtClean="0"/>
              <a:t>B.-La </a:t>
            </a:r>
            <a:r>
              <a:rPr lang="es-MX" dirty="0"/>
              <a:t>no compartición de </a:t>
            </a:r>
            <a:r>
              <a:rPr lang="es-MX" dirty="0" smtClean="0"/>
              <a:t>riesgos</a:t>
            </a:r>
          </a:p>
          <a:p>
            <a:pPr marL="0" indent="0">
              <a:buNone/>
            </a:pPr>
            <a:r>
              <a:rPr lang="es-MX" dirty="0" smtClean="0"/>
              <a:t>C.-La </a:t>
            </a:r>
            <a:r>
              <a:rPr lang="es-MX" dirty="0"/>
              <a:t>percepción de que las inversiones son beneficiosas para ellas y los grupos </a:t>
            </a:r>
            <a:r>
              <a:rPr lang="es-MX" dirty="0" smtClean="0"/>
              <a:t>económicos</a:t>
            </a:r>
          </a:p>
          <a:p>
            <a:pPr marL="0" indent="0">
              <a:buNone/>
            </a:pPr>
            <a:r>
              <a:rPr lang="es-MX" dirty="0" smtClean="0"/>
              <a:t>D.- La </a:t>
            </a:r>
            <a:r>
              <a:rPr lang="es-MX" dirty="0"/>
              <a:t>promesa incumplida de </a:t>
            </a:r>
            <a:r>
              <a:rPr lang="es-MX" dirty="0" smtClean="0"/>
              <a:t>origen</a:t>
            </a:r>
          </a:p>
          <a:p>
            <a:r>
              <a:rPr lang="es-MX" dirty="0" smtClean="0"/>
              <a:t>Se </a:t>
            </a:r>
            <a:r>
              <a:rPr lang="es-MX" dirty="0"/>
              <a:t>propuso que el Estado transite desde un rol subsidiario a uno de garante </a:t>
            </a:r>
            <a:r>
              <a:rPr lang="es-MX" dirty="0" smtClean="0"/>
              <a:t>y</a:t>
            </a:r>
          </a:p>
          <a:p>
            <a:r>
              <a:rPr lang="es-MX" dirty="0" smtClean="0"/>
              <a:t>Existió </a:t>
            </a:r>
            <a:r>
              <a:rPr lang="es-MX" dirty="0"/>
              <a:t>una demanda por mayor solidaridad.</a:t>
            </a:r>
          </a:p>
          <a:p>
            <a:endParaRPr lang="es-MX" dirty="0"/>
          </a:p>
        </p:txBody>
      </p:sp>
    </p:spTree>
    <p:extLst>
      <p:ext uri="{BB962C8B-B14F-4D97-AF65-F5344CB8AC3E}">
        <p14:creationId xmlns:p14="http://schemas.microsoft.com/office/powerpoint/2010/main" val="2266388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dirty="0" smtClean="0"/>
              <a:t>SÍNTESIS : Tres </a:t>
            </a:r>
            <a:r>
              <a:rPr lang="es-MX" dirty="0"/>
              <a:t>grandes conclusiones</a:t>
            </a:r>
            <a:br>
              <a:rPr lang="es-MX" dirty="0"/>
            </a:br>
            <a:endParaRPr lang="es-MX" dirty="0"/>
          </a:p>
        </p:txBody>
      </p:sp>
      <p:sp>
        <p:nvSpPr>
          <p:cNvPr id="3" name="2 Marcador de contenido"/>
          <p:cNvSpPr>
            <a:spLocks noGrp="1"/>
          </p:cNvSpPr>
          <p:nvPr>
            <p:ph idx="1"/>
          </p:nvPr>
        </p:nvSpPr>
        <p:spPr>
          <a:xfrm>
            <a:off x="107504" y="980728"/>
            <a:ext cx="8928992" cy="5688632"/>
          </a:xfrm>
        </p:spPr>
        <p:txBody>
          <a:bodyPr>
            <a:normAutofit/>
          </a:bodyPr>
          <a:lstStyle/>
          <a:p>
            <a:pPr marL="514350" indent="-514350" fontAlgn="base">
              <a:buFont typeface="+mj-lt"/>
              <a:buAutoNum type="arabicPeriod"/>
            </a:pPr>
            <a:r>
              <a:rPr lang="es-MX" dirty="0" smtClean="0"/>
              <a:t>Mala </a:t>
            </a:r>
            <a:r>
              <a:rPr lang="es-MX" dirty="0"/>
              <a:t>evaluación generalizada </a:t>
            </a:r>
            <a:r>
              <a:rPr lang="es-MX" dirty="0" smtClean="0"/>
              <a:t> </a:t>
            </a:r>
            <a:r>
              <a:rPr lang="es-MX" dirty="0"/>
              <a:t>respecto al sistema en general y a las AFP en </a:t>
            </a:r>
            <a:r>
              <a:rPr lang="es-MX" dirty="0" smtClean="0"/>
              <a:t>particular</a:t>
            </a:r>
          </a:p>
          <a:p>
            <a:pPr fontAlgn="base"/>
            <a:r>
              <a:rPr lang="es-MX" dirty="0" smtClean="0"/>
              <a:t>Esto </a:t>
            </a:r>
            <a:r>
              <a:rPr lang="es-MX" dirty="0"/>
              <a:t>se relaciona sobre todo con el monto de las pensiones </a:t>
            </a:r>
            <a:r>
              <a:rPr lang="es-MX" dirty="0" smtClean="0"/>
              <a:t>entregadas</a:t>
            </a:r>
          </a:p>
          <a:p>
            <a:pPr fontAlgn="base"/>
            <a:r>
              <a:rPr lang="es-MX" dirty="0" smtClean="0"/>
              <a:t>La </a:t>
            </a:r>
            <a:r>
              <a:rPr lang="es-MX" dirty="0"/>
              <a:t>responsabilidad se le atribuye principalmente a las AFP y al </a:t>
            </a:r>
            <a:r>
              <a:rPr lang="es-MX" dirty="0" smtClean="0"/>
              <a:t>Estado</a:t>
            </a:r>
          </a:p>
          <a:p>
            <a:pPr fontAlgn="base"/>
            <a:r>
              <a:rPr lang="es-MX" dirty="0" smtClean="0"/>
              <a:t>A </a:t>
            </a:r>
            <a:r>
              <a:rPr lang="es-MX" dirty="0"/>
              <a:t>las primeras por su rol en el funcionamiento del sistema, al segundo por su calidad de garante de la seguridad social</a:t>
            </a:r>
            <a:r>
              <a:rPr lang="es-MX" dirty="0" smtClean="0"/>
              <a:t>.</a:t>
            </a:r>
            <a:endParaRPr lang="es-MX" dirty="0"/>
          </a:p>
        </p:txBody>
      </p:sp>
    </p:spTree>
    <p:extLst>
      <p:ext uri="{BB962C8B-B14F-4D97-AF65-F5344CB8AC3E}">
        <p14:creationId xmlns:p14="http://schemas.microsoft.com/office/powerpoint/2010/main" val="72455268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634082"/>
          </a:xfrm>
        </p:spPr>
        <p:txBody>
          <a:bodyPr>
            <a:normAutofit fontScale="90000"/>
          </a:bodyPr>
          <a:lstStyle/>
          <a:p>
            <a:r>
              <a:rPr lang="es-MX" dirty="0" smtClean="0"/>
              <a:t>DESCONFIANZA E ILEGIMITIDAD</a:t>
            </a:r>
            <a:endParaRPr lang="es-MX" dirty="0"/>
          </a:p>
        </p:txBody>
      </p:sp>
      <p:sp>
        <p:nvSpPr>
          <p:cNvPr id="3" name="2 Marcador de contenido"/>
          <p:cNvSpPr>
            <a:spLocks noGrp="1"/>
          </p:cNvSpPr>
          <p:nvPr>
            <p:ph idx="1"/>
          </p:nvPr>
        </p:nvSpPr>
        <p:spPr>
          <a:xfrm>
            <a:off x="107504" y="908720"/>
            <a:ext cx="8856984" cy="5832648"/>
          </a:xfrm>
        </p:spPr>
        <p:txBody>
          <a:bodyPr>
            <a:normAutofit fontScale="77500" lnSpcReduction="20000"/>
          </a:bodyPr>
          <a:lstStyle/>
          <a:p>
            <a:pPr fontAlgn="base"/>
            <a:r>
              <a:rPr lang="es-MX" dirty="0"/>
              <a:t>En segundo lugar</a:t>
            </a:r>
            <a:r>
              <a:rPr lang="es-MX" dirty="0" smtClean="0"/>
              <a:t>,  problema </a:t>
            </a:r>
            <a:r>
              <a:rPr lang="es-MX" dirty="0"/>
              <a:t>serio de desconfianza: el sistema es percibido como ilegítimo por múltiples razones. </a:t>
            </a:r>
            <a:endParaRPr lang="es-MX" dirty="0" smtClean="0"/>
          </a:p>
          <a:p>
            <a:pPr fontAlgn="base"/>
            <a:r>
              <a:rPr lang="es-MX" dirty="0" smtClean="0"/>
              <a:t>La </a:t>
            </a:r>
            <a:r>
              <a:rPr lang="es-MX" dirty="0"/>
              <a:t>ilegitimidad da paso a una demanda por cambios profundos</a:t>
            </a:r>
            <a:r>
              <a:rPr lang="es-MX" dirty="0" smtClean="0"/>
              <a:t>.</a:t>
            </a:r>
          </a:p>
          <a:p>
            <a:pPr fontAlgn="base"/>
            <a:r>
              <a:rPr lang="es-MX" dirty="0" smtClean="0"/>
              <a:t>CADEM 01.08.2016</a:t>
            </a:r>
          </a:p>
          <a:p>
            <a:pPr fontAlgn="base"/>
            <a:r>
              <a:rPr lang="es-MX" dirty="0" smtClean="0"/>
              <a:t>87</a:t>
            </a:r>
            <a:r>
              <a:rPr lang="es-MX" dirty="0"/>
              <a:t>% estuvo de acuerdo con que es necesario reformar el sistema previsional de AFPs. </a:t>
            </a:r>
            <a:endParaRPr lang="es-MX" dirty="0" smtClean="0"/>
          </a:p>
          <a:p>
            <a:pPr fontAlgn="base"/>
            <a:r>
              <a:rPr lang="es-MX" dirty="0" smtClean="0"/>
              <a:t>ECB</a:t>
            </a:r>
            <a:r>
              <a:rPr lang="es-MX" dirty="0"/>
              <a:t>, </a:t>
            </a:r>
            <a:r>
              <a:rPr lang="es-MX" dirty="0" smtClean="0"/>
              <a:t>68</a:t>
            </a:r>
            <a:r>
              <a:rPr lang="es-MX" dirty="0"/>
              <a:t>% estuvo muy de acuerdo con que solo un cambio total al sistema de AFP ayudaría a mejorar las pensiones. </a:t>
            </a:r>
            <a:endParaRPr lang="es-MX" dirty="0" smtClean="0"/>
          </a:p>
          <a:p>
            <a:pPr fontAlgn="base"/>
            <a:r>
              <a:rPr lang="es-MX" dirty="0" smtClean="0"/>
              <a:t>EDH </a:t>
            </a:r>
            <a:r>
              <a:rPr lang="es-MX" dirty="0"/>
              <a:t>señala que el 84% de los encuestados opina que el sistema requiere cambios </a:t>
            </a:r>
            <a:r>
              <a:rPr lang="es-MX" dirty="0" smtClean="0"/>
              <a:t>profundos</a:t>
            </a:r>
          </a:p>
          <a:p>
            <a:pPr fontAlgn="base"/>
            <a:r>
              <a:rPr lang="es-MX" dirty="0" smtClean="0"/>
              <a:t>15</a:t>
            </a:r>
            <a:r>
              <a:rPr lang="es-MX" dirty="0"/>
              <a:t>% </a:t>
            </a:r>
            <a:r>
              <a:rPr lang="es-MX" dirty="0" smtClean="0"/>
              <a:t>cambios </a:t>
            </a:r>
            <a:r>
              <a:rPr lang="es-MX" dirty="0"/>
              <a:t>moderados y solo el 2% cree que no se necesitan cambios</a:t>
            </a:r>
            <a:r>
              <a:rPr lang="es-MX" dirty="0" smtClean="0"/>
              <a:t>.</a:t>
            </a:r>
          </a:p>
          <a:p>
            <a:pPr fontAlgn="base"/>
            <a:r>
              <a:rPr lang="es-MX" dirty="0" smtClean="0"/>
              <a:t>Pensiones </a:t>
            </a:r>
            <a:r>
              <a:rPr lang="es-MX" dirty="0"/>
              <a:t>tiene la mayor demanda por cambios profundos entre los temas considerados, superando incluso a salud, educación y sistema judicial.</a:t>
            </a:r>
          </a:p>
          <a:p>
            <a:endParaRPr lang="es-MX" dirty="0"/>
          </a:p>
          <a:p>
            <a:endParaRPr lang="es-MX" dirty="0"/>
          </a:p>
        </p:txBody>
      </p:sp>
    </p:spTree>
    <p:extLst>
      <p:ext uri="{BB962C8B-B14F-4D97-AF65-F5344CB8AC3E}">
        <p14:creationId xmlns:p14="http://schemas.microsoft.com/office/powerpoint/2010/main" val="7341026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2 Marcador de número de diapositiva"/>
          <p:cNvSpPr>
            <a:spLocks noGrp="1"/>
          </p:cNvSpPr>
          <p:nvPr>
            <p:ph type="sldNum" sz="quarter" idx="12"/>
          </p:nvPr>
        </p:nvSpPr>
        <p:spPr>
          <a:prstGeom prst="ellipse">
            <a:avLst/>
          </a:prstGeom>
          <a:solidFill>
            <a:schemeClr val="accent1"/>
          </a:solidFill>
        </p:spPr>
        <p:txBody>
          <a:bodyPr wrap="none" lIns="0" tIns="0" rIns="0" bIns="0" anchor="ctr" anchorCtr="1">
            <a:noAutofit/>
          </a:bodyPr>
          <a:lstStyle/>
          <a:p>
            <a:pPr algn="ctr" fontAlgn="auto">
              <a:spcBef>
                <a:spcPts val="0"/>
              </a:spcBef>
              <a:spcAft>
                <a:spcPts val="0"/>
              </a:spcAft>
              <a:defRPr/>
            </a:pPr>
            <a:fld id="{2E9FFAD8-EA5F-46D7-810A-5A851C9AF226}" type="slidenum">
              <a:rPr lang="es-CL" sz="1400">
                <a:solidFill>
                  <a:srgbClr val="FFFFFF"/>
                </a:solidFill>
                <a:effectLst/>
                <a:latin typeface="+mj-lt"/>
                <a:ea typeface="+mj-ea"/>
                <a:cs typeface="+mj-cs"/>
              </a:rPr>
              <a:pPr algn="ctr" fontAlgn="auto">
                <a:spcBef>
                  <a:spcPts val="0"/>
                </a:spcBef>
                <a:spcAft>
                  <a:spcPts val="0"/>
                </a:spcAft>
                <a:defRPr/>
              </a:pPr>
              <a:t>3</a:t>
            </a:fld>
            <a:endParaRPr lang="es-CL" sz="1400" dirty="0">
              <a:solidFill>
                <a:srgbClr val="FFFFFF"/>
              </a:solidFill>
              <a:effectLst/>
              <a:latin typeface="+mj-lt"/>
              <a:ea typeface="+mj-ea"/>
              <a:cs typeface="+mj-cs"/>
            </a:endParaRPr>
          </a:p>
        </p:txBody>
      </p:sp>
      <p:sp>
        <p:nvSpPr>
          <p:cNvPr id="52226" name="Rectangle 2"/>
          <p:cNvSpPr>
            <a:spLocks noGrp="1" noChangeArrowheads="1"/>
          </p:cNvSpPr>
          <p:nvPr>
            <p:ph type="title" idx="4294967295"/>
          </p:nvPr>
        </p:nvSpPr>
        <p:spPr>
          <a:xfrm>
            <a:off x="374650" y="450850"/>
            <a:ext cx="8769350" cy="950913"/>
          </a:xfrm>
        </p:spPr>
        <p:txBody>
          <a:bodyPr bIns="91440">
            <a:normAutofit fontScale="90000"/>
          </a:bodyPr>
          <a:lstStyle/>
          <a:p>
            <a:pPr eaLnBrk="1" hangingPunct="1">
              <a:defRPr/>
            </a:pPr>
            <a:r>
              <a:rPr lang="es-CL" sz="3600" dirty="0"/>
              <a:t>¿</a:t>
            </a:r>
            <a:r>
              <a:rPr lang="es-CL" sz="3300" dirty="0">
                <a:latin typeface="Arial Black" pitchFamily="34" charset="0"/>
              </a:rPr>
              <a:t>QUE ES LA  SEGURIDAD SOCIAL?(OIT)</a:t>
            </a:r>
            <a:endParaRPr lang="es-ES" sz="3300" dirty="0">
              <a:latin typeface="Arial Black" pitchFamily="34" charset="0"/>
            </a:endParaRPr>
          </a:p>
        </p:txBody>
      </p:sp>
      <p:sp>
        <p:nvSpPr>
          <p:cNvPr id="25602" name="Rectangle 3"/>
          <p:cNvSpPr>
            <a:spLocks noGrp="1" noChangeArrowheads="1"/>
          </p:cNvSpPr>
          <p:nvPr>
            <p:ph sz="quarter" idx="4294967295"/>
          </p:nvPr>
        </p:nvSpPr>
        <p:spPr>
          <a:xfrm>
            <a:off x="395288" y="1412875"/>
            <a:ext cx="8748712" cy="5140325"/>
          </a:xfrm>
        </p:spPr>
        <p:txBody>
          <a:bodyPr>
            <a:normAutofit/>
          </a:bodyPr>
          <a:lstStyle/>
          <a:p>
            <a:pPr eaLnBrk="1" hangingPunct="1">
              <a:defRPr/>
            </a:pPr>
            <a:r>
              <a:rPr lang="es-CL" sz="5000" dirty="0">
                <a:latin typeface="Perpetua" pitchFamily="18" charset="0"/>
              </a:rPr>
              <a:t> </a:t>
            </a:r>
            <a:r>
              <a:rPr lang="es-CL" sz="5000" dirty="0">
                <a:latin typeface="Arial Black" pitchFamily="34" charset="0"/>
              </a:rPr>
              <a:t>Es la protección que la </a:t>
            </a:r>
            <a:r>
              <a:rPr lang="es-CL" sz="5000" u="sng" dirty="0">
                <a:latin typeface="Arial Black" pitchFamily="34" charset="0"/>
              </a:rPr>
              <a:t>sociedad</a:t>
            </a:r>
            <a:r>
              <a:rPr lang="es-CL" sz="5000" dirty="0">
                <a:latin typeface="Arial Black" pitchFamily="34" charset="0"/>
              </a:rPr>
              <a:t> proporciona a sus miembros</a:t>
            </a:r>
          </a:p>
          <a:p>
            <a:pPr eaLnBrk="1" hangingPunct="1">
              <a:defRPr/>
            </a:pPr>
            <a:r>
              <a:rPr lang="es-CL" sz="5000" dirty="0">
                <a:latin typeface="Arial Black" pitchFamily="34" charset="0"/>
              </a:rPr>
              <a:t>CONTRA </a:t>
            </a:r>
          </a:p>
          <a:p>
            <a:pPr eaLnBrk="1" hangingPunct="1">
              <a:defRPr/>
            </a:pPr>
            <a:r>
              <a:rPr lang="es-CL" sz="5000" dirty="0">
                <a:latin typeface="Arial Black" pitchFamily="34" charset="0"/>
              </a:rPr>
              <a:t>Las privaciones económicas y sociales</a:t>
            </a:r>
          </a:p>
        </p:txBody>
      </p:sp>
      <p:sp>
        <p:nvSpPr>
          <p:cNvPr id="5" name="5 Marcador de número de diapositiva"/>
          <p:cNvSpPr txBox="1">
            <a:spLocks noGrp="1"/>
          </p:cNvSpPr>
          <p:nvPr/>
        </p:nvSpPr>
        <p:spPr>
          <a:xfrm>
            <a:off x="146050" y="6210300"/>
            <a:ext cx="457200" cy="457200"/>
          </a:xfrm>
          <a:prstGeom prst="ellipse">
            <a:avLst/>
          </a:prstGeom>
          <a:solidFill>
            <a:schemeClr val="accent1"/>
          </a:solidFill>
        </p:spPr>
        <p:txBody>
          <a:bodyPr wrap="none" lIns="0" tIns="0" rIns="0" bIns="0" anchor="ctr" anchorCtr="1"/>
          <a:lstStyle/>
          <a:p>
            <a:pPr algn="ctr" fontAlgn="auto">
              <a:spcBef>
                <a:spcPts val="0"/>
              </a:spcBef>
              <a:spcAft>
                <a:spcPts val="0"/>
              </a:spcAft>
              <a:defRPr/>
            </a:pPr>
            <a:fld id="{58FA668C-6EAC-46E1-9EB7-37570CD2C40E}" type="slidenum">
              <a:rPr lang="es-CL" sz="1400">
                <a:solidFill>
                  <a:srgbClr val="FFFFFF"/>
                </a:solidFill>
                <a:latin typeface="+mj-lt"/>
                <a:ea typeface="+mj-ea"/>
                <a:cs typeface="+mj-cs"/>
              </a:rPr>
              <a:pPr algn="ctr" fontAlgn="auto">
                <a:spcBef>
                  <a:spcPts val="0"/>
                </a:spcBef>
                <a:spcAft>
                  <a:spcPts val="0"/>
                </a:spcAft>
                <a:defRPr/>
              </a:pPr>
              <a:t>3</a:t>
            </a:fld>
            <a:endParaRPr lang="es-CL" sz="1400" dirty="0">
              <a:solidFill>
                <a:srgbClr val="FFFFFF"/>
              </a:solidFill>
              <a:latin typeface="+mj-lt"/>
              <a:ea typeface="+mj-ea"/>
              <a:cs typeface="+mj-cs"/>
            </a:endParaRPr>
          </a:p>
        </p:txBody>
      </p:sp>
    </p:spTree>
    <p:extLst>
      <p:ext uri="{BB962C8B-B14F-4D97-AF65-F5344CB8AC3E}">
        <p14:creationId xmlns:p14="http://schemas.microsoft.com/office/powerpoint/2010/main" val="30544542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52226"/>
                                        </p:tgtEl>
                                        <p:attrNameLst>
                                          <p:attrName>style.visibility</p:attrName>
                                        </p:attrNameLst>
                                      </p:cBhvr>
                                      <p:to>
                                        <p:strVal val="visible"/>
                                      </p:to>
                                    </p:set>
                                    <p:anim calcmode="lin" valueType="num">
                                      <p:cBhvr>
                                        <p:cTn id="7" dur="1000" fill="hold"/>
                                        <p:tgtEl>
                                          <p:spTgt spid="52226"/>
                                        </p:tgtEl>
                                        <p:attrNameLst>
                                          <p:attrName>ppt_x</p:attrName>
                                        </p:attrNameLst>
                                      </p:cBhvr>
                                      <p:tavLst>
                                        <p:tav tm="0">
                                          <p:val>
                                            <p:strVal val="#ppt_x-.2"/>
                                          </p:val>
                                        </p:tav>
                                        <p:tav tm="100000">
                                          <p:val>
                                            <p:strVal val="#ppt_x"/>
                                          </p:val>
                                        </p:tav>
                                      </p:tavLst>
                                    </p:anim>
                                    <p:anim calcmode="lin" valueType="num">
                                      <p:cBhvr>
                                        <p:cTn id="8" dur="1000" fill="hold"/>
                                        <p:tgtEl>
                                          <p:spTgt spid="52226"/>
                                        </p:tgtEl>
                                        <p:attrNameLst>
                                          <p:attrName>ppt_y</p:attrName>
                                        </p:attrNameLst>
                                      </p:cBhvr>
                                      <p:tavLst>
                                        <p:tav tm="0">
                                          <p:val>
                                            <p:strVal val="#ppt_y"/>
                                          </p:val>
                                        </p:tav>
                                        <p:tav tm="100000">
                                          <p:val>
                                            <p:strVal val="#ppt_y"/>
                                          </p:val>
                                        </p:tav>
                                      </p:tavLst>
                                    </p:anim>
                                    <p:animEffect transition="in" filter="wipe(right)" prLst="gradientSize: 0.1">
                                      <p:cBhvr>
                                        <p:cTn id="9" dur="1000"/>
                                        <p:tgtEl>
                                          <p:spTgt spid="52226"/>
                                        </p:tgtEl>
                                      </p:cBhvr>
                                    </p:animEffect>
                                  </p:childTnLst>
                                </p:cTn>
                              </p:par>
                            </p:childTnLst>
                          </p:cTn>
                        </p:par>
                      </p:childTnLst>
                    </p:cTn>
                  </p:par>
                  <p:par>
                    <p:cTn id="10" fill="hold">
                      <p:stCondLst>
                        <p:cond delay="indefinite"/>
                      </p:stCondLst>
                      <p:childTnLst>
                        <p:par>
                          <p:cTn id="11" fill="hold">
                            <p:stCondLst>
                              <p:cond delay="0"/>
                            </p:stCondLst>
                            <p:childTnLst>
                              <p:par>
                                <p:cTn id="12" presetID="44" presetClass="entr" presetSubtype="0" fill="hold" grpId="1" nodeType="clickEffect">
                                  <p:stCondLst>
                                    <p:cond delay="0"/>
                                  </p:stCondLst>
                                  <p:childTnLst>
                                    <p:set>
                                      <p:cBhvr>
                                        <p:cTn id="13" dur="1" fill="hold">
                                          <p:stCondLst>
                                            <p:cond delay="0"/>
                                          </p:stCondLst>
                                        </p:cTn>
                                        <p:tgtEl>
                                          <p:spTgt spid="25602">
                                            <p:txEl>
                                              <p:pRg st="0" end="0"/>
                                            </p:txEl>
                                          </p:spTgt>
                                        </p:tgtEl>
                                        <p:attrNameLst>
                                          <p:attrName>style.visibility</p:attrName>
                                        </p:attrNameLst>
                                      </p:cBhvr>
                                      <p:to>
                                        <p:strVal val="visible"/>
                                      </p:to>
                                    </p:set>
                                    <p:animEffect transition="in" filter="fade">
                                      <p:cBhvr>
                                        <p:cTn id="14" dur="500"/>
                                        <p:tgtEl>
                                          <p:spTgt spid="25602">
                                            <p:txEl>
                                              <p:pRg st="0" end="0"/>
                                            </p:txEl>
                                          </p:spTgt>
                                        </p:tgtEl>
                                      </p:cBhvr>
                                    </p:animEffect>
                                    <p:anim calcmode="lin" valueType="num">
                                      <p:cBhvr>
                                        <p:cTn id="15" dur="500" fill="hold"/>
                                        <p:tgtEl>
                                          <p:spTgt spid="25602">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25602">
                                            <p:txEl>
                                              <p:pRg st="0" end="0"/>
                                            </p:txEl>
                                          </p:spTgt>
                                        </p:tgtEl>
                                        <p:attrNameLst>
                                          <p:attrName>ppt_y</p:attrName>
                                        </p:attrNameLst>
                                      </p:cBhvr>
                                      <p:tavLst>
                                        <p:tav tm="0">
                                          <p:val>
                                            <p:strVal val="#ppt_y+.05"/>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4" presetClass="entr" presetSubtype="0" fill="hold" grpId="1" nodeType="clickEffect">
                                  <p:stCondLst>
                                    <p:cond delay="0"/>
                                  </p:stCondLst>
                                  <p:childTnLst>
                                    <p:set>
                                      <p:cBhvr>
                                        <p:cTn id="20" dur="1" fill="hold">
                                          <p:stCondLst>
                                            <p:cond delay="0"/>
                                          </p:stCondLst>
                                        </p:cTn>
                                        <p:tgtEl>
                                          <p:spTgt spid="25602">
                                            <p:txEl>
                                              <p:pRg st="1" end="1"/>
                                            </p:txEl>
                                          </p:spTgt>
                                        </p:tgtEl>
                                        <p:attrNameLst>
                                          <p:attrName>style.visibility</p:attrName>
                                        </p:attrNameLst>
                                      </p:cBhvr>
                                      <p:to>
                                        <p:strVal val="visible"/>
                                      </p:to>
                                    </p:set>
                                    <p:animEffect transition="in" filter="fade">
                                      <p:cBhvr>
                                        <p:cTn id="21" dur="500"/>
                                        <p:tgtEl>
                                          <p:spTgt spid="25602">
                                            <p:txEl>
                                              <p:pRg st="1" end="1"/>
                                            </p:txEl>
                                          </p:spTgt>
                                        </p:tgtEl>
                                      </p:cBhvr>
                                    </p:animEffect>
                                    <p:anim calcmode="lin" valueType="num">
                                      <p:cBhvr>
                                        <p:cTn id="22" dur="500" fill="hold"/>
                                        <p:tgtEl>
                                          <p:spTgt spid="25602">
                                            <p:txEl>
                                              <p:pRg st="1" end="1"/>
                                            </p:txEl>
                                          </p:spTgt>
                                        </p:tgtEl>
                                        <p:attrNameLst>
                                          <p:attrName>ppt_x</p:attrName>
                                        </p:attrNameLst>
                                      </p:cBhvr>
                                      <p:tavLst>
                                        <p:tav tm="0">
                                          <p:val>
                                            <p:strVal val="#ppt_x"/>
                                          </p:val>
                                        </p:tav>
                                        <p:tav tm="100000">
                                          <p:val>
                                            <p:strVal val="#ppt_x"/>
                                          </p:val>
                                        </p:tav>
                                      </p:tavLst>
                                    </p:anim>
                                    <p:anim calcmode="lin" valueType="num">
                                      <p:cBhvr>
                                        <p:cTn id="23" dur="500" fill="hold"/>
                                        <p:tgtEl>
                                          <p:spTgt spid="25602">
                                            <p:txEl>
                                              <p:pRg st="1" end="1"/>
                                            </p:txEl>
                                          </p:spTgt>
                                        </p:tgtEl>
                                        <p:attrNameLst>
                                          <p:attrName>ppt_y</p:attrName>
                                        </p:attrNameLst>
                                      </p:cBhvr>
                                      <p:tavLst>
                                        <p:tav tm="0">
                                          <p:val>
                                            <p:strVal val="#ppt_y+.05"/>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4" presetClass="entr" presetSubtype="0" fill="hold" grpId="1" nodeType="clickEffect">
                                  <p:stCondLst>
                                    <p:cond delay="0"/>
                                  </p:stCondLst>
                                  <p:childTnLst>
                                    <p:set>
                                      <p:cBhvr>
                                        <p:cTn id="27" dur="1" fill="hold">
                                          <p:stCondLst>
                                            <p:cond delay="0"/>
                                          </p:stCondLst>
                                        </p:cTn>
                                        <p:tgtEl>
                                          <p:spTgt spid="25602">
                                            <p:txEl>
                                              <p:pRg st="2" end="2"/>
                                            </p:txEl>
                                          </p:spTgt>
                                        </p:tgtEl>
                                        <p:attrNameLst>
                                          <p:attrName>style.visibility</p:attrName>
                                        </p:attrNameLst>
                                      </p:cBhvr>
                                      <p:to>
                                        <p:strVal val="visible"/>
                                      </p:to>
                                    </p:set>
                                    <p:animEffect transition="in" filter="fade">
                                      <p:cBhvr>
                                        <p:cTn id="28" dur="500"/>
                                        <p:tgtEl>
                                          <p:spTgt spid="25602">
                                            <p:txEl>
                                              <p:pRg st="2" end="2"/>
                                            </p:txEl>
                                          </p:spTgt>
                                        </p:tgtEl>
                                      </p:cBhvr>
                                    </p:animEffect>
                                    <p:anim calcmode="lin" valueType="num">
                                      <p:cBhvr>
                                        <p:cTn id="29" dur="500" fill="hold"/>
                                        <p:tgtEl>
                                          <p:spTgt spid="25602">
                                            <p:txEl>
                                              <p:pRg st="2" end="2"/>
                                            </p:txEl>
                                          </p:spTgt>
                                        </p:tgtEl>
                                        <p:attrNameLst>
                                          <p:attrName>ppt_x</p:attrName>
                                        </p:attrNameLst>
                                      </p:cBhvr>
                                      <p:tavLst>
                                        <p:tav tm="0">
                                          <p:val>
                                            <p:strVal val="#ppt_x"/>
                                          </p:val>
                                        </p:tav>
                                        <p:tav tm="100000">
                                          <p:val>
                                            <p:strVal val="#ppt_x"/>
                                          </p:val>
                                        </p:tav>
                                      </p:tavLst>
                                    </p:anim>
                                    <p:anim calcmode="lin" valueType="num">
                                      <p:cBhvr>
                                        <p:cTn id="30" dur="500" fill="hold"/>
                                        <p:tgtEl>
                                          <p:spTgt spid="25602">
                                            <p:txEl>
                                              <p:pRg st="2" end="2"/>
                                            </p:txEl>
                                          </p:spTgt>
                                        </p:tgtEl>
                                        <p:attrNameLst>
                                          <p:attrName>ppt_y</p:attrName>
                                        </p:attrNameLst>
                                      </p:cBhvr>
                                      <p:tavLst>
                                        <p:tav tm="0">
                                          <p:val>
                                            <p:strVal val="#ppt_y+.05"/>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4" presetClass="entr" presetSubtype="0" fill="hold" grpId="0" nodeType="clickEffect">
                                  <p:stCondLst>
                                    <p:cond delay="0"/>
                                  </p:stCondLst>
                                  <p:childTnLst>
                                    <p:set>
                                      <p:cBhvr>
                                        <p:cTn id="34" dur="1" fill="hold">
                                          <p:stCondLst>
                                            <p:cond delay="0"/>
                                          </p:stCondLst>
                                        </p:cTn>
                                        <p:tgtEl>
                                          <p:spTgt spid="25602">
                                            <p:txEl>
                                              <p:pRg st="0" end="0"/>
                                            </p:txEl>
                                          </p:spTgt>
                                        </p:tgtEl>
                                        <p:attrNameLst>
                                          <p:attrName>style.visibility</p:attrName>
                                        </p:attrNameLst>
                                      </p:cBhvr>
                                      <p:to>
                                        <p:strVal val="visible"/>
                                      </p:to>
                                    </p:set>
                                    <p:animEffect transition="in" filter="fade">
                                      <p:cBhvr>
                                        <p:cTn id="35" dur="500"/>
                                        <p:tgtEl>
                                          <p:spTgt spid="25602">
                                            <p:txEl>
                                              <p:pRg st="0" end="0"/>
                                            </p:txEl>
                                          </p:spTgt>
                                        </p:tgtEl>
                                      </p:cBhvr>
                                    </p:animEffect>
                                    <p:anim calcmode="lin" valueType="num">
                                      <p:cBhvr>
                                        <p:cTn id="36" dur="500" fill="hold"/>
                                        <p:tgtEl>
                                          <p:spTgt spid="25602">
                                            <p:txEl>
                                              <p:pRg st="0" end="0"/>
                                            </p:txEl>
                                          </p:spTgt>
                                        </p:tgtEl>
                                        <p:attrNameLst>
                                          <p:attrName>ppt_x</p:attrName>
                                        </p:attrNameLst>
                                      </p:cBhvr>
                                      <p:tavLst>
                                        <p:tav tm="0">
                                          <p:val>
                                            <p:strVal val="#ppt_x"/>
                                          </p:val>
                                        </p:tav>
                                        <p:tav tm="100000">
                                          <p:val>
                                            <p:strVal val="#ppt_x"/>
                                          </p:val>
                                        </p:tav>
                                      </p:tavLst>
                                    </p:anim>
                                    <p:anim calcmode="lin" valueType="num">
                                      <p:cBhvr>
                                        <p:cTn id="37" dur="500" fill="hold"/>
                                        <p:tgtEl>
                                          <p:spTgt spid="25602">
                                            <p:txEl>
                                              <p:pRg st="0" end="0"/>
                                            </p:txEl>
                                          </p:spTgt>
                                        </p:tgtEl>
                                        <p:attrNameLst>
                                          <p:attrName>ppt_y</p:attrName>
                                        </p:attrNameLst>
                                      </p:cBhvr>
                                      <p:tavLst>
                                        <p:tav tm="0">
                                          <p:val>
                                            <p:strVal val="#ppt_y+.05"/>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4" presetClass="entr" presetSubtype="0" fill="hold" grpId="0" nodeType="clickEffect">
                                  <p:stCondLst>
                                    <p:cond delay="0"/>
                                  </p:stCondLst>
                                  <p:childTnLst>
                                    <p:set>
                                      <p:cBhvr>
                                        <p:cTn id="41" dur="1" fill="hold">
                                          <p:stCondLst>
                                            <p:cond delay="0"/>
                                          </p:stCondLst>
                                        </p:cTn>
                                        <p:tgtEl>
                                          <p:spTgt spid="25602">
                                            <p:txEl>
                                              <p:pRg st="1" end="1"/>
                                            </p:txEl>
                                          </p:spTgt>
                                        </p:tgtEl>
                                        <p:attrNameLst>
                                          <p:attrName>style.visibility</p:attrName>
                                        </p:attrNameLst>
                                      </p:cBhvr>
                                      <p:to>
                                        <p:strVal val="visible"/>
                                      </p:to>
                                    </p:set>
                                    <p:animEffect transition="in" filter="fade">
                                      <p:cBhvr>
                                        <p:cTn id="42" dur="500"/>
                                        <p:tgtEl>
                                          <p:spTgt spid="25602">
                                            <p:txEl>
                                              <p:pRg st="1" end="1"/>
                                            </p:txEl>
                                          </p:spTgt>
                                        </p:tgtEl>
                                      </p:cBhvr>
                                    </p:animEffect>
                                    <p:anim calcmode="lin" valueType="num">
                                      <p:cBhvr>
                                        <p:cTn id="43" dur="500" fill="hold"/>
                                        <p:tgtEl>
                                          <p:spTgt spid="25602">
                                            <p:txEl>
                                              <p:pRg st="1" end="1"/>
                                            </p:txEl>
                                          </p:spTgt>
                                        </p:tgtEl>
                                        <p:attrNameLst>
                                          <p:attrName>ppt_x</p:attrName>
                                        </p:attrNameLst>
                                      </p:cBhvr>
                                      <p:tavLst>
                                        <p:tav tm="0">
                                          <p:val>
                                            <p:strVal val="#ppt_x"/>
                                          </p:val>
                                        </p:tav>
                                        <p:tav tm="100000">
                                          <p:val>
                                            <p:strVal val="#ppt_x"/>
                                          </p:val>
                                        </p:tav>
                                      </p:tavLst>
                                    </p:anim>
                                    <p:anim calcmode="lin" valueType="num">
                                      <p:cBhvr>
                                        <p:cTn id="44" dur="500" fill="hold"/>
                                        <p:tgtEl>
                                          <p:spTgt spid="25602">
                                            <p:txEl>
                                              <p:pRg st="1" end="1"/>
                                            </p:txEl>
                                          </p:spTgt>
                                        </p:tgtEl>
                                        <p:attrNameLst>
                                          <p:attrName>ppt_y</p:attrName>
                                        </p:attrNameLst>
                                      </p:cBhvr>
                                      <p:tavLst>
                                        <p:tav tm="0">
                                          <p:val>
                                            <p:strVal val="#ppt_y+.05"/>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4" presetClass="entr" presetSubtype="0" fill="hold" grpId="0" nodeType="clickEffect">
                                  <p:stCondLst>
                                    <p:cond delay="0"/>
                                  </p:stCondLst>
                                  <p:childTnLst>
                                    <p:set>
                                      <p:cBhvr>
                                        <p:cTn id="48" dur="1" fill="hold">
                                          <p:stCondLst>
                                            <p:cond delay="0"/>
                                          </p:stCondLst>
                                        </p:cTn>
                                        <p:tgtEl>
                                          <p:spTgt spid="25602">
                                            <p:txEl>
                                              <p:pRg st="2" end="2"/>
                                            </p:txEl>
                                          </p:spTgt>
                                        </p:tgtEl>
                                        <p:attrNameLst>
                                          <p:attrName>style.visibility</p:attrName>
                                        </p:attrNameLst>
                                      </p:cBhvr>
                                      <p:to>
                                        <p:strVal val="visible"/>
                                      </p:to>
                                    </p:set>
                                    <p:animEffect transition="in" filter="fade">
                                      <p:cBhvr>
                                        <p:cTn id="49" dur="500"/>
                                        <p:tgtEl>
                                          <p:spTgt spid="25602">
                                            <p:txEl>
                                              <p:pRg st="2" end="2"/>
                                            </p:txEl>
                                          </p:spTgt>
                                        </p:tgtEl>
                                      </p:cBhvr>
                                    </p:animEffect>
                                    <p:anim calcmode="lin" valueType="num">
                                      <p:cBhvr>
                                        <p:cTn id="50" dur="500" fill="hold"/>
                                        <p:tgtEl>
                                          <p:spTgt spid="25602">
                                            <p:txEl>
                                              <p:pRg st="2" end="2"/>
                                            </p:txEl>
                                          </p:spTgt>
                                        </p:tgtEl>
                                        <p:attrNameLst>
                                          <p:attrName>ppt_x</p:attrName>
                                        </p:attrNameLst>
                                      </p:cBhvr>
                                      <p:tavLst>
                                        <p:tav tm="0">
                                          <p:val>
                                            <p:strVal val="#ppt_x"/>
                                          </p:val>
                                        </p:tav>
                                        <p:tav tm="100000">
                                          <p:val>
                                            <p:strVal val="#ppt_x"/>
                                          </p:val>
                                        </p:tav>
                                      </p:tavLst>
                                    </p:anim>
                                    <p:anim calcmode="lin" valueType="num">
                                      <p:cBhvr>
                                        <p:cTn id="51" dur="500" fill="hold"/>
                                        <p:tgtEl>
                                          <p:spTgt spid="25602">
                                            <p:txEl>
                                              <p:pRg st="2" end="2"/>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6" grpId="0"/>
      <p:bldP spid="25602" grpId="0" build="p"/>
      <p:bldP spid="25602" grpI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DEMANDA POR MÁS ESTADO </a:t>
            </a:r>
            <a:endParaRPr lang="es-MX" dirty="0"/>
          </a:p>
        </p:txBody>
      </p:sp>
      <p:sp>
        <p:nvSpPr>
          <p:cNvPr id="3" name="2 Marcador de contenido"/>
          <p:cNvSpPr>
            <a:spLocks noGrp="1"/>
          </p:cNvSpPr>
          <p:nvPr>
            <p:ph idx="1"/>
          </p:nvPr>
        </p:nvSpPr>
        <p:spPr>
          <a:xfrm>
            <a:off x="107504" y="1268760"/>
            <a:ext cx="8856984" cy="5472608"/>
          </a:xfrm>
        </p:spPr>
        <p:txBody>
          <a:bodyPr>
            <a:normAutofit fontScale="77500" lnSpcReduction="20000"/>
          </a:bodyPr>
          <a:lstStyle/>
          <a:p>
            <a:pPr fontAlgn="base"/>
            <a:r>
              <a:rPr lang="es-MX" dirty="0" smtClean="0"/>
              <a:t>TERCERO : Existe </a:t>
            </a:r>
            <a:r>
              <a:rPr lang="es-MX" dirty="0"/>
              <a:t>una demanda por mayor Estado en el sistema. </a:t>
            </a:r>
            <a:endParaRPr lang="es-MX" dirty="0" smtClean="0"/>
          </a:p>
          <a:p>
            <a:pPr fontAlgn="base"/>
            <a:r>
              <a:rPr lang="es-MX" dirty="0" smtClean="0"/>
              <a:t>Principalmente POR su </a:t>
            </a:r>
            <a:r>
              <a:rPr lang="es-MX" dirty="0"/>
              <a:t>condición de garante de seguridad social y de fiscalizador del correcto funcionamiento del sistema, y se extiende también a sus funciones de administrador de fondos y financista. </a:t>
            </a:r>
            <a:endParaRPr lang="es-MX" dirty="0" smtClean="0"/>
          </a:p>
          <a:p>
            <a:pPr fontAlgn="base"/>
            <a:r>
              <a:rPr lang="es-MX" dirty="0" smtClean="0"/>
              <a:t>Si </a:t>
            </a:r>
            <a:r>
              <a:rPr lang="es-MX" dirty="0"/>
              <a:t>bien no existe una preferencia unívoca sobre el diseño del sistema, sí se demanda uno que contenga mayor solidaridad en su diseño, esto es, uno que se acerque más a los principios de seguridad social.</a:t>
            </a:r>
          </a:p>
          <a:p>
            <a:pPr fontAlgn="base"/>
            <a:r>
              <a:rPr lang="es-MX" dirty="0"/>
              <a:t>Lo que la ciudadanía percibe del sistema y sus actores, y lo que demanda para su desarrollo futuro, es de primera importancia. </a:t>
            </a:r>
            <a:endParaRPr lang="es-MX" dirty="0" smtClean="0"/>
          </a:p>
          <a:p>
            <a:pPr fontAlgn="base"/>
            <a:r>
              <a:rPr lang="es-MX" dirty="0" smtClean="0"/>
              <a:t>Para </a:t>
            </a:r>
            <a:r>
              <a:rPr lang="es-MX" dirty="0"/>
              <a:t>hacer frente al descontento generalizado con el sistema de pensiones necesitamos definir un conjunto de principios normativos que definan la manera en que entregaremos pensiones a los jubilados del futuro.</a:t>
            </a:r>
          </a:p>
        </p:txBody>
      </p:sp>
    </p:spTree>
    <p:extLst>
      <p:ext uri="{BB962C8B-B14F-4D97-AF65-F5344CB8AC3E}">
        <p14:creationId xmlns:p14="http://schemas.microsoft.com/office/powerpoint/2010/main" val="32292447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Diferentes propuestas</a:t>
            </a:r>
            <a:endParaRPr lang="es-MX" dirty="0"/>
          </a:p>
        </p:txBody>
      </p:sp>
      <p:sp>
        <p:nvSpPr>
          <p:cNvPr id="3" name="2 Marcador de contenido"/>
          <p:cNvSpPr>
            <a:spLocks noGrp="1"/>
          </p:cNvSpPr>
          <p:nvPr>
            <p:ph idx="1"/>
          </p:nvPr>
        </p:nvSpPr>
        <p:spPr/>
        <p:txBody>
          <a:bodyPr/>
          <a:lstStyle/>
          <a:p>
            <a:r>
              <a:rPr lang="es-MX" dirty="0" smtClean="0"/>
              <a:t>A.- Del gobierno</a:t>
            </a:r>
          </a:p>
          <a:p>
            <a:r>
              <a:rPr lang="es-MX" dirty="0" smtClean="0"/>
              <a:t>B.-Los empresarios</a:t>
            </a:r>
          </a:p>
          <a:p>
            <a:r>
              <a:rPr lang="es-MX" dirty="0" smtClean="0"/>
              <a:t>C.- Los partidos</a:t>
            </a:r>
          </a:p>
          <a:p>
            <a:r>
              <a:rPr lang="es-MX" dirty="0" smtClean="0"/>
              <a:t>D.- Movimiento No + AFP</a:t>
            </a:r>
          </a:p>
          <a:p>
            <a:r>
              <a:rPr lang="es-MX" dirty="0" smtClean="0"/>
              <a:t>E.-  Acusa AFP.</a:t>
            </a:r>
            <a:endParaRPr lang="es-MX" dirty="0"/>
          </a:p>
        </p:txBody>
      </p:sp>
    </p:spTree>
    <p:extLst>
      <p:ext uri="{BB962C8B-B14F-4D97-AF65-F5344CB8AC3E}">
        <p14:creationId xmlns:p14="http://schemas.microsoft.com/office/powerpoint/2010/main" val="312660960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418058"/>
          </a:xfrm>
        </p:spPr>
        <p:txBody>
          <a:bodyPr>
            <a:normAutofit fontScale="90000"/>
          </a:bodyPr>
          <a:lstStyle/>
          <a:p>
            <a:r>
              <a:rPr lang="es-MX" dirty="0" smtClean="0"/>
              <a:t>POSICION DEL GOBIERN0</a:t>
            </a:r>
            <a:endParaRPr lang="es-MX" dirty="0"/>
          </a:p>
        </p:txBody>
      </p:sp>
      <p:sp>
        <p:nvSpPr>
          <p:cNvPr id="3" name="2 Marcador de contenido"/>
          <p:cNvSpPr>
            <a:spLocks noGrp="1"/>
          </p:cNvSpPr>
          <p:nvPr>
            <p:ph idx="1"/>
          </p:nvPr>
        </p:nvSpPr>
        <p:spPr>
          <a:xfrm>
            <a:off x="179512" y="908720"/>
            <a:ext cx="8784976" cy="5217443"/>
          </a:xfrm>
        </p:spPr>
        <p:txBody>
          <a:bodyPr>
            <a:normAutofit fontScale="77500" lnSpcReduction="20000"/>
          </a:bodyPr>
          <a:lstStyle/>
          <a:p>
            <a:r>
              <a:rPr lang="es-MX" dirty="0"/>
              <a:t>"Chile necesita este tipo de seguro social, nos hace bien como país mirarnos de otra forma, y estoy segura que el futuro proyecto de ley de esta propuesta tendrá una buena acogida”.</a:t>
            </a:r>
          </a:p>
          <a:p>
            <a:r>
              <a:rPr lang="es-MX" dirty="0" smtClean="0"/>
              <a:t>Se </a:t>
            </a:r>
            <a:r>
              <a:rPr lang="es-MX" dirty="0"/>
              <a:t>establecerá una cotización adicional de un 5 % para crear "un nuevo sistema de ahorro colectivo". El cargo será al empleador, pero en un período de seis años y no diez como se anticipaba, "para garantizar una mejor transición".</a:t>
            </a:r>
          </a:p>
          <a:p>
            <a:r>
              <a:rPr lang="es-MX" dirty="0" smtClean="0"/>
              <a:t>Este </a:t>
            </a:r>
            <a:r>
              <a:rPr lang="es-MX" dirty="0"/>
              <a:t>5 % se dividirá en dos partes: un 3 % irá a las cuentas individuales, el que será "heredable, de plena propiedad", en tanto que el 2 % restante lo hará hacia un seguro de ahorro colectivo. </a:t>
            </a:r>
            <a:endParaRPr lang="es-MX" dirty="0" smtClean="0"/>
          </a:p>
          <a:p>
            <a:r>
              <a:rPr lang="es-MX" dirty="0" smtClean="0"/>
              <a:t>La </a:t>
            </a:r>
            <a:r>
              <a:rPr lang="es-MX" dirty="0"/>
              <a:t>administración recaerá en una entidad pública y autónoma, con reglas estrictas y altas exigencias profesionales, "para que nadie pueda poner en duda su eficiencia, transparencia e independencia". </a:t>
            </a:r>
          </a:p>
        </p:txBody>
      </p:sp>
    </p:spTree>
    <p:extLst>
      <p:ext uri="{BB962C8B-B14F-4D97-AF65-F5344CB8AC3E}">
        <p14:creationId xmlns:p14="http://schemas.microsoft.com/office/powerpoint/2010/main" val="224913491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Seguro de Longevidad</a:t>
            </a:r>
            <a:endParaRPr lang="es-MX" dirty="0"/>
          </a:p>
        </p:txBody>
      </p:sp>
      <p:sp>
        <p:nvSpPr>
          <p:cNvPr id="3" name="2 Marcador de contenido"/>
          <p:cNvSpPr>
            <a:spLocks noGrp="1"/>
          </p:cNvSpPr>
          <p:nvPr>
            <p:ph idx="1"/>
          </p:nvPr>
        </p:nvSpPr>
        <p:spPr>
          <a:xfrm>
            <a:off x="179512" y="1268760"/>
            <a:ext cx="8856984" cy="5400600"/>
          </a:xfrm>
        </p:spPr>
        <p:txBody>
          <a:bodyPr>
            <a:normAutofit fontScale="77500" lnSpcReduction="20000"/>
          </a:bodyPr>
          <a:lstStyle/>
          <a:p>
            <a:r>
              <a:rPr lang="es-MX" dirty="0" smtClean="0"/>
              <a:t>El </a:t>
            </a:r>
            <a:r>
              <a:rPr lang="es-MX" dirty="0"/>
              <a:t>seguro de ahorro colectivo será administrado con un fuerte carácter redistributivo, "para que, además de la solidaridad intergeneracional", exista apoyo hacia los que logran un menor ahorro y obtienen pensiones más bajas.</a:t>
            </a:r>
          </a:p>
          <a:p>
            <a:r>
              <a:rPr lang="es-MX" dirty="0" smtClean="0"/>
              <a:t>Dados </a:t>
            </a:r>
            <a:r>
              <a:rPr lang="es-MX" dirty="0"/>
              <a:t>los desafíos que enfrentan los sistemas de pensiones, "el mejor sistema (o el menos malo, si se quiere) es uno que mezcle lógicas distintas. </a:t>
            </a:r>
            <a:endParaRPr lang="es-MX" dirty="0" smtClean="0"/>
          </a:p>
          <a:p>
            <a:r>
              <a:rPr lang="es-MX" dirty="0" smtClean="0"/>
              <a:t>Si </a:t>
            </a:r>
            <a:r>
              <a:rPr lang="es-MX" dirty="0"/>
              <a:t>hay un </a:t>
            </a:r>
            <a:r>
              <a:rPr lang="es-MX" i="1" dirty="0"/>
              <a:t>shock</a:t>
            </a:r>
            <a:r>
              <a:rPr lang="es-MX" dirty="0"/>
              <a:t> macroeconómico y estoy desempleado de joven, un sistema de reparto permite cofinanciar mi pensión de viejo con aportes de los futuros jóvenes</a:t>
            </a:r>
            <a:r>
              <a:rPr lang="es-MX" dirty="0" smtClean="0"/>
              <a:t>.</a:t>
            </a:r>
          </a:p>
          <a:p>
            <a:r>
              <a:rPr lang="es-MX" dirty="0" smtClean="0"/>
              <a:t>Si </a:t>
            </a:r>
            <a:r>
              <a:rPr lang="es-MX" dirty="0"/>
              <a:t>la longevidad se extiende, el ahorro acumulado está mejor protegido porque permite pagar una cantidad fija de años".</a:t>
            </a:r>
          </a:p>
          <a:p>
            <a:r>
              <a:rPr lang="es-MX" dirty="0" smtClean="0"/>
              <a:t>Se </a:t>
            </a:r>
            <a:r>
              <a:rPr lang="es-MX" dirty="0"/>
              <a:t>crearán incentivos para que el cobro de las comisiones esté relacionado con los beneficios reportados a los afiliados, algo que algunas AFP ya planteaban hace más de un año.</a:t>
            </a:r>
          </a:p>
          <a:p>
            <a:endParaRPr lang="es-MX" dirty="0"/>
          </a:p>
        </p:txBody>
      </p:sp>
    </p:spTree>
    <p:extLst>
      <p:ext uri="{BB962C8B-B14F-4D97-AF65-F5344CB8AC3E}">
        <p14:creationId xmlns:p14="http://schemas.microsoft.com/office/powerpoint/2010/main" val="350248551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79512" y="260648"/>
            <a:ext cx="8784976" cy="6336704"/>
          </a:xfrm>
        </p:spPr>
        <p:txBody>
          <a:bodyPr>
            <a:normAutofit fontScale="77500" lnSpcReduction="20000"/>
          </a:bodyPr>
          <a:lstStyle/>
          <a:p>
            <a:r>
              <a:rPr lang="es-MX" dirty="0" smtClean="0"/>
              <a:t>Las AFP  dejarán de tener exclusividad para nombrar directores en empresas en las que invierten los fondos</a:t>
            </a:r>
          </a:p>
          <a:p>
            <a:r>
              <a:rPr lang="es-MX" dirty="0" smtClean="0"/>
              <a:t>Tb. tendrán un rol  los afiliados a través de su Comisión de Usuarios.</a:t>
            </a:r>
          </a:p>
          <a:p>
            <a:r>
              <a:rPr lang="es-MX" dirty="0" smtClean="0"/>
              <a:t>Los afiliados tendrán igualmente participación en políticas de inversión y en aquellas de solución de conflictos de interés.</a:t>
            </a:r>
          </a:p>
          <a:p>
            <a:r>
              <a:rPr lang="es-MX" dirty="0" smtClean="0"/>
              <a:t>La promesa de Bachelet permitirá subir en 20% las pensiones entregadas hoy por las AFP y un aumento promedio de 50% en aquellas de los actuales cotizantes, cuando el nuevo sistema esté en pleno funcionamiento.</a:t>
            </a:r>
          </a:p>
          <a:p>
            <a:r>
              <a:rPr lang="es-MX" dirty="0" smtClean="0"/>
              <a:t>Actualmente, el 90,7 % de los jubilados por el sistema privado de pensiones recibe pagos inferiores a 154 mil pesos (unos 233 dólares) mensuales, casi la mitad del sueldo mínimo establecido en Chile.</a:t>
            </a:r>
          </a:p>
          <a:p>
            <a:r>
              <a:rPr lang="es-MX" dirty="0" smtClean="0"/>
              <a:t>Y aunque técnicamente es susceptible a críticas, es consistente con algunos de los modelos exitosos de países miembros de la OCDE, que se basan en aportes tripartitos balanceados.</a:t>
            </a:r>
          </a:p>
          <a:p>
            <a:endParaRPr lang="es-MX" dirty="0"/>
          </a:p>
        </p:txBody>
      </p:sp>
    </p:spTree>
    <p:extLst>
      <p:ext uri="{BB962C8B-B14F-4D97-AF65-F5344CB8AC3E}">
        <p14:creationId xmlns:p14="http://schemas.microsoft.com/office/powerpoint/2010/main" val="211439382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normAutofit fontScale="40000" lnSpcReduction="20000"/>
          </a:bodyPr>
          <a:lstStyle/>
          <a:p>
            <a:r>
              <a:rPr lang="es-MX" dirty="0"/>
              <a:t>Canadá es uno de los ejemplos mencionados por Hacienda. También, los dos fondos de pensiones de Noruega son exitosos y los administra un ente estatal. Uno de ellos es el fondo soberano más grande del mundo y el mayor inversionista en acciones europeas. El fondo de pensión de los empleados públicos del estado de California, es otro ejemplo de un ente público gestionando activos con éxito.</a:t>
            </a:r>
          </a:p>
          <a:p>
            <a:r>
              <a:rPr lang="es-MX" dirty="0"/>
              <a:t>Rechazar de partida la propuesta porque la plata la administrará el Estado, no es serio.</a:t>
            </a:r>
          </a:p>
          <a:p>
            <a:r>
              <a:rPr lang="es-MX" dirty="0"/>
              <a:t>No será necesariamente más caro que las AFP –el ente no tendrá fuerza de venta ni sucursales– y tampoco, por definición, se puede afirmar que será menos rentable. Habrá que ver.</a:t>
            </a:r>
          </a:p>
          <a:p>
            <a:r>
              <a:rPr lang="es-MX" dirty="0"/>
              <a:t>La respuesta de las AFP no demoró mucho y fue predecible.</a:t>
            </a:r>
          </a:p>
          <a:p>
            <a:r>
              <a:rPr lang="es-MX" dirty="0"/>
              <a:t>Quieren defender su boliche: "Nos sorprende que a solo 48 horas de no haberse alcanzado un acuerdo, al cual fuimos convocados todos los chilenos, conozcamos una propuesta previsional donde el eje no sea mejorar las pensiones de las personas a través del ahorro total de su 5% en las cuentas individuales, sino que la mejora de pensiones vendrá dada por el aporte único y exclusivo de los trabajadores y de la clase media de este país", fue la reacción de Andrés Santa Cruz, presidente del gremio.</a:t>
            </a:r>
          </a:p>
          <a:p>
            <a:r>
              <a:rPr lang="es-MX" dirty="0"/>
              <a:t>Agregó que analizarán la propuesta "en su mérito técnico y jurídico para emitir una opinión que aporte al debate sobre cómo avanzar para lograr mejores pensiones para los chilenos y que las AFP sigan colaborando con este objetivo."</a:t>
            </a:r>
          </a:p>
          <a:p>
            <a:r>
              <a:rPr lang="es-MX" dirty="0"/>
              <a:t>La señal es clara: las AFP van a pelear con uñas y dientes por el 5%.</a:t>
            </a:r>
          </a:p>
          <a:p>
            <a:r>
              <a:rPr lang="es-MX" dirty="0"/>
              <a:t>Pero, si son honestas, al menos en privado, deberían estar tranquilas y celebrar que ganaron: el corazón del negocio no se toca, seguirán siendo el pilar más grande y poderoso del sistema, al tiempo que continuarán administrando el equivalente a dos tercios del PIB nacional.</a:t>
            </a:r>
          </a:p>
          <a:p>
            <a:r>
              <a:rPr lang="es-MX" dirty="0"/>
              <a:t>Ahora, si el plan de Bachelet se convierte en ley –algo complicado, dados los plazos y el hecho de que es un año electoral–, el tiempo dirá si, junto a las AFP, los jubilados de Chile también ganaron.</a:t>
            </a:r>
          </a:p>
          <a:p>
            <a:endParaRPr lang="es-MX" dirty="0"/>
          </a:p>
        </p:txBody>
      </p:sp>
    </p:spTree>
    <p:extLst>
      <p:ext uri="{BB962C8B-B14F-4D97-AF65-F5344CB8AC3E}">
        <p14:creationId xmlns:p14="http://schemas.microsoft.com/office/powerpoint/2010/main" val="150399224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a:xfrm>
            <a:off x="179512" y="1600200"/>
            <a:ext cx="8784976" cy="5069160"/>
          </a:xfrm>
        </p:spPr>
        <p:txBody>
          <a:bodyPr>
            <a:normAutofit fontScale="62500" lnSpcReduction="20000"/>
          </a:bodyPr>
          <a:lstStyle/>
          <a:p>
            <a:r>
              <a:rPr lang="es-MX" dirty="0" smtClean="0"/>
              <a:t>después </a:t>
            </a:r>
            <a:r>
              <a:rPr lang="es-MX" dirty="0"/>
              <a:t>del impasse que protagonizaron la semana pasada el ministro de Hacienda, Rodrigo Valdés, y la titular de Trabajo, Alejandra </a:t>
            </a:r>
            <a:r>
              <a:rPr lang="es-MX" dirty="0" err="1"/>
              <a:t>Krauss</a:t>
            </a:r>
            <a:r>
              <a:rPr lang="es-MX" dirty="0"/>
              <a:t> luego de que esta última asegurara que ni un peso más iría a las AFP refiriéndose a la cotización extra de 5% que busca impulsar el Ejecutivo.</a:t>
            </a:r>
          </a:p>
          <a:p>
            <a:r>
              <a:rPr lang="es-MX" dirty="0"/>
              <a:t>Si bien las palabras de </a:t>
            </a:r>
            <a:r>
              <a:rPr lang="es-MX" dirty="0" err="1"/>
              <a:t>Krauss</a:t>
            </a:r>
            <a:r>
              <a:rPr lang="es-MX" dirty="0"/>
              <a:t> dieron por hecho que el Gobierno había decidido que el 5% no iba a ser administrado por las AFP, el ministro Valdés ayer presentó la primera propuesta (en borrador) del Ejecutivo sobre la reforma, y ratificó que esa es la primera intención del Gobierno. Sin embargo, también dejó claro que no es algo que esté zanjado.</a:t>
            </a:r>
          </a:p>
          <a:p>
            <a:r>
              <a:rPr lang="es-MX" dirty="0"/>
              <a:t>El Gobierno le planteó a los partidos políticos la idea de dividir el 5% y que una parte de este, cercana a 3,5%, vaya a cuentas personales que sean administradas por un ente diferente de las AFP. De este porcentaje, solo un 2,5% tendría como destino directamente esas cuentas, mientras que el 1% restante iría a un sistema </a:t>
            </a:r>
            <a:r>
              <a:rPr lang="es-MX" dirty="0" err="1"/>
              <a:t>intrageneracional</a:t>
            </a:r>
            <a:r>
              <a:rPr lang="es-MX" dirty="0"/>
              <a:t>, para mejorar las pensiones futuras más bajas.</a:t>
            </a:r>
          </a:p>
          <a:p>
            <a:r>
              <a:rPr lang="es-MX" dirty="0"/>
              <a:t>En tanto, propone que el resto, cerca de 1,5%, vaya a un sistema solidario que compense a los actuales jubilados (intergeneracional) y a las mujeres, permitiendo avanzar en la brecha de montos de jubilación entre hombres y mujeres (ver recuadro</a:t>
            </a:r>
            <a:r>
              <a:rPr lang="es-MX" dirty="0" smtClean="0"/>
              <a:t>).</a:t>
            </a:r>
            <a:endParaRPr lang="es-MX" dirty="0"/>
          </a:p>
        </p:txBody>
      </p:sp>
    </p:spTree>
    <p:extLst>
      <p:ext uri="{BB962C8B-B14F-4D97-AF65-F5344CB8AC3E}">
        <p14:creationId xmlns:p14="http://schemas.microsoft.com/office/powerpoint/2010/main" val="342548109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lstStyle/>
          <a:p>
            <a:endParaRPr lang="es-MX" dirty="0"/>
          </a:p>
        </p:txBody>
      </p:sp>
    </p:spTree>
    <p:extLst>
      <p:ext uri="{BB962C8B-B14F-4D97-AF65-F5344CB8AC3E}">
        <p14:creationId xmlns:p14="http://schemas.microsoft.com/office/powerpoint/2010/main" val="353520318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1 Título"/>
          <p:cNvSpPr>
            <a:spLocks noGrp="1"/>
          </p:cNvSpPr>
          <p:nvPr>
            <p:ph type="title"/>
          </p:nvPr>
        </p:nvSpPr>
        <p:spPr>
          <a:xfrm>
            <a:off x="368300" y="404813"/>
            <a:ext cx="8164513" cy="936625"/>
          </a:xfrm>
        </p:spPr>
        <p:txBody>
          <a:bodyPr/>
          <a:lstStyle/>
          <a:p>
            <a:r>
              <a:rPr lang="es-CL" altLang="es-CL" b="1" smtClean="0">
                <a:solidFill>
                  <a:srgbClr val="005FA1"/>
                </a:solidFill>
                <a:latin typeface="Verdana" pitchFamily="34" charset="0"/>
                <a:ea typeface="ヒラギノ角ゴ Pro W3"/>
                <a:cs typeface="Verdana" pitchFamily="34" charset="0"/>
              </a:rPr>
              <a:t>ANTECEDENTES</a:t>
            </a:r>
            <a:endParaRPr lang="es-ES" altLang="es-CL" b="1" smtClean="0">
              <a:solidFill>
                <a:srgbClr val="005FA1"/>
              </a:solidFill>
              <a:latin typeface="Verdana" pitchFamily="34" charset="0"/>
              <a:ea typeface="ヒラギノ角ゴ Pro W3"/>
              <a:cs typeface="Verdana" pitchFamily="34" charset="0"/>
            </a:endParaRPr>
          </a:p>
        </p:txBody>
      </p:sp>
      <p:sp>
        <p:nvSpPr>
          <p:cNvPr id="33795" name="2 Marcador de contenido"/>
          <p:cNvSpPr>
            <a:spLocks noGrp="1"/>
          </p:cNvSpPr>
          <p:nvPr>
            <p:ph idx="1"/>
          </p:nvPr>
        </p:nvSpPr>
        <p:spPr>
          <a:xfrm>
            <a:off x="152400" y="1557338"/>
            <a:ext cx="8380413" cy="4967287"/>
          </a:xfrm>
        </p:spPr>
        <p:txBody>
          <a:bodyPr>
            <a:normAutofit fontScale="77500" lnSpcReduction="20000"/>
          </a:bodyPr>
          <a:lstStyle/>
          <a:p>
            <a:pPr algn="ctr">
              <a:buFont typeface="Arial" pitchFamily="34" charset="0"/>
              <a:buNone/>
            </a:pPr>
            <a:r>
              <a:rPr lang="es-CL" altLang="es-CL" b="1" dirty="0" smtClean="0">
                <a:solidFill>
                  <a:schemeClr val="tx1"/>
                </a:solidFill>
                <a:ea typeface="ヒラギノ角ゴ Pro W3"/>
                <a:cs typeface="ヒラギノ角ゴ Pro W3"/>
              </a:rPr>
              <a:t>PROTOCOLO DE ACUERDO 2014  SUSCRITO ENTRE EL GOBIERNO, LA CUT Y LAS ORGANIZACIONES GREMIALES DEL SECTOR PÚBLICO </a:t>
            </a:r>
          </a:p>
          <a:p>
            <a:pPr algn="ctr">
              <a:buFont typeface="Arial" pitchFamily="34" charset="0"/>
              <a:buNone/>
            </a:pPr>
            <a:r>
              <a:rPr lang="es-CL" altLang="es-CL" dirty="0" smtClean="0">
                <a:solidFill>
                  <a:schemeClr val="tx1"/>
                </a:solidFill>
                <a:ea typeface="ヒラギノ角ゴ Pro W3"/>
                <a:cs typeface="ヒラギノ角ゴ Pro W3"/>
              </a:rPr>
              <a:t>(25 de Noviembre de 2014 con motivo del reajuste 2014/2015)</a:t>
            </a:r>
          </a:p>
          <a:p>
            <a:pPr>
              <a:buFont typeface="Arial" pitchFamily="34" charset="0"/>
              <a:buNone/>
            </a:pPr>
            <a:endParaRPr lang="es-CL" altLang="es-CL" dirty="0" smtClean="0">
              <a:solidFill>
                <a:schemeClr val="tx1"/>
              </a:solidFill>
              <a:ea typeface="ヒラギノ角ゴ Pro W3"/>
              <a:cs typeface="ヒラギノ角ゴ Pro W3"/>
            </a:endParaRPr>
          </a:p>
          <a:p>
            <a:pPr>
              <a:buFont typeface="Arial" pitchFamily="34" charset="0"/>
              <a:buNone/>
            </a:pPr>
            <a:r>
              <a:rPr lang="es-CL" altLang="es-CL" dirty="0" smtClean="0">
                <a:solidFill>
                  <a:schemeClr val="tx1"/>
                </a:solidFill>
                <a:ea typeface="ヒラギノ角ゴ Pro W3"/>
                <a:cs typeface="ヒラギノ角ゴ Pro W3"/>
              </a:rPr>
              <a:t>Establece en su número </a:t>
            </a:r>
            <a:r>
              <a:rPr lang="es-CL" altLang="es-CL" sz="1600" b="1" dirty="0" smtClean="0">
                <a:solidFill>
                  <a:schemeClr val="tx1"/>
                </a:solidFill>
                <a:ea typeface="ヒラギノ角ゴ Pro W3"/>
                <a:cs typeface="ヒラギノ角ゴ Pro W3"/>
              </a:rPr>
              <a:t>SEGUNDO:</a:t>
            </a:r>
            <a:endParaRPr lang="es-ES" altLang="es-CL" sz="1600" dirty="0" smtClean="0">
              <a:solidFill>
                <a:schemeClr val="tx1"/>
              </a:solidFill>
              <a:ea typeface="ヒラギノ角ゴ Pro W3"/>
              <a:cs typeface="ヒラギノ角ゴ Pro W3"/>
            </a:endParaRPr>
          </a:p>
          <a:p>
            <a:pPr algn="just">
              <a:buFont typeface="Arial" pitchFamily="34" charset="0"/>
              <a:buNone/>
            </a:pPr>
            <a:r>
              <a:rPr lang="es-CL" altLang="es-CL" dirty="0" smtClean="0">
                <a:solidFill>
                  <a:schemeClr val="tx1"/>
                </a:solidFill>
                <a:ea typeface="ヒラギノ角ゴ Pro W3"/>
                <a:cs typeface="ヒラギノ角ゴ Pro W3"/>
              </a:rPr>
              <a:t>	En materia de</a:t>
            </a:r>
            <a:r>
              <a:rPr lang="es-CL" altLang="es-CL" b="1" dirty="0" smtClean="0">
                <a:solidFill>
                  <a:schemeClr val="tx1"/>
                </a:solidFill>
                <a:ea typeface="ヒラギノ角ゴ Pro W3"/>
                <a:cs typeface="ヒラギノ角ゴ Pro W3"/>
              </a:rPr>
              <a:t> incentivos al retiro </a:t>
            </a:r>
            <a:r>
              <a:rPr lang="es-CL" altLang="es-CL" dirty="0" smtClean="0">
                <a:solidFill>
                  <a:schemeClr val="tx1"/>
                </a:solidFill>
                <a:ea typeface="ヒラギノ角ゴ Pro W3"/>
                <a:cs typeface="ヒラギノ角ゴ Pro W3"/>
              </a:rPr>
              <a:t>se acuerda avanzar a través de </a:t>
            </a:r>
            <a:r>
              <a:rPr lang="es-CL" altLang="es-CL" b="1" u="sng" dirty="0" smtClean="0">
                <a:solidFill>
                  <a:schemeClr val="tx1"/>
                </a:solidFill>
                <a:ea typeface="ヒラギノ角ゴ Pro W3"/>
                <a:cs typeface="ヒラギノ角ゴ Pro W3"/>
              </a:rPr>
              <a:t>acuerdos sectoriales</a:t>
            </a:r>
            <a:r>
              <a:rPr lang="es-CL" altLang="es-CL" dirty="0" smtClean="0">
                <a:solidFill>
                  <a:schemeClr val="tx1"/>
                </a:solidFill>
                <a:ea typeface="ヒラギノ角ゴ Pro W3"/>
                <a:cs typeface="ヒラギノ角ゴ Pro W3"/>
              </a:rPr>
              <a:t> durante el primer semestre del año 2015, los que deberán considerar como criterio general:</a:t>
            </a:r>
          </a:p>
          <a:p>
            <a:pPr lvl="1" algn="just">
              <a:buFontTx/>
              <a:buChar char="-"/>
            </a:pPr>
            <a:r>
              <a:rPr lang="es-CL" altLang="es-CL" sz="1800" b="1" u="sng" dirty="0" smtClean="0">
                <a:solidFill>
                  <a:schemeClr val="tx1"/>
                </a:solidFill>
                <a:ea typeface="ヒラギノ角ゴ Pro W3"/>
                <a:cs typeface="ヒラギノ角ゴ Pro W3"/>
              </a:rPr>
              <a:t>Que los nuevos mecanismos de incentivo tengan como base las leyes anteriores aplicables a cada sector,  y</a:t>
            </a:r>
          </a:p>
          <a:p>
            <a:pPr lvl="1" algn="just">
              <a:buFontTx/>
              <a:buChar char="-"/>
            </a:pPr>
            <a:r>
              <a:rPr lang="es-CL" altLang="es-CL" sz="1800" b="1" u="sng" dirty="0" smtClean="0">
                <a:solidFill>
                  <a:schemeClr val="tx1"/>
                </a:solidFill>
                <a:ea typeface="ヒラギノ角ゴ Pro W3"/>
                <a:cs typeface="ヒラギノ角ゴ Pro W3"/>
              </a:rPr>
              <a:t> Tengan una mayor vigencia. </a:t>
            </a:r>
          </a:p>
          <a:p>
            <a:pPr algn="just">
              <a:buFont typeface="Arial" pitchFamily="34" charset="0"/>
              <a:buNone/>
            </a:pPr>
            <a:r>
              <a:rPr lang="es-CL" altLang="es-CL" dirty="0" smtClean="0">
                <a:solidFill>
                  <a:schemeClr val="tx1"/>
                </a:solidFill>
                <a:ea typeface="ヒラギノ角ゴ Pro W3"/>
                <a:cs typeface="ヒラギノ角ゴ Pro W3"/>
              </a:rPr>
              <a:t>	</a:t>
            </a:r>
            <a:endParaRPr lang="es-ES" altLang="es-CL" sz="1800" dirty="0" smtClean="0">
              <a:solidFill>
                <a:schemeClr val="tx1"/>
              </a:solidFill>
              <a:ea typeface="ヒラギノ角ゴ Pro W3"/>
              <a:cs typeface="ヒラギノ角ゴ Pro W3"/>
            </a:endParaRPr>
          </a:p>
          <a:p>
            <a:endParaRPr lang="es-ES" altLang="es-CL" dirty="0" smtClean="0">
              <a:ea typeface="ヒラギノ角ゴ Pro W3"/>
              <a:cs typeface="ヒラギノ角ゴ Pro W3"/>
            </a:endParaRPr>
          </a:p>
        </p:txBody>
      </p:sp>
    </p:spTree>
    <p:extLst>
      <p:ext uri="{BB962C8B-B14F-4D97-AF65-F5344CB8AC3E}">
        <p14:creationId xmlns:p14="http://schemas.microsoft.com/office/powerpoint/2010/main" val="2488689946"/>
      </p:ext>
    </p:extLst>
  </p:cSld>
  <p:clrMapOvr>
    <a:masterClrMapping/>
  </p:clrMapOvr>
  <p:transition spd="slow"/>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lstStyle/>
          <a:p>
            <a:endParaRPr lang="es-MX" dirty="0"/>
          </a:p>
        </p:txBody>
      </p:sp>
    </p:spTree>
    <p:extLst>
      <p:ext uri="{BB962C8B-B14F-4D97-AF65-F5344CB8AC3E}">
        <p14:creationId xmlns:p14="http://schemas.microsoft.com/office/powerpoint/2010/main" val="23448134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79512" y="274638"/>
            <a:ext cx="8507288" cy="1143000"/>
          </a:xfrm>
        </p:spPr>
        <p:txBody>
          <a:bodyPr>
            <a:normAutofit fontScale="90000"/>
          </a:bodyPr>
          <a:lstStyle/>
          <a:p>
            <a:r>
              <a:rPr lang="es-MX" dirty="0" smtClean="0"/>
              <a:t>ARGUMENTOS TÉCNICOS VS POLÍTICOS</a:t>
            </a:r>
            <a:endParaRPr lang="es-MX" dirty="0"/>
          </a:p>
        </p:txBody>
      </p:sp>
      <p:sp>
        <p:nvSpPr>
          <p:cNvPr id="3" name="2 Marcador de contenido"/>
          <p:cNvSpPr>
            <a:spLocks noGrp="1"/>
          </p:cNvSpPr>
          <p:nvPr>
            <p:ph idx="1"/>
          </p:nvPr>
        </p:nvSpPr>
        <p:spPr>
          <a:xfrm>
            <a:off x="179512" y="1412776"/>
            <a:ext cx="8784976" cy="5184576"/>
          </a:xfrm>
        </p:spPr>
        <p:txBody>
          <a:bodyPr>
            <a:normAutofit fontScale="85000" lnSpcReduction="10000"/>
          </a:bodyPr>
          <a:lstStyle/>
          <a:p>
            <a:r>
              <a:rPr lang="es-MX" b="1" dirty="0" smtClean="0"/>
              <a:t>Primero </a:t>
            </a:r>
            <a:r>
              <a:rPr lang="es-MX" b="1" dirty="0"/>
              <a:t>hay que decidir el sistema de pensiones que queremos tener</a:t>
            </a:r>
            <a:r>
              <a:rPr lang="es-MX" dirty="0"/>
              <a:t> y solo ahí podemos iniciar el debate técnico sobre cómo llegar a ese objetivo</a:t>
            </a:r>
            <a:r>
              <a:rPr lang="es-MX" dirty="0" smtClean="0"/>
              <a:t>.(CIPER)</a:t>
            </a:r>
            <a:endParaRPr lang="es-MX" dirty="0"/>
          </a:p>
          <a:p>
            <a:r>
              <a:rPr lang="es-MX" dirty="0" smtClean="0"/>
              <a:t>El </a:t>
            </a:r>
            <a:r>
              <a:rPr lang="es-MX" dirty="0"/>
              <a:t>predominio del argumento técnico como respuesta a todo problema de política pública va en retirada</a:t>
            </a:r>
            <a:r>
              <a:rPr lang="es-MX" dirty="0" smtClean="0"/>
              <a:t>.</a:t>
            </a:r>
          </a:p>
          <a:p>
            <a:r>
              <a:rPr lang="es-MX" dirty="0" smtClean="0"/>
              <a:t>La </a:t>
            </a:r>
            <a:r>
              <a:rPr lang="es-MX" dirty="0"/>
              <a:t>legitimidad y solidaridad del sistema, entre otros argumentos políticos, han sido puestos en primer plano</a:t>
            </a:r>
            <a:r>
              <a:rPr lang="es-MX" dirty="0" smtClean="0"/>
              <a:t>.</a:t>
            </a:r>
          </a:p>
          <a:p>
            <a:r>
              <a:rPr lang="es-MX" dirty="0" smtClean="0"/>
              <a:t>El </a:t>
            </a:r>
            <a:r>
              <a:rPr lang="es-MX" dirty="0"/>
              <a:t>diseño del sistema incide sobre las pensiones entregadas y su sostenibilidad de largo plazo</a:t>
            </a:r>
            <a:r>
              <a:rPr lang="es-MX" dirty="0" smtClean="0"/>
              <a:t>.</a:t>
            </a:r>
          </a:p>
          <a:p>
            <a:r>
              <a:rPr lang="es-MX" dirty="0" smtClean="0"/>
              <a:t>También </a:t>
            </a:r>
            <a:r>
              <a:rPr lang="es-MX" dirty="0"/>
              <a:t>es fundamental analizar su interacción con </a:t>
            </a:r>
            <a:r>
              <a:rPr lang="es-MX" dirty="0">
                <a:solidFill>
                  <a:srgbClr val="FF0000"/>
                </a:solidFill>
              </a:rPr>
              <a:t>el mercado laboral </a:t>
            </a:r>
            <a:r>
              <a:rPr lang="es-MX" dirty="0" smtClean="0">
                <a:solidFill>
                  <a:srgbClr val="FF0000"/>
                </a:solidFill>
              </a:rPr>
              <a:t>?</a:t>
            </a:r>
            <a:r>
              <a:rPr lang="es-MX" dirty="0" smtClean="0"/>
              <a:t>y </a:t>
            </a:r>
            <a:r>
              <a:rPr lang="es-MX" dirty="0"/>
              <a:t>las condiciones macroeconómicas</a:t>
            </a:r>
            <a:r>
              <a:rPr lang="es-MX" dirty="0" smtClean="0"/>
              <a:t>.</a:t>
            </a:r>
          </a:p>
          <a:p>
            <a:r>
              <a:rPr lang="es-MX" dirty="0" smtClean="0"/>
              <a:t> </a:t>
            </a:r>
            <a:endParaRPr lang="es-MX" dirty="0"/>
          </a:p>
        </p:txBody>
      </p:sp>
    </p:spTree>
    <p:extLst>
      <p:ext uri="{BB962C8B-B14F-4D97-AF65-F5344CB8AC3E}">
        <p14:creationId xmlns:p14="http://schemas.microsoft.com/office/powerpoint/2010/main" val="210635056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52400" y="152400"/>
            <a:ext cx="8164513" cy="612775"/>
          </a:xfrm>
        </p:spPr>
        <p:txBody>
          <a:bodyPr/>
          <a:lstStyle/>
          <a:p>
            <a:pPr>
              <a:defRPr/>
            </a:pPr>
            <a:r>
              <a:rPr lang="es-CL" sz="2800" b="1" dirty="0" smtClean="0">
                <a:solidFill>
                  <a:srgbClr val="005FA1"/>
                </a:solidFill>
                <a:latin typeface="+mn-lt"/>
                <a:ea typeface="ヒラギノ角ゴ Pro W3"/>
                <a:cs typeface="Verdana" pitchFamily="34" charset="0"/>
              </a:rPr>
              <a:t>COBERTURA (BENEFICIARIOS)</a:t>
            </a:r>
            <a:endParaRPr lang="es-ES" sz="2800" b="1" dirty="0">
              <a:solidFill>
                <a:srgbClr val="005FA1"/>
              </a:solidFill>
              <a:latin typeface="+mn-lt"/>
              <a:ea typeface="ヒラギノ角ゴ Pro W3"/>
              <a:cs typeface="Verdana" pitchFamily="34" charset="0"/>
            </a:endParaRPr>
          </a:p>
        </p:txBody>
      </p:sp>
      <p:sp>
        <p:nvSpPr>
          <p:cNvPr id="3" name="2 Marcador de contenido"/>
          <p:cNvSpPr>
            <a:spLocks noGrp="1"/>
          </p:cNvSpPr>
          <p:nvPr>
            <p:ph idx="1"/>
          </p:nvPr>
        </p:nvSpPr>
        <p:spPr>
          <a:xfrm>
            <a:off x="152400" y="765175"/>
            <a:ext cx="8609013" cy="5688013"/>
          </a:xfrm>
        </p:spPr>
        <p:txBody>
          <a:bodyPr>
            <a:normAutofit fontScale="70000" lnSpcReduction="20000"/>
          </a:bodyPr>
          <a:lstStyle/>
          <a:p>
            <a:pPr algn="just">
              <a:buFont typeface="+mj-lt"/>
              <a:buAutoNum type="arabicPeriod"/>
              <a:defRPr/>
            </a:pPr>
            <a:r>
              <a:rPr lang="es-ES" dirty="0" smtClean="0">
                <a:solidFill>
                  <a:schemeClr val="tx1"/>
                </a:solidFill>
              </a:rPr>
              <a:t>Funcionarios municipales regidos por Título II l D.L. N° 3.551, de 1980 y por ley N° 18.883, que cumplan 60 años de edad si son mujeres y 65 años de edad si son hombres, dentro del período de vigencia de la ley. Las mujeres podrán acceder al beneficio a partir de los 60 años de edad y hasta los 65 años.</a:t>
            </a:r>
          </a:p>
          <a:p>
            <a:pPr algn="just">
              <a:buFont typeface="+mj-lt"/>
              <a:buAutoNum type="arabicPeriod"/>
              <a:defRPr/>
            </a:pPr>
            <a:endParaRPr lang="es-ES" dirty="0" smtClean="0">
              <a:solidFill>
                <a:schemeClr val="tx1"/>
              </a:solidFill>
            </a:endParaRPr>
          </a:p>
          <a:p>
            <a:pPr algn="just">
              <a:buFont typeface="+mj-lt"/>
              <a:buAutoNum type="arabicPeriod"/>
              <a:defRPr/>
            </a:pPr>
            <a:r>
              <a:rPr lang="es-ES" dirty="0" smtClean="0">
                <a:solidFill>
                  <a:schemeClr val="tx1"/>
                </a:solidFill>
              </a:rPr>
              <a:t>Funcionarios que hayan cumplido 60 años de edad en el caso de las mujeres, y 65 años de edad en el caso de los hombres, al 30 de junio de 2014. </a:t>
            </a:r>
          </a:p>
          <a:p>
            <a:pPr algn="just">
              <a:buFont typeface="+mj-lt"/>
              <a:buAutoNum type="arabicPeriod"/>
              <a:defRPr/>
            </a:pPr>
            <a:endParaRPr lang="es-ES" dirty="0" smtClean="0">
              <a:solidFill>
                <a:schemeClr val="tx1"/>
              </a:solidFill>
            </a:endParaRPr>
          </a:p>
          <a:p>
            <a:pPr algn="just">
              <a:buFont typeface="+mj-lt"/>
              <a:buAutoNum type="arabicPeriod"/>
              <a:defRPr/>
            </a:pPr>
            <a:r>
              <a:rPr lang="es-ES" dirty="0" smtClean="0">
                <a:solidFill>
                  <a:schemeClr val="tx1"/>
                </a:solidFill>
              </a:rPr>
              <a:t>Quienes hayan obtenido pensión de invalidez del D.L N°3.500, durante la vigencia de la ley o declaración de vacancia por salud irrecuperable, o de salud incompatible con el cargo, siempre que cumplan las edades y demás requisitos para acceder a los beneficios.</a:t>
            </a:r>
          </a:p>
          <a:p>
            <a:pPr algn="just">
              <a:buFont typeface="Arial" pitchFamily="34" charset="0"/>
              <a:buNone/>
              <a:defRPr/>
            </a:pPr>
            <a:endParaRPr lang="es-ES" dirty="0" smtClean="0">
              <a:solidFill>
                <a:srgbClr val="FF0000"/>
              </a:solidFill>
            </a:endParaRPr>
          </a:p>
          <a:p>
            <a:pPr algn="just">
              <a:buFont typeface="Arial" pitchFamily="34" charset="0"/>
              <a:buNone/>
              <a:defRPr/>
            </a:pPr>
            <a:r>
              <a:rPr lang="es-ES" dirty="0" smtClean="0">
                <a:solidFill>
                  <a:schemeClr val="tx1"/>
                </a:solidFill>
              </a:rPr>
              <a:t>	Las edades podrán rebajarse en los casos y situaciones a que se refiere el artículo 68 bis del D.L. N° 3.500 de 1980, por iguales causales, procedimientos y tiempo compatible.</a:t>
            </a:r>
            <a:endParaRPr lang="es-ES" dirty="0">
              <a:solidFill>
                <a:schemeClr val="accent1">
                  <a:lumMod val="75000"/>
                </a:schemeClr>
              </a:solidFill>
            </a:endParaRPr>
          </a:p>
        </p:txBody>
      </p:sp>
    </p:spTree>
    <p:extLst>
      <p:ext uri="{BB962C8B-B14F-4D97-AF65-F5344CB8AC3E}">
        <p14:creationId xmlns:p14="http://schemas.microsoft.com/office/powerpoint/2010/main" val="523343895"/>
      </p:ext>
    </p:extLst>
  </p:cSld>
  <p:clrMapOvr>
    <a:masterClrMapping/>
  </p:clrMapOvr>
  <p:transition spd="slow"/>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lstStyle/>
          <a:p>
            <a:endParaRPr lang="es-MX" dirty="0"/>
          </a:p>
        </p:txBody>
      </p:sp>
    </p:spTree>
    <p:extLst>
      <p:ext uri="{BB962C8B-B14F-4D97-AF65-F5344CB8AC3E}">
        <p14:creationId xmlns:p14="http://schemas.microsoft.com/office/powerpoint/2010/main" val="386012034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706090"/>
          </a:xfrm>
        </p:spPr>
        <p:txBody>
          <a:bodyPr>
            <a:normAutofit fontScale="90000"/>
          </a:bodyPr>
          <a:lstStyle/>
          <a:p>
            <a:pPr>
              <a:defRPr/>
            </a:pPr>
            <a:r>
              <a:rPr lang="es-CL" sz="2800" b="1" dirty="0" smtClean="0">
                <a:solidFill>
                  <a:schemeClr val="tx1"/>
                </a:solidFill>
                <a:latin typeface="+mn-lt"/>
                <a:ea typeface="ヒラギノ角ゴ Pro W3"/>
                <a:cs typeface="Verdana" pitchFamily="34" charset="0"/>
              </a:rPr>
              <a:t>COBERTURA: TRABAJADORES DE LOS CEMENTERIOS MUNICIPALES REGIDOS POR EL CÓDIGO DEL TRABAJO</a:t>
            </a:r>
            <a:endParaRPr lang="es-CL" sz="2800" b="1" dirty="0">
              <a:solidFill>
                <a:schemeClr val="tx1"/>
              </a:solidFill>
              <a:latin typeface="+mn-lt"/>
            </a:endParaRPr>
          </a:p>
        </p:txBody>
      </p:sp>
      <p:sp>
        <p:nvSpPr>
          <p:cNvPr id="35843" name="2 Marcador de contenido"/>
          <p:cNvSpPr>
            <a:spLocks noGrp="1"/>
          </p:cNvSpPr>
          <p:nvPr>
            <p:ph idx="1"/>
          </p:nvPr>
        </p:nvSpPr>
        <p:spPr>
          <a:xfrm>
            <a:off x="0" y="1124744"/>
            <a:ext cx="9144000" cy="5544616"/>
          </a:xfrm>
        </p:spPr>
        <p:txBody>
          <a:bodyPr>
            <a:normAutofit/>
          </a:bodyPr>
          <a:lstStyle/>
          <a:p>
            <a:pPr algn="just">
              <a:buFont typeface="Arial" pitchFamily="34" charset="0"/>
              <a:buNone/>
            </a:pPr>
            <a:r>
              <a:rPr lang="es-CL" altLang="es-CL" sz="1600" dirty="0" smtClean="0">
                <a:solidFill>
                  <a:schemeClr val="tx1"/>
                </a:solidFill>
                <a:ea typeface="ヒラギノ角ゴ Pro W3"/>
                <a:cs typeface="ヒラギノ角ゴ Pro W3"/>
              </a:rPr>
              <a:t>	</a:t>
            </a:r>
            <a:r>
              <a:rPr lang="es-CL" altLang="es-CL" sz="2000" dirty="0" smtClean="0">
                <a:solidFill>
                  <a:schemeClr val="tx1"/>
                </a:solidFill>
                <a:ea typeface="ヒラギノ角ゴ Pro W3"/>
                <a:cs typeface="ヒラギノ角ゴ Pro W3"/>
              </a:rPr>
              <a:t>Tendrán derecho a percibir sólo la </a:t>
            </a:r>
            <a:r>
              <a:rPr lang="es-CL" altLang="es-CL" sz="2000" b="1" dirty="0" smtClean="0">
                <a:solidFill>
                  <a:schemeClr val="tx1"/>
                </a:solidFill>
                <a:ea typeface="ヒラギノ角ゴ Pro W3"/>
                <a:cs typeface="ヒラギノ角ゴ Pro W3"/>
              </a:rPr>
              <a:t>bonificación adicional de cargo fiscal</a:t>
            </a:r>
            <a:r>
              <a:rPr lang="es-CL" altLang="es-CL" sz="2000" dirty="0" smtClean="0">
                <a:solidFill>
                  <a:schemeClr val="tx1"/>
                </a:solidFill>
                <a:ea typeface="ヒラギノ角ゴ Pro W3"/>
                <a:cs typeface="ヒラギノ角ゴ Pro W3"/>
              </a:rPr>
              <a:t>, los t</a:t>
            </a:r>
            <a:r>
              <a:rPr lang="es-ES" altLang="es-CL" sz="2000" dirty="0" err="1" smtClean="0">
                <a:solidFill>
                  <a:schemeClr val="tx1"/>
                </a:solidFill>
                <a:ea typeface="ヒラギノ角ゴ Pro W3"/>
                <a:cs typeface="ヒラギノ角ゴ Pro W3"/>
              </a:rPr>
              <a:t>rabajadores</a:t>
            </a:r>
            <a:r>
              <a:rPr lang="es-ES" altLang="es-CL" sz="2000" dirty="0" smtClean="0">
                <a:solidFill>
                  <a:schemeClr val="tx1"/>
                </a:solidFill>
                <a:ea typeface="ヒラギノ角ゴ Pro W3"/>
                <a:cs typeface="ヒラギノ角ゴ Pro W3"/>
              </a:rPr>
              <a:t> de los cementerios municipales regidos por el Código del Trabajo</a:t>
            </a:r>
            <a:r>
              <a:rPr lang="es-CL" altLang="es-CL" sz="2000" dirty="0" smtClean="0">
                <a:solidFill>
                  <a:schemeClr val="tx1"/>
                </a:solidFill>
                <a:ea typeface="ヒラギノ角ゴ Pro W3"/>
                <a:cs typeface="ヒラギノ角ゴ Pro W3"/>
              </a:rPr>
              <a:t>, siempre que cumplan con los requisitos que se señalan a continuación: </a:t>
            </a:r>
          </a:p>
          <a:p>
            <a:pPr algn="just">
              <a:buFont typeface="Arial" pitchFamily="34" charset="0"/>
              <a:buNone/>
            </a:pPr>
            <a:endParaRPr lang="es-CL" altLang="es-CL" sz="2000" dirty="0" smtClean="0">
              <a:solidFill>
                <a:schemeClr val="tx1"/>
              </a:solidFill>
              <a:ea typeface="ヒラギノ角ゴ Pro W3"/>
              <a:cs typeface="ヒラギノ角ゴ Pro W3"/>
            </a:endParaRPr>
          </a:p>
          <a:p>
            <a:pPr algn="just">
              <a:buFont typeface="Arial" pitchFamily="34" charset="0"/>
              <a:buNone/>
            </a:pPr>
            <a:r>
              <a:rPr lang="es-CL" altLang="es-CL" sz="2000" dirty="0" smtClean="0">
                <a:solidFill>
                  <a:schemeClr val="tx1"/>
                </a:solidFill>
                <a:ea typeface="ヒラギノ角ゴ Pro W3"/>
                <a:cs typeface="ヒラギノ角ゴ Pro W3"/>
              </a:rPr>
              <a:t>1.    Se encuentren afiliados al sistema de pensiones del decreto ley Nº 3.500. 1980,</a:t>
            </a:r>
          </a:p>
          <a:p>
            <a:pPr algn="just">
              <a:buFont typeface="Arial" pitchFamily="34" charset="0"/>
              <a:buNone/>
            </a:pPr>
            <a:endParaRPr lang="es-CL" altLang="es-CL" sz="2000" dirty="0" smtClean="0">
              <a:solidFill>
                <a:schemeClr val="tx1"/>
              </a:solidFill>
              <a:ea typeface="ヒラギノ角ゴ Pro W3"/>
              <a:cs typeface="ヒラギノ角ゴ Pro W3"/>
            </a:endParaRPr>
          </a:p>
          <a:p>
            <a:pPr algn="just">
              <a:buFont typeface="Arial" pitchFamily="34" charset="0"/>
              <a:buNone/>
            </a:pPr>
            <a:r>
              <a:rPr lang="es-CL" altLang="es-CL" sz="2000" dirty="0" smtClean="0">
                <a:solidFill>
                  <a:schemeClr val="tx1"/>
                </a:solidFill>
                <a:ea typeface="ヒラギノ角ゴ Pro W3"/>
                <a:cs typeface="ヒラギノ角ゴ Pro W3"/>
              </a:rPr>
              <a:t>2.  Tener a la fecha del cese de funciones, un mínimo de 10 años de servicio, continuos o discontinuos prestados en la administración municipal, computados en las mismas condiciones previamente indicadas, </a:t>
            </a:r>
          </a:p>
          <a:p>
            <a:pPr algn="just">
              <a:buFont typeface="Arial" pitchFamily="34" charset="0"/>
              <a:buNone/>
            </a:pPr>
            <a:endParaRPr lang="es-CL" altLang="es-CL" sz="2000" dirty="0" smtClean="0">
              <a:solidFill>
                <a:schemeClr val="tx1"/>
              </a:solidFill>
              <a:ea typeface="ヒラギノ角ゴ Pro W3"/>
              <a:cs typeface="ヒラギノ角ゴ Pro W3"/>
            </a:endParaRPr>
          </a:p>
          <a:p>
            <a:pPr algn="just">
              <a:buFont typeface="Arial" pitchFamily="34" charset="0"/>
              <a:buNone/>
            </a:pPr>
            <a:r>
              <a:rPr lang="es-CL" altLang="es-CL" sz="2000" dirty="0" smtClean="0">
                <a:solidFill>
                  <a:schemeClr val="tx1"/>
                </a:solidFill>
                <a:ea typeface="ヒラギノ角ゴ Pro W3"/>
                <a:cs typeface="ヒラギノ角ゴ Pro W3"/>
              </a:rPr>
              <a:t>3.  Cesar en el cargo o terminar el contrato de trabajo, sea por renuncia voluntaria, o por aplicación del inciso primero del artículo 161 del </a:t>
            </a:r>
            <a:r>
              <a:rPr lang="es-CL" altLang="es-CL" sz="2000" dirty="0" err="1" smtClean="0">
                <a:solidFill>
                  <a:schemeClr val="tx1"/>
                </a:solidFill>
                <a:ea typeface="ヒラギノ角ゴ Pro W3"/>
                <a:cs typeface="ヒラギノ角ゴ Pro W3"/>
              </a:rPr>
              <a:t>CdT</a:t>
            </a:r>
            <a:r>
              <a:rPr lang="es-CL" altLang="es-CL" sz="2000" dirty="0" smtClean="0">
                <a:solidFill>
                  <a:schemeClr val="tx1"/>
                </a:solidFill>
                <a:ea typeface="ヒラギノ角ゴ Pro W3"/>
                <a:cs typeface="ヒラギノ角ゴ Pro W3"/>
              </a:rPr>
              <a:t> dentro de plazos fijados, y</a:t>
            </a:r>
          </a:p>
          <a:p>
            <a:pPr algn="just">
              <a:buFont typeface="Arial" pitchFamily="34" charset="0"/>
              <a:buNone/>
            </a:pPr>
            <a:endParaRPr lang="es-CL" altLang="es-CL" sz="2000" dirty="0" smtClean="0">
              <a:solidFill>
                <a:schemeClr val="tx1"/>
              </a:solidFill>
              <a:ea typeface="ヒラギノ角ゴ Pro W3"/>
              <a:cs typeface="ヒラギノ角ゴ Pro W3"/>
            </a:endParaRPr>
          </a:p>
          <a:p>
            <a:pPr algn="just">
              <a:buFont typeface="Arial" pitchFamily="34" charset="0"/>
              <a:buNone/>
            </a:pPr>
            <a:r>
              <a:rPr lang="es-CL" altLang="es-CL" sz="2000" dirty="0" smtClean="0">
                <a:solidFill>
                  <a:schemeClr val="tx1"/>
                </a:solidFill>
                <a:ea typeface="ヒラギノ角ゴ Pro W3"/>
                <a:cs typeface="ヒラギノ角ゴ Pro W3"/>
              </a:rPr>
              <a:t>4. 	Cumplir</a:t>
            </a:r>
            <a:r>
              <a:rPr lang="es-ES" altLang="es-CL" sz="2000" dirty="0" smtClean="0">
                <a:solidFill>
                  <a:schemeClr val="tx1"/>
                </a:solidFill>
                <a:ea typeface="ヒラギノ角ゴ Pro W3"/>
                <a:cs typeface="ヒラギノ角ゴ Pro W3"/>
              </a:rPr>
              <a:t> 60 años de edad si son mujeres y 65 años de edad si son hombres, dentro del período de vigencia de la ley. Las mujeres podrán acceder al beneficio a partir de los 60 años de edad y hasta los 65 años.</a:t>
            </a:r>
            <a:endParaRPr lang="es-CL" altLang="es-CL" sz="2000" dirty="0" smtClean="0">
              <a:solidFill>
                <a:schemeClr val="tx1"/>
              </a:solidFill>
              <a:ea typeface="ヒラギノ角ゴ Pro W3"/>
              <a:cs typeface="ヒラギノ角ゴ Pro W3"/>
            </a:endParaRPr>
          </a:p>
        </p:txBody>
      </p:sp>
    </p:spTree>
    <p:extLst>
      <p:ext uri="{BB962C8B-B14F-4D97-AF65-F5344CB8AC3E}">
        <p14:creationId xmlns:p14="http://schemas.microsoft.com/office/powerpoint/2010/main" val="1498693202"/>
      </p:ext>
    </p:extLst>
  </p:cSld>
  <p:clrMapOvr>
    <a:masterClrMapping/>
  </p:clrMapOvr>
  <p:transition spd="slow"/>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normAutofit fontScale="47500" lnSpcReduction="20000"/>
          </a:bodyPr>
          <a:lstStyle/>
          <a:p>
            <a:r>
              <a:rPr lang="es-MX" dirty="0" smtClean="0"/>
              <a:t>Fuentes que participaron de la mesa política ayer, aseguraron que llevan unos cinco meses trabajando, lo que se ha traducido en cerca de 15 reuniones. Sin embargo, la de ayer fue la que tuvo la mayor asistencia, incluso fueron algunos representantes de partidos que habían llegado pocas veces a la instancia de negociación, como por ejemplo, el diputado PC Lautaro Carmona y un representante de la bancada socialista, partido que había dejado de participar en estas reuniones.</a:t>
            </a:r>
          </a:p>
          <a:p>
            <a:r>
              <a:rPr lang="es-MX" dirty="0" smtClean="0"/>
              <a:t>Pese al impasse de la semana pasada, algunos de los asistentes manifestaron que había un ambiente tranquilo y de conciliación. De hecho, si bien al principio el encuentro comenzó sin hacer alusión a lo ocurrido entre ambas autoridades, después de un rato la ministra </a:t>
            </a:r>
            <a:r>
              <a:rPr lang="es-MX" dirty="0" err="1" smtClean="0"/>
              <a:t>Krauss</a:t>
            </a:r>
            <a:r>
              <a:rPr lang="es-MX" dirty="0" smtClean="0"/>
              <a:t> aseguró que con sus declaraciones del jueves pasado no buscaba generar un escándalo, sino que era reflejo de su opinión personal. La titular de Trabajo habría pedido disculpas por si es que sus palabras pasaron a llevar a algún integrante de la mesa. Además, </a:t>
            </a:r>
            <a:r>
              <a:rPr lang="es-MX" dirty="0" err="1" smtClean="0"/>
              <a:t>Krauss</a:t>
            </a:r>
            <a:r>
              <a:rPr lang="es-MX" dirty="0" smtClean="0"/>
              <a:t> reiteró en varias oportunidades que está trabajando con el ministro de Hacienda y que confía plenamente en su rol.</a:t>
            </a:r>
          </a:p>
          <a:p>
            <a:r>
              <a:rPr lang="es-MX" dirty="0" smtClean="0"/>
              <a:t>La postura del ministro Valdés es seguir intentando avanzar en la búsqueda del acuerdo que le encomendó la Presidenta. De hecho, en la reunión de ayer se planteó la posibilidad de elaborar un informe con los niveles de acuerdo y desacuerdo que existen entre el Gobierno y los partidos. Este documento, según habría insinuado el ministro Valdés, sería concluido en las próximas dos a tres semanas.</a:t>
            </a:r>
          </a:p>
          <a:p>
            <a:r>
              <a:rPr lang="es-MX" dirty="0" smtClean="0"/>
              <a:t>Por último, fuentes conocedoras de las tratativas entre el Ejecutivo y las bancadas aseguraron que en la reunión del próximo lunes, se conversará sobre la institucionalidad paralela que podría ser la encargada de administrar ese 5% en caso de que se defina que no va a ser gestionado por las AFP.</a:t>
            </a:r>
          </a:p>
          <a:p>
            <a:r>
              <a:rPr lang="es-MX" b="1" dirty="0" smtClean="0"/>
              <a:t>""La mesa está más fuerte que nunca y en la próxima sesión tenemos que empezar a hablar ya de la institucionalidad".</a:t>
            </a:r>
            <a:endParaRPr lang="es-MX" dirty="0" smtClean="0"/>
          </a:p>
          <a:p>
            <a:endParaRPr lang="es-MX" dirty="0" smtClean="0"/>
          </a:p>
          <a:p>
            <a:endParaRPr lang="es-MX" dirty="0"/>
          </a:p>
        </p:txBody>
      </p:sp>
    </p:spTree>
    <p:extLst>
      <p:ext uri="{BB962C8B-B14F-4D97-AF65-F5344CB8AC3E}">
        <p14:creationId xmlns:p14="http://schemas.microsoft.com/office/powerpoint/2010/main" val="222382979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lstStyle/>
          <a:p>
            <a:endParaRPr lang="es-MX" dirty="0"/>
          </a:p>
        </p:txBody>
      </p:sp>
    </p:spTree>
    <p:extLst>
      <p:ext uri="{BB962C8B-B14F-4D97-AF65-F5344CB8AC3E}">
        <p14:creationId xmlns:p14="http://schemas.microsoft.com/office/powerpoint/2010/main" val="198710421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52400" y="152400"/>
            <a:ext cx="8164513" cy="684213"/>
          </a:xfrm>
        </p:spPr>
        <p:txBody>
          <a:bodyPr>
            <a:normAutofit fontScale="90000"/>
          </a:bodyPr>
          <a:lstStyle/>
          <a:p>
            <a:pPr>
              <a:defRPr/>
            </a:pPr>
            <a:r>
              <a:rPr lang="es-ES" cap="all" dirty="0" smtClean="0">
                <a:solidFill>
                  <a:srgbClr val="005FA1"/>
                </a:solidFill>
                <a:latin typeface="gobCL" charset="0"/>
                <a:cs typeface="gobCL"/>
                <a:sym typeface="Verdana Bold" charset="0"/>
              </a:rPr>
              <a:t>Vigencia</a:t>
            </a:r>
            <a:endParaRPr lang="es-ES" dirty="0">
              <a:solidFill>
                <a:srgbClr val="005FA1"/>
              </a:solidFill>
            </a:endParaRPr>
          </a:p>
        </p:txBody>
      </p:sp>
      <p:sp>
        <p:nvSpPr>
          <p:cNvPr id="36867" name="2 Marcador de contenido"/>
          <p:cNvSpPr>
            <a:spLocks noGrp="1"/>
          </p:cNvSpPr>
          <p:nvPr>
            <p:ph idx="1"/>
          </p:nvPr>
        </p:nvSpPr>
        <p:spPr>
          <a:xfrm>
            <a:off x="468313" y="1196975"/>
            <a:ext cx="7848600" cy="3600450"/>
          </a:xfrm>
        </p:spPr>
        <p:txBody>
          <a:bodyPr>
            <a:normAutofit lnSpcReduction="10000"/>
          </a:bodyPr>
          <a:lstStyle/>
          <a:p>
            <a:pPr algn="just">
              <a:buFont typeface="Arial" pitchFamily="34" charset="0"/>
              <a:buNone/>
            </a:pPr>
            <a:r>
              <a:rPr lang="es-ES" altLang="es-CL" sz="2800" smtClean="0">
                <a:ea typeface="ヒラギノ角ゴ Pro W3"/>
                <a:cs typeface="ヒラギノ角ゴ Pro W3"/>
              </a:rPr>
              <a:t>		</a:t>
            </a:r>
          </a:p>
          <a:p>
            <a:pPr algn="just">
              <a:buFont typeface="Arial" pitchFamily="34" charset="0"/>
              <a:buNone/>
            </a:pPr>
            <a:r>
              <a:rPr lang="es-ES" altLang="es-CL" sz="2800" smtClean="0">
                <a:ea typeface="ヒラギノ角ゴ Pro W3"/>
                <a:cs typeface="ヒラギノ角ゴ Pro W3"/>
              </a:rPr>
              <a:t>	1</a:t>
            </a:r>
            <a:r>
              <a:rPr lang="es-ES" altLang="es-CL" sz="2800" smtClean="0">
                <a:solidFill>
                  <a:schemeClr val="tx1"/>
                </a:solidFill>
                <a:ea typeface="ヒラギノ角ゴ Pro W3"/>
                <a:cs typeface="ヒラギノ角ゴ Pro W3"/>
              </a:rPr>
              <a:t>0</a:t>
            </a:r>
            <a:r>
              <a:rPr lang="es-ES" altLang="es-CL" sz="2800" smtClean="0">
                <a:solidFill>
                  <a:srgbClr val="FF0000"/>
                </a:solidFill>
                <a:ea typeface="ヒラギノ角ゴ Pro W3"/>
                <a:cs typeface="ヒラギノ角ゴ Pro W3"/>
              </a:rPr>
              <a:t> </a:t>
            </a:r>
            <a:r>
              <a:rPr lang="es-ES" altLang="es-CL" sz="2800" smtClean="0">
                <a:solidFill>
                  <a:schemeClr val="tx1"/>
                </a:solidFill>
                <a:ea typeface="ヒラギノ角ゴ Pro W3"/>
                <a:cs typeface="ヒラギノ角ゴ Pro W3"/>
              </a:rPr>
              <a:t>años de vigencia a contar del 1° de julio de 2014, y hasta el </a:t>
            </a:r>
            <a:r>
              <a:rPr lang="es-ES" altLang="es-CL" sz="2800" smtClean="0">
                <a:solidFill>
                  <a:srgbClr val="FF0000"/>
                </a:solidFill>
                <a:ea typeface="ヒラギノ角ゴ Pro W3"/>
                <a:cs typeface="ヒラギノ角ゴ Pro W3"/>
              </a:rPr>
              <a:t>31 de diciembre del año 2024</a:t>
            </a:r>
            <a:r>
              <a:rPr lang="es-ES" altLang="es-CL" sz="2800" smtClean="0">
                <a:solidFill>
                  <a:schemeClr val="tx1"/>
                </a:solidFill>
                <a:ea typeface="ヒラギノ角ゴ Pro W3"/>
                <a:cs typeface="ヒラギノ角ゴ Pro W3"/>
              </a:rPr>
              <a:t>, para quienes cumplan o </a:t>
            </a:r>
            <a:r>
              <a:rPr lang="es-CL" altLang="es-CL" sz="2800" smtClean="0">
                <a:solidFill>
                  <a:schemeClr val="tx1"/>
                </a:solidFill>
                <a:ea typeface="ヒラギノ角ゴ Pro W3"/>
                <a:cs typeface="ヒラギノ角ゴ Pro W3"/>
              </a:rPr>
              <a:t>hayan cumplido </a:t>
            </a:r>
            <a:r>
              <a:rPr lang="es-ES" altLang="es-CL" sz="2800" smtClean="0">
                <a:solidFill>
                  <a:schemeClr val="tx1"/>
                </a:solidFill>
                <a:ea typeface="ヒラギノ角ゴ Pro W3"/>
                <a:cs typeface="ヒラギノ角ゴ Pro W3"/>
              </a:rPr>
              <a:t>las edades para pensionarse entre dichas fechas (hombres, </a:t>
            </a:r>
            <a:r>
              <a:rPr lang="es-CL" altLang="es-CL" sz="2800" smtClean="0">
                <a:solidFill>
                  <a:schemeClr val="tx1"/>
                </a:solidFill>
                <a:ea typeface="ヒラギノ角ゴ Pro W3"/>
                <a:cs typeface="ヒラギノ角ゴ Pro W3"/>
              </a:rPr>
              <a:t>65 años y mujeres 60 años de edad).</a:t>
            </a:r>
          </a:p>
          <a:p>
            <a:pPr algn="just">
              <a:buFont typeface="Arial" pitchFamily="34" charset="0"/>
              <a:buNone/>
            </a:pPr>
            <a:r>
              <a:rPr lang="es-CL" altLang="es-CL" sz="2800" smtClean="0">
                <a:solidFill>
                  <a:schemeClr val="tx1"/>
                </a:solidFill>
                <a:ea typeface="ヒラギノ角ゴ Pro W3"/>
                <a:cs typeface="ヒラギノ角ゴ Pro W3"/>
              </a:rPr>
              <a:t>	</a:t>
            </a:r>
          </a:p>
          <a:p>
            <a:pPr algn="just">
              <a:buFont typeface="Arial" pitchFamily="34" charset="0"/>
              <a:buNone/>
            </a:pPr>
            <a:r>
              <a:rPr lang="es-CL" altLang="es-CL" sz="2800" smtClean="0">
                <a:solidFill>
                  <a:schemeClr val="tx1"/>
                </a:solidFill>
                <a:ea typeface="ヒラギノ角ゴ Pro W3"/>
                <a:cs typeface="ヒラギノ角ゴ Pro W3"/>
              </a:rPr>
              <a:t>	</a:t>
            </a:r>
            <a:endParaRPr lang="es-ES" altLang="es-CL" sz="2800" smtClean="0">
              <a:solidFill>
                <a:schemeClr val="tx1"/>
              </a:solidFill>
              <a:ea typeface="ヒラギノ角ゴ Pro W3"/>
              <a:cs typeface="ヒラギノ角ゴ Pro W3"/>
            </a:endParaRPr>
          </a:p>
          <a:p>
            <a:endParaRPr lang="es-ES" altLang="es-CL" smtClean="0">
              <a:ea typeface="ヒラギノ角ゴ Pro W3"/>
              <a:cs typeface="ヒラギノ角ゴ Pro W3"/>
            </a:endParaRPr>
          </a:p>
        </p:txBody>
      </p:sp>
    </p:spTree>
    <p:extLst>
      <p:ext uri="{BB962C8B-B14F-4D97-AF65-F5344CB8AC3E}">
        <p14:creationId xmlns:p14="http://schemas.microsoft.com/office/powerpoint/2010/main" val="2259939386"/>
      </p:ext>
    </p:extLst>
  </p:cSld>
  <p:clrMapOvr>
    <a:masterClrMapping/>
  </p:clrMapOvr>
  <p:transition spd="slow"/>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lstStyle/>
          <a:p>
            <a:endParaRPr lang="es-MX" dirty="0"/>
          </a:p>
        </p:txBody>
      </p:sp>
    </p:spTree>
    <p:extLst>
      <p:ext uri="{BB962C8B-B14F-4D97-AF65-F5344CB8AC3E}">
        <p14:creationId xmlns:p14="http://schemas.microsoft.com/office/powerpoint/2010/main" val="123595833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1 Título"/>
          <p:cNvSpPr>
            <a:spLocks noGrp="1"/>
          </p:cNvSpPr>
          <p:nvPr>
            <p:ph type="title"/>
          </p:nvPr>
        </p:nvSpPr>
        <p:spPr/>
        <p:txBody>
          <a:bodyPr>
            <a:normAutofit fontScale="90000"/>
          </a:bodyPr>
          <a:lstStyle/>
          <a:p>
            <a:pPr algn="ctr"/>
            <a:r>
              <a:rPr lang="es-CL" altLang="es-CL" b="1" smtClean="0">
                <a:latin typeface="Verdana" pitchFamily="34" charset="0"/>
                <a:ea typeface="ヒラギノ角ゴ Pro W3"/>
                <a:cs typeface="Verdana" pitchFamily="34" charset="0"/>
              </a:rPr>
              <a:t/>
            </a:r>
            <a:br>
              <a:rPr lang="es-CL" altLang="es-CL" b="1" smtClean="0">
                <a:latin typeface="Verdana" pitchFamily="34" charset="0"/>
                <a:ea typeface="ヒラギノ角ゴ Pro W3"/>
                <a:cs typeface="Verdana" pitchFamily="34" charset="0"/>
              </a:rPr>
            </a:br>
            <a:endParaRPr lang="es-ES" altLang="es-CL" smtClean="0">
              <a:latin typeface="Verdana" pitchFamily="34" charset="0"/>
              <a:ea typeface="ヒラギノ角ゴ Pro W3"/>
              <a:cs typeface="Verdana" pitchFamily="34" charset="0"/>
            </a:endParaRPr>
          </a:p>
        </p:txBody>
      </p:sp>
      <p:sp>
        <p:nvSpPr>
          <p:cNvPr id="3" name="2 Marcador de contenido"/>
          <p:cNvSpPr>
            <a:spLocks noGrp="1"/>
          </p:cNvSpPr>
          <p:nvPr>
            <p:ph idx="1"/>
          </p:nvPr>
        </p:nvSpPr>
        <p:spPr>
          <a:xfrm>
            <a:off x="250825" y="1773238"/>
            <a:ext cx="8177213" cy="3284537"/>
          </a:xfrm>
        </p:spPr>
        <p:txBody>
          <a:bodyPr>
            <a:normAutofit fontScale="85000" lnSpcReduction="20000"/>
          </a:bodyPr>
          <a:lstStyle/>
          <a:p>
            <a:pPr marL="457200" indent="-457200" algn="just">
              <a:buFont typeface="+mj-lt"/>
              <a:buAutoNum type="arabicPeriod"/>
              <a:defRPr/>
            </a:pPr>
            <a:r>
              <a:rPr lang="es-CL" dirty="0" smtClean="0">
                <a:solidFill>
                  <a:schemeClr val="tx1"/>
                </a:solidFill>
              </a:rPr>
              <a:t>Bonificación por retiro voluntario, de cargo municipal.</a:t>
            </a:r>
          </a:p>
          <a:p>
            <a:pPr marL="457200" indent="-457200" algn="just">
              <a:buFont typeface="+mj-lt"/>
              <a:buAutoNum type="arabicPeriod"/>
              <a:defRPr/>
            </a:pPr>
            <a:endParaRPr lang="es-CL" dirty="0" smtClean="0">
              <a:solidFill>
                <a:schemeClr val="tx1"/>
              </a:solidFill>
            </a:endParaRPr>
          </a:p>
          <a:p>
            <a:pPr marL="457200" indent="-457200" algn="just">
              <a:buFont typeface="+mj-lt"/>
              <a:buAutoNum type="arabicPeriod"/>
              <a:defRPr/>
            </a:pPr>
            <a:r>
              <a:rPr lang="es-CL" dirty="0" smtClean="0">
                <a:solidFill>
                  <a:schemeClr val="tx1"/>
                </a:solidFill>
              </a:rPr>
              <a:t>Bonificación adicional, de cargo fiscal.</a:t>
            </a:r>
          </a:p>
          <a:p>
            <a:pPr marL="457200" indent="-457200" algn="just">
              <a:buFont typeface="+mj-lt"/>
              <a:buAutoNum type="arabicPeriod"/>
              <a:defRPr/>
            </a:pPr>
            <a:endParaRPr lang="es-CL" dirty="0" smtClean="0">
              <a:solidFill>
                <a:schemeClr val="tx1"/>
              </a:solidFill>
            </a:endParaRPr>
          </a:p>
          <a:p>
            <a:pPr marL="457200" indent="-457200" algn="just">
              <a:buFont typeface="+mj-lt"/>
              <a:buAutoNum type="arabicPeriod"/>
              <a:defRPr/>
            </a:pPr>
            <a:r>
              <a:rPr lang="es-CL" dirty="0" smtClean="0">
                <a:solidFill>
                  <a:srgbClr val="FF0000"/>
                </a:solidFill>
              </a:rPr>
              <a:t>Bono por antigüedad, de cargo fiscal.</a:t>
            </a:r>
          </a:p>
          <a:p>
            <a:pPr marL="457200" indent="-457200" algn="just">
              <a:buFont typeface="+mj-lt"/>
              <a:buAutoNum type="arabicPeriod"/>
              <a:defRPr/>
            </a:pPr>
            <a:endParaRPr lang="es-CL" dirty="0" smtClean="0">
              <a:solidFill>
                <a:schemeClr val="tx1"/>
              </a:solidFill>
            </a:endParaRPr>
          </a:p>
          <a:p>
            <a:pPr marL="457200" indent="-457200" algn="just">
              <a:buFont typeface="+mj-lt"/>
              <a:buAutoNum type="arabicPeriod"/>
              <a:defRPr/>
            </a:pPr>
            <a:r>
              <a:rPr lang="es-CL" dirty="0" smtClean="0">
                <a:solidFill>
                  <a:schemeClr val="tx1"/>
                </a:solidFill>
              </a:rPr>
              <a:t>Compatibilidad de plazos para postular al bono post laboral de la ley N°20.305.</a:t>
            </a:r>
          </a:p>
          <a:p>
            <a:pPr marL="457200" indent="-457200" algn="just">
              <a:buFont typeface="+mj-lt"/>
              <a:buAutoNum type="arabicPeriod"/>
              <a:defRPr/>
            </a:pPr>
            <a:endParaRPr lang="es-CL" dirty="0" smtClean="0">
              <a:solidFill>
                <a:schemeClr val="tx1"/>
              </a:solidFill>
            </a:endParaRPr>
          </a:p>
          <a:p>
            <a:pPr algn="just">
              <a:buFont typeface="Arial" pitchFamily="34" charset="0"/>
              <a:buNone/>
              <a:defRPr/>
            </a:pPr>
            <a:endParaRPr lang="es-CL" sz="2400" dirty="0" smtClean="0">
              <a:solidFill>
                <a:schemeClr val="tx1"/>
              </a:solidFill>
            </a:endParaRPr>
          </a:p>
          <a:p>
            <a:pPr algn="just">
              <a:buFont typeface="Arial" pitchFamily="34" charset="0"/>
              <a:buNone/>
              <a:defRPr/>
            </a:pPr>
            <a:endParaRPr lang="es-CL" sz="2400" dirty="0" smtClean="0">
              <a:solidFill>
                <a:schemeClr val="tx1"/>
              </a:solidFill>
            </a:endParaRPr>
          </a:p>
          <a:p>
            <a:pPr algn="just">
              <a:buFont typeface="Arial" pitchFamily="34" charset="0"/>
              <a:buNone/>
              <a:defRPr/>
            </a:pPr>
            <a:endParaRPr lang="es-ES" sz="3200" b="1" dirty="0" smtClean="0">
              <a:solidFill>
                <a:srgbClr val="005FA1"/>
              </a:solidFill>
            </a:endParaRPr>
          </a:p>
        </p:txBody>
      </p:sp>
      <p:sp>
        <p:nvSpPr>
          <p:cNvPr id="5" name="4 Rectángulo"/>
          <p:cNvSpPr/>
          <p:nvPr/>
        </p:nvSpPr>
        <p:spPr>
          <a:xfrm>
            <a:off x="692150" y="557213"/>
            <a:ext cx="6480175" cy="522287"/>
          </a:xfrm>
          <a:prstGeom prst="rect">
            <a:avLst/>
          </a:prstGeom>
        </p:spPr>
        <p:txBody>
          <a:bodyPr>
            <a:spAutoFit/>
          </a:bodyPr>
          <a:lstStyle/>
          <a:p>
            <a:pPr eaLnBrk="1" hangingPunct="1">
              <a:defRPr/>
            </a:pPr>
            <a:r>
              <a:rPr lang="es-CL" sz="2800" cap="all" dirty="0">
                <a:solidFill>
                  <a:srgbClr val="005FA1"/>
                </a:solidFill>
                <a:latin typeface="gobCL" charset="0"/>
                <a:cs typeface="gobCL"/>
                <a:sym typeface="Verdana Bold" charset="0"/>
              </a:rPr>
              <a:t>BENEFICIOS</a:t>
            </a:r>
            <a:endParaRPr lang="es-ES" sz="2800" dirty="0">
              <a:solidFill>
                <a:srgbClr val="005FA1"/>
              </a:solidFill>
            </a:endParaRPr>
          </a:p>
        </p:txBody>
      </p:sp>
    </p:spTree>
    <p:extLst>
      <p:ext uri="{BB962C8B-B14F-4D97-AF65-F5344CB8AC3E}">
        <p14:creationId xmlns:p14="http://schemas.microsoft.com/office/powerpoint/2010/main" val="3022976203"/>
      </p:ext>
    </p:extLst>
  </p:cSld>
  <p:clrMapOvr>
    <a:masterClrMapping/>
  </p:clrMapOvr>
  <p:transition spd="slow"/>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lstStyle/>
          <a:p>
            <a:endParaRPr lang="es-MX" dirty="0"/>
          </a:p>
        </p:txBody>
      </p:sp>
    </p:spTree>
    <p:extLst>
      <p:ext uri="{BB962C8B-B14F-4D97-AF65-F5344CB8AC3E}">
        <p14:creationId xmlns:p14="http://schemas.microsoft.com/office/powerpoint/2010/main" val="91143984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1 Título"/>
          <p:cNvSpPr>
            <a:spLocks noGrp="1"/>
          </p:cNvSpPr>
          <p:nvPr>
            <p:ph type="title"/>
          </p:nvPr>
        </p:nvSpPr>
        <p:spPr>
          <a:xfrm>
            <a:off x="165100" y="260350"/>
            <a:ext cx="8164513" cy="973138"/>
          </a:xfrm>
        </p:spPr>
        <p:txBody>
          <a:bodyPr/>
          <a:lstStyle/>
          <a:p>
            <a:r>
              <a:rPr lang="es-CL" altLang="es-CL" sz="3200" smtClean="0">
                <a:latin typeface="Verdana" pitchFamily="34" charset="0"/>
                <a:ea typeface="ヒラギノ角ゴ Pro W3"/>
                <a:cs typeface="Verdana" pitchFamily="34" charset="0"/>
              </a:rPr>
              <a:t>Bonificación por retiro voluntario</a:t>
            </a:r>
          </a:p>
        </p:txBody>
      </p:sp>
      <p:sp>
        <p:nvSpPr>
          <p:cNvPr id="38915" name="2 Marcador de contenido"/>
          <p:cNvSpPr>
            <a:spLocks noGrp="1"/>
          </p:cNvSpPr>
          <p:nvPr>
            <p:ph idx="1"/>
          </p:nvPr>
        </p:nvSpPr>
        <p:spPr>
          <a:xfrm>
            <a:off x="152400" y="1233488"/>
            <a:ext cx="8177213" cy="5219700"/>
          </a:xfrm>
        </p:spPr>
        <p:txBody>
          <a:bodyPr>
            <a:normAutofit fontScale="70000" lnSpcReduction="20000"/>
          </a:bodyPr>
          <a:lstStyle/>
          <a:p>
            <a:pPr algn="just">
              <a:buFont typeface="Arial" pitchFamily="34" charset="0"/>
              <a:buNone/>
            </a:pPr>
            <a:r>
              <a:rPr lang="es-CL" altLang="es-CL" smtClean="0">
                <a:solidFill>
                  <a:schemeClr val="tx1"/>
                </a:solidFill>
                <a:ea typeface="ヒラギノ角ゴ Pro W3"/>
                <a:cs typeface="ヒラギノ角ゴ Pro W3"/>
              </a:rPr>
              <a:t>	Un mes de remuneración por cada año de servicio o fracción superior a 6 meses prestados por el funcionario en la administración municipal, </a:t>
            </a:r>
            <a:r>
              <a:rPr lang="es-CL" altLang="es-CL" b="1" smtClean="0">
                <a:solidFill>
                  <a:schemeClr val="tx1"/>
                </a:solidFill>
                <a:ea typeface="ヒラギノ角ゴ Pro W3"/>
                <a:cs typeface="ヒラギノ角ゴ Pro W3"/>
              </a:rPr>
              <a:t>con un máximo de 6 meses</a:t>
            </a:r>
            <a:r>
              <a:rPr lang="es-CL" altLang="es-CL" smtClean="0">
                <a:solidFill>
                  <a:schemeClr val="tx1"/>
                </a:solidFill>
                <a:ea typeface="ヒラギノ角ゴ Pro W3"/>
                <a:cs typeface="ヒラギノ角ゴ Pro W3"/>
              </a:rPr>
              <a:t>.</a:t>
            </a:r>
          </a:p>
          <a:p>
            <a:pPr algn="just">
              <a:buFont typeface="Arial" pitchFamily="34" charset="0"/>
              <a:buNone/>
            </a:pPr>
            <a:endParaRPr lang="es-CL" altLang="es-CL" smtClean="0">
              <a:solidFill>
                <a:schemeClr val="tx1"/>
              </a:solidFill>
              <a:ea typeface="ヒラギノ角ゴ Pro W3"/>
              <a:cs typeface="ヒラギノ角ゴ Pro W3"/>
            </a:endParaRPr>
          </a:p>
          <a:p>
            <a:pPr algn="just">
              <a:buFont typeface="Arial" pitchFamily="34" charset="0"/>
              <a:buNone/>
            </a:pPr>
            <a:r>
              <a:rPr lang="es-CL" altLang="es-CL" smtClean="0">
                <a:solidFill>
                  <a:schemeClr val="tx1"/>
                </a:solidFill>
                <a:ea typeface="ヒラギノ角ゴ Pro W3"/>
                <a:cs typeface="ヒラギノ角ゴ Pro W3"/>
              </a:rPr>
              <a:t>	</a:t>
            </a:r>
            <a:r>
              <a:rPr lang="es-CL" altLang="es-CL" b="1" smtClean="0">
                <a:solidFill>
                  <a:schemeClr val="tx1"/>
                </a:solidFill>
                <a:ea typeface="ヒラギノ角ゴ Pro W3"/>
                <a:cs typeface="ヒラギノ角ゴ Pro W3"/>
              </a:rPr>
              <a:t>Alcalde</a:t>
            </a:r>
            <a:r>
              <a:rPr lang="es-CL" altLang="es-CL" smtClean="0">
                <a:solidFill>
                  <a:schemeClr val="tx1"/>
                </a:solidFill>
                <a:ea typeface="ヒラギノ角ゴ Pro W3"/>
                <a:cs typeface="ヒラギノ角ゴ Pro W3"/>
              </a:rPr>
              <a:t>, previo acuerdo del Concejo, </a:t>
            </a:r>
            <a:r>
              <a:rPr lang="es-CL" altLang="es-CL" b="1" smtClean="0">
                <a:solidFill>
                  <a:schemeClr val="tx1"/>
                </a:solidFill>
                <a:ea typeface="ヒラギノ角ゴ Pro W3"/>
                <a:cs typeface="ヒラギノ角ゴ Pro W3"/>
              </a:rPr>
              <a:t>podrá otorgar una bonificación por retiro complementaria</a:t>
            </a:r>
            <a:r>
              <a:rPr lang="es-CL" altLang="es-CL" smtClean="0">
                <a:solidFill>
                  <a:schemeClr val="tx1"/>
                </a:solidFill>
                <a:ea typeface="ヒラギノ角ゴ Pro W3"/>
                <a:cs typeface="ヒラギノ角ゴ Pro W3"/>
              </a:rPr>
              <a:t> la que en conjunto con la anterior no podrá sobrepasar los años de servicio prestados en la administración municipal, ni ser superior a 11 meses de bonificación.</a:t>
            </a:r>
          </a:p>
          <a:p>
            <a:pPr algn="just">
              <a:buFont typeface="Arial" pitchFamily="34" charset="0"/>
              <a:buNone/>
            </a:pPr>
            <a:endParaRPr lang="es-CL" altLang="es-CL" smtClean="0">
              <a:solidFill>
                <a:schemeClr val="tx1"/>
              </a:solidFill>
              <a:ea typeface="ヒラギノ角ゴ Pro W3"/>
              <a:cs typeface="ヒラギノ角ゴ Pro W3"/>
            </a:endParaRPr>
          </a:p>
          <a:p>
            <a:pPr algn="just">
              <a:buFont typeface="Arial" pitchFamily="34" charset="0"/>
              <a:buNone/>
            </a:pPr>
            <a:r>
              <a:rPr lang="es-CL" altLang="es-CL" smtClean="0">
                <a:solidFill>
                  <a:schemeClr val="tx1"/>
                </a:solidFill>
                <a:ea typeface="ヒラギノ角ゴ Pro W3"/>
                <a:cs typeface="ヒラギノ角ゴ Pro W3"/>
              </a:rPr>
              <a:t>	Se reconocerán los períodos discontinuos, siempre que ellos sean superiores a un año, o al menos, uno de ellos sea superior a 5 años.</a:t>
            </a:r>
          </a:p>
          <a:p>
            <a:pPr algn="just">
              <a:buFont typeface="Arial" pitchFamily="34" charset="0"/>
              <a:buNone/>
            </a:pPr>
            <a:endParaRPr lang="es-CL" altLang="es-CL" smtClean="0">
              <a:solidFill>
                <a:schemeClr val="tx1"/>
              </a:solidFill>
              <a:ea typeface="ヒラギノ角ゴ Pro W3"/>
              <a:cs typeface="ヒラギノ角ゴ Pro W3"/>
            </a:endParaRPr>
          </a:p>
          <a:p>
            <a:pPr algn="just">
              <a:buFont typeface="Arial" pitchFamily="34" charset="0"/>
              <a:buNone/>
            </a:pPr>
            <a:r>
              <a:rPr lang="es-CL" altLang="es-CL" b="1" smtClean="0">
                <a:solidFill>
                  <a:schemeClr val="tx1"/>
                </a:solidFill>
                <a:ea typeface="ヒラギノ角ゴ Pro W3"/>
                <a:cs typeface="ヒラギノ角ゴ Pro W3"/>
              </a:rPr>
              <a:t>	Base de cálculo: </a:t>
            </a:r>
            <a:r>
              <a:rPr lang="es-CL" altLang="es-CL" smtClean="0">
                <a:solidFill>
                  <a:schemeClr val="tx1"/>
                </a:solidFill>
                <a:ea typeface="ヒラギノ角ゴ Pro W3"/>
                <a:cs typeface="ヒラギノ角ゴ Pro W3"/>
              </a:rPr>
              <a:t>Promedio de las remuneraciones mensuales de los últimos 12 meses inmediatamente anteriores al cese, actualizados según IPC entregado por el INE.</a:t>
            </a:r>
          </a:p>
          <a:p>
            <a:pPr algn="just">
              <a:buFont typeface="Arial" pitchFamily="34" charset="0"/>
              <a:buNone/>
            </a:pPr>
            <a:endParaRPr lang="es-CL" altLang="es-CL" smtClean="0">
              <a:solidFill>
                <a:schemeClr val="tx1"/>
              </a:solidFill>
              <a:ea typeface="ヒラギノ角ゴ Pro W3"/>
              <a:cs typeface="ヒラギノ角ゴ Pro W3"/>
            </a:endParaRPr>
          </a:p>
          <a:p>
            <a:pPr algn="just">
              <a:buFont typeface="Arial" pitchFamily="34" charset="0"/>
              <a:buNone/>
            </a:pPr>
            <a:endParaRPr lang="es-CL" altLang="es-CL" smtClean="0">
              <a:solidFill>
                <a:schemeClr val="tx1"/>
              </a:solidFill>
              <a:ea typeface="ヒラギノ角ゴ Pro W3"/>
              <a:cs typeface="ヒラギノ角ゴ Pro W3"/>
            </a:endParaRPr>
          </a:p>
          <a:p>
            <a:pPr>
              <a:buFont typeface="Arial" pitchFamily="34" charset="0"/>
              <a:buNone/>
            </a:pPr>
            <a:endParaRPr lang="es-CL" altLang="es-CL" smtClean="0">
              <a:ea typeface="ヒラギノ角ゴ Pro W3"/>
              <a:cs typeface="ヒラギノ角ゴ Pro W3"/>
            </a:endParaRPr>
          </a:p>
          <a:p>
            <a:pPr>
              <a:buFont typeface="Arial" pitchFamily="34" charset="0"/>
              <a:buNone/>
            </a:pPr>
            <a:endParaRPr lang="es-CL" altLang="es-CL" smtClean="0">
              <a:ea typeface="ヒラギノ角ゴ Pro W3"/>
              <a:cs typeface="ヒラギノ角ゴ Pro W3"/>
            </a:endParaRPr>
          </a:p>
        </p:txBody>
      </p:sp>
    </p:spTree>
    <p:extLst>
      <p:ext uri="{BB962C8B-B14F-4D97-AF65-F5344CB8AC3E}">
        <p14:creationId xmlns:p14="http://schemas.microsoft.com/office/powerpoint/2010/main" val="3338384877"/>
      </p:ext>
    </p:extLst>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LOS TEMAS A TRATAR </a:t>
            </a:r>
            <a:endParaRPr lang="es-MX" dirty="0"/>
          </a:p>
        </p:txBody>
      </p:sp>
      <p:sp>
        <p:nvSpPr>
          <p:cNvPr id="3" name="2 Marcador de contenido"/>
          <p:cNvSpPr>
            <a:spLocks noGrp="1"/>
          </p:cNvSpPr>
          <p:nvPr>
            <p:ph idx="1"/>
          </p:nvPr>
        </p:nvSpPr>
        <p:spPr/>
        <p:txBody>
          <a:bodyPr/>
          <a:lstStyle/>
          <a:p>
            <a:r>
              <a:rPr lang="es-MX" dirty="0" smtClean="0"/>
              <a:t>1.- LO QUE ENTREGA EL SISTEMA DE  AFP</a:t>
            </a:r>
          </a:p>
          <a:p>
            <a:r>
              <a:rPr lang="es-MX" dirty="0" smtClean="0"/>
              <a:t>2.- PROPUESTAS PARA RETIRO VOLUNTARIO</a:t>
            </a:r>
          </a:p>
          <a:p>
            <a:r>
              <a:rPr lang="es-MX" dirty="0" smtClean="0"/>
              <a:t>3.-LOS MAQUILLAJES AL SISTEMA </a:t>
            </a:r>
          </a:p>
          <a:p>
            <a:r>
              <a:rPr lang="es-MX" dirty="0" smtClean="0"/>
              <a:t>4.-LAS ALTERNATIVAS DE FONDO.</a:t>
            </a:r>
          </a:p>
          <a:p>
            <a:endParaRPr lang="es-MX" dirty="0"/>
          </a:p>
          <a:p>
            <a:r>
              <a:rPr lang="es-MX" smtClean="0"/>
              <a:t>Articulo 45 bis.</a:t>
            </a:r>
          </a:p>
          <a:p>
            <a:endParaRPr lang="es-MX" dirty="0"/>
          </a:p>
        </p:txBody>
      </p:sp>
    </p:spTree>
    <p:extLst>
      <p:ext uri="{BB962C8B-B14F-4D97-AF65-F5344CB8AC3E}">
        <p14:creationId xmlns:p14="http://schemas.microsoft.com/office/powerpoint/2010/main" val="55865880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lstStyle/>
          <a:p>
            <a:endParaRPr lang="es-MX" dirty="0"/>
          </a:p>
        </p:txBody>
      </p:sp>
    </p:spTree>
    <p:extLst>
      <p:ext uri="{BB962C8B-B14F-4D97-AF65-F5344CB8AC3E}">
        <p14:creationId xmlns:p14="http://schemas.microsoft.com/office/powerpoint/2010/main" val="235823039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1 Título"/>
          <p:cNvSpPr>
            <a:spLocks noGrp="1"/>
          </p:cNvSpPr>
          <p:nvPr>
            <p:ph type="title"/>
          </p:nvPr>
        </p:nvSpPr>
        <p:spPr/>
        <p:txBody>
          <a:bodyPr>
            <a:normAutofit fontScale="90000"/>
          </a:bodyPr>
          <a:lstStyle/>
          <a:p>
            <a:r>
              <a:rPr lang="es-CL" altLang="es-CL" smtClean="0">
                <a:latin typeface="Verdana" pitchFamily="34" charset="0"/>
                <a:ea typeface="ヒラギノ角ゴ Pro W3"/>
                <a:cs typeface="Verdana" pitchFamily="34" charset="0"/>
              </a:rPr>
              <a:t>Características Bonificación por Retiro Voluntario</a:t>
            </a:r>
          </a:p>
        </p:txBody>
      </p:sp>
      <p:sp>
        <p:nvSpPr>
          <p:cNvPr id="39939" name="2 Marcador de contenido"/>
          <p:cNvSpPr>
            <a:spLocks noGrp="1"/>
          </p:cNvSpPr>
          <p:nvPr>
            <p:ph idx="1"/>
          </p:nvPr>
        </p:nvSpPr>
        <p:spPr>
          <a:xfrm>
            <a:off x="251520" y="1700212"/>
            <a:ext cx="8496944" cy="4177059"/>
          </a:xfrm>
        </p:spPr>
        <p:txBody>
          <a:bodyPr>
            <a:normAutofit fontScale="85000" lnSpcReduction="20000"/>
          </a:bodyPr>
          <a:lstStyle/>
          <a:p>
            <a:pPr algn="just"/>
            <a:r>
              <a:rPr lang="es-CL" altLang="es-CL" sz="4600" b="1" dirty="0" smtClean="0">
                <a:solidFill>
                  <a:schemeClr val="tx1"/>
                </a:solidFill>
                <a:ea typeface="ヒラギノ角ゴ Pro W3"/>
                <a:cs typeface="ヒラギノ角ゴ Pro W3"/>
              </a:rPr>
              <a:t>Es de cargo municipal</a:t>
            </a:r>
            <a:r>
              <a:rPr lang="es-CL" altLang="es-CL" sz="4600" dirty="0" smtClean="0">
                <a:solidFill>
                  <a:schemeClr val="tx1"/>
                </a:solidFill>
                <a:ea typeface="ヒラギノ角ゴ Pro W3"/>
                <a:cs typeface="ヒラギノ角ゴ Pro W3"/>
              </a:rPr>
              <a:t>.</a:t>
            </a:r>
          </a:p>
          <a:p>
            <a:pPr algn="just"/>
            <a:endParaRPr lang="es-CL" altLang="es-CL" sz="4600" dirty="0" smtClean="0">
              <a:solidFill>
                <a:schemeClr val="tx1"/>
              </a:solidFill>
              <a:ea typeface="ヒラギノ角ゴ Pro W3"/>
              <a:cs typeface="ヒラギノ角ゴ Pro W3"/>
            </a:endParaRPr>
          </a:p>
          <a:p>
            <a:pPr algn="just"/>
            <a:r>
              <a:rPr lang="es-CL" altLang="es-CL" sz="4600" dirty="0" smtClean="0">
                <a:solidFill>
                  <a:schemeClr val="tx1"/>
                </a:solidFill>
                <a:ea typeface="ヒラギノ角ゴ Pro W3"/>
                <a:cs typeface="ヒラギノ角ゴ Pro W3"/>
              </a:rPr>
              <a:t>No constituye remuneración.</a:t>
            </a:r>
          </a:p>
          <a:p>
            <a:pPr algn="just"/>
            <a:endParaRPr lang="es-CL" altLang="es-CL" sz="4600" dirty="0" smtClean="0">
              <a:solidFill>
                <a:schemeClr val="tx1"/>
              </a:solidFill>
              <a:ea typeface="ヒラギノ角ゴ Pro W3"/>
              <a:cs typeface="ヒラギノ角ゴ Pro W3"/>
            </a:endParaRPr>
          </a:p>
          <a:p>
            <a:pPr algn="just"/>
            <a:r>
              <a:rPr lang="es-CL" altLang="es-CL" sz="4600" dirty="0" smtClean="0">
                <a:solidFill>
                  <a:schemeClr val="tx1"/>
                </a:solidFill>
                <a:ea typeface="ヒラギノ角ゴ Pro W3"/>
                <a:cs typeface="ヒラギノ角ゴ Pro W3"/>
              </a:rPr>
              <a:t>No constituye renta.</a:t>
            </a:r>
          </a:p>
          <a:p>
            <a:pPr algn="just"/>
            <a:endParaRPr lang="es-CL" altLang="es-CL" sz="4600" dirty="0" smtClean="0">
              <a:solidFill>
                <a:schemeClr val="tx1"/>
              </a:solidFill>
              <a:ea typeface="ヒラギノ角ゴ Pro W3"/>
              <a:cs typeface="ヒラギノ角ゴ Pro W3"/>
            </a:endParaRPr>
          </a:p>
          <a:p>
            <a:pPr algn="just"/>
            <a:r>
              <a:rPr lang="es-CL" altLang="es-CL" sz="4600" dirty="0" smtClean="0">
                <a:solidFill>
                  <a:schemeClr val="tx1"/>
                </a:solidFill>
                <a:ea typeface="ヒラギノ角ゴ Pro W3"/>
                <a:cs typeface="ヒラギノ角ゴ Pro W3"/>
              </a:rPr>
              <a:t>No será imponible ni tributable.</a:t>
            </a:r>
          </a:p>
          <a:p>
            <a:pPr algn="just"/>
            <a:endParaRPr lang="es-CL" altLang="es-CL" sz="4600" dirty="0" smtClean="0">
              <a:solidFill>
                <a:schemeClr val="tx1"/>
              </a:solidFill>
              <a:ea typeface="ヒラギノ角ゴ Pro W3"/>
              <a:cs typeface="ヒラギノ角ゴ Pro W3"/>
            </a:endParaRPr>
          </a:p>
          <a:p>
            <a:pPr algn="just"/>
            <a:endParaRPr lang="es-CL" altLang="es-CL" dirty="0" smtClean="0">
              <a:solidFill>
                <a:schemeClr val="tx1"/>
              </a:solidFill>
              <a:ea typeface="ヒラギノ角ゴ Pro W3"/>
              <a:cs typeface="ヒラギノ角ゴ Pro W3"/>
            </a:endParaRPr>
          </a:p>
        </p:txBody>
      </p:sp>
    </p:spTree>
    <p:extLst>
      <p:ext uri="{BB962C8B-B14F-4D97-AF65-F5344CB8AC3E}">
        <p14:creationId xmlns:p14="http://schemas.microsoft.com/office/powerpoint/2010/main" val="56997764"/>
      </p:ext>
    </p:extLst>
  </p:cSld>
  <p:clrMapOvr>
    <a:masterClrMapping/>
  </p:clrMapOvr>
  <p:transition spd="slow"/>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lstStyle/>
          <a:p>
            <a:endParaRPr lang="es-MX" dirty="0"/>
          </a:p>
        </p:txBody>
      </p:sp>
    </p:spTree>
    <p:extLst>
      <p:ext uri="{BB962C8B-B14F-4D97-AF65-F5344CB8AC3E}">
        <p14:creationId xmlns:p14="http://schemas.microsoft.com/office/powerpoint/2010/main" val="4327000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1 Título"/>
          <p:cNvSpPr>
            <a:spLocks noGrp="1"/>
          </p:cNvSpPr>
          <p:nvPr>
            <p:ph type="title"/>
          </p:nvPr>
        </p:nvSpPr>
        <p:spPr>
          <a:xfrm>
            <a:off x="457200" y="274638"/>
            <a:ext cx="8229600" cy="562074"/>
          </a:xfrm>
        </p:spPr>
        <p:txBody>
          <a:bodyPr>
            <a:normAutofit fontScale="90000"/>
          </a:bodyPr>
          <a:lstStyle/>
          <a:p>
            <a:r>
              <a:rPr lang="es-CL" altLang="es-CL" sz="3200" dirty="0" smtClean="0">
                <a:latin typeface="Verdana" pitchFamily="34" charset="0"/>
                <a:ea typeface="ヒラギノ角ゴ Pro W3"/>
                <a:cs typeface="Verdana" pitchFamily="34" charset="0"/>
              </a:rPr>
              <a:t>Bonificación Adicional - Requisitos</a:t>
            </a:r>
          </a:p>
        </p:txBody>
      </p:sp>
      <p:sp>
        <p:nvSpPr>
          <p:cNvPr id="40963" name="2 Marcador de contenido"/>
          <p:cNvSpPr>
            <a:spLocks noGrp="1"/>
          </p:cNvSpPr>
          <p:nvPr>
            <p:ph idx="1"/>
          </p:nvPr>
        </p:nvSpPr>
        <p:spPr>
          <a:xfrm>
            <a:off x="139700" y="1052513"/>
            <a:ext cx="8177213" cy="4897437"/>
          </a:xfrm>
        </p:spPr>
        <p:txBody>
          <a:bodyPr>
            <a:normAutofit fontScale="77500" lnSpcReduction="20000"/>
          </a:bodyPr>
          <a:lstStyle/>
          <a:p>
            <a:pPr algn="just"/>
            <a:r>
              <a:rPr lang="es-CL" altLang="es-CL" dirty="0" smtClean="0">
                <a:solidFill>
                  <a:schemeClr val="tx1"/>
                </a:solidFill>
                <a:ea typeface="ヒラギノ角ゴ Pro W3"/>
                <a:cs typeface="ヒラギノ角ゴ Pro W3"/>
              </a:rPr>
              <a:t>Funcionarios que hayan percibido la bonificación por retiro previamente indicada.</a:t>
            </a:r>
          </a:p>
          <a:p>
            <a:pPr algn="just"/>
            <a:endParaRPr lang="es-CL" altLang="es-CL" dirty="0" smtClean="0">
              <a:solidFill>
                <a:schemeClr val="tx1"/>
              </a:solidFill>
              <a:ea typeface="ヒラギノ角ゴ Pro W3"/>
              <a:cs typeface="ヒラギノ角ゴ Pro W3"/>
            </a:endParaRPr>
          </a:p>
          <a:p>
            <a:pPr algn="just"/>
            <a:r>
              <a:rPr lang="es-CL" altLang="es-CL" dirty="0" smtClean="0">
                <a:solidFill>
                  <a:schemeClr val="tx1"/>
                </a:solidFill>
                <a:ea typeface="ヒラギノ角ゴ Pro W3"/>
                <a:cs typeface="ヒラギノ角ゴ Pro W3"/>
              </a:rPr>
              <a:t>Que cuenten con un mínimo de 10 años de servicio continuos o discontinuos prestados en la administración municipal, computados en las mismas condiciones previamente indicadas.</a:t>
            </a:r>
          </a:p>
          <a:p>
            <a:pPr algn="just"/>
            <a:endParaRPr lang="es-CL" altLang="es-CL" dirty="0" smtClean="0">
              <a:solidFill>
                <a:schemeClr val="tx1"/>
              </a:solidFill>
              <a:ea typeface="ヒラギノ角ゴ Pro W3"/>
              <a:cs typeface="ヒラギノ角ゴ Pro W3"/>
            </a:endParaRPr>
          </a:p>
          <a:p>
            <a:pPr algn="just"/>
            <a:r>
              <a:rPr lang="es-CL" altLang="es-CL" dirty="0" smtClean="0">
                <a:solidFill>
                  <a:schemeClr val="tx1"/>
                </a:solidFill>
                <a:ea typeface="ヒラギノ角ゴ Pro W3"/>
                <a:cs typeface="ヒラギノ角ゴ Pro W3"/>
              </a:rPr>
              <a:t>No será imponible ni constituirá renta para ningún efecto legal.</a:t>
            </a:r>
          </a:p>
          <a:p>
            <a:pPr algn="just"/>
            <a:endParaRPr lang="es-CL" altLang="es-CL" dirty="0" smtClean="0">
              <a:solidFill>
                <a:schemeClr val="tx1"/>
              </a:solidFill>
              <a:ea typeface="ヒラギノ角ゴ Pro W3"/>
              <a:cs typeface="ヒラギノ角ゴ Pro W3"/>
            </a:endParaRPr>
          </a:p>
          <a:p>
            <a:pPr algn="just"/>
            <a:r>
              <a:rPr lang="es-CL" altLang="es-CL" dirty="0" smtClean="0">
                <a:solidFill>
                  <a:schemeClr val="tx1"/>
                </a:solidFill>
                <a:ea typeface="ヒラギノ角ゴ Pro W3"/>
                <a:cs typeface="ヒラギノ角ゴ Pro W3"/>
              </a:rPr>
              <a:t>Su monto se refiere a una jornada de 44 horas semanales. Si ésta fuere inferior, se calculará en forma proporcional.</a:t>
            </a:r>
          </a:p>
          <a:p>
            <a:endParaRPr lang="es-CL" altLang="es-CL" dirty="0" smtClean="0">
              <a:ea typeface="ヒラギノ角ゴ Pro W3"/>
              <a:cs typeface="ヒラギノ角ゴ Pro W3"/>
            </a:endParaRPr>
          </a:p>
          <a:p>
            <a:endParaRPr lang="es-CL" altLang="es-CL" dirty="0" smtClean="0">
              <a:ea typeface="ヒラギノ角ゴ Pro W3"/>
              <a:cs typeface="ヒラギノ角ゴ Pro W3"/>
            </a:endParaRPr>
          </a:p>
          <a:p>
            <a:pPr>
              <a:buFont typeface="Arial" pitchFamily="34" charset="0"/>
              <a:buNone/>
            </a:pPr>
            <a:endParaRPr lang="es-CL" altLang="es-CL" dirty="0" smtClean="0">
              <a:ea typeface="ヒラギノ角ゴ Pro W3"/>
              <a:cs typeface="ヒラギノ角ゴ Pro W3"/>
            </a:endParaRPr>
          </a:p>
          <a:p>
            <a:pPr>
              <a:buFont typeface="Arial" pitchFamily="34" charset="0"/>
              <a:buNone/>
            </a:pPr>
            <a:endParaRPr lang="es-CL" altLang="es-CL" dirty="0" smtClean="0">
              <a:ea typeface="ヒラギノ角ゴ Pro W3"/>
              <a:cs typeface="ヒラギノ角ゴ Pro W3"/>
            </a:endParaRPr>
          </a:p>
          <a:p>
            <a:pPr>
              <a:buFont typeface="Arial" pitchFamily="34" charset="0"/>
              <a:buNone/>
            </a:pPr>
            <a:endParaRPr lang="es-CL" altLang="es-CL" dirty="0" smtClean="0">
              <a:ea typeface="ヒラギノ角ゴ Pro W3"/>
              <a:cs typeface="ヒラギノ角ゴ Pro W3"/>
            </a:endParaRPr>
          </a:p>
          <a:p>
            <a:pPr>
              <a:buFont typeface="Arial" pitchFamily="34" charset="0"/>
              <a:buNone/>
            </a:pPr>
            <a:endParaRPr lang="es-CL" altLang="es-CL" dirty="0" smtClean="0">
              <a:ea typeface="ヒラギノ角ゴ Pro W3"/>
              <a:cs typeface="ヒラギノ角ゴ Pro W3"/>
            </a:endParaRPr>
          </a:p>
        </p:txBody>
      </p:sp>
    </p:spTree>
    <p:extLst>
      <p:ext uri="{BB962C8B-B14F-4D97-AF65-F5344CB8AC3E}">
        <p14:creationId xmlns:p14="http://schemas.microsoft.com/office/powerpoint/2010/main" val="2682417922"/>
      </p:ext>
    </p:extLst>
  </p:cSld>
  <p:clrMapOvr>
    <a:masterClrMapping/>
  </p:clrMapOvr>
  <p:transition spd="slow"/>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lstStyle/>
          <a:p>
            <a:endParaRPr lang="es-MX" dirty="0"/>
          </a:p>
        </p:txBody>
      </p:sp>
    </p:spTree>
    <p:extLst>
      <p:ext uri="{BB962C8B-B14F-4D97-AF65-F5344CB8AC3E}">
        <p14:creationId xmlns:p14="http://schemas.microsoft.com/office/powerpoint/2010/main" val="138587156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1 Título"/>
          <p:cNvSpPr>
            <a:spLocks noGrp="1"/>
          </p:cNvSpPr>
          <p:nvPr>
            <p:ph type="title"/>
          </p:nvPr>
        </p:nvSpPr>
        <p:spPr>
          <a:xfrm>
            <a:off x="0" y="0"/>
            <a:ext cx="9036496" cy="620688"/>
          </a:xfrm>
        </p:spPr>
        <p:txBody>
          <a:bodyPr>
            <a:normAutofit fontScale="90000"/>
          </a:bodyPr>
          <a:lstStyle/>
          <a:p>
            <a:r>
              <a:rPr lang="es-CL" altLang="es-CL" sz="3200" dirty="0" smtClean="0">
                <a:solidFill>
                  <a:schemeClr val="accent1"/>
                </a:solidFill>
                <a:latin typeface="Verdana" pitchFamily="34" charset="0"/>
                <a:ea typeface="ヒラギノ角ゴ Pro W3"/>
                <a:cs typeface="Verdana" pitchFamily="34" charset="0"/>
              </a:rPr>
              <a:t>Bono por Antigüedad- Beneficiarios y Requisitos</a:t>
            </a:r>
          </a:p>
        </p:txBody>
      </p:sp>
      <p:sp>
        <p:nvSpPr>
          <p:cNvPr id="41987" name="2 Marcador de contenido"/>
          <p:cNvSpPr>
            <a:spLocks noGrp="1"/>
          </p:cNvSpPr>
          <p:nvPr>
            <p:ph idx="1"/>
          </p:nvPr>
        </p:nvSpPr>
        <p:spPr>
          <a:xfrm>
            <a:off x="0" y="908720"/>
            <a:ext cx="8964488" cy="5095205"/>
          </a:xfrm>
        </p:spPr>
        <p:txBody>
          <a:bodyPr>
            <a:noAutofit/>
          </a:bodyPr>
          <a:lstStyle/>
          <a:p>
            <a:pPr algn="just">
              <a:buFont typeface="Arial" pitchFamily="34" charset="0"/>
              <a:buNone/>
            </a:pPr>
            <a:r>
              <a:rPr lang="es-ES_tradnl" altLang="es-CL" sz="2400" b="1" dirty="0" smtClean="0">
                <a:solidFill>
                  <a:schemeClr val="accent1"/>
                </a:solidFill>
                <a:latin typeface="Arial" panose="020B0604020202020204" pitchFamily="34" charset="0"/>
                <a:ea typeface="ヒラギノ角ゴ Pro W3"/>
                <a:cs typeface="Arial" panose="020B0604020202020204" pitchFamily="34" charset="0"/>
              </a:rPr>
              <a:t>Beneficiarios :</a:t>
            </a:r>
          </a:p>
          <a:p>
            <a:pPr algn="just">
              <a:buFont typeface="Arial" pitchFamily="34" charset="0"/>
              <a:buNone/>
            </a:pPr>
            <a:r>
              <a:rPr lang="es-ES_tradnl" altLang="es-CL" sz="2400" dirty="0" smtClean="0">
                <a:solidFill>
                  <a:schemeClr val="accent1"/>
                </a:solidFill>
                <a:latin typeface="Arial" panose="020B0604020202020204" pitchFamily="34" charset="0"/>
                <a:ea typeface="ヒラギノ角ゴ Pro W3"/>
                <a:cs typeface="Arial" panose="020B0604020202020204" pitchFamily="34" charset="0"/>
              </a:rPr>
              <a:t>	Funcionarios y funcionarias que desempeñen un cargo en las plantas de auxiliares o administrativos (planta – contrata – y</a:t>
            </a:r>
            <a:r>
              <a:rPr lang="es-ES" altLang="es-CL" sz="2400" dirty="0" smtClean="0">
                <a:solidFill>
                  <a:schemeClr val="accent1"/>
                </a:solidFill>
                <a:latin typeface="Arial" panose="020B0604020202020204" pitchFamily="34" charset="0"/>
                <a:ea typeface="ヒラギノ角ゴ Pro W3"/>
                <a:cs typeface="Arial" panose="020B0604020202020204" pitchFamily="34" charset="0"/>
              </a:rPr>
              <a:t> de los cementerios municipales regidos por l </a:t>
            </a:r>
            <a:r>
              <a:rPr lang="es-ES_tradnl" altLang="es-CL" sz="2400" dirty="0" err="1" smtClean="0">
                <a:solidFill>
                  <a:schemeClr val="accent1"/>
                </a:solidFill>
                <a:latin typeface="Arial" panose="020B0604020202020204" pitchFamily="34" charset="0"/>
                <a:ea typeface="ヒラギノ角ゴ Pro W3"/>
                <a:cs typeface="Arial" panose="020B0604020202020204" pitchFamily="34" charset="0"/>
              </a:rPr>
              <a:t>CdT</a:t>
            </a:r>
            <a:r>
              <a:rPr lang="es-ES_tradnl" altLang="es-CL" sz="2400" dirty="0" smtClean="0">
                <a:solidFill>
                  <a:schemeClr val="accent1"/>
                </a:solidFill>
                <a:latin typeface="Arial" panose="020B0604020202020204" pitchFamily="34" charset="0"/>
                <a:ea typeface="ヒラギノ角ゴ Pro W3"/>
                <a:cs typeface="Arial" panose="020B0604020202020204" pitchFamily="34" charset="0"/>
              </a:rPr>
              <a:t> cuyos contratos estipulen la prestación de servicios de auxiliares o administrativos),</a:t>
            </a:r>
          </a:p>
          <a:p>
            <a:pPr algn="just">
              <a:buFont typeface="Arial" pitchFamily="34" charset="0"/>
              <a:buNone/>
            </a:pPr>
            <a:r>
              <a:rPr lang="es-ES_tradnl" altLang="es-CL" sz="2400" b="1" dirty="0" smtClean="0">
                <a:solidFill>
                  <a:schemeClr val="accent1"/>
                </a:solidFill>
                <a:latin typeface="Arial" panose="020B0604020202020204" pitchFamily="34" charset="0"/>
                <a:ea typeface="ヒラギノ角ゴ Pro W3"/>
                <a:cs typeface="Arial" panose="020B0604020202020204" pitchFamily="34" charset="0"/>
              </a:rPr>
              <a:t>Requisitos:</a:t>
            </a:r>
            <a:endParaRPr lang="es-ES_tradnl" altLang="es-CL" sz="2400" dirty="0" smtClean="0">
              <a:solidFill>
                <a:schemeClr val="accent1"/>
              </a:solidFill>
              <a:latin typeface="Arial" panose="020B0604020202020204" pitchFamily="34" charset="0"/>
              <a:ea typeface="ヒラギノ角ゴ Pro W3"/>
              <a:cs typeface="Arial" panose="020B0604020202020204" pitchFamily="34" charset="0"/>
            </a:endParaRPr>
          </a:p>
          <a:p>
            <a:pPr algn="just"/>
            <a:r>
              <a:rPr lang="es-ES_tradnl" altLang="es-CL" sz="2400" dirty="0" smtClean="0">
                <a:solidFill>
                  <a:schemeClr val="accent1"/>
                </a:solidFill>
                <a:latin typeface="Arial" panose="020B0604020202020204" pitchFamily="34" charset="0"/>
                <a:ea typeface="ヒラギノ角ゴ Pro W3"/>
                <a:cs typeface="Arial" panose="020B0604020202020204" pitchFamily="34" charset="0"/>
              </a:rPr>
              <a:t>Tener 40 o más años de servicios a la fecha de su postulación, en la administración municipal, y</a:t>
            </a:r>
          </a:p>
          <a:p>
            <a:pPr algn="just"/>
            <a:r>
              <a:rPr lang="es-ES_tradnl" altLang="es-CL" sz="2400" dirty="0" smtClean="0">
                <a:solidFill>
                  <a:schemeClr val="accent1"/>
                </a:solidFill>
                <a:latin typeface="Arial" panose="020B0604020202020204" pitchFamily="34" charset="0"/>
                <a:ea typeface="ヒラギノ角ゴ Pro W3"/>
                <a:cs typeface="Arial" panose="020B0604020202020204" pitchFamily="34" charset="0"/>
              </a:rPr>
              <a:t>Percibir la bonificación adicional.</a:t>
            </a:r>
          </a:p>
          <a:p>
            <a:pPr algn="just">
              <a:buFont typeface="Arial" pitchFamily="34" charset="0"/>
              <a:buNone/>
            </a:pPr>
            <a:r>
              <a:rPr lang="es-ES_tradnl" altLang="es-CL" sz="2400" dirty="0" smtClean="0">
                <a:solidFill>
                  <a:schemeClr val="accent1"/>
                </a:solidFill>
                <a:latin typeface="Arial" panose="020B0604020202020204" pitchFamily="34" charset="0"/>
                <a:ea typeface="ヒラギノ角ゴ Pro W3"/>
                <a:cs typeface="Arial" panose="020B0604020202020204" pitchFamily="34" charset="0"/>
              </a:rPr>
              <a:t>	El reconocimiento de períodos discontinuos sólo procederá cuando los funcionarios tengan a lo menos 5 años de desempeño continuos inmediatamente anteriores a la fecha de postulación a la bonificación adicional en la respectiva municipalidad.</a:t>
            </a:r>
          </a:p>
        </p:txBody>
      </p:sp>
    </p:spTree>
    <p:extLst>
      <p:ext uri="{BB962C8B-B14F-4D97-AF65-F5344CB8AC3E}">
        <p14:creationId xmlns:p14="http://schemas.microsoft.com/office/powerpoint/2010/main" val="3078532041"/>
      </p:ext>
    </p:extLst>
  </p:cSld>
  <p:clrMapOvr>
    <a:masterClrMapping/>
  </p:clrMapOvr>
  <p:transition spd="slow"/>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634082"/>
          </a:xfrm>
        </p:spPr>
        <p:txBody>
          <a:bodyPr>
            <a:normAutofit fontScale="90000"/>
          </a:bodyPr>
          <a:lstStyle/>
          <a:p>
            <a:r>
              <a:rPr lang="es-ES_tradnl" altLang="es-CL" b="1" dirty="0" smtClean="0">
                <a:solidFill>
                  <a:schemeClr val="accent1"/>
                </a:solidFill>
                <a:latin typeface="Arial" panose="020B0604020202020204" pitchFamily="34" charset="0"/>
                <a:ea typeface="ヒラギノ角ゴ Pro W3"/>
                <a:cs typeface="Arial" panose="020B0604020202020204" pitchFamily="34" charset="0"/>
              </a:rPr>
              <a:t>Monto:</a:t>
            </a:r>
            <a:r>
              <a:rPr lang="es-ES_tradnl" altLang="es-CL" dirty="0" smtClean="0">
                <a:solidFill>
                  <a:schemeClr val="accent1"/>
                </a:solidFill>
                <a:latin typeface="Arial" panose="020B0604020202020204" pitchFamily="34" charset="0"/>
                <a:ea typeface="ヒラギノ角ゴ Pro W3"/>
                <a:cs typeface="Arial" panose="020B0604020202020204" pitchFamily="34" charset="0"/>
              </a:rPr>
              <a:t> </a:t>
            </a:r>
            <a:br>
              <a:rPr lang="es-ES_tradnl" altLang="es-CL" dirty="0" smtClean="0">
                <a:solidFill>
                  <a:schemeClr val="accent1"/>
                </a:solidFill>
                <a:latin typeface="Arial" panose="020B0604020202020204" pitchFamily="34" charset="0"/>
                <a:ea typeface="ヒラギノ角ゴ Pro W3"/>
                <a:cs typeface="Arial" panose="020B0604020202020204" pitchFamily="34" charset="0"/>
              </a:rPr>
            </a:br>
            <a:endParaRPr lang="es-MX" dirty="0"/>
          </a:p>
        </p:txBody>
      </p:sp>
      <p:sp>
        <p:nvSpPr>
          <p:cNvPr id="3" name="2 Marcador de contenido"/>
          <p:cNvSpPr>
            <a:spLocks noGrp="1"/>
          </p:cNvSpPr>
          <p:nvPr>
            <p:ph idx="1"/>
          </p:nvPr>
        </p:nvSpPr>
        <p:spPr>
          <a:xfrm>
            <a:off x="179512" y="836712"/>
            <a:ext cx="8784976" cy="5289451"/>
          </a:xfrm>
        </p:spPr>
        <p:txBody>
          <a:bodyPr/>
          <a:lstStyle/>
          <a:p>
            <a:pPr algn="just">
              <a:buNone/>
            </a:pPr>
            <a:r>
              <a:rPr lang="es-ES_tradnl" altLang="es-CL" dirty="0" smtClean="0">
                <a:solidFill>
                  <a:schemeClr val="accent1"/>
                </a:solidFill>
                <a:latin typeface="Arial" panose="020B0604020202020204" pitchFamily="34" charset="0"/>
                <a:ea typeface="ヒラギノ角ゴ Pro W3"/>
                <a:cs typeface="Arial" panose="020B0604020202020204" pitchFamily="34" charset="0"/>
              </a:rPr>
              <a:t>	3 unidades tributarias mensuales por cada año de servicio en la administración municipal por sobre los 40 años, con tope de 30 unidades tributarias mensuales. </a:t>
            </a:r>
          </a:p>
          <a:p>
            <a:pPr algn="just"/>
            <a:r>
              <a:rPr lang="es-ES_tradnl" altLang="es-CL" b="1" dirty="0" smtClean="0">
                <a:solidFill>
                  <a:schemeClr val="accent1"/>
                </a:solidFill>
                <a:latin typeface="Arial" panose="020B0604020202020204" pitchFamily="34" charset="0"/>
                <a:ea typeface="ヒラギノ角ゴ Pro W3"/>
                <a:cs typeface="Arial" panose="020B0604020202020204" pitchFamily="34" charset="0"/>
              </a:rPr>
              <a:t>UTM mayo: $46.647</a:t>
            </a:r>
          </a:p>
          <a:p>
            <a:pPr algn="just"/>
            <a:r>
              <a:rPr lang="es-ES_tradnl" altLang="es-CL" b="1" dirty="0" smtClean="0">
                <a:solidFill>
                  <a:schemeClr val="accent1"/>
                </a:solidFill>
                <a:latin typeface="Arial" panose="020B0604020202020204" pitchFamily="34" charset="0"/>
                <a:ea typeface="ヒラギノ角ゴ Pro W3"/>
                <a:cs typeface="Arial" panose="020B0604020202020204" pitchFamily="34" charset="0"/>
              </a:rPr>
              <a:t>$139.941 por cada año. </a:t>
            </a:r>
          </a:p>
          <a:p>
            <a:pPr algn="just"/>
            <a:r>
              <a:rPr lang="es-ES_tradnl" altLang="es-CL" b="1" dirty="0" smtClean="0">
                <a:solidFill>
                  <a:schemeClr val="accent1"/>
                </a:solidFill>
                <a:latin typeface="Arial" panose="020B0604020202020204" pitchFamily="34" charset="0"/>
                <a:ea typeface="ヒラギノ角ゴ Pro W3"/>
                <a:cs typeface="Arial" panose="020B0604020202020204" pitchFamily="34" charset="0"/>
              </a:rPr>
              <a:t>Tope: $ 1.399.410.</a:t>
            </a:r>
          </a:p>
          <a:p>
            <a:pPr algn="just">
              <a:buNone/>
            </a:pPr>
            <a:r>
              <a:rPr lang="es-ES_tradnl" altLang="es-CL" b="1" dirty="0" smtClean="0">
                <a:solidFill>
                  <a:schemeClr val="accent1"/>
                </a:solidFill>
                <a:latin typeface="Arial" panose="020B0604020202020204" pitchFamily="34" charset="0"/>
                <a:ea typeface="ヒラギノ角ゴ Pro W3"/>
                <a:cs typeface="Arial" panose="020B0604020202020204" pitchFamily="34" charset="0"/>
              </a:rPr>
              <a:t>Características: </a:t>
            </a:r>
            <a:r>
              <a:rPr lang="es-ES_tradnl" altLang="es-CL" dirty="0" smtClean="0">
                <a:solidFill>
                  <a:schemeClr val="accent1"/>
                </a:solidFill>
                <a:latin typeface="Arial" panose="020B0604020202020204" pitchFamily="34" charset="0"/>
                <a:ea typeface="ヒラギノ角ゴ Pro W3"/>
                <a:cs typeface="Arial" panose="020B0604020202020204" pitchFamily="34" charset="0"/>
              </a:rPr>
              <a:t>Bono de cargo fiscal, no imponible, no constituye renta.</a:t>
            </a:r>
            <a:endParaRPr lang="es-MX" dirty="0"/>
          </a:p>
        </p:txBody>
      </p:sp>
    </p:spTree>
    <p:extLst>
      <p:ext uri="{BB962C8B-B14F-4D97-AF65-F5344CB8AC3E}">
        <p14:creationId xmlns:p14="http://schemas.microsoft.com/office/powerpoint/2010/main" val="429130166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Mayo 2017</a:t>
            </a:r>
            <a:endParaRPr lang="es-MX" dirty="0"/>
          </a:p>
        </p:txBody>
      </p:sp>
      <p:sp>
        <p:nvSpPr>
          <p:cNvPr id="3" name="2 Marcador de contenido"/>
          <p:cNvSpPr>
            <a:spLocks noGrp="1"/>
          </p:cNvSpPr>
          <p:nvPr>
            <p:ph idx="1"/>
          </p:nvPr>
        </p:nvSpPr>
        <p:spPr/>
        <p:txBody>
          <a:bodyPr/>
          <a:lstStyle/>
          <a:p>
            <a:r>
              <a:rPr lang="es-MX" dirty="0"/>
              <a:t>Total Fondos de </a:t>
            </a:r>
            <a:r>
              <a:rPr lang="es-MX" dirty="0" smtClean="0"/>
              <a:t>pensiones</a:t>
            </a:r>
          </a:p>
          <a:p>
            <a:r>
              <a:rPr lang="es-MX" dirty="0" smtClean="0"/>
              <a:t> </a:t>
            </a:r>
            <a:r>
              <a:rPr lang="es-MX" dirty="0"/>
              <a:t>(MM US$) 188.363 </a:t>
            </a:r>
            <a:r>
              <a:rPr lang="es-MX" dirty="0" smtClean="0"/>
              <a:t>(</a:t>
            </a:r>
            <a:r>
              <a:rPr lang="es-MX" dirty="0"/>
              <a:t>MM $) </a:t>
            </a:r>
            <a:r>
              <a:rPr lang="es-MX" dirty="0" smtClean="0"/>
              <a:t>125.126.040</a:t>
            </a:r>
          </a:p>
          <a:p>
            <a:r>
              <a:rPr lang="es-MX" dirty="0" smtClean="0"/>
              <a:t> </a:t>
            </a:r>
            <a:r>
              <a:rPr lang="es-MX" dirty="0"/>
              <a:t>Variación real 12 meses (%) 10,1% </a:t>
            </a:r>
            <a:endParaRPr lang="es-MX" dirty="0" smtClean="0"/>
          </a:p>
          <a:p>
            <a:r>
              <a:rPr lang="es-MX" dirty="0" smtClean="0"/>
              <a:t>Proporción </a:t>
            </a:r>
            <a:r>
              <a:rPr lang="es-MX" dirty="0"/>
              <a:t>del PIB (%) 74,8% </a:t>
            </a:r>
            <a:endParaRPr lang="es-MX" dirty="0" smtClean="0"/>
          </a:p>
          <a:p>
            <a:r>
              <a:rPr lang="es-MX" dirty="0" smtClean="0"/>
              <a:t>Distribución </a:t>
            </a:r>
            <a:r>
              <a:rPr lang="es-MX" dirty="0"/>
              <a:t>activos por fondo</a:t>
            </a:r>
            <a:r>
              <a:rPr lang="es-MX" dirty="0" smtClean="0"/>
              <a:t>:</a:t>
            </a:r>
          </a:p>
          <a:p>
            <a:r>
              <a:rPr lang="es-MX" dirty="0" smtClean="0"/>
              <a:t> </a:t>
            </a:r>
            <a:r>
              <a:rPr lang="es-MX" dirty="0"/>
              <a:t>A: 12,4%, B: 14,5%, C: 35,2% </a:t>
            </a:r>
            <a:endParaRPr lang="es-MX" dirty="0" smtClean="0"/>
          </a:p>
          <a:p>
            <a:r>
              <a:rPr lang="es-MX" dirty="0" smtClean="0"/>
              <a:t>D</a:t>
            </a:r>
            <a:r>
              <a:rPr lang="es-MX" dirty="0"/>
              <a:t>: 17,1% E: 20,8%</a:t>
            </a:r>
          </a:p>
        </p:txBody>
      </p:sp>
    </p:spTree>
    <p:extLst>
      <p:ext uri="{BB962C8B-B14F-4D97-AF65-F5344CB8AC3E}">
        <p14:creationId xmlns:p14="http://schemas.microsoft.com/office/powerpoint/2010/main" val="315974623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Rentabilidad real Fondos </a:t>
            </a:r>
            <a:endParaRPr lang="es-MX" dirty="0"/>
          </a:p>
        </p:txBody>
      </p:sp>
      <p:sp>
        <p:nvSpPr>
          <p:cNvPr id="3" name="2 Marcador de contenido"/>
          <p:cNvSpPr>
            <a:spLocks noGrp="1"/>
          </p:cNvSpPr>
          <p:nvPr>
            <p:ph idx="1"/>
          </p:nvPr>
        </p:nvSpPr>
        <p:spPr/>
        <p:txBody>
          <a:bodyPr/>
          <a:lstStyle/>
          <a:p>
            <a:r>
              <a:rPr lang="pt-BR" dirty="0" smtClean="0"/>
              <a:t>                   A </a:t>
            </a:r>
            <a:r>
              <a:rPr lang="pt-BR" dirty="0"/>
              <a:t>B C D </a:t>
            </a:r>
            <a:r>
              <a:rPr lang="pt-BR" dirty="0" smtClean="0"/>
              <a:t>E</a:t>
            </a:r>
          </a:p>
          <a:p>
            <a:r>
              <a:rPr lang="pt-BR" dirty="0" smtClean="0"/>
              <a:t> </a:t>
            </a:r>
            <a:r>
              <a:rPr lang="pt-BR" dirty="0" err="1"/>
              <a:t>Abr</a:t>
            </a:r>
            <a:r>
              <a:rPr lang="pt-BR" dirty="0"/>
              <a:t> 2017 </a:t>
            </a:r>
            <a:r>
              <a:rPr lang="pt-BR" dirty="0" smtClean="0"/>
              <a:t> 1,11 </a:t>
            </a:r>
            <a:r>
              <a:rPr lang="pt-BR" dirty="0"/>
              <a:t>0,95 0,91 0,79 </a:t>
            </a:r>
            <a:r>
              <a:rPr lang="pt-BR" dirty="0" smtClean="0"/>
              <a:t>0,63</a:t>
            </a:r>
          </a:p>
          <a:p>
            <a:r>
              <a:rPr lang="pt-BR" dirty="0" smtClean="0"/>
              <a:t> </a:t>
            </a:r>
            <a:r>
              <a:rPr lang="pt-BR" dirty="0"/>
              <a:t>May 2016 a </a:t>
            </a:r>
            <a:r>
              <a:rPr lang="pt-BR" dirty="0" err="1"/>
              <a:t>Abr</a:t>
            </a:r>
            <a:r>
              <a:rPr lang="pt-BR" dirty="0"/>
              <a:t> 2017 (ult. 12 meses) 12,40 10,85 8,27 6,03 4,79 May 2014 a </a:t>
            </a:r>
            <a:r>
              <a:rPr lang="pt-BR" dirty="0" err="1"/>
              <a:t>Abr</a:t>
            </a:r>
            <a:r>
              <a:rPr lang="pt-BR" dirty="0"/>
              <a:t> 2017 (ult. 36 meses, prom. anual) 5,70 5,26 5,03 4,30 3,71 </a:t>
            </a:r>
            <a:r>
              <a:rPr lang="pt-BR" dirty="0" err="1"/>
              <a:t>Sep</a:t>
            </a:r>
            <a:r>
              <a:rPr lang="pt-BR" dirty="0"/>
              <a:t> 2002 a </a:t>
            </a:r>
            <a:r>
              <a:rPr lang="pt-BR" dirty="0" err="1"/>
              <a:t>Abr</a:t>
            </a:r>
            <a:r>
              <a:rPr lang="pt-BR" dirty="0"/>
              <a:t> 2017 (prom. anual) 6,65 5,67 5,23 4,73 4,03</a:t>
            </a:r>
            <a:endParaRPr lang="es-MX" dirty="0"/>
          </a:p>
        </p:txBody>
      </p:sp>
    </p:spTree>
    <p:extLst>
      <p:ext uri="{BB962C8B-B14F-4D97-AF65-F5344CB8AC3E}">
        <p14:creationId xmlns:p14="http://schemas.microsoft.com/office/powerpoint/2010/main" val="414840169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Rentabilidad real Fondos</a:t>
            </a:r>
            <a:endParaRPr lang="es-MX" dirty="0"/>
          </a:p>
        </p:txBody>
      </p:sp>
      <p:sp>
        <p:nvSpPr>
          <p:cNvPr id="3" name="2 Marcador de contenido"/>
          <p:cNvSpPr>
            <a:spLocks noGrp="1"/>
          </p:cNvSpPr>
          <p:nvPr>
            <p:ph idx="1"/>
          </p:nvPr>
        </p:nvSpPr>
        <p:spPr>
          <a:xfrm>
            <a:off x="107504" y="1600200"/>
            <a:ext cx="8928992" cy="4525963"/>
          </a:xfrm>
        </p:spPr>
        <p:txBody>
          <a:bodyPr/>
          <a:lstStyle/>
          <a:p>
            <a:r>
              <a:rPr lang="pt-BR" dirty="0" smtClean="0"/>
              <a:t>                                      A           B         </a:t>
            </a:r>
            <a:r>
              <a:rPr lang="pt-BR" dirty="0"/>
              <a:t>C </a:t>
            </a:r>
            <a:r>
              <a:rPr lang="pt-BR" dirty="0" smtClean="0"/>
              <a:t>     D           E</a:t>
            </a:r>
            <a:endParaRPr lang="pt-BR" dirty="0"/>
          </a:p>
          <a:p>
            <a:r>
              <a:rPr lang="pt-BR" dirty="0" err="1"/>
              <a:t>Abr</a:t>
            </a:r>
            <a:r>
              <a:rPr lang="pt-BR" dirty="0"/>
              <a:t> 2017 </a:t>
            </a:r>
            <a:r>
              <a:rPr lang="pt-BR" dirty="0" smtClean="0"/>
              <a:t>                      1,11   0,95    0,91  0,79   0,63</a:t>
            </a:r>
            <a:endParaRPr lang="pt-BR" dirty="0"/>
          </a:p>
          <a:p>
            <a:r>
              <a:rPr lang="pt-BR" dirty="0" smtClean="0"/>
              <a:t>May </a:t>
            </a:r>
            <a:r>
              <a:rPr lang="pt-BR" dirty="0"/>
              <a:t>2016 </a:t>
            </a:r>
            <a:r>
              <a:rPr lang="pt-BR" dirty="0" smtClean="0"/>
              <a:t>-04.2017   12,40  10,85  8,27  </a:t>
            </a:r>
            <a:r>
              <a:rPr lang="pt-BR" dirty="0"/>
              <a:t>6,03 </a:t>
            </a:r>
            <a:r>
              <a:rPr lang="pt-BR" dirty="0" smtClean="0"/>
              <a:t>  4,79</a:t>
            </a:r>
            <a:endParaRPr lang="pt-BR" dirty="0"/>
          </a:p>
          <a:p>
            <a:r>
              <a:rPr lang="pt-BR" dirty="0"/>
              <a:t>May 2014 a </a:t>
            </a:r>
            <a:r>
              <a:rPr lang="pt-BR" dirty="0" err="1"/>
              <a:t>Abr</a:t>
            </a:r>
            <a:r>
              <a:rPr lang="pt-BR" dirty="0"/>
              <a:t> </a:t>
            </a:r>
            <a:r>
              <a:rPr lang="pt-BR" dirty="0" smtClean="0"/>
              <a:t>2017  5,70    </a:t>
            </a:r>
            <a:r>
              <a:rPr lang="pt-BR" dirty="0"/>
              <a:t>5,26 </a:t>
            </a:r>
            <a:r>
              <a:rPr lang="pt-BR" dirty="0" smtClean="0"/>
              <a:t> 5,03  4,30   3,71</a:t>
            </a:r>
            <a:endParaRPr lang="pt-BR" dirty="0"/>
          </a:p>
          <a:p>
            <a:r>
              <a:rPr lang="pt-BR" dirty="0" err="1"/>
              <a:t>Sep</a:t>
            </a:r>
            <a:r>
              <a:rPr lang="pt-BR" dirty="0"/>
              <a:t> 2002 a </a:t>
            </a:r>
            <a:r>
              <a:rPr lang="pt-BR" dirty="0" err="1"/>
              <a:t>Abr</a:t>
            </a:r>
            <a:r>
              <a:rPr lang="pt-BR" dirty="0"/>
              <a:t> </a:t>
            </a:r>
            <a:r>
              <a:rPr lang="pt-BR" dirty="0" smtClean="0"/>
              <a:t>2017   6,65    5,67  5,23  4,73   4,03</a:t>
            </a:r>
            <a:endParaRPr lang="es-MX" dirty="0"/>
          </a:p>
        </p:txBody>
      </p:sp>
    </p:spTree>
    <p:extLst>
      <p:ext uri="{BB962C8B-B14F-4D97-AF65-F5344CB8AC3E}">
        <p14:creationId xmlns:p14="http://schemas.microsoft.com/office/powerpoint/2010/main" val="34904186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07504" y="548680"/>
            <a:ext cx="8928992" cy="5904656"/>
          </a:xfrm>
        </p:spPr>
        <p:txBody>
          <a:bodyPr>
            <a:normAutofit fontScale="92500" lnSpcReduction="20000"/>
          </a:bodyPr>
          <a:lstStyle/>
          <a:p>
            <a:r>
              <a:rPr lang="es-ES" sz="3200" dirty="0" smtClean="0">
                <a:latin typeface="Arial Black" panose="020B0A04020102020204" pitchFamily="34" charset="0"/>
              </a:rPr>
              <a:t> 4 OFERTAS  </a:t>
            </a:r>
            <a:r>
              <a:rPr lang="es-ES" sz="3200" dirty="0">
                <a:latin typeface="Arial Black" panose="020B0A04020102020204" pitchFamily="34" charset="0"/>
              </a:rPr>
              <a:t>DE </a:t>
            </a:r>
            <a:r>
              <a:rPr lang="es-ES" sz="3200" dirty="0" smtClean="0">
                <a:latin typeface="Arial Black" panose="020B0A04020102020204" pitchFamily="34" charset="0"/>
              </a:rPr>
              <a:t>J. PIÑERA </a:t>
            </a:r>
            <a:endParaRPr lang="es-MX" sz="3200" dirty="0">
              <a:latin typeface="Arial Black" panose="020B0A04020102020204" pitchFamily="34" charset="0"/>
            </a:endParaRPr>
          </a:p>
          <a:p>
            <a:r>
              <a:rPr lang="es-CL" sz="3200" dirty="0" smtClean="0">
                <a:latin typeface="Arial Black" panose="020B0A04020102020204" pitchFamily="34" charset="0"/>
              </a:rPr>
              <a:t>1.- </a:t>
            </a:r>
            <a:r>
              <a:rPr lang="es-CL" sz="3200" dirty="0">
                <a:latin typeface="Arial Black" panose="020B0A04020102020204" pitchFamily="34" charset="0"/>
              </a:rPr>
              <a:t>Liberar a </a:t>
            </a:r>
            <a:r>
              <a:rPr lang="es-CL" sz="3200" dirty="0" smtClean="0">
                <a:latin typeface="Arial Black" panose="020B0A04020102020204" pitchFamily="34" charset="0"/>
              </a:rPr>
              <a:t>patrones </a:t>
            </a:r>
            <a:r>
              <a:rPr lang="es-CL" sz="3200" dirty="0">
                <a:latin typeface="Arial Black" panose="020B0A04020102020204" pitchFamily="34" charset="0"/>
              </a:rPr>
              <a:t>de su aporte</a:t>
            </a:r>
            <a:r>
              <a:rPr lang="es-CL" sz="3200" dirty="0"/>
              <a:t>.</a:t>
            </a:r>
          </a:p>
          <a:p>
            <a:r>
              <a:rPr lang="es-CL" sz="3200" dirty="0" smtClean="0">
                <a:latin typeface="Arial Black" panose="020B0A04020102020204" pitchFamily="34" charset="0"/>
              </a:rPr>
              <a:t>2.-Subir ingresos en 8% </a:t>
            </a:r>
          </a:p>
          <a:p>
            <a:r>
              <a:rPr lang="es-CL" sz="3200" dirty="0" smtClean="0"/>
              <a:t>3.-</a:t>
            </a:r>
            <a:r>
              <a:rPr lang="es-CL" sz="3200" dirty="0" smtClean="0">
                <a:latin typeface="Arial Black" panose="020B0A04020102020204" pitchFamily="34" charset="0"/>
              </a:rPr>
              <a:t>Pensiones </a:t>
            </a:r>
            <a:r>
              <a:rPr lang="es-CL" sz="3200" dirty="0">
                <a:latin typeface="Arial Black" panose="020B0A04020102020204" pitchFamily="34" charset="0"/>
              </a:rPr>
              <a:t>70% de </a:t>
            </a:r>
            <a:r>
              <a:rPr lang="es-CL" sz="3200" dirty="0" smtClean="0">
                <a:latin typeface="Arial Black" panose="020B0A04020102020204" pitchFamily="34" charset="0"/>
              </a:rPr>
              <a:t>última remuneración</a:t>
            </a:r>
          </a:p>
          <a:p>
            <a:r>
              <a:rPr lang="es-CL" sz="3200" dirty="0" smtClean="0">
                <a:latin typeface="Arial Black" panose="020B0A04020102020204" pitchFamily="34" charset="0"/>
              </a:rPr>
              <a:t>4.- Aporte </a:t>
            </a:r>
            <a:r>
              <a:rPr lang="es-CL" sz="3200" dirty="0">
                <a:latin typeface="Arial Black" panose="020B0A04020102020204" pitchFamily="34" charset="0"/>
              </a:rPr>
              <a:t>del </a:t>
            </a:r>
            <a:r>
              <a:rPr lang="es-CL" sz="3200" dirty="0" smtClean="0">
                <a:latin typeface="Arial Black" panose="020B0A04020102020204" pitchFamily="34" charset="0"/>
              </a:rPr>
              <a:t>trabajador: </a:t>
            </a:r>
          </a:p>
          <a:p>
            <a:r>
              <a:rPr lang="es-CL" sz="3200" dirty="0" smtClean="0">
                <a:latin typeface="Arial Black" panose="020B0A04020102020204" pitchFamily="34" charset="0"/>
              </a:rPr>
              <a:t>10</a:t>
            </a:r>
            <a:r>
              <a:rPr lang="es-CL" sz="3200" dirty="0">
                <a:latin typeface="Arial Black" panose="020B0A04020102020204" pitchFamily="34" charset="0"/>
              </a:rPr>
              <a:t>% para </a:t>
            </a:r>
            <a:r>
              <a:rPr lang="es-CL" sz="3200" dirty="0" smtClean="0">
                <a:latin typeface="Arial Black" panose="020B0A04020102020204" pitchFamily="34" charset="0"/>
              </a:rPr>
              <a:t>pensiones</a:t>
            </a:r>
          </a:p>
          <a:p>
            <a:r>
              <a:rPr lang="es-CL" sz="3200" dirty="0" smtClean="0">
                <a:latin typeface="Arial Black" panose="020B0A04020102020204" pitchFamily="34" charset="0"/>
              </a:rPr>
              <a:t>  3</a:t>
            </a:r>
            <a:r>
              <a:rPr lang="es-CL" sz="3200" dirty="0">
                <a:latin typeface="Arial Black" panose="020B0A04020102020204" pitchFamily="34" charset="0"/>
              </a:rPr>
              <a:t>% para </a:t>
            </a:r>
            <a:r>
              <a:rPr lang="es-CL" sz="3200" dirty="0" smtClean="0">
                <a:latin typeface="Arial Black" panose="020B0A04020102020204" pitchFamily="34" charset="0"/>
              </a:rPr>
              <a:t>SIS </a:t>
            </a:r>
            <a:r>
              <a:rPr lang="es-CL" sz="3200" dirty="0">
                <a:latin typeface="Arial Black" panose="020B0A04020102020204" pitchFamily="34" charset="0"/>
              </a:rPr>
              <a:t>y </a:t>
            </a:r>
            <a:r>
              <a:rPr lang="es-CL" sz="3200" dirty="0" smtClean="0">
                <a:latin typeface="Arial Black" panose="020B0A04020102020204" pitchFamily="34" charset="0"/>
              </a:rPr>
              <a:t>  4</a:t>
            </a:r>
            <a:r>
              <a:rPr lang="es-CL" sz="3200" dirty="0">
                <a:latin typeface="Arial Black" panose="020B0A04020102020204" pitchFamily="34" charset="0"/>
              </a:rPr>
              <a:t>% para </a:t>
            </a:r>
            <a:r>
              <a:rPr lang="es-CL" sz="3200" dirty="0" smtClean="0">
                <a:latin typeface="Arial Black" panose="020B0A04020102020204" pitchFamily="34" charset="0"/>
              </a:rPr>
              <a:t>salud</a:t>
            </a:r>
          </a:p>
          <a:p>
            <a:r>
              <a:rPr lang="es-CL" sz="3200" dirty="0" smtClean="0">
                <a:latin typeface="Arial Black" panose="020B0A04020102020204" pitchFamily="34" charset="0"/>
              </a:rPr>
              <a:t>Total  17</a:t>
            </a:r>
            <a:r>
              <a:rPr lang="es-CL" sz="3200" dirty="0">
                <a:latin typeface="Arial Black" panose="020B0A04020102020204" pitchFamily="34" charset="0"/>
              </a:rPr>
              <a:t>% de </a:t>
            </a:r>
            <a:r>
              <a:rPr lang="es-CL" sz="3200" dirty="0" smtClean="0">
                <a:latin typeface="Arial Black" panose="020B0A04020102020204" pitchFamily="34" charset="0"/>
              </a:rPr>
              <a:t>remuneraciones</a:t>
            </a:r>
          </a:p>
          <a:p>
            <a:r>
              <a:rPr lang="es-CL" sz="3200" dirty="0" smtClean="0"/>
              <a:t>REQUISITO</a:t>
            </a:r>
          </a:p>
          <a:p>
            <a:r>
              <a:rPr lang="es-CL" sz="3200" b="1" dirty="0" smtClean="0"/>
              <a:t>Rentabilidad 4% real anual</a:t>
            </a:r>
            <a:endParaRPr lang="es-CL" sz="3200" b="1" dirty="0" smtClean="0">
              <a:latin typeface="Arial Black" panose="020B0A04020102020204" pitchFamily="34" charset="0"/>
            </a:endParaRPr>
          </a:p>
          <a:p>
            <a:r>
              <a:rPr lang="es-CL" sz="1300" dirty="0" smtClean="0">
                <a:latin typeface="Arial" panose="020B0604020202020204" pitchFamily="34" charset="0"/>
                <a:cs typeface="Arial" panose="020B0604020202020204" pitchFamily="34" charset="0"/>
              </a:rPr>
              <a:t>Piñera</a:t>
            </a:r>
            <a:r>
              <a:rPr lang="es-CL" sz="1300" dirty="0">
                <a:latin typeface="Arial" panose="020B0604020202020204" pitchFamily="34" charset="0"/>
                <a:cs typeface="Arial" panose="020B0604020202020204" pitchFamily="34" charset="0"/>
              </a:rPr>
              <a:t>, José: </a:t>
            </a:r>
            <a:r>
              <a:rPr lang="es-CL" sz="1300" i="1" dirty="0">
                <a:latin typeface="Arial" panose="020B0604020202020204" pitchFamily="34" charset="0"/>
                <a:cs typeface="Arial" panose="020B0604020202020204" pitchFamily="34" charset="0"/>
              </a:rPr>
              <a:t>El Cascabel al Gato</a:t>
            </a:r>
            <a:r>
              <a:rPr lang="es-CL" sz="1300" dirty="0">
                <a:latin typeface="Arial" panose="020B0604020202020204" pitchFamily="34" charset="0"/>
                <a:cs typeface="Arial" panose="020B0604020202020204" pitchFamily="34" charset="0"/>
              </a:rPr>
              <a:t>,  Santiago, 1991. Página 18</a:t>
            </a:r>
            <a:r>
              <a:rPr lang="es-CL" dirty="0"/>
              <a:t>. </a:t>
            </a:r>
            <a:endParaRPr lang="es-MX" dirty="0"/>
          </a:p>
        </p:txBody>
      </p:sp>
    </p:spTree>
    <p:extLst>
      <p:ext uri="{BB962C8B-B14F-4D97-AF65-F5344CB8AC3E}">
        <p14:creationId xmlns:p14="http://schemas.microsoft.com/office/powerpoint/2010/main" val="288974736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418058"/>
          </a:xfrm>
        </p:spPr>
        <p:txBody>
          <a:bodyPr>
            <a:normAutofit fontScale="90000"/>
          </a:bodyPr>
          <a:lstStyle/>
          <a:p>
            <a:r>
              <a:rPr lang="es-MX" dirty="0" smtClean="0"/>
              <a:t>DATOS GENERALES</a:t>
            </a:r>
            <a:endParaRPr lang="es-MX" dirty="0"/>
          </a:p>
        </p:txBody>
      </p:sp>
      <p:sp>
        <p:nvSpPr>
          <p:cNvPr id="3" name="2 Marcador de contenido"/>
          <p:cNvSpPr>
            <a:spLocks noGrp="1"/>
          </p:cNvSpPr>
          <p:nvPr>
            <p:ph idx="1"/>
          </p:nvPr>
        </p:nvSpPr>
        <p:spPr>
          <a:xfrm>
            <a:off x="107504" y="836712"/>
            <a:ext cx="8928992" cy="5832648"/>
          </a:xfrm>
        </p:spPr>
        <p:txBody>
          <a:bodyPr>
            <a:normAutofit fontScale="70000" lnSpcReduction="20000"/>
          </a:bodyPr>
          <a:lstStyle/>
          <a:p>
            <a:r>
              <a:rPr lang="es-MX" dirty="0"/>
              <a:t>N° Afiliados Totales </a:t>
            </a:r>
            <a:r>
              <a:rPr lang="es-MX" dirty="0" smtClean="0"/>
              <a:t>                                                     10.273.778</a:t>
            </a:r>
            <a:endParaRPr lang="es-MX" dirty="0"/>
          </a:p>
          <a:p>
            <a:r>
              <a:rPr lang="es-MX" dirty="0"/>
              <a:t>Variación afiliados </a:t>
            </a:r>
            <a:r>
              <a:rPr lang="es-MX" dirty="0" smtClean="0"/>
              <a:t>12m                        </a:t>
            </a:r>
            <a:r>
              <a:rPr lang="es-MX" dirty="0"/>
              <a:t>2,2%</a:t>
            </a:r>
          </a:p>
          <a:p>
            <a:r>
              <a:rPr lang="es-MX" dirty="0"/>
              <a:t>N° Cotizantes Totales </a:t>
            </a:r>
            <a:r>
              <a:rPr lang="es-MX" dirty="0" smtClean="0"/>
              <a:t>                                                    5.281.494</a:t>
            </a:r>
            <a:endParaRPr lang="es-MX" dirty="0"/>
          </a:p>
          <a:p>
            <a:r>
              <a:rPr lang="es-MX" dirty="0"/>
              <a:t>Variación cotizantes </a:t>
            </a:r>
            <a:r>
              <a:rPr lang="es-MX" dirty="0" smtClean="0"/>
              <a:t>12m                    </a:t>
            </a:r>
            <a:r>
              <a:rPr lang="es-MX" dirty="0"/>
              <a:t>0,8%</a:t>
            </a:r>
          </a:p>
          <a:p>
            <a:r>
              <a:rPr lang="es-MX" dirty="0"/>
              <a:t>Ingreso Promedio cotizantes(1) </a:t>
            </a:r>
            <a:r>
              <a:rPr lang="es-MX" dirty="0" smtClean="0"/>
              <a:t>                                                   ($) </a:t>
            </a:r>
            <a:r>
              <a:rPr lang="es-MX" dirty="0"/>
              <a:t>722.134</a:t>
            </a:r>
          </a:p>
          <a:p>
            <a:r>
              <a:rPr lang="es-MX" dirty="0"/>
              <a:t> Ingreso Promedio </a:t>
            </a:r>
            <a:r>
              <a:rPr lang="es-MX" dirty="0" smtClean="0"/>
              <a:t>                                       </a:t>
            </a:r>
            <a:r>
              <a:rPr lang="es-MX" dirty="0"/>
              <a:t>Hombre ($) 768.228</a:t>
            </a:r>
          </a:p>
          <a:p>
            <a:r>
              <a:rPr lang="es-MX" dirty="0"/>
              <a:t> Ingreso Promedio </a:t>
            </a:r>
            <a:r>
              <a:rPr lang="es-MX" dirty="0" smtClean="0"/>
              <a:t>                                         </a:t>
            </a:r>
            <a:r>
              <a:rPr lang="es-MX" dirty="0"/>
              <a:t>Mujer </a:t>
            </a:r>
            <a:r>
              <a:rPr lang="es-MX" dirty="0" smtClean="0"/>
              <a:t>  ($) </a:t>
            </a:r>
            <a:r>
              <a:rPr lang="es-MX" dirty="0"/>
              <a:t>659.073</a:t>
            </a:r>
          </a:p>
          <a:p>
            <a:r>
              <a:rPr lang="es-MX" dirty="0"/>
              <a:t>Variación Real Ing. Promedio 12m </a:t>
            </a:r>
            <a:r>
              <a:rPr lang="es-MX" dirty="0" smtClean="0"/>
              <a:t>  2,2</a:t>
            </a:r>
            <a:r>
              <a:rPr lang="es-MX" dirty="0"/>
              <a:t>%</a:t>
            </a:r>
          </a:p>
          <a:p>
            <a:r>
              <a:rPr lang="es-MX" dirty="0" smtClean="0"/>
              <a:t>remuneraciones </a:t>
            </a:r>
            <a:r>
              <a:rPr lang="es-MX" dirty="0"/>
              <a:t>de Feb.2017.</a:t>
            </a:r>
          </a:p>
          <a:p>
            <a:endParaRPr lang="es-MX" dirty="0"/>
          </a:p>
          <a:p>
            <a:r>
              <a:rPr lang="es-MX" dirty="0"/>
              <a:t> Del total de cotizantes, un 97,4% es trabajador dependiente.</a:t>
            </a:r>
          </a:p>
          <a:p>
            <a:r>
              <a:rPr lang="es-MX" dirty="0"/>
              <a:t> Un 55,8% del total de cuentas está asignada a la estrategia de inversión por defecto.</a:t>
            </a:r>
          </a:p>
          <a:p>
            <a:r>
              <a:rPr lang="es-MX" dirty="0"/>
              <a:t> El promedio de densidad de cotizaciones a marzo fue de 52,9%.</a:t>
            </a:r>
          </a:p>
        </p:txBody>
      </p:sp>
    </p:spTree>
    <p:extLst>
      <p:ext uri="{BB962C8B-B14F-4D97-AF65-F5344CB8AC3E}">
        <p14:creationId xmlns:p14="http://schemas.microsoft.com/office/powerpoint/2010/main" val="54225590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346050"/>
          </a:xfrm>
        </p:spPr>
        <p:txBody>
          <a:bodyPr>
            <a:normAutofit fontScale="90000"/>
          </a:bodyPr>
          <a:lstStyle/>
          <a:p>
            <a:r>
              <a:rPr lang="es-MX" dirty="0" smtClean="0"/>
              <a:t>APV</a:t>
            </a:r>
            <a:endParaRPr lang="es-MX" dirty="0"/>
          </a:p>
        </p:txBody>
      </p:sp>
      <p:sp>
        <p:nvSpPr>
          <p:cNvPr id="3" name="2 Marcador de contenido"/>
          <p:cNvSpPr>
            <a:spLocks noGrp="1"/>
          </p:cNvSpPr>
          <p:nvPr>
            <p:ph idx="1"/>
          </p:nvPr>
        </p:nvSpPr>
        <p:spPr>
          <a:xfrm>
            <a:off x="457200" y="764704"/>
            <a:ext cx="8229600" cy="5832648"/>
          </a:xfrm>
        </p:spPr>
        <p:txBody>
          <a:bodyPr>
            <a:normAutofit/>
          </a:bodyPr>
          <a:lstStyle/>
          <a:p>
            <a:r>
              <a:rPr lang="es-MX" dirty="0"/>
              <a:t>N° de cuentas vigentes </a:t>
            </a:r>
            <a:r>
              <a:rPr lang="es-MX" dirty="0" smtClean="0"/>
              <a:t>                             1.062.668 </a:t>
            </a:r>
          </a:p>
          <a:p>
            <a:r>
              <a:rPr lang="es-MX" dirty="0" smtClean="0"/>
              <a:t>Saldo </a:t>
            </a:r>
            <a:r>
              <a:rPr lang="es-MX" dirty="0"/>
              <a:t>acumulado </a:t>
            </a:r>
            <a:r>
              <a:rPr lang="es-MX" dirty="0" smtClean="0"/>
              <a:t>                          MM</a:t>
            </a:r>
            <a:r>
              <a:rPr lang="es-MX" dirty="0"/>
              <a:t>$ 1.981.497</a:t>
            </a:r>
          </a:p>
          <a:p>
            <a:r>
              <a:rPr lang="es-MX" dirty="0"/>
              <a:t>Variación 12m </a:t>
            </a:r>
            <a:r>
              <a:rPr lang="es-MX" dirty="0" smtClean="0"/>
              <a:t>             8,3</a:t>
            </a:r>
            <a:r>
              <a:rPr lang="es-MX" dirty="0"/>
              <a:t>% </a:t>
            </a:r>
            <a:endParaRPr lang="es-MX" dirty="0" smtClean="0"/>
          </a:p>
          <a:p>
            <a:r>
              <a:rPr lang="es-MX" dirty="0" smtClean="0"/>
              <a:t>Variación </a:t>
            </a:r>
            <a:r>
              <a:rPr lang="es-MX" dirty="0"/>
              <a:t>real 12m </a:t>
            </a:r>
            <a:r>
              <a:rPr lang="es-MX" dirty="0" smtClean="0"/>
              <a:t>     9,1</a:t>
            </a:r>
            <a:r>
              <a:rPr lang="es-MX" dirty="0"/>
              <a:t>%</a:t>
            </a:r>
          </a:p>
          <a:p>
            <a:r>
              <a:rPr lang="es-MX" dirty="0" smtClean="0"/>
              <a:t>Número </a:t>
            </a:r>
            <a:r>
              <a:rPr lang="es-MX" dirty="0"/>
              <a:t>depósitos en el mes 169.663</a:t>
            </a:r>
          </a:p>
          <a:p>
            <a:r>
              <a:rPr lang="es-MX" dirty="0"/>
              <a:t>Letra b) Art. 20L 38,1% </a:t>
            </a:r>
            <a:endParaRPr lang="es-MX" dirty="0" smtClean="0"/>
          </a:p>
          <a:p>
            <a:r>
              <a:rPr lang="es-MX" dirty="0" smtClean="0"/>
              <a:t>Monto </a:t>
            </a:r>
            <a:r>
              <a:rPr lang="es-MX" dirty="0"/>
              <a:t>promedio depósitos del mes $ 103.648</a:t>
            </a:r>
          </a:p>
        </p:txBody>
      </p:sp>
    </p:spTree>
    <p:extLst>
      <p:ext uri="{BB962C8B-B14F-4D97-AF65-F5344CB8AC3E}">
        <p14:creationId xmlns:p14="http://schemas.microsoft.com/office/powerpoint/2010/main" val="87626493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922114"/>
          </a:xfrm>
        </p:spPr>
        <p:txBody>
          <a:bodyPr>
            <a:noAutofit/>
          </a:bodyPr>
          <a:lstStyle/>
          <a:p>
            <a:r>
              <a:rPr lang="es-MX" sz="3200" dirty="0" smtClean="0"/>
              <a:t/>
            </a:r>
            <a:br>
              <a:rPr lang="es-MX" sz="3200" dirty="0" smtClean="0"/>
            </a:br>
            <a:r>
              <a:rPr lang="es-MX" sz="3200" dirty="0" smtClean="0"/>
              <a:t>Comisión mensual (</a:t>
            </a:r>
            <a:r>
              <a:rPr lang="es-MX" sz="3200" dirty="0"/>
              <a:t>Abr 17)</a:t>
            </a:r>
            <a:br>
              <a:rPr lang="es-MX" sz="3200" dirty="0"/>
            </a:br>
            <a:r>
              <a:rPr lang="es-MX" sz="3200" dirty="0"/>
              <a:t>Rentabilidad real de los Fondos</a:t>
            </a:r>
            <a:br>
              <a:rPr lang="es-MX" sz="3200" dirty="0"/>
            </a:br>
            <a:endParaRPr lang="es-MX" sz="3200" dirty="0"/>
          </a:p>
        </p:txBody>
      </p:sp>
      <p:sp>
        <p:nvSpPr>
          <p:cNvPr id="3" name="2 Marcador de contenido"/>
          <p:cNvSpPr>
            <a:spLocks noGrp="1"/>
          </p:cNvSpPr>
          <p:nvPr>
            <p:ph idx="1"/>
          </p:nvPr>
        </p:nvSpPr>
        <p:spPr>
          <a:xfrm>
            <a:off x="107504" y="1600200"/>
            <a:ext cx="8928992" cy="4525963"/>
          </a:xfrm>
        </p:spPr>
        <p:txBody>
          <a:bodyPr>
            <a:normAutofit fontScale="85000" lnSpcReduction="10000"/>
          </a:bodyPr>
          <a:lstStyle/>
          <a:p>
            <a:r>
              <a:rPr lang="es-MX" dirty="0" smtClean="0"/>
              <a:t>                Comisión  Rentabilidad 36 </a:t>
            </a:r>
            <a:r>
              <a:rPr lang="es-MX" dirty="0"/>
              <a:t>meses </a:t>
            </a:r>
            <a:r>
              <a:rPr lang="es-MX" dirty="0" smtClean="0"/>
              <a:t>(%))</a:t>
            </a:r>
            <a:endParaRPr lang="es-MX" dirty="0"/>
          </a:p>
          <a:p>
            <a:r>
              <a:rPr lang="es-MX" dirty="0" smtClean="0"/>
              <a:t>                                           A         B          C            D           E</a:t>
            </a:r>
            <a:endParaRPr lang="es-MX" dirty="0"/>
          </a:p>
          <a:p>
            <a:r>
              <a:rPr lang="es-MX" dirty="0"/>
              <a:t>CAPITAL </a:t>
            </a:r>
            <a:r>
              <a:rPr lang="es-MX" dirty="0" smtClean="0"/>
              <a:t>     1,44</a:t>
            </a:r>
            <a:r>
              <a:rPr lang="es-MX" dirty="0"/>
              <a:t>% </a:t>
            </a:r>
            <a:r>
              <a:rPr lang="es-MX" dirty="0" smtClean="0"/>
              <a:t>         5,57     5,12    4,87     4,21     3,84</a:t>
            </a:r>
          </a:p>
          <a:p>
            <a:r>
              <a:rPr lang="es-MX" dirty="0" smtClean="0"/>
              <a:t>CUPRUM    1,48</a:t>
            </a:r>
            <a:r>
              <a:rPr lang="es-MX" dirty="0"/>
              <a:t>% </a:t>
            </a:r>
            <a:r>
              <a:rPr lang="es-MX" dirty="0" smtClean="0"/>
              <a:t>         5,84     5,43    5,27     4,60     3,77</a:t>
            </a:r>
            <a:endParaRPr lang="es-MX" dirty="0"/>
          </a:p>
          <a:p>
            <a:r>
              <a:rPr lang="es-MX" dirty="0"/>
              <a:t>HABITAT </a:t>
            </a:r>
            <a:r>
              <a:rPr lang="es-MX" dirty="0" smtClean="0"/>
              <a:t>     1,27</a:t>
            </a:r>
            <a:r>
              <a:rPr lang="es-MX" dirty="0"/>
              <a:t>% </a:t>
            </a:r>
            <a:r>
              <a:rPr lang="es-MX" dirty="0" smtClean="0"/>
              <a:t>         6,01     5,66   5,55      4,84     4,02</a:t>
            </a:r>
            <a:endParaRPr lang="es-MX" dirty="0"/>
          </a:p>
          <a:p>
            <a:r>
              <a:rPr lang="es-MX" dirty="0"/>
              <a:t>MODELO </a:t>
            </a:r>
            <a:r>
              <a:rPr lang="es-MX" dirty="0" smtClean="0"/>
              <a:t>    0,77</a:t>
            </a:r>
            <a:r>
              <a:rPr lang="es-MX" dirty="0"/>
              <a:t>% </a:t>
            </a:r>
            <a:r>
              <a:rPr lang="es-MX" dirty="0" smtClean="0"/>
              <a:t>         5,77     5,36   4,89      4,42     3,42</a:t>
            </a:r>
            <a:endParaRPr lang="es-MX" dirty="0"/>
          </a:p>
          <a:p>
            <a:r>
              <a:rPr lang="es-MX" dirty="0" smtClean="0"/>
              <a:t>PLANVITAL  </a:t>
            </a:r>
            <a:r>
              <a:rPr lang="es-MX" dirty="0"/>
              <a:t>0,41% </a:t>
            </a:r>
            <a:r>
              <a:rPr lang="es-MX" dirty="0" smtClean="0"/>
              <a:t>         4,81     4,33    4,14     3,72     </a:t>
            </a:r>
            <a:r>
              <a:rPr lang="es-MX" dirty="0"/>
              <a:t>3,16</a:t>
            </a:r>
          </a:p>
          <a:p>
            <a:r>
              <a:rPr lang="es-MX" dirty="0"/>
              <a:t>PROVIDA </a:t>
            </a:r>
            <a:r>
              <a:rPr lang="es-MX" dirty="0" smtClean="0"/>
              <a:t>    1,54</a:t>
            </a:r>
            <a:r>
              <a:rPr lang="es-MX" dirty="0"/>
              <a:t>% </a:t>
            </a:r>
            <a:r>
              <a:rPr lang="es-MX" dirty="0" smtClean="0"/>
              <a:t>         5,35      4,93   4,59     3,85     3,20</a:t>
            </a:r>
            <a:endParaRPr lang="es-MX" dirty="0"/>
          </a:p>
          <a:p>
            <a:r>
              <a:rPr lang="es-MX" dirty="0"/>
              <a:t>PROMEDIO </a:t>
            </a:r>
            <a:r>
              <a:rPr lang="es-MX" dirty="0" smtClean="0"/>
              <a:t>1,36%          </a:t>
            </a:r>
            <a:r>
              <a:rPr lang="es-MX" dirty="0"/>
              <a:t>5,70 </a:t>
            </a:r>
            <a:r>
              <a:rPr lang="es-MX" dirty="0" smtClean="0"/>
              <a:t>     5,26    5,03    4,30     3,71</a:t>
            </a:r>
            <a:endParaRPr lang="es-MX" dirty="0"/>
          </a:p>
        </p:txBody>
      </p:sp>
    </p:spTree>
    <p:extLst>
      <p:ext uri="{BB962C8B-B14F-4D97-AF65-F5344CB8AC3E}">
        <p14:creationId xmlns:p14="http://schemas.microsoft.com/office/powerpoint/2010/main" val="180530976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lstStyle/>
          <a:p>
            <a:endParaRPr lang="es-MX" dirty="0"/>
          </a:p>
        </p:txBody>
      </p:sp>
    </p:spTree>
    <p:extLst>
      <p:ext uri="{BB962C8B-B14F-4D97-AF65-F5344CB8AC3E}">
        <p14:creationId xmlns:p14="http://schemas.microsoft.com/office/powerpoint/2010/main" val="99540120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79512" y="188640"/>
            <a:ext cx="8856984" cy="5937523"/>
          </a:xfrm>
        </p:spPr>
        <p:txBody>
          <a:bodyPr>
            <a:normAutofit fontScale="25000" lnSpcReduction="20000"/>
          </a:bodyPr>
          <a:lstStyle/>
          <a:p>
            <a:r>
              <a:rPr lang="es-MX" dirty="0"/>
              <a:t>Sistema/</a:t>
            </a:r>
          </a:p>
          <a:p>
            <a:r>
              <a:rPr lang="es-MX" sz="7200" dirty="0" smtClean="0"/>
              <a:t>(</a:t>
            </a:r>
            <a:r>
              <a:rPr lang="es-MX" sz="7200" dirty="0"/>
              <a:t>Al 31 de marzo de 2017)</a:t>
            </a:r>
          </a:p>
          <a:p>
            <a:r>
              <a:rPr lang="es-MX" sz="7200" dirty="0"/>
              <a:t>N° y monto TOTAL</a:t>
            </a:r>
          </a:p>
          <a:p>
            <a:r>
              <a:rPr lang="es-MX" sz="7200" dirty="0"/>
              <a:t>Promedio Vejez </a:t>
            </a:r>
            <a:r>
              <a:rPr lang="es-MX" sz="7200" dirty="0" err="1"/>
              <a:t>Vejez</a:t>
            </a:r>
            <a:endParaRPr lang="es-MX" sz="7200" dirty="0"/>
          </a:p>
          <a:p>
            <a:r>
              <a:rPr lang="es-MX" sz="7200" dirty="0"/>
              <a:t>Anticipada Invalidez Sobrevivencia</a:t>
            </a:r>
          </a:p>
          <a:p>
            <a:r>
              <a:rPr lang="es-MX" sz="7200" dirty="0"/>
              <a:t>AFP </a:t>
            </a:r>
            <a:r>
              <a:rPr lang="es-MX" sz="7200" dirty="0" smtClean="0"/>
              <a:t>y </a:t>
            </a:r>
            <a:r>
              <a:rPr lang="es-MX" sz="7200" dirty="0" err="1" smtClean="0"/>
              <a:t>Cías</a:t>
            </a:r>
            <a:r>
              <a:rPr lang="es-MX" sz="7200" dirty="0"/>
              <a:t>. </a:t>
            </a:r>
            <a:r>
              <a:rPr lang="es-MX" sz="7200" dirty="0" smtClean="0"/>
              <a:t>De Seguro</a:t>
            </a:r>
            <a:endParaRPr lang="es-MX" sz="7200" dirty="0"/>
          </a:p>
          <a:p>
            <a:r>
              <a:rPr lang="es-MX" sz="7200" dirty="0"/>
              <a:t>Retiro</a:t>
            </a:r>
          </a:p>
          <a:p>
            <a:r>
              <a:rPr lang="es-MX" sz="7200" dirty="0"/>
              <a:t>Programado</a:t>
            </a:r>
          </a:p>
          <a:p>
            <a:r>
              <a:rPr lang="es-MX" sz="7200" dirty="0"/>
              <a:t>N° Pensiones 366.803 23.947 76.538 126.238 593.526</a:t>
            </a:r>
          </a:p>
          <a:p>
            <a:r>
              <a:rPr lang="es-MX" sz="7200" dirty="0"/>
              <a:t>Monto $ 125.873 $ 427.588 $ 122.565 $ 108.747 $ 133.977</a:t>
            </a:r>
          </a:p>
          <a:p>
            <a:r>
              <a:rPr lang="es-MX" sz="7200" dirty="0"/>
              <a:t>Renta</a:t>
            </a:r>
          </a:p>
          <a:p>
            <a:r>
              <a:rPr lang="es-MX" sz="7200" dirty="0"/>
              <a:t>Temporal</a:t>
            </a:r>
          </a:p>
          <a:p>
            <a:r>
              <a:rPr lang="es-MX" sz="7200" dirty="0"/>
              <a:t>N° Pensiones 24.812 2.146 6.103 588 33.649</a:t>
            </a:r>
          </a:p>
          <a:p>
            <a:r>
              <a:rPr lang="es-MX" sz="7200" dirty="0"/>
              <a:t>Monto $ 537.977 $ 933.325 $ 679.110 $ 421.100 $ 586.746</a:t>
            </a:r>
          </a:p>
          <a:p>
            <a:r>
              <a:rPr lang="es-MX" sz="7200" dirty="0"/>
              <a:t>Renta</a:t>
            </a:r>
          </a:p>
          <a:p>
            <a:r>
              <a:rPr lang="es-MX" sz="7200" dirty="0"/>
              <a:t>Vitalicia</a:t>
            </a:r>
          </a:p>
          <a:p>
            <a:r>
              <a:rPr lang="es-MX" sz="7200" dirty="0"/>
              <a:t>N° Pensiones 174.201 208.140 42.727 121.890 546.958</a:t>
            </a:r>
          </a:p>
          <a:p>
            <a:r>
              <a:rPr lang="es-MX" sz="7200" dirty="0"/>
              <a:t>Monto $ 300.201 $ 300.076 $ 339.181 $ 178.987 $ 276.186</a:t>
            </a:r>
          </a:p>
          <a:p>
            <a:r>
              <a:rPr lang="es-MX" sz="7200" dirty="0"/>
              <a:t>TOTAL</a:t>
            </a:r>
          </a:p>
          <a:p>
            <a:r>
              <a:rPr lang="es-MX" sz="7200" dirty="0"/>
              <a:t>N° Pensiones 565.816 234.233 129.067 257.801 1.186.917</a:t>
            </a:r>
          </a:p>
          <a:p>
            <a:r>
              <a:rPr lang="es-MX" sz="7200" dirty="0"/>
              <a:t>Monto $ 197.616 $ 318.914 $ 225.786 $ 144.798 $ 213.145</a:t>
            </a:r>
          </a:p>
          <a:p>
            <a:r>
              <a:rPr lang="es-MX" sz="7200" dirty="0"/>
              <a:t>IPS (Sistema Antiguo)</a:t>
            </a:r>
          </a:p>
          <a:p>
            <a:r>
              <a:rPr lang="es-MX" sz="7200" dirty="0"/>
              <a:t>N° Pensiones 301.723 26.157 88.926 235.715 652.521</a:t>
            </a:r>
          </a:p>
          <a:p>
            <a:r>
              <a:rPr lang="es-MX" sz="7200" dirty="0"/>
              <a:t>Monto $ 231.250 $ 434.257 $ 223.085 $ 155.306 $ 210.841</a:t>
            </a:r>
          </a:p>
          <a:p>
            <a:r>
              <a:rPr lang="es-MX" sz="7200" dirty="0"/>
              <a:t>Fuente: Elaboración propia en base a la información de las Bases de Datos disponibles en esta Superintendencia al mes de marzo de 2017.</a:t>
            </a:r>
          </a:p>
          <a:p>
            <a:r>
              <a:rPr lang="es-MX" sz="7200" dirty="0"/>
              <a:t>(1) Pensión promedio no incluye monto APS. No incluye pensiones Ley 16.744, leyes especiales y 183.136 pensiones que se financian en un</a:t>
            </a:r>
          </a:p>
          <a:p>
            <a:r>
              <a:rPr lang="es-MX" sz="7200" dirty="0"/>
              <a:t>100% con APS.</a:t>
            </a:r>
          </a:p>
          <a:p>
            <a:r>
              <a:rPr lang="es-MX" sz="7200" dirty="0"/>
              <a:t>(2) Incluye 12.784 pensiones pagadas de acuerdo a la modalidad “cubiertas por el seguro” existente antes de las modificaciones introducidas al</a:t>
            </a:r>
          </a:p>
          <a:p>
            <a:r>
              <a:rPr lang="es-MX" sz="7200" dirty="0"/>
              <a:t>D.L. 3.500 por la Ley N° 18.600 del 29.08.1987, las cuales están distribuidas en las categorías Invalidez y Sobrevivencia.</a:t>
            </a:r>
          </a:p>
          <a:p>
            <a:r>
              <a:rPr lang="es-MX" sz="7200" dirty="0"/>
              <a:t>(3) Las pensiones de sobrevivencia en Renta Vitalicia, no incluyen pensiones de orfandad de los menores de 18 años.</a:t>
            </a:r>
          </a:p>
        </p:txBody>
      </p:sp>
    </p:spTree>
    <p:extLst>
      <p:ext uri="{BB962C8B-B14F-4D97-AF65-F5344CB8AC3E}">
        <p14:creationId xmlns:p14="http://schemas.microsoft.com/office/powerpoint/2010/main" val="399593484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LEY NÚM. 20.948</a:t>
            </a:r>
            <a:endParaRPr lang="es-MX" dirty="0"/>
          </a:p>
        </p:txBody>
      </p:sp>
      <p:sp>
        <p:nvSpPr>
          <p:cNvPr id="3" name="2 Marcador de contenido"/>
          <p:cNvSpPr>
            <a:spLocks noGrp="1"/>
          </p:cNvSpPr>
          <p:nvPr>
            <p:ph idx="1"/>
          </p:nvPr>
        </p:nvSpPr>
        <p:spPr/>
        <p:txBody>
          <a:bodyPr/>
          <a:lstStyle/>
          <a:p>
            <a:r>
              <a:rPr lang="es-MX" dirty="0" smtClean="0"/>
              <a:t>OTORGA UNA BONIFICACIÓN ADICIONAL Y OTROS BENEFICIOS DE INCENTIVO AL RETIRO PARA LOS FUNCIONARIOS Y FUNCIONARIAS DE LOS SERVICIOS PÚBLICOS QUE SE INDICAN Y MODIFICA EL TÍTULO II DE LA LEY Nº 19.882</a:t>
            </a:r>
            <a:endParaRPr lang="es-MX" dirty="0"/>
          </a:p>
        </p:txBody>
      </p:sp>
    </p:spTree>
    <p:extLst>
      <p:ext uri="{BB962C8B-B14F-4D97-AF65-F5344CB8AC3E}">
        <p14:creationId xmlns:p14="http://schemas.microsoft.com/office/powerpoint/2010/main" val="103125959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normAutofit fontScale="55000" lnSpcReduction="20000"/>
          </a:bodyPr>
          <a:lstStyle/>
          <a:p>
            <a:r>
              <a:rPr lang="es-MX" dirty="0"/>
              <a:t>Artículo 1.-  </a:t>
            </a:r>
            <a:r>
              <a:rPr lang="es-MX" dirty="0" err="1"/>
              <a:t>Otórgase</a:t>
            </a:r>
            <a:r>
              <a:rPr lang="es-MX" dirty="0"/>
              <a:t> una bonificación adicional, por una sola vez, a los funcionarios de carrera y a contrata que perciban la bonificación por retiro del </a:t>
            </a:r>
            <a:r>
              <a:rPr lang="es-MX" u="sng" dirty="0"/>
              <a:t>título II de la ley Nº 19.882</a:t>
            </a:r>
            <a:r>
              <a:rPr lang="es-MX" dirty="0"/>
              <a:t>, que Regula nueva política de personal a los funcionarios públicos que indica, siempre que se encuentren afiliados al sistema de pensiones establecido en el </a:t>
            </a:r>
            <a:r>
              <a:rPr lang="es-MX" u="sng" dirty="0"/>
              <a:t>decreto ley Nº 3.500, de 1980</a:t>
            </a:r>
            <a:r>
              <a:rPr lang="es-MX" dirty="0"/>
              <a:t>, cotizando o habiendo cotizado en dicho sistema, según lo dispuesto en su artículo 17, que a la fecha de postulación tengan veinte o más años de servicio, continuos o discontinuos, en la Administración Central del Estado o en sus antecesores legales, y cumplan los demás requisitos que establece esta ley.</a:t>
            </a:r>
            <a:r>
              <a:rPr lang="es-MX" dirty="0" smtClean="0"/>
              <a:t/>
            </a:r>
            <a:br>
              <a:rPr lang="es-MX" dirty="0" smtClean="0"/>
            </a:br>
            <a:r>
              <a:rPr lang="es-MX" dirty="0" smtClean="0"/>
              <a:t/>
            </a:r>
            <a:br>
              <a:rPr lang="es-MX" dirty="0" smtClean="0"/>
            </a:br>
            <a:r>
              <a:rPr lang="es-MX" dirty="0"/>
              <a:t>     Además, para tener derecho a la bonificación adicional, los funcionarios deberán haber cumplido o cumplir 60 años de edad, si son mujeres, o 65 años de edad si son hombres, entre el 1 de julio de 2014 y el 31 de diciembre de 2024, o haber cumplido dichas edades, según corresponda, al 30 de junio de 2014.</a:t>
            </a:r>
            <a:r>
              <a:rPr lang="es-MX" dirty="0" smtClean="0"/>
              <a:t/>
            </a:r>
            <a:br>
              <a:rPr lang="es-MX" dirty="0" smtClean="0"/>
            </a:br>
            <a:r>
              <a:rPr lang="es-MX" dirty="0" smtClean="0"/>
              <a:t/>
            </a:r>
            <a:br>
              <a:rPr lang="es-MX" dirty="0" smtClean="0"/>
            </a:br>
            <a:r>
              <a:rPr lang="es-MX" dirty="0"/>
              <a:t>     Asimismo, para tener derecho a la bonificación adicional, los funcionarios deberán renunciar voluntariamente a todos los cargos y al total de horas que sirvan dentro de los plazos que señalen esta ley y su reglamento.</a:t>
            </a:r>
            <a:r>
              <a:rPr lang="es-MX" dirty="0" smtClean="0"/>
              <a:t/>
            </a:r>
            <a:br>
              <a:rPr lang="es-MX" dirty="0" smtClean="0"/>
            </a:br>
            <a:r>
              <a:rPr lang="es-MX" dirty="0" smtClean="0"/>
              <a:t/>
            </a:r>
            <a:br>
              <a:rPr lang="es-MX" dirty="0" smtClean="0"/>
            </a:br>
            <a:endParaRPr lang="es-MX" dirty="0"/>
          </a:p>
        </p:txBody>
      </p:sp>
    </p:spTree>
    <p:extLst>
      <p:ext uri="{BB962C8B-B14F-4D97-AF65-F5344CB8AC3E}">
        <p14:creationId xmlns:p14="http://schemas.microsoft.com/office/powerpoint/2010/main" val="161252280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normAutofit fontScale="55000" lnSpcReduction="20000"/>
          </a:bodyPr>
          <a:lstStyle/>
          <a:p>
            <a:r>
              <a:rPr lang="es-MX" dirty="0" smtClean="0"/>
              <a:t>Artículo 2.-  Para efectos del artículo anterior, el reconocimiento de años de servicio discontinuos en la Administración Central del Estado o en sus antecesores legales sólo procederá en los casos siguientes:</a:t>
            </a:r>
            <a:br>
              <a:rPr lang="es-MX" dirty="0" smtClean="0"/>
            </a:br>
            <a:r>
              <a:rPr lang="es-MX" dirty="0" smtClean="0"/>
              <a:t/>
            </a:r>
            <a:br>
              <a:rPr lang="es-MX" dirty="0" smtClean="0"/>
            </a:br>
            <a:r>
              <a:rPr lang="es-MX" dirty="0" smtClean="0"/>
              <a:t>     a) Cuando el funcionario tenga, a lo menos, cinco años de desempeño continuos inmediatamente anteriores a la fecha de postulación.</a:t>
            </a:r>
            <a:br>
              <a:rPr lang="es-MX" dirty="0" smtClean="0"/>
            </a:br>
            <a:r>
              <a:rPr lang="es-MX" dirty="0" smtClean="0"/>
              <a:t>     b) Cuando el funcionario tenga, a lo menos, un año de servicio anterior a la fecha de publicación de esta ley y, al menos, cinco años de desempeño continuo, inmediatamente anteriores al 11 de marzo de 2010, en cualquiera de las instituciones señaladas en el artículo anterior.</a:t>
            </a:r>
            <a:br>
              <a:rPr lang="es-MX" dirty="0" smtClean="0"/>
            </a:br>
            <a:r>
              <a:rPr lang="es-MX" dirty="0" smtClean="0"/>
              <a:t/>
            </a:r>
            <a:br>
              <a:rPr lang="es-MX" dirty="0" smtClean="0"/>
            </a:br>
            <a:r>
              <a:rPr lang="es-MX" dirty="0" smtClean="0"/>
              <a:t>     Para efectos del cómputo de los años de servicio dispuesto en el artículo anterior, se podrán considerar los años trabajados en los Consejos Provinciales de Deportes a que se refiere el </a:t>
            </a:r>
            <a:r>
              <a:rPr lang="es-MX" u="sng" dirty="0"/>
              <a:t>artículo 12</a:t>
            </a:r>
            <a:r>
              <a:rPr lang="es-MX" dirty="0" smtClean="0"/>
              <a:t> de la </a:t>
            </a:r>
            <a:r>
              <a:rPr lang="es-MX" u="sng" dirty="0"/>
              <a:t>ley Nº 17.276</a:t>
            </a:r>
            <a:r>
              <a:rPr lang="es-MX" dirty="0" smtClean="0"/>
              <a:t>.</a:t>
            </a:r>
            <a:br>
              <a:rPr lang="es-MX" dirty="0" smtClean="0"/>
            </a:br>
            <a:r>
              <a:rPr lang="es-MX" dirty="0" smtClean="0"/>
              <a:t>     Los funcionarios podrán completar la antigüedad requerida para efectos del artículo 1, con hasta diez años servidos en calidad de honorarios, sujetos a jornada ordinaria de trabajo de cuarenta y cuatro horas semanales, prestados con anterioridad al 1 de enero de 2015, en servicios que integran la Administración Central del Estado.</a:t>
            </a:r>
            <a:endParaRPr lang="es-MX" dirty="0"/>
          </a:p>
        </p:txBody>
      </p:sp>
    </p:spTree>
    <p:extLst>
      <p:ext uri="{BB962C8B-B14F-4D97-AF65-F5344CB8AC3E}">
        <p14:creationId xmlns:p14="http://schemas.microsoft.com/office/powerpoint/2010/main" val="74646867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normAutofit fontScale="70000" lnSpcReduction="20000"/>
          </a:bodyPr>
          <a:lstStyle/>
          <a:p>
            <a:r>
              <a:rPr lang="es-MX" dirty="0" smtClean="0"/>
              <a:t>Artículo 3.-  También podrán acceder a la bonificación adicional los funcionarios que, cumpliendo los demás requisitos a que se refiere el artículo 1, tengan a la fecha de postulación entre dieciocho años y menos de veinte años de servicio, continuos o discontinuos, en la Administración Central del Estado o en sus antecesores legales.</a:t>
            </a:r>
            <a:br>
              <a:rPr lang="es-MX" dirty="0" smtClean="0"/>
            </a:br>
            <a:r>
              <a:rPr lang="es-MX" dirty="0" smtClean="0"/>
              <a:t/>
            </a:r>
            <a:br>
              <a:rPr lang="es-MX" dirty="0" smtClean="0"/>
            </a:br>
            <a:r>
              <a:rPr lang="es-MX" dirty="0" smtClean="0"/>
              <a:t>     Tratándose del personal comprendido en la definición de exiliado contenida en la letra a) del </a:t>
            </a:r>
            <a:r>
              <a:rPr lang="es-MX" u="sng" dirty="0"/>
              <a:t>artículo 2</a:t>
            </a:r>
            <a:r>
              <a:rPr lang="es-MX" dirty="0" smtClean="0"/>
              <a:t> de la </a:t>
            </a:r>
            <a:r>
              <a:rPr lang="es-MX" u="sng" dirty="0"/>
              <a:t>ley Nº 18.994</a:t>
            </a:r>
            <a:r>
              <a:rPr lang="es-MX" dirty="0" smtClean="0"/>
              <a:t>, que haya sido registrado como tal por la Oficina Nacional de Retorno, la exigencia de años de servicio establecida en el inciso primero del artículo 1 se rebajará a quince años, continuos o discontinuos.</a:t>
            </a:r>
            <a:br>
              <a:rPr lang="es-MX" dirty="0" smtClean="0"/>
            </a:br>
            <a:r>
              <a:rPr lang="es-MX" dirty="0" smtClean="0"/>
              <a:t>     Al personal indicado en este artículo se le aplicará lo dispuesto en el artículo anterior.</a:t>
            </a:r>
            <a:endParaRPr lang="es-MX" dirty="0"/>
          </a:p>
        </p:txBody>
      </p:sp>
    </p:spTree>
    <p:extLst>
      <p:ext uri="{BB962C8B-B14F-4D97-AF65-F5344CB8AC3E}">
        <p14:creationId xmlns:p14="http://schemas.microsoft.com/office/powerpoint/2010/main" val="231119595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normAutofit fontScale="55000" lnSpcReduction="20000"/>
          </a:bodyPr>
          <a:lstStyle/>
          <a:p>
            <a:r>
              <a:rPr lang="es-MX" dirty="0"/>
              <a:t>Artículo 4.- Tendrán derecho a la bonificación adicional los funcionarios que desempeñen un cargo de carrera o a contrata y los contratados conforme al Código del Trabajo en las instituciones a que se refiere el inciso primero del artículo sexto transitorio de la </a:t>
            </a:r>
            <a:r>
              <a:rPr lang="es-MX" u="sng" dirty="0"/>
              <a:t>ley Nº 20.212</a:t>
            </a:r>
            <a:r>
              <a:rPr lang="es-MX" dirty="0"/>
              <a:t>, no incluidos en el artículo 1, siempre que se encuentren afiliados al sistema de pensiones establecido en el decreto ley Nº 3.500, de 1980, cotizando o habiendo cotizado en dicho sistema,  según lo establece su artículo 17; que a la fecha de postulación tengan veinte o más años de servicio, continuos o discontinuos, en la Administración Central del Estado o en sus antecesores legales, incluidas las instituciones antes señaladas, y cumplan los demás requisitos establecidos en el inciso segundo del artículo 1. Además, les será aplicable lo dispuesto en los artículos 2 y 3.</a:t>
            </a:r>
            <a:r>
              <a:rPr lang="es-MX" dirty="0" smtClean="0"/>
              <a:t/>
            </a:r>
            <a:br>
              <a:rPr lang="es-MX" dirty="0" smtClean="0"/>
            </a:br>
            <a:r>
              <a:rPr lang="es-MX" dirty="0" smtClean="0"/>
              <a:t/>
            </a:r>
            <a:br>
              <a:rPr lang="es-MX" dirty="0" smtClean="0"/>
            </a:br>
            <a:r>
              <a:rPr lang="es-MX" dirty="0"/>
              <a:t>     Para tener derecho a la bonificación adicional, el personal señalado en este artículo, deberá cesar en sus cargos o terminar el contrato de trabajo, por renuncia voluntaria o por aplicación del inciso primero del </a:t>
            </a:r>
            <a:r>
              <a:rPr lang="es-MX" u="sng" dirty="0"/>
              <a:t>artículo 161 del Código del Trabajo</a:t>
            </a:r>
            <a:r>
              <a:rPr lang="es-MX" dirty="0"/>
              <a:t>, dentro de los plazos que establecen esta ley y su reglamento.</a:t>
            </a:r>
            <a:r>
              <a:rPr lang="es-MX" dirty="0" smtClean="0"/>
              <a:t/>
            </a:r>
            <a:br>
              <a:rPr lang="es-MX" dirty="0" smtClean="0"/>
            </a:br>
            <a:r>
              <a:rPr lang="es-MX" dirty="0" smtClean="0"/>
              <a:t/>
            </a:r>
            <a:br>
              <a:rPr lang="es-MX" dirty="0" smtClean="0"/>
            </a:br>
            <a:endParaRPr lang="es-MX" dirty="0"/>
          </a:p>
        </p:txBody>
      </p:sp>
    </p:spTree>
    <p:extLst>
      <p:ext uri="{BB962C8B-B14F-4D97-AF65-F5344CB8AC3E}">
        <p14:creationId xmlns:p14="http://schemas.microsoft.com/office/powerpoint/2010/main" val="7958839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PROPUESTAS TRADICIONALES</a:t>
            </a:r>
            <a:endParaRPr lang="es-MX" dirty="0"/>
          </a:p>
        </p:txBody>
      </p:sp>
      <p:sp>
        <p:nvSpPr>
          <p:cNvPr id="3" name="2 Marcador de contenido"/>
          <p:cNvSpPr>
            <a:spLocks noGrp="1"/>
          </p:cNvSpPr>
          <p:nvPr>
            <p:ph idx="1"/>
          </p:nvPr>
        </p:nvSpPr>
        <p:spPr>
          <a:xfrm>
            <a:off x="179512" y="1600200"/>
            <a:ext cx="8784976" cy="4525963"/>
          </a:xfrm>
        </p:spPr>
        <p:txBody>
          <a:bodyPr/>
          <a:lstStyle/>
          <a:p>
            <a:r>
              <a:rPr lang="es-MX" dirty="0" smtClean="0"/>
              <a:t>SUBIR EDAD DE JUBILACION</a:t>
            </a:r>
          </a:p>
          <a:p>
            <a:r>
              <a:rPr lang="es-MX" dirty="0" smtClean="0"/>
              <a:t>IMPONER POR EL TOTAL DE LA REMUNERACION</a:t>
            </a:r>
          </a:p>
          <a:p>
            <a:r>
              <a:rPr lang="es-MX" dirty="0" smtClean="0"/>
              <a:t>SUBIR PBS CON FONDOS PUBLICOS</a:t>
            </a:r>
          </a:p>
          <a:p>
            <a:endParaRPr lang="es-MX" dirty="0"/>
          </a:p>
        </p:txBody>
      </p:sp>
    </p:spTree>
    <p:extLst>
      <p:ext uri="{BB962C8B-B14F-4D97-AF65-F5344CB8AC3E}">
        <p14:creationId xmlns:p14="http://schemas.microsoft.com/office/powerpoint/2010/main" val="273610258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normAutofit fontScale="77500" lnSpcReduction="20000"/>
          </a:bodyPr>
          <a:lstStyle/>
          <a:p>
            <a:r>
              <a:rPr lang="es-MX" dirty="0" smtClean="0"/>
              <a:t>  Artículo 5.-  Podrán acceder a la bonificación adicional durante los años 2016, 2017 y 2018 hasta un máximo de 3.000, 2.800 y 3.300 beneficiarios, respectivamente, conforme los procedimientos que se disponen en los artículos transitorios. </a:t>
            </a:r>
          </a:p>
          <a:p>
            <a:r>
              <a:rPr lang="es-MX" dirty="0" smtClean="0"/>
              <a:t>A contar del año 2019 y hasta el 31 de diciembre de 2024, dicha bonificación se otorgará sin tope de cupos anuales. </a:t>
            </a:r>
          </a:p>
          <a:p>
            <a:r>
              <a:rPr lang="es-MX" dirty="0" smtClean="0"/>
              <a:t>La bonificación adicional ascenderá a los montos siguientes, según los años de servicio que el trabajador haya prestado en instituciones señaladas en los artículos 1 o 4, según corresponda, a la fecha del cese de funciones o término del contrato de trabajo y según la planta de personal de que es titular o aquella a que se encuentre asimilado:</a:t>
            </a:r>
            <a:br>
              <a:rPr lang="es-MX" dirty="0" smtClean="0"/>
            </a:br>
            <a:endParaRPr lang="es-MX" dirty="0"/>
          </a:p>
        </p:txBody>
      </p:sp>
    </p:spTree>
    <p:extLst>
      <p:ext uri="{BB962C8B-B14F-4D97-AF65-F5344CB8AC3E}">
        <p14:creationId xmlns:p14="http://schemas.microsoft.com/office/powerpoint/2010/main" val="92181891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MONTOS PARA SECTOR PUBLICO</a:t>
            </a:r>
            <a:endParaRPr lang="es-MX" dirty="0"/>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39552" y="1268760"/>
            <a:ext cx="8280920" cy="478040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3803204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normAutofit fontScale="47500" lnSpcReduction="20000"/>
          </a:bodyPr>
          <a:lstStyle/>
          <a:p>
            <a:r>
              <a:rPr lang="es-MX" dirty="0" smtClean="0"/>
              <a:t>El valor de la unidad tributaria mensual que se considerará para el cálculo de la bonificación adicional será el vigente a aquel mes en que el funcionario haya cesado en su cargo o terminado su contrato de trabajo, según corresponda. El monto establecido será para jornadas de cuarenta y cuatro horas o de cuarenta y cinco horas semanales, según sea el régimen al que esté afecto el trabajador, calculándose en forma proporcional si ésta fuere inferior.</a:t>
            </a:r>
            <a:br>
              <a:rPr lang="es-MX" dirty="0" smtClean="0"/>
            </a:br>
            <a:r>
              <a:rPr lang="es-MX" dirty="0" smtClean="0"/>
              <a:t>     Además, para los efectos de lo dispuesto en el inciso primero, se entenderá por profesionales todos los funcionarios que perciban la asignación profesional del artículo 3 del decreto ley Nº 479, de 1974, así como, a los referidos en: i) el inciso primero de los artículos 2 y 14 de la ley Nº 19.699, con excepción del personal perteneciente a las Fuerzas Armadas; ii) el artículo sexagésimo octavo de la ley Nº 19.882, y iii) el artículo 1 de la ley Nº 20.142, con excepción del personal perteneciente a Carabineros de Chile. Asimismo, se considerarán profesionales todos aquellos que estén en  posesión de un título profesional otorgado por una universidad o instituto profesional del Estado o reconocido por éste.</a:t>
            </a:r>
            <a:br>
              <a:rPr lang="es-MX" dirty="0" smtClean="0"/>
            </a:br>
            <a:r>
              <a:rPr lang="es-MX" dirty="0" smtClean="0"/>
              <a:t>     Para los funcionarios a contrata que cumplan los requisitos para acceder a la bonificación adicional y que en los últimos veinticuatro meses anteriores a la dejación voluntaria de su empleo, hayan cambiado la calidad jurídica de su designación desde un cargo de planta a un empleo a contrata, el monto de la bonificación adicional será el que correspondiere al estamento original de planta que poseían al momento de cambiar de calidad jurídica.</a:t>
            </a:r>
            <a:br>
              <a:rPr lang="es-MX" dirty="0" smtClean="0"/>
            </a:br>
            <a:endParaRPr lang="es-MX" dirty="0"/>
          </a:p>
        </p:txBody>
      </p:sp>
    </p:spTree>
    <p:extLst>
      <p:ext uri="{BB962C8B-B14F-4D97-AF65-F5344CB8AC3E}">
        <p14:creationId xmlns:p14="http://schemas.microsoft.com/office/powerpoint/2010/main" val="227174192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30026"/>
          </a:xfrm>
        </p:spPr>
        <p:txBody>
          <a:bodyPr>
            <a:normAutofit fontScale="90000"/>
          </a:bodyPr>
          <a:lstStyle/>
          <a:p>
            <a:endParaRPr lang="es-MX" dirty="0"/>
          </a:p>
        </p:txBody>
      </p:sp>
      <p:sp>
        <p:nvSpPr>
          <p:cNvPr id="3" name="2 Marcador de contenido"/>
          <p:cNvSpPr>
            <a:spLocks noGrp="1"/>
          </p:cNvSpPr>
          <p:nvPr>
            <p:ph idx="1"/>
          </p:nvPr>
        </p:nvSpPr>
        <p:spPr>
          <a:xfrm>
            <a:off x="179512" y="908720"/>
            <a:ext cx="8784976" cy="5832648"/>
          </a:xfrm>
        </p:spPr>
        <p:txBody>
          <a:bodyPr>
            <a:normAutofit fontScale="47500" lnSpcReduction="20000"/>
          </a:bodyPr>
          <a:lstStyle/>
          <a:p>
            <a:r>
              <a:rPr lang="es-MX" dirty="0"/>
              <a:t>Artículo 6.-  La bonificación adicional será de cargo fiscal y se pagará por la institución empleadora, al mes siguiente de la fecha de cese de funciones o término del contrato de trabajo, según corresponda.</a:t>
            </a:r>
            <a:br>
              <a:rPr lang="es-MX" dirty="0"/>
            </a:br>
            <a:r>
              <a:rPr lang="es-MX" dirty="0"/>
              <a:t/>
            </a:r>
            <a:br>
              <a:rPr lang="es-MX" dirty="0"/>
            </a:br>
            <a:r>
              <a:rPr lang="es-MX" dirty="0"/>
              <a:t>     La bonificación adicional no será imponible ni constituirá renta para ningún efecto legal y, en consecuencia, no estará afecta a descuento alguno.</a:t>
            </a:r>
          </a:p>
          <a:p>
            <a:r>
              <a:rPr lang="es-MX" dirty="0" smtClean="0"/>
              <a:t/>
            </a:r>
            <a:br>
              <a:rPr lang="es-MX" dirty="0" smtClean="0"/>
            </a:br>
            <a:r>
              <a:rPr lang="es-MX" dirty="0"/>
              <a:t/>
            </a:r>
            <a:br>
              <a:rPr lang="es-MX" dirty="0"/>
            </a:br>
            <a:r>
              <a:rPr lang="es-MX" dirty="0"/>
              <a:t>     Artículo 7.-  Los funcionarios nombrados o contratados en la Dirección General de Movilización Nacional, así como los del Ministerio Público, el personal de la Comisión Nacional de Acreditación y del Instituto Nacional de Derechos Humanos, podrán acceder sólo a la bonificación adicional siempre que cumplan con los requisitos establecidos en el artículo 4, rigiendo también respecto de ellos los cupos dispuestos en el inciso primero del artículo 5.</a:t>
            </a:r>
            <a:br>
              <a:rPr lang="es-MX" dirty="0"/>
            </a:br>
            <a:r>
              <a:rPr lang="es-MX" dirty="0"/>
              <a:t/>
            </a:r>
            <a:br>
              <a:rPr lang="es-MX" dirty="0"/>
            </a:br>
            <a:r>
              <a:rPr lang="es-MX" dirty="0"/>
              <a:t>     Los funcionarios afectos al inciso final del </a:t>
            </a:r>
            <a:r>
              <a:rPr lang="es-MX" u="sng" dirty="0"/>
              <a:t>artículo séptimo transitorio</a:t>
            </a:r>
            <a:r>
              <a:rPr lang="es-MX" dirty="0"/>
              <a:t> de la </a:t>
            </a:r>
            <a:r>
              <a:rPr lang="es-MX" u="sng" dirty="0"/>
              <a:t>ley Nº 19.882</a:t>
            </a:r>
            <a:r>
              <a:rPr lang="es-MX" dirty="0"/>
              <a:t> que se desempeñen en alguna de las instituciones a las cuales se aplique el título II de dicha ley, o en alguna de las entidades a que se refiere el artículo 4 de la presente ley, podrán acceder a la bonificación adicional siempre que, a la fecha de postulación, a lo menos, tengan 18 años de servicio continuos en la Administración Central del Estado o en las entidades a que se refiere el artículo 4 o en sus antecesores legales, y cumplan con los demás requisitos que establece esta ley para acceder a ella. El monto de dicha bonificación se determinará según los años de servicio de conformidad al artículo 5. Respecto de dicho personal también serán aplicables los cupos dispuestos en el inciso primero del artículo 5.</a:t>
            </a:r>
            <a:br>
              <a:rPr lang="es-MX" dirty="0"/>
            </a:br>
            <a:endParaRPr lang="es-MX" dirty="0"/>
          </a:p>
          <a:p>
            <a:r>
              <a:rPr lang="es-MX" dirty="0" smtClean="0"/>
              <a:t/>
            </a:r>
            <a:br>
              <a:rPr lang="es-MX" dirty="0" smtClean="0"/>
            </a:br>
            <a:endParaRPr lang="es-MX" dirty="0"/>
          </a:p>
        </p:txBody>
      </p:sp>
    </p:spTree>
    <p:extLst>
      <p:ext uri="{BB962C8B-B14F-4D97-AF65-F5344CB8AC3E}">
        <p14:creationId xmlns:p14="http://schemas.microsoft.com/office/powerpoint/2010/main" val="80102372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51520" y="476672"/>
            <a:ext cx="8229600" cy="5904656"/>
          </a:xfrm>
        </p:spPr>
        <p:txBody>
          <a:bodyPr>
            <a:normAutofit fontScale="40000" lnSpcReduction="20000"/>
          </a:bodyPr>
          <a:lstStyle/>
          <a:p>
            <a:r>
              <a:rPr lang="es-MX" dirty="0"/>
              <a:t>Artículo 8.-  Podrán acceder sólo a la bonificación adicional que establece esta ley los funcionarios de las instituciones a que se refieren los artículos 1 y 4 que hayan obtenido u obtengan pensión de invalidez regulada en el </a:t>
            </a:r>
            <a:r>
              <a:rPr lang="es-MX" u="sng" dirty="0"/>
              <a:t>decreto ley Nº 3.500, de 1980</a:t>
            </a:r>
            <a:r>
              <a:rPr lang="es-MX" dirty="0"/>
              <a:t>, entre el 1 de julio de 2014 y el 31 de diciembre de 2024; que cumplan 60 años de edad si son mujeres, o 65 años de edad si son hombres, dentro de los tres años siguientes al cese en su cargo por obtención de la referida pensión o por declaración de vacancia por salud irrecuperable o incompatible con el desempeño del mismo o por renuncia voluntaria en el caso de los regidos por el Código del Trabajo, y que reúnan los demás requisitos para su percepción. En ningún caso las edades señaladas podrán cumplirse más allá del 31 de diciembre de 2024.</a:t>
            </a:r>
            <a:br>
              <a:rPr lang="es-MX" dirty="0"/>
            </a:br>
            <a:r>
              <a:rPr lang="es-MX" dirty="0"/>
              <a:t/>
            </a:r>
            <a:br>
              <a:rPr lang="es-MX" dirty="0"/>
            </a:br>
            <a:r>
              <a:rPr lang="es-MX" dirty="0"/>
              <a:t>     Para tener derecho a la bonificación adicional, los funcionarios a que se refiere el inciso anterior deberán tener veinte o más años de servicio continuos o discontinuos, en las instituciones a que se refieren los artículos 1 y 4, a la fecha del cese de funciones o término de su contrato de trabajo por cualquiera de las causales señaladas en el inciso anterior.</a:t>
            </a:r>
            <a:br>
              <a:rPr lang="es-MX" dirty="0"/>
            </a:br>
            <a:r>
              <a:rPr lang="es-MX" dirty="0"/>
              <a:t>     Asimismo, podrán acceder sólo a la bonificación adicional los funcionarios afectos al inciso final del </a:t>
            </a:r>
            <a:r>
              <a:rPr lang="es-MX" u="sng" dirty="0"/>
              <a:t>artículo séptimo transitorio</a:t>
            </a:r>
            <a:r>
              <a:rPr lang="es-MX" dirty="0"/>
              <a:t> de la </a:t>
            </a:r>
            <a:r>
              <a:rPr lang="es-MX" u="sng" dirty="0"/>
              <a:t>ley Nº 19.882</a:t>
            </a:r>
            <a:r>
              <a:rPr lang="es-MX" dirty="0"/>
              <a:t> que se desempeñen en alguna de las instituciones a las cuales se aplique el título II de dicha ley, o en algunas de las entidades a que se refiere el artículo 4 de la presente ley, siempre que reúnan los requisitos establecidos en el inciso primero de este artículo y tengan 20 o más años de servicio continuos en las instituciones antes señaladas, a la fecha del cese de funciones o término de su contrato de trabajo por cualquiera de las causales señaladas en el inciso primero.</a:t>
            </a:r>
            <a:br>
              <a:rPr lang="es-MX" dirty="0"/>
            </a:br>
            <a:r>
              <a:rPr lang="es-MX" dirty="0"/>
              <a:t>     El personal a que se refiere este artículo deberá postular a la bonificación adicional en su respectiva institución </a:t>
            </a:r>
            <a:r>
              <a:rPr lang="es-MX" dirty="0" err="1"/>
              <a:t>exempleadora</a:t>
            </a:r>
            <a:r>
              <a:rPr lang="es-MX" dirty="0"/>
              <a:t>, dentro de los noventa días siguientes al cumplimiento de la edad legal para pensionarse y de conformidad a lo que determine el reglamento, siempre que cumpla con las edades señaladas en el inciso primero. Si no postulare en el plazo establecido se entenderá que renuncia irrevocablemente a los beneficios. Sin embargo, el plazo de postulación para quienes cumplan las edades en los períodos señalados en las letras a), b) y c) del número 1 del artículo primero transitorio de esta ley será el que dispone dichos literales.</a:t>
            </a:r>
            <a:br>
              <a:rPr lang="es-MX" dirty="0"/>
            </a:br>
            <a:r>
              <a:rPr lang="es-MX" dirty="0"/>
              <a:t>     El personal a que alude este artículo deberá obtener un cupo de aquellos establecidos en el artículo 5, para acceder a la bonificación adicional durante los años 2016 a 2018.</a:t>
            </a:r>
            <a:br>
              <a:rPr lang="es-MX" dirty="0"/>
            </a:br>
            <a:r>
              <a:rPr lang="es-MX" dirty="0"/>
              <a:t>     El pago de la bonificación adicional se efectuará por la respectiva institución </a:t>
            </a:r>
            <a:r>
              <a:rPr lang="es-MX" dirty="0" err="1"/>
              <a:t>exempleadora</a:t>
            </a:r>
            <a:r>
              <a:rPr lang="es-MX" dirty="0"/>
              <a:t> en el mes siguiente al de la total tramitación del acto administrativo que la conceda. El valor de la unidad tributaria mensual que se considerará para el cálculo de la bonificación adicional será el vigente al mes inmediatamente anterior al pago de ella.</a:t>
            </a:r>
            <a:br>
              <a:rPr lang="es-MX" dirty="0"/>
            </a:br>
            <a:endParaRPr lang="es-MX" dirty="0"/>
          </a:p>
          <a:p>
            <a:r>
              <a:rPr lang="es-MX" dirty="0" smtClean="0"/>
              <a:t/>
            </a:r>
            <a:br>
              <a:rPr lang="es-MX" dirty="0" smtClean="0"/>
            </a:br>
            <a:r>
              <a:rPr lang="es-MX" dirty="0"/>
              <a:t/>
            </a:r>
            <a:br>
              <a:rPr lang="es-MX" dirty="0"/>
            </a:br>
            <a:r>
              <a:rPr lang="es-MX" dirty="0"/>
              <a:t>  </a:t>
            </a:r>
          </a:p>
        </p:txBody>
      </p:sp>
    </p:spTree>
    <p:extLst>
      <p:ext uri="{BB962C8B-B14F-4D97-AF65-F5344CB8AC3E}">
        <p14:creationId xmlns:p14="http://schemas.microsoft.com/office/powerpoint/2010/main" val="111058205"/>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60648"/>
            <a:ext cx="8229600" cy="5865515"/>
          </a:xfrm>
        </p:spPr>
        <p:txBody>
          <a:bodyPr>
            <a:normAutofit fontScale="32500" lnSpcReduction="20000"/>
          </a:bodyPr>
          <a:lstStyle/>
          <a:p>
            <a:r>
              <a:rPr lang="es-MX" dirty="0" smtClean="0"/>
              <a:t>   Artículo 9.-  </a:t>
            </a:r>
            <a:r>
              <a:rPr lang="es-MX" dirty="0" err="1" smtClean="0"/>
              <a:t>Concédese</a:t>
            </a:r>
            <a:r>
              <a:rPr lang="es-MX" dirty="0" smtClean="0"/>
              <a:t> un bono por antigüedad, por una sola vez, a los funcionarios que desempeñen un cargo de las plantas de auxiliares o administrativos o estén contratados asimilados a ellas o regidos por el Código del Trabajo, cuyos contratos estipulen la prestación de dichos servicio, siempre que perciban la bonificación adicional en virtud de los artículos 1 o 4 y tengan cuarenta o más años de servicio en la Administración Central del Estado o en sus antecesores legales, incluidas las instituciones señaladas en el artículo 4, a la fecha de postulación.</a:t>
            </a:r>
            <a:br>
              <a:rPr lang="es-MX" dirty="0" smtClean="0"/>
            </a:br>
            <a:r>
              <a:rPr lang="es-MX" dirty="0" smtClean="0"/>
              <a:t/>
            </a:r>
            <a:br>
              <a:rPr lang="es-MX" dirty="0" smtClean="0"/>
            </a:br>
            <a:r>
              <a:rPr lang="es-MX" dirty="0" smtClean="0"/>
              <a:t>     El bono por antigüedad ascenderá a 10 unidades de fomento por cada año de servicio por sobre los cuarenta años, con tope de 100 unidades de fomento. El valor de la unidad de fomento que se considerará para el cálculo de este beneficio será el vigente al día que corresponda al cese de funciones.</a:t>
            </a:r>
            <a:br>
              <a:rPr lang="es-MX" dirty="0" smtClean="0"/>
            </a:br>
            <a:r>
              <a:rPr lang="es-MX" dirty="0" smtClean="0"/>
              <a:t>     Para los efectos de lo dispuesto en el inciso primero, el reconocimiento de períodos discontinuos sólo procederá cuando los funcionarios tengan, a lo menos, cinco años de desempeño continuo, inmediatamente anteriores a la fecha de postulación a la bonificación adicional, en una o más de las entidades señaladas en los artículos 1 y 4.</a:t>
            </a:r>
            <a:br>
              <a:rPr lang="es-MX" dirty="0" smtClean="0"/>
            </a:br>
            <a:r>
              <a:rPr lang="es-MX" dirty="0" smtClean="0"/>
              <a:t>     Este bono será de cargo fiscal, no será imponible ni constituirá renta para ningún efecto legal y, en consecuencia, no estará afecto a descuento alguno.</a:t>
            </a:r>
            <a:br>
              <a:rPr lang="es-MX" dirty="0" smtClean="0"/>
            </a:br>
            <a:r>
              <a:rPr lang="es-MX" dirty="0" smtClean="0"/>
              <a:t>     Asimismo, se pagará por la institución empleadora en el mes siguiente al de la fecha de cese de funciones.</a:t>
            </a:r>
            <a:br>
              <a:rPr lang="es-MX" dirty="0" smtClean="0"/>
            </a:br>
            <a:r>
              <a:rPr lang="es-MX" dirty="0" smtClean="0"/>
              <a:t>     El bono por antigüedad será incompatible con la bonificación adicional que corresponda en calidad de técnicos, profesionales, directivos o fiscalizadores según lo dispuesto en el artículo 5.</a:t>
            </a:r>
            <a:br>
              <a:rPr lang="es-MX" dirty="0" smtClean="0"/>
            </a:br>
            <a:endParaRPr lang="es-MX" dirty="0" smtClean="0"/>
          </a:p>
          <a:p>
            <a:r>
              <a:rPr lang="es-MX" u="sng" dirty="0" smtClean="0"/>
              <a:t>Ley 20971 Art. 40 N° 2 D.O. 22.11.2016</a:t>
            </a:r>
            <a:endParaRPr lang="es-MX" dirty="0" smtClean="0"/>
          </a:p>
          <a:p>
            <a:r>
              <a:rPr lang="es-MX" dirty="0" smtClean="0"/>
              <a:t/>
            </a:r>
            <a:br>
              <a:rPr lang="es-MX" dirty="0" smtClean="0"/>
            </a:br>
            <a:r>
              <a:rPr lang="es-MX" dirty="0" smtClean="0"/>
              <a:t/>
            </a:r>
            <a:br>
              <a:rPr lang="es-MX" dirty="0" smtClean="0"/>
            </a:br>
            <a:r>
              <a:rPr lang="es-MX" dirty="0" smtClean="0"/>
              <a:t>     Artículo 10.- </a:t>
            </a:r>
            <a:r>
              <a:rPr lang="es-MX" dirty="0" err="1" smtClean="0"/>
              <a:t>Otórgase</a:t>
            </a:r>
            <a:r>
              <a:rPr lang="es-MX" dirty="0" smtClean="0"/>
              <a:t> un bono por trabajo pesado, por una sola vez, a los funcionarios que, entre la fecha de publicación de esta ley y el 31 de diciembre de 2024, perciban la bonificación por retiro del título II de la ley Nº 19.882 o se acojan a la bonificación adicional del artículo 4, siempre que al hacer efectiva su renuncia voluntaria o al término de su contrato de trabajo por aplicación de la causal del inciso primero del artículo 161 del Código del Trabajo, se encuentren realizando o acrediten haber realizado trabajos calificados como pesados. La certificación de los trabajos pesados se efectuará conforme a las normas vigentes del respectivo régimen previsional.</a:t>
            </a:r>
            <a:br>
              <a:rPr lang="es-MX" dirty="0" smtClean="0"/>
            </a:br>
            <a:r>
              <a:rPr lang="es-MX" dirty="0" smtClean="0"/>
              <a:t/>
            </a:r>
            <a:br>
              <a:rPr lang="es-MX" dirty="0" smtClean="0"/>
            </a:br>
            <a:r>
              <a:rPr lang="es-MX" dirty="0" smtClean="0"/>
              <a:t>     Asimismo, tendrán derecho al bono por trabajo pesado los funcionarios afectos al inciso final del artículo séptimo transitorio de la ley Nº 19.882 que se desempeñen en alguna de las instituciones a las cuales se aplique el título II de dicha ley, o en algunas de las entidades a que se refiere el artículo 4 de la presente ley, y siempre que, entre la fecha de publicación de esta ley y el 31 de diciembre de 2024, perciban la bonificación adicional en virtud de lo dispuesto en el inciso segundo del artículo 7, o que en la fecha antes señalada renuncien voluntariamente a sus cargos siendo afiliados a alguno de los regímenes previsionales administrados por el Instituto de Previsión Social y tengan cumplida la edad legal para jubilarse. Además, para acceder al bono deberán encontrarse realizando o acreditar haber realizado trabajos calificados como pesados al momento de hacer efectiva su renuncia voluntaria o al término de su contrato de trabajo por aplicación de la causal del inciso primero del artículo 161 del Código del Trabajo. La certificación de los trabajos pesados se efectuará conforme a las normas vigentes del respectivo régimen previsional.</a:t>
            </a:r>
            <a:br>
              <a:rPr lang="es-MX" dirty="0" smtClean="0"/>
            </a:br>
            <a:r>
              <a:rPr lang="es-MX" dirty="0" smtClean="0"/>
              <a:t>     El bono por trabajo pesado ascenderá a 10 unidades de fomento por cada año cotizado o que estuviere certificado como trabajos pesados, con un máximo de 100 unidades de fomento. El valor de la unidad de fomento que se considerará para el cálculo de este beneficio será el vigente al día que corresponda al cese de funciones.</a:t>
            </a:r>
            <a:br>
              <a:rPr lang="es-MX" dirty="0" smtClean="0"/>
            </a:br>
            <a:r>
              <a:rPr lang="es-MX" dirty="0" smtClean="0"/>
              <a:t>     Este bono será de cargo fiscal, no será imponible ni constituirá renta para ningún efecto legal y,</a:t>
            </a:r>
            <a:br>
              <a:rPr lang="es-MX" dirty="0" smtClean="0"/>
            </a:br>
            <a:r>
              <a:rPr lang="es-MX" dirty="0" smtClean="0"/>
              <a:t>en consecuencia, no estará afecto a descuento alguno.</a:t>
            </a:r>
            <a:br>
              <a:rPr lang="es-MX" dirty="0" smtClean="0"/>
            </a:br>
            <a:r>
              <a:rPr lang="es-MX" dirty="0" smtClean="0"/>
              <a:t>     Asimismo, se pagará por la institución empleadora en el mes siguiente al de la fecha de cese de funciones o término del contrato de trabajo por las causales señaladas en el inciso primero.</a:t>
            </a:r>
          </a:p>
          <a:p>
            <a:r>
              <a:rPr lang="es-MX" dirty="0" smtClean="0"/>
              <a:t/>
            </a:r>
            <a:br>
              <a:rPr lang="es-MX" dirty="0" smtClean="0"/>
            </a:br>
            <a:endParaRPr lang="es-MX" dirty="0"/>
          </a:p>
        </p:txBody>
      </p:sp>
    </p:spTree>
    <p:extLst>
      <p:ext uri="{BB962C8B-B14F-4D97-AF65-F5344CB8AC3E}">
        <p14:creationId xmlns:p14="http://schemas.microsoft.com/office/powerpoint/2010/main" val="37030918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normAutofit fontScale="25000" lnSpcReduction="20000"/>
          </a:bodyPr>
          <a:lstStyle/>
          <a:p>
            <a:r>
              <a:rPr lang="es-MX" dirty="0" smtClean="0"/>
              <a:t/>
            </a:r>
            <a:br>
              <a:rPr lang="es-MX" dirty="0" smtClean="0"/>
            </a:br>
            <a:r>
              <a:rPr lang="es-MX" dirty="0" smtClean="0"/>
              <a:t>     Artículo 11.- El personal afecto a la bonificación adicional y a los beneficios señalados en los artículos 9 y 10 podrá postular en cualquiera de los períodos que se establecen en las letras siguientes y accederá a los beneficios, según la época de postulación, conforme a las reglas que a continuación se indican:</a:t>
            </a:r>
            <a:br>
              <a:rPr lang="es-MX" dirty="0" smtClean="0"/>
            </a:br>
            <a:r>
              <a:rPr lang="es-MX" dirty="0" smtClean="0"/>
              <a:t/>
            </a:r>
            <a:br>
              <a:rPr lang="es-MX" dirty="0" smtClean="0"/>
            </a:br>
            <a:r>
              <a:rPr lang="es-MX" dirty="0" smtClean="0"/>
              <a:t>     a) Primer período de comunicación de renuncia voluntaria: Los funcionarios y funcionarias que cumplan 65 años de edad podrán comunicar su decisión de renunciar voluntariamente a su cargo en el o los plazos que señale el reglamento. En este caso, el funcionario y funcionaria deberá cesar en su cargo o terminar el contrato de trabajo por renuncia voluntaria o por aplicación del inciso primero del artículo 161 del Código del Trabajo, a más tardar el día primero del quinto mes siguiente al cumplimiento de los 65 años de edad. Si cesan en sus cargos o terminan sus contratos de trabajo por las causales indicadas y dentro de la oportunidad indicada, tendrán derecho a la totalidad de la bonificación adicional y a los bonos establecidos en los artículos 9 y 10, según corresponda. Esto será sin perjuicio de los beneficios a que tengan derecho de acuerdo al título II de la ley Nº 19.882, si procede.</a:t>
            </a:r>
            <a:br>
              <a:rPr lang="es-MX" dirty="0" smtClean="0"/>
            </a:br>
            <a:r>
              <a:rPr lang="es-MX" dirty="0" smtClean="0"/>
              <a:t>     b) Segundo período de comunicación de renuncia voluntaria: Los funcionarios y funcionarias que cumplan 66 años de edad podrán comunicar su decisión de renunciar voluntariamente a su cargo en el o los plazos que señale un reglamento dictado al efecto. En este caso, el funcionario o la funcionaria deberá cesar en sus cargos o terminar el contrato de trabajo por renuncia voluntaria o por aplicación del inciso primero del artículo 161 del Código del Trabajo, a más tardar el día primero del quinto mes siguiente al cumplimiento de los 66 años de edad. Si cesan en sus cargos o terminan sus contratos de trabajo por las causales indicadas y dentro de la oportunidad señalada, tendrán derecho al 50% de la bonificación adicional y al 50% de los bonos establecidos en los artículos 9 y 10, según corresponda. Lo anterior será sin perjuicio de los beneficios a que tengan derecho de acuerdo al título II de la ley Nº 19.882, si procede.</a:t>
            </a:r>
            <a:br>
              <a:rPr lang="es-MX" dirty="0" smtClean="0"/>
            </a:br>
            <a:r>
              <a:rPr lang="es-MX" dirty="0" smtClean="0"/>
              <a:t/>
            </a:r>
            <a:br>
              <a:rPr lang="es-MX" dirty="0" smtClean="0"/>
            </a:br>
            <a:r>
              <a:rPr lang="es-MX" dirty="0" smtClean="0"/>
              <a:t>     Respecto de los funcionarios y funcionarias que no hagan efectiva su renuncia voluntaria en ninguna de las oportunidades indicadas, se entenderá que renuncian irrevocablemente a la bonificación adicional establecida en esta ley y a los bonos de los artículos 9 y 10.</a:t>
            </a:r>
            <a:br>
              <a:rPr lang="es-MX" dirty="0" smtClean="0"/>
            </a:br>
            <a:r>
              <a:rPr lang="es-MX" dirty="0" smtClean="0"/>
              <a:t>     Con todo, las funcionarias podrán optar por comunicar su decisión de hacer efectiva su renuncia voluntaria desde que cumplan 60 años de edad y hasta el proceso correspondiente a los 65 años de edad, pudiendo acceder a la totalidad de los beneficios establecidos en la letra a) del inciso primero, según corresponda. También podrán postular en la oportunidad señalada en la letra b) del inciso primero, siempre que cumplan los requisitos de edad establecida en dicha letra y sólo accederán a los beneficios en los porcentajes que la misma letra indica, según corresponda.</a:t>
            </a:r>
            <a:br>
              <a:rPr lang="es-MX" dirty="0" smtClean="0"/>
            </a:br>
            <a:r>
              <a:rPr lang="es-MX" dirty="0" smtClean="0"/>
              <a:t>     Los funcionarios afectos a esta ley solicitarán la bonificación adicional y los bonos de los artículos 9 y 10, ante su respectiva institución empleadora, de acuerdo al procedimiento y en los plazos que señale el reglamento. Lo anterior, será sin perjuicio de lo dispuesto en el artículo primero transitorio.</a:t>
            </a:r>
          </a:p>
          <a:p>
            <a:r>
              <a:rPr lang="es-MX" dirty="0" smtClean="0"/>
              <a:t/>
            </a:r>
            <a:br>
              <a:rPr lang="es-MX" dirty="0" smtClean="0"/>
            </a:br>
            <a:r>
              <a:rPr lang="es-MX" dirty="0" smtClean="0"/>
              <a:t/>
            </a:r>
            <a:br>
              <a:rPr lang="es-MX" dirty="0" smtClean="0"/>
            </a:br>
            <a:r>
              <a:rPr lang="es-MX" dirty="0" smtClean="0"/>
              <a:t>     Artículo 12.-  Los funcionarios que postulen a los beneficios de esta ley tendrán derecho a presentar la solicitud para acceder al bono establecido en la ley Nº 20.305, en la misma oportunidad en que comuniquen su fecha de renuncia voluntaria conforme al procedimiento regulado en esta ley. Para tal efecto, se considerarán los plazos y edades establecidos en esta ley, sin que les sea aplicable el plazo de doce meses señalado en los artículos </a:t>
            </a:r>
            <a:r>
              <a:rPr lang="es-MX" u="sng" dirty="0" smtClean="0"/>
              <a:t>2</a:t>
            </a:r>
            <a:r>
              <a:rPr lang="es-MX" dirty="0" smtClean="0"/>
              <a:t>, número 5, y </a:t>
            </a:r>
            <a:r>
              <a:rPr lang="es-MX" u="sng" dirty="0" smtClean="0"/>
              <a:t>3</a:t>
            </a:r>
            <a:r>
              <a:rPr lang="es-MX" dirty="0" smtClean="0"/>
              <a:t> de la </a:t>
            </a:r>
            <a:r>
              <a:rPr lang="es-MX" u="sng" dirty="0" smtClean="0"/>
              <a:t>ley Nº 20.305</a:t>
            </a:r>
            <a:r>
              <a:rPr lang="es-MX" dirty="0" smtClean="0"/>
              <a:t>.</a:t>
            </a:r>
            <a:br>
              <a:rPr lang="es-MX" dirty="0" smtClean="0"/>
            </a:br>
            <a:endParaRPr lang="es-MX" dirty="0" smtClean="0"/>
          </a:p>
          <a:p>
            <a:r>
              <a:rPr lang="es-MX" dirty="0" smtClean="0"/>
              <a:t/>
            </a:r>
            <a:br>
              <a:rPr lang="es-MX" dirty="0" smtClean="0"/>
            </a:br>
            <a:r>
              <a:rPr lang="es-MX" dirty="0" smtClean="0"/>
              <a:t/>
            </a:r>
            <a:br>
              <a:rPr lang="es-MX" dirty="0" smtClean="0"/>
            </a:br>
            <a:r>
              <a:rPr lang="es-MX" dirty="0" smtClean="0"/>
              <a:t>     Artículo 13.-  Las edades indicadas en los artículos 1 y 4 podrán rebajarse en los casos y situaciones a que se refiere el artículo 68 bis del decreto ley Nº 3.500, de 1980, por iguales causales, procedimiento y tiempo computable.</a:t>
            </a:r>
            <a:br>
              <a:rPr lang="es-MX" dirty="0" smtClean="0"/>
            </a:br>
            <a:r>
              <a:rPr lang="es-MX" dirty="0" smtClean="0"/>
              <a:t/>
            </a:r>
            <a:br>
              <a:rPr lang="es-MX" dirty="0" smtClean="0"/>
            </a:br>
            <a:r>
              <a:rPr lang="es-MX" dirty="0" smtClean="0"/>
              <a:t>     Los funcionarios que se acojan a lo previsto en el inciso anterior deberán acompañar un certificado otorgado por el Instituto de Previsión Social o la administradora de fondos de pensiones, según corresponda, que acredite la situación señalada en el </a:t>
            </a:r>
            <a:r>
              <a:rPr lang="es-MX" u="sng" dirty="0" smtClean="0"/>
              <a:t>artículo 68 bis del decreto ley Nº 3.500, de 1980</a:t>
            </a:r>
            <a:r>
              <a:rPr lang="es-MX" dirty="0" smtClean="0"/>
              <a:t>. El certificado deberá indicar que el funcionario cumple con los requisitos para obtener una rebaja de la edad legal para pensionarse por vejez, en cualquier régimen previsional, por la realización de labores calificadas como pesadas y respecto de las cuales se haya efectuado la cotización del </a:t>
            </a:r>
            <a:r>
              <a:rPr lang="es-MX" u="sng" dirty="0" smtClean="0"/>
              <a:t>artículo 17 bis del decreto ley Nº 3.500, de 1980</a:t>
            </a:r>
            <a:r>
              <a:rPr lang="es-MX" dirty="0" smtClean="0"/>
              <a:t>, o certificado de cobro anticipado del bono de reconocimiento por haber desempeñado trabajos pesados durante la afiliación al antiguo sistema, conforme al inciso tercero del artículo 12 transitorio del citado decreto ley, según corresponda.</a:t>
            </a:r>
            <a:br>
              <a:rPr lang="es-MX" dirty="0" smtClean="0"/>
            </a:br>
            <a:endParaRPr lang="es-MX" dirty="0" smtClean="0"/>
          </a:p>
          <a:p>
            <a:r>
              <a:rPr lang="es-MX" dirty="0" smtClean="0"/>
              <a:t/>
            </a:r>
            <a:br>
              <a:rPr lang="es-MX" dirty="0" smtClean="0"/>
            </a:br>
            <a:r>
              <a:rPr lang="es-MX" dirty="0" smtClean="0"/>
              <a:t/>
            </a:r>
            <a:br>
              <a:rPr lang="es-MX" dirty="0" smtClean="0"/>
            </a:br>
            <a:r>
              <a:rPr lang="es-MX" dirty="0" smtClean="0"/>
              <a:t>    </a:t>
            </a:r>
            <a:endParaRPr lang="es-MX" dirty="0"/>
          </a:p>
        </p:txBody>
      </p:sp>
    </p:spTree>
    <p:extLst>
      <p:ext uri="{BB962C8B-B14F-4D97-AF65-F5344CB8AC3E}">
        <p14:creationId xmlns:p14="http://schemas.microsoft.com/office/powerpoint/2010/main" val="290797043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normAutofit fontScale="25000" lnSpcReduction="20000"/>
          </a:bodyPr>
          <a:lstStyle/>
          <a:p>
            <a:r>
              <a:rPr lang="es-MX" dirty="0" smtClean="0"/>
              <a:t> Artículo 14.-  Un reglamento dictado por el Ministerio de Hacienda determinará el o los períodos de postulación a los beneficios y podrá establecer distintos plazos, y el procedimiento de otorgamiento de los beneficios. Asimismo, el reglamento determinará los procedimientos aplicables para la </a:t>
            </a:r>
            <a:r>
              <a:rPr lang="es-MX" dirty="0" err="1" smtClean="0"/>
              <a:t>heredabilidad</a:t>
            </a:r>
            <a:r>
              <a:rPr lang="es-MX" dirty="0" smtClean="0"/>
              <a:t> de los beneficios y establecerá las normas necesarias para la aplicación de esta ley.</a:t>
            </a:r>
            <a:br>
              <a:rPr lang="es-MX" dirty="0" smtClean="0"/>
            </a:br>
            <a:r>
              <a:rPr lang="es-MX" dirty="0" smtClean="0"/>
              <a:t/>
            </a:r>
            <a:br>
              <a:rPr lang="es-MX" dirty="0" smtClean="0"/>
            </a:br>
            <a:r>
              <a:rPr lang="es-MX" dirty="0" smtClean="0"/>
              <a:t>     Si un funcionario fallece desde la fecha en que comunique su decisión de renunciar voluntariamente a su cargo de acuerdo al artículo 11, y antes de percibir la bonificación adicional o los beneficios de los artículos 9 y 10 según corresponda, y siempre que cumpla con los requisitos establecidos en esta ley para acceder a los mismos, éstos serán transmisibles por causa de muerte.</a:t>
            </a:r>
          </a:p>
          <a:p>
            <a:r>
              <a:rPr lang="es-MX" dirty="0" smtClean="0"/>
              <a:t/>
            </a:r>
            <a:br>
              <a:rPr lang="es-MX" dirty="0" smtClean="0"/>
            </a:br>
            <a:r>
              <a:rPr lang="es-MX" dirty="0" smtClean="0"/>
              <a:t/>
            </a:r>
            <a:br>
              <a:rPr lang="es-MX" dirty="0" smtClean="0"/>
            </a:br>
            <a:r>
              <a:rPr lang="es-MX" dirty="0" smtClean="0"/>
              <a:t>     Artículo 15.- Los funcionarios que perciban los beneficios establecidos en esta ley no podrán ser nombrados ni contratados, ya sea a contrata, honorarios o en los términos del Código del Trabajo, en ninguna de las instituciones que conforman la Administración del Estado, durante los cinco años siguientes al término de su relación laboral, a menos que previamente devuelvan la totalidad de los beneficios percibidos, debidamente reajustados por la variación del Índice de Precios al Consumidor, determinado por el Instituto Nacional de Estadísticas, entre el mes del pago del beneficio respectivo y el mes anterior al de la restitución, más el interés corriente para operaciones reajustables.</a:t>
            </a:r>
            <a:br>
              <a:rPr lang="es-MX" dirty="0" smtClean="0"/>
            </a:br>
            <a:r>
              <a:rPr lang="es-MX" dirty="0" smtClean="0"/>
              <a:t/>
            </a:r>
            <a:br>
              <a:rPr lang="es-MX" dirty="0" smtClean="0"/>
            </a:br>
            <a:r>
              <a:rPr lang="es-MX" dirty="0" smtClean="0"/>
              <a:t>     Los beneficios de esta ley serán incompatibles con cualquier otro de naturaleza homologable que se origine en una causal similar de otorgamiento y cualquier otro beneficio por retiro que hubiere percibido el funcionario con anterioridad. Del mismo modo, los beneficiarios de la presente ley no podrán contabilizar los mismos años de servicio que hubieren sido considerados para percibir otros beneficios asociados al retiro voluntario.</a:t>
            </a:r>
            <a:br>
              <a:rPr lang="es-MX" dirty="0" smtClean="0"/>
            </a:br>
            <a:r>
              <a:rPr lang="es-MX" dirty="0" smtClean="0"/>
              <a:t>     Asimismo, las disposiciones de esta ley no serán aplicables a los funcionarios que sean beneficiarios de cualquier otra bonificación o beneficio asociado al retiro voluntario, ni a quienes tengan vigente un plan de retiro que pudiera corresponder al ámbito de esta ley. Con todo, este beneficio es compatible con la bonificación por retiro establecida en el título II de la ley Nº 19.882. Esta ley no será aplicable a la Junta Nacional de Jardines Infantiles, salvo lo dispuesto en los artículos 16 y 17.</a:t>
            </a:r>
            <a:br>
              <a:rPr lang="es-MX" dirty="0" smtClean="0"/>
            </a:br>
            <a:r>
              <a:rPr lang="es-MX" dirty="0" smtClean="0"/>
              <a:t>     Al personal del Acuerdo Complementario de la </a:t>
            </a:r>
            <a:r>
              <a:rPr lang="es-MX" u="sng" dirty="0" smtClean="0"/>
              <a:t>ley Nº 19.297</a:t>
            </a:r>
            <a:r>
              <a:rPr lang="es-MX" dirty="0" smtClean="0"/>
              <a:t> no le será aplicable la Bonificación Adicional, el Bono por Antigüedad y el Bono por Trabajo Pesado que dispone la presente ley.</a:t>
            </a:r>
            <a:br>
              <a:rPr lang="es-MX" dirty="0" smtClean="0"/>
            </a:br>
            <a:endParaRPr lang="es-MX" dirty="0" smtClean="0"/>
          </a:p>
          <a:p>
            <a:r>
              <a:rPr lang="es-MX" dirty="0" smtClean="0"/>
              <a:t/>
            </a:r>
            <a:br>
              <a:rPr lang="es-MX" dirty="0" smtClean="0"/>
            </a:br>
            <a:r>
              <a:rPr lang="es-MX" dirty="0" smtClean="0"/>
              <a:t/>
            </a:r>
            <a:br>
              <a:rPr lang="es-MX" dirty="0" smtClean="0"/>
            </a:br>
            <a:r>
              <a:rPr lang="es-MX" dirty="0" smtClean="0"/>
              <a:t>     Artículo 16.- </a:t>
            </a:r>
            <a:r>
              <a:rPr lang="es-MX" dirty="0" err="1" smtClean="0"/>
              <a:t>Modifícase</a:t>
            </a:r>
            <a:r>
              <a:rPr lang="es-MX" dirty="0" smtClean="0"/>
              <a:t> la </a:t>
            </a:r>
            <a:r>
              <a:rPr lang="es-MX" u="sng" dirty="0" smtClean="0"/>
              <a:t>ley Nº 19.882</a:t>
            </a:r>
            <a:r>
              <a:rPr lang="es-MX" dirty="0" smtClean="0"/>
              <a:t> en la forma que a continuación se indica:</a:t>
            </a:r>
            <a:br>
              <a:rPr lang="es-MX" dirty="0" smtClean="0"/>
            </a:br>
            <a:r>
              <a:rPr lang="es-MX" dirty="0" smtClean="0"/>
              <a:t/>
            </a:r>
            <a:br>
              <a:rPr lang="es-MX" dirty="0" smtClean="0"/>
            </a:br>
            <a:r>
              <a:rPr lang="es-MX" dirty="0" smtClean="0"/>
              <a:t>     1. </a:t>
            </a:r>
            <a:r>
              <a:rPr lang="es-MX" dirty="0" err="1" smtClean="0"/>
              <a:t>Suprímese</a:t>
            </a:r>
            <a:r>
              <a:rPr lang="es-MX" dirty="0" smtClean="0"/>
              <a:t> en el inciso primero del </a:t>
            </a:r>
            <a:r>
              <a:rPr lang="es-MX" u="sng" dirty="0" smtClean="0"/>
              <a:t>artículo octavo</a:t>
            </a:r>
            <a:r>
              <a:rPr lang="es-MX" dirty="0" smtClean="0"/>
              <a:t> la frase: "si son hombres y 60 o más años, si son mujeres,".</a:t>
            </a:r>
            <a:br>
              <a:rPr lang="es-MX" dirty="0" smtClean="0"/>
            </a:br>
            <a:r>
              <a:rPr lang="es-MX" dirty="0" smtClean="0"/>
              <a:t>     2. </a:t>
            </a:r>
            <a:r>
              <a:rPr lang="es-MX" dirty="0" err="1" smtClean="0"/>
              <a:t>Agrégase</a:t>
            </a:r>
            <a:r>
              <a:rPr lang="es-MX" dirty="0" smtClean="0"/>
              <a:t> en el </a:t>
            </a:r>
            <a:r>
              <a:rPr lang="es-MX" u="sng" dirty="0" smtClean="0"/>
              <a:t>artículo noveno</a:t>
            </a:r>
            <a:r>
              <a:rPr lang="es-MX" dirty="0" smtClean="0"/>
              <a:t> el siguiente inciso segundo: "Con todo, las funcionarias podrán comunicar su decisión de renunciar voluntariamente desde que cumplan 60 años de edad y hasta el semestre en que cumplan 65 años, sujetándose al procedimiento establecido en el inciso segundo del artículo anterior, y percibirán la totalidad del beneficio que les corresponda. Durante dicho período no quedarán afectas a la disminución de meses antes señalada.".</a:t>
            </a:r>
            <a:br>
              <a:rPr lang="es-MX" dirty="0" smtClean="0"/>
            </a:br>
            <a:endParaRPr lang="es-MX" dirty="0" smtClean="0"/>
          </a:p>
          <a:p>
            <a:r>
              <a:rPr lang="es-MX" dirty="0" smtClean="0"/>
              <a:t/>
            </a:r>
            <a:br>
              <a:rPr lang="es-MX" dirty="0" smtClean="0"/>
            </a:br>
            <a:r>
              <a:rPr lang="es-MX" dirty="0" smtClean="0"/>
              <a:t/>
            </a:r>
            <a:br>
              <a:rPr lang="es-MX" dirty="0" smtClean="0"/>
            </a:br>
            <a:r>
              <a:rPr lang="es-MX" dirty="0" smtClean="0"/>
              <a:t>     Artículo 17.- Desde la publicación de esta ley y hasta el 31 de diciembre de 2024 y para los efectos del reconocimiento de periodos discontinuos dispuesto en el inciso tercero del artículo séptimo de la ley Nº 19.882, se aplicará lo dispuesto en dicho inciso tercero y, además, lo establecido en la letra b) del inciso primero del artículo 2.</a:t>
            </a:r>
            <a:br>
              <a:rPr lang="es-MX" dirty="0" smtClean="0"/>
            </a:br>
            <a:r>
              <a:rPr lang="es-MX" dirty="0" smtClean="0"/>
              <a:t/>
            </a:r>
            <a:br>
              <a:rPr lang="es-MX" dirty="0" smtClean="0"/>
            </a:br>
            <a:endParaRPr lang="es-MX" dirty="0" smtClean="0"/>
          </a:p>
        </p:txBody>
      </p:sp>
    </p:spTree>
    <p:extLst>
      <p:ext uri="{BB962C8B-B14F-4D97-AF65-F5344CB8AC3E}">
        <p14:creationId xmlns:p14="http://schemas.microsoft.com/office/powerpoint/2010/main" val="2981434852"/>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normAutofit fontScale="32500" lnSpcReduction="20000"/>
          </a:bodyPr>
          <a:lstStyle/>
          <a:p>
            <a:r>
              <a:rPr lang="es-MX" u="sng" dirty="0" smtClean="0"/>
              <a:t>Ley 20971 Art. 40 N° 3 D.O. 22.11.2016</a:t>
            </a:r>
            <a:endParaRPr lang="es-MX" dirty="0" smtClean="0"/>
          </a:p>
          <a:p>
            <a:r>
              <a:rPr lang="es-MX" dirty="0" smtClean="0"/>
              <a:t/>
            </a:r>
            <a:br>
              <a:rPr lang="es-MX" dirty="0" smtClean="0"/>
            </a:br>
            <a:r>
              <a:rPr lang="es-MX" dirty="0" smtClean="0"/>
              <a:t/>
            </a:r>
            <a:br>
              <a:rPr lang="es-MX" dirty="0" smtClean="0"/>
            </a:br>
            <a:r>
              <a:rPr lang="es-MX" dirty="0" smtClean="0"/>
              <a:t>     Artículo 18.- Durante el año en que se produzcan vacantes de empleos a contrata afectos a la dotación máxima de personal fijada en la Ley de Presupuestos del Sector Público, por la dejación voluntaria de los cargos que realicen los funcionarios a contrata que se acojan a esta ley, dichas vacantes sólo podrán reponerse modificando la calidad jurídica del personal de honorario a contrata, reduciéndose por el solo ministerio de la ley el número de honorarios fijados en las glosas presupuestarias del respectivo servicio, en igual cantidad. Lo dispuesto anteriormente se formalizará mediante resolución del jefe de servicio respectivo, cuya copia deberá ser remitida a la Dirección de Presupuestos, a más tardar dentro de los cinco días hábiles siguientes a la total tramitación de dicha resolución.</a:t>
            </a:r>
            <a:br>
              <a:rPr lang="es-MX" dirty="0" smtClean="0"/>
            </a:br>
            <a:r>
              <a:rPr lang="es-MX" dirty="0" smtClean="0"/>
              <a:t/>
            </a:r>
            <a:br>
              <a:rPr lang="es-MX" dirty="0" smtClean="0"/>
            </a:br>
            <a:r>
              <a:rPr lang="es-MX" dirty="0" smtClean="0"/>
              <a:t>     Para efectos de lo dispuesto en el inciso anterior, sólo podrán pasar a la modalidad de contrata, los servidores a honorarios que reúnan las siguientes condiciones:</a:t>
            </a:r>
            <a:br>
              <a:rPr lang="es-MX" dirty="0" smtClean="0"/>
            </a:br>
            <a:r>
              <a:rPr lang="es-MX" dirty="0" smtClean="0"/>
              <a:t/>
            </a:r>
            <a:br>
              <a:rPr lang="es-MX" dirty="0" smtClean="0"/>
            </a:br>
            <a:r>
              <a:rPr lang="es-MX" dirty="0" smtClean="0"/>
              <a:t>     1. Que cumplan con los requisitos de ingreso a la Administración Pública establecidos en el </a:t>
            </a:r>
            <a:r>
              <a:rPr lang="es-MX" u="sng" dirty="0" smtClean="0"/>
              <a:t>decreto con fuerza de ley Nº 1/19.653, de 2000, del Ministerio Secretaría General de la Presidencia</a:t>
            </a:r>
            <a:r>
              <a:rPr lang="es-MX" dirty="0" smtClean="0"/>
              <a:t>, que fija el texto refundido, coordinado y sistematizado de la </a:t>
            </a:r>
            <a:r>
              <a:rPr lang="es-MX" u="sng" dirty="0" smtClean="0"/>
              <a:t>ley Nº 18.575</a:t>
            </a:r>
            <a:r>
              <a:rPr lang="es-MX" dirty="0" smtClean="0"/>
              <a:t>, orgánica constitucional de Bases Generales de la Administración del Estado, y en el estatuto de personal que rija al respectivo servicio.</a:t>
            </a:r>
            <a:br>
              <a:rPr lang="es-MX" dirty="0" smtClean="0"/>
            </a:br>
            <a:r>
              <a:rPr lang="es-MX" dirty="0" smtClean="0"/>
              <a:t>     2. Que cumplan con los requisitos específicos establecidos en la ley de plantas del servicio para el cargo en el cual serán contratados.</a:t>
            </a:r>
            <a:br>
              <a:rPr lang="es-MX" dirty="0" smtClean="0"/>
            </a:br>
            <a:r>
              <a:rPr lang="es-MX" dirty="0" smtClean="0"/>
              <a:t>     3. Que tengan una antigüedad continua en el servicio de a lo menos un año, contada al 1 de enero del año en que se produzca la vacante, a jornada completa, y tengan contrato a honorarios vigente al momento del traspaso a la contrata.</a:t>
            </a:r>
            <a:br>
              <a:rPr lang="es-MX" dirty="0" smtClean="0"/>
            </a:br>
            <a:r>
              <a:rPr lang="es-MX" dirty="0" smtClean="0"/>
              <a:t>     4. Que el servicio prestado sea un cometido específico de naturaleza habitual en la institución.</a:t>
            </a:r>
            <a:br>
              <a:rPr lang="es-MX" dirty="0" smtClean="0"/>
            </a:br>
            <a:r>
              <a:rPr lang="es-MX" dirty="0" smtClean="0"/>
              <a:t/>
            </a:r>
            <a:br>
              <a:rPr lang="es-MX" dirty="0" smtClean="0"/>
            </a:br>
            <a:r>
              <a:rPr lang="es-MX" dirty="0" smtClean="0"/>
              <a:t>     En caso de quedar cupos disponibles para empleos a contrata luego del proceso señalado en los incisos anteriores, éstos podrán reponerse previa autorización de la Dirección de Presupuestos.</a:t>
            </a:r>
            <a:br>
              <a:rPr lang="es-MX" dirty="0" smtClean="0"/>
            </a:br>
            <a:r>
              <a:rPr lang="es-MX" dirty="0" smtClean="0"/>
              <a:t>     Para efectuar las reposiciones que procedan conforme a los incisos precedentes, la institución las respectiva deberá contar con disponibilidad presupuestaria suficiente para financiar reposiciones, lo que será certificado por la autoridad del servicio, sobre la base del informe de su unidad de finanzas. Tal certificación se acompañará al respectivo acto administrativo.</a:t>
            </a:r>
            <a:br>
              <a:rPr lang="es-MX" dirty="0" smtClean="0"/>
            </a:br>
            <a:r>
              <a:rPr lang="es-MX" dirty="0" smtClean="0"/>
              <a:t>     El acto administrativo que disponga la reposición deberá contener la identificación de los decretos o resoluciones de cesación de funciones en que se fundamenta.</a:t>
            </a:r>
            <a:br>
              <a:rPr lang="es-MX" dirty="0" smtClean="0"/>
            </a:br>
            <a:r>
              <a:rPr lang="es-MX" dirty="0" smtClean="0"/>
              <a:t>     Con todo, no se aplicarán los incisos anteriores a las vacantes en los cargos de plantas que se originen por la dejación voluntaria que realicen los funcionarios que se acojan a esta ley, las que se someterán a las normas estatutarias que rijan al respectivo servicio.</a:t>
            </a:r>
            <a:br>
              <a:rPr lang="es-MX" dirty="0" smtClean="0"/>
            </a:br>
            <a:endParaRPr lang="es-MX" dirty="0" smtClean="0"/>
          </a:p>
          <a:p>
            <a:r>
              <a:rPr lang="es-MX" dirty="0" smtClean="0"/>
              <a:t/>
            </a:r>
            <a:br>
              <a:rPr lang="es-MX" dirty="0" smtClean="0"/>
            </a:br>
            <a:endParaRPr lang="es-MX" dirty="0"/>
          </a:p>
        </p:txBody>
      </p:sp>
    </p:spTree>
    <p:extLst>
      <p:ext uri="{BB962C8B-B14F-4D97-AF65-F5344CB8AC3E}">
        <p14:creationId xmlns:p14="http://schemas.microsoft.com/office/powerpoint/2010/main" val="1463856393"/>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normAutofit fontScale="25000" lnSpcReduction="20000"/>
          </a:bodyPr>
          <a:lstStyle/>
          <a:p>
            <a:r>
              <a:rPr lang="es-MX" dirty="0" smtClean="0"/>
              <a:t/>
            </a:r>
            <a:br>
              <a:rPr lang="es-MX" dirty="0" smtClean="0"/>
            </a:br>
            <a:r>
              <a:rPr lang="es-MX" dirty="0" smtClean="0"/>
              <a:t>     DISPOSICIONES TRANSITORIAS</a:t>
            </a:r>
            <a:br>
              <a:rPr lang="es-MX" dirty="0" smtClean="0"/>
            </a:br>
            <a:endParaRPr lang="es-MX" dirty="0" smtClean="0"/>
          </a:p>
          <a:p>
            <a:r>
              <a:rPr lang="es-MX" dirty="0" smtClean="0"/>
              <a:t/>
            </a:r>
            <a:br>
              <a:rPr lang="es-MX" dirty="0" smtClean="0"/>
            </a:br>
            <a:r>
              <a:rPr lang="es-MX" dirty="0" smtClean="0"/>
              <a:t/>
            </a:r>
            <a:br>
              <a:rPr lang="es-MX" dirty="0" smtClean="0"/>
            </a:br>
            <a:r>
              <a:rPr lang="es-MX" dirty="0" smtClean="0"/>
              <a:t>     Artículo primero.-  El procedimiento para asignar los cupos para los años 2016 a 2018, establecido en el artículo 5, se sujetará a las reglas siguientes:</a:t>
            </a:r>
            <a:br>
              <a:rPr lang="es-MX" dirty="0" smtClean="0"/>
            </a:br>
            <a:r>
              <a:rPr lang="es-MX" dirty="0" smtClean="0"/>
              <a:t/>
            </a:r>
            <a:br>
              <a:rPr lang="es-MX" dirty="0" smtClean="0"/>
            </a:br>
            <a:r>
              <a:rPr lang="es-MX" dirty="0" smtClean="0"/>
              <a:t>     1. Los funcionarios a que se refieren los artículos anteriores podrán postular a la bonificación adicional y bonos de los artículos 9 y 10, en su respectiva institución empleadora en los plazos y condiciones que a continuación se indican:</a:t>
            </a:r>
            <a:br>
              <a:rPr lang="es-MX" dirty="0" smtClean="0"/>
            </a:br>
            <a:r>
              <a:rPr lang="es-MX" dirty="0" smtClean="0"/>
              <a:t/>
            </a:r>
            <a:br>
              <a:rPr lang="es-MX" dirty="0" smtClean="0"/>
            </a:br>
            <a:r>
              <a:rPr lang="es-MX" dirty="0" smtClean="0"/>
              <a:t>     a) Los funcionarios y las funcionarias que al día anterior a la fecha de publicación de esta ley tengan 65 o más años de edad deberán postular dentro de los treinta días hábiles siguientes a dicha publicación, señalando si postulan a los cupos correspondientes al año 2016 o 2017. En el caso de postular a los cupos del año 2016, deberán comunicar su decisión de renunciar voluntariamente a su cargo y fijar, en la misma, la fecha de su renuncia voluntaria, la que deberá hacerse efectiva a más tardar el 1 de enero de 2017. Dentro de ese plazo, también podrán postular las funcionarias que tengan cumplidos 60 o más años de edad al día anterior a la fecha de publicación de esta ley. El personal señalado en este párrafo que postule a los cupos del año 2017 será considerado en el proceso correspondiente a dicha anualidad conforme a lo que disponga el reglamento.</a:t>
            </a:r>
            <a:br>
              <a:rPr lang="es-MX" dirty="0" smtClean="0"/>
            </a:br>
            <a:r>
              <a:rPr lang="es-MX" dirty="0" smtClean="0"/>
              <a:t>     Las instituciones empleadoras deberán tomar las medidas para difundir ampliamente el proceso de postulación señalado en el párrafo anterior y sus plazos, junto con implementar un registro que acredite que los funcionarios que cumplan los requisitos fueron informados de dicho proceso. En este mismo proceso se deben incorporar a los exfuncionarios a que se refiere el artículo cuarto transitorio.</a:t>
            </a:r>
            <a:br>
              <a:rPr lang="es-MX" dirty="0" smtClean="0"/>
            </a:br>
            <a:r>
              <a:rPr lang="es-MX" dirty="0" smtClean="0"/>
              <a:t>     b) Los funcionarios y las funcionarias que, a contar de la fecha de publicación de esta ley y hasta el 31 de diciembre de 2017, cumplan 65 años de edad, podrán postular dentro de el o los plazos que establezca el reglamento, comunicando su decisión de renunciar voluntariamente a su cargo. También dentro de ese plazo podrán postular las funcionarias que cumplan entre 60 y 64 años de edad en las fechas indicadas. Del mismo modo podrán postular quienes cumplan 66 años en las fechas antes señaladas, accediendo a los beneficios en los porcentajes que establece la letra b) del artículo 11, según corresponda.</a:t>
            </a:r>
            <a:br>
              <a:rPr lang="es-MX" dirty="0" smtClean="0"/>
            </a:br>
            <a:r>
              <a:rPr lang="es-MX" dirty="0" smtClean="0"/>
              <a:t>     c) Los funcionarios y las funcionarias que, a contar del 1 de enero y hasta el 31 de diciembre de 2018, cumplan 65 años de edad, podrán postular dentro de el o los plazos que establezca el reglamento, comunicando su decisión de renunciar voluntariamente a su cargo. Dentro de ese plazo también podrán postular las funcionarias que cumplan entre 60 y 64 años de edad en las fechas indicadas. Del mismo modo podrán postular quienes cumplan 66 años en las fechas antes señaladas, accediendo a los beneficios en los porcentajes señalados en la letra b) del artículo 11, según corresponda.</a:t>
            </a:r>
            <a:br>
              <a:rPr lang="es-MX" dirty="0" smtClean="0"/>
            </a:br>
            <a:r>
              <a:rPr lang="es-MX" dirty="0" smtClean="0"/>
              <a:t/>
            </a:r>
            <a:br>
              <a:rPr lang="es-MX" dirty="0" smtClean="0"/>
            </a:br>
            <a:r>
              <a:rPr lang="es-MX" dirty="0" smtClean="0"/>
              <a:t>     2. Las instituciones empleadoras remitirán a la Dirección de Presupuestos las postulaciones de los funcionarios que cumplan con los requisitos para acceder a los beneficios de esta ley dentro de los plazos que establezca el reglamento, con excepción de lo dispuesto en el párrafo siguiente. Además, dichas instituciones deberán remitir el certificado de nacimiento del postulante, la comunicación de renunciar voluntariamente a su cargo y la certificación del cumplimiento de los demás requisitos y de aquellos que permitan la verificación del número 3, manteniendo en su poder los antecedentes correspondientes. Con el mérito de dicha información, la Dirección de Presupuestos determinará, por medio de una o más resoluciones, la nómina de beneficiarios para cada uno de los cupos anuales de conformidad a lo establecido en los números siguientes.</a:t>
            </a:r>
            <a:br>
              <a:rPr lang="es-MX" dirty="0" smtClean="0"/>
            </a:br>
            <a:r>
              <a:rPr lang="es-MX" dirty="0" smtClean="0"/>
              <a:t/>
            </a:r>
            <a:br>
              <a:rPr lang="es-MX" dirty="0" smtClean="0"/>
            </a:br>
            <a:r>
              <a:rPr lang="es-MX" dirty="0" smtClean="0"/>
              <a:t>     En el caso de la letra a) del número 1, las instituciones empleadoras deberán remitir las postulaciones de quienes cumplen los requisitos a más tardar dentro de los ocho días hábiles siguientes al término del plazo para postular que fija la referida letra a), proporcionando los antecedentes que señala el párrafo anterior y la información que indica el número siguiente.</a:t>
            </a:r>
            <a:br>
              <a:rPr lang="es-MX" dirty="0" smtClean="0"/>
            </a:br>
            <a:r>
              <a:rPr lang="es-MX" dirty="0" smtClean="0"/>
              <a:t/>
            </a:r>
            <a:br>
              <a:rPr lang="es-MX" dirty="0" smtClean="0"/>
            </a:br>
            <a:r>
              <a:rPr lang="es-MX" dirty="0" smtClean="0"/>
              <a:t>     3. En caso de haber un mayor número de postulantes que cumplan los requisitos respecto de los cupos disponibles para cada anualidad, los beneficiarios se seleccionarán de acuerdo a los siguientes criterios:</a:t>
            </a:r>
            <a:br>
              <a:rPr lang="es-MX" dirty="0" smtClean="0"/>
            </a:br>
            <a:r>
              <a:rPr lang="es-MX" dirty="0" smtClean="0"/>
              <a:t/>
            </a:r>
            <a:br>
              <a:rPr lang="es-MX" dirty="0" smtClean="0"/>
            </a:br>
            <a:r>
              <a:rPr lang="es-MX" dirty="0" smtClean="0"/>
              <a:t>     a) En primer término serán seleccionados los postulantes de mayor edad, según su fecha de nacimiento.</a:t>
            </a:r>
            <a:br>
              <a:rPr lang="es-MX" dirty="0" smtClean="0"/>
            </a:br>
            <a:r>
              <a:rPr lang="es-MX" dirty="0" smtClean="0"/>
              <a:t>     b) En igualdad de condiciones de edad entre los postulantes, se desempatará atendiendo al mayor número de días de licencias médicas cursadas durante los trescientos sesenta y cinco días corridos inmediatamente anteriores al inicio del respectivo período de postulación. La institución empleadora deberá informar a la Dirección de Presupuestos el número de días de licencia antes indicado.</a:t>
            </a:r>
            <a:br>
              <a:rPr lang="es-MX" dirty="0" smtClean="0"/>
            </a:br>
            <a:r>
              <a:rPr lang="es-MX" dirty="0" smtClean="0"/>
              <a:t>     c) En caso de persistir la igualdad, se considerarán los años de servicio en la institución empleadora en que se desempeña el funcionario a la fecha de inicio del período de postulación, y finalmente en la Administración del Estado. La institución empleadora deberá informar a la Dirección de Presupuestos el número de años, meses y días de servicio antes indicados.</a:t>
            </a:r>
            <a:br>
              <a:rPr lang="es-MX" dirty="0" smtClean="0"/>
            </a:br>
            <a:r>
              <a:rPr lang="es-MX" dirty="0" smtClean="0"/>
              <a:t>     d) De persistir la igualdad resolverá el Director de Presupuestos.</a:t>
            </a:r>
            <a:br>
              <a:rPr lang="es-MX" dirty="0" smtClean="0"/>
            </a:br>
            <a:r>
              <a:rPr lang="es-MX" dirty="0" smtClean="0"/>
              <a:t>    </a:t>
            </a:r>
          </a:p>
        </p:txBody>
      </p:sp>
    </p:spTree>
    <p:extLst>
      <p:ext uri="{BB962C8B-B14F-4D97-AF65-F5344CB8AC3E}">
        <p14:creationId xmlns:p14="http://schemas.microsoft.com/office/powerpoint/2010/main" val="10822011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dirty="0" smtClean="0"/>
              <a:t>PROPUESTAS DEL GOBIERNO</a:t>
            </a:r>
            <a:br>
              <a:rPr lang="es-MX" dirty="0" smtClean="0"/>
            </a:br>
            <a:endParaRPr lang="es-MX" dirty="0"/>
          </a:p>
        </p:txBody>
      </p:sp>
      <p:sp>
        <p:nvSpPr>
          <p:cNvPr id="3" name="2 Marcador de contenido"/>
          <p:cNvSpPr>
            <a:spLocks noGrp="1"/>
          </p:cNvSpPr>
          <p:nvPr>
            <p:ph idx="1"/>
          </p:nvPr>
        </p:nvSpPr>
        <p:spPr>
          <a:xfrm>
            <a:off x="179512" y="1124744"/>
            <a:ext cx="8784976" cy="5544616"/>
          </a:xfrm>
        </p:spPr>
        <p:txBody>
          <a:bodyPr/>
          <a:lstStyle/>
          <a:p>
            <a:r>
              <a:rPr lang="es-MX" dirty="0" smtClean="0"/>
              <a:t>MANTENCIÓN DEL SISTEMA</a:t>
            </a:r>
          </a:p>
          <a:p>
            <a:r>
              <a:rPr lang="es-MX" dirty="0" smtClean="0"/>
              <a:t>Tres  logros de la lucha</a:t>
            </a:r>
          </a:p>
          <a:p>
            <a:r>
              <a:rPr lang="es-MX" dirty="0" smtClean="0"/>
              <a:t>1.- Postergación obligación de independientes</a:t>
            </a:r>
          </a:p>
          <a:p>
            <a:r>
              <a:rPr lang="es-MX" dirty="0" smtClean="0"/>
              <a:t>2.- Incorporar aporte patronal</a:t>
            </a:r>
          </a:p>
          <a:p>
            <a:r>
              <a:rPr lang="es-MX" dirty="0" smtClean="0"/>
              <a:t>3.-limitar manejo AFP.</a:t>
            </a:r>
          </a:p>
          <a:p>
            <a:r>
              <a:rPr lang="es-MX" dirty="0" smtClean="0"/>
              <a:t>APORTE PATRONAL 5% MUY GRADUAL</a:t>
            </a:r>
          </a:p>
          <a:p>
            <a:r>
              <a:rPr lang="es-MX" dirty="0" smtClean="0"/>
              <a:t>3% A CUENTAS Y 2% A UN FONDO SOLIDARIO</a:t>
            </a:r>
          </a:p>
        </p:txBody>
      </p:sp>
    </p:spTree>
    <p:extLst>
      <p:ext uri="{BB962C8B-B14F-4D97-AF65-F5344CB8AC3E}">
        <p14:creationId xmlns:p14="http://schemas.microsoft.com/office/powerpoint/2010/main" val="2434622330"/>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normAutofit fontScale="25000" lnSpcReduction="20000"/>
          </a:bodyPr>
          <a:lstStyle/>
          <a:p>
            <a:r>
              <a:rPr lang="es-MX" dirty="0" smtClean="0"/>
              <a:t>4. La o las resoluciones que dicte la Dirección de Presupuestos deberán contener la nómina de todos los postulantes que cumplan con los requisitos para acceder a la bonificación adicional y la individualización de los beneficiarios de los cupos disponibles para el año que corresponda. Respecto de aquellos que no obtuvieren un cupo se aplicará el procedimiento dispuesto en el número 7.</a:t>
            </a:r>
            <a:br>
              <a:rPr lang="es-MX" dirty="0" smtClean="0"/>
            </a:br>
            <a:r>
              <a:rPr lang="es-MX" dirty="0" smtClean="0"/>
              <a:t>     5. Una vez dictada la o las resoluciones, éstas serán remitidas a cada una de las instituciones empleadoras, las que deberán proceder a su inmediata difusión a través de un medio de general acceso. La Dirección de Presupuestos publicará en el Diario Oficial un extracto de dicha resolución señalando solamente el número de cupos asignados a cada Servicio. Dentro de los cinco días hábiles siguientes a la fecha de publicación de esta resolución, la institución empleadora deberá notificarla a cada uno de los funcionarios que participaron del proceso de postulación, al correo electrónico institucional que tengan asignado, o al que fije en su postulación, o según el inciso final del artículo 46 de la ley Nº 19.880.</a:t>
            </a:r>
            <a:br>
              <a:rPr lang="es-MX" dirty="0" smtClean="0"/>
            </a:br>
            <a:r>
              <a:rPr lang="es-MX" dirty="0" smtClean="0"/>
              <a:t>     Las instituciones empleadoras deberán dictar los actos administrativos que conceden los beneficios de esta ley respecto del personal que cumpla los requisitos y siempre que se les haya asignado un cupo conforme a este artículo.</a:t>
            </a:r>
            <a:br>
              <a:rPr lang="es-MX" dirty="0" smtClean="0"/>
            </a:br>
            <a:r>
              <a:rPr lang="es-MX" dirty="0" smtClean="0"/>
              <a:t>     6. A más tardar el día 15 del mes siguiente a la fecha de publicación de la resolución de acuerdo al número anterior, los beneficiarios de cupos deberán informar por escrito al Departamento de Recursos Humanos o a quien cumpla dicha función en su respectiva entidad empleadora, la fecha en que harán dejación definitiva del cargo o empleo y el total de horas que sirva, la cual deberá ajustarse a lo señalado en el párrafo siguiente. Sin embargo, a quienes se les aplique la letra a) del número 1, deberán comunicar dicha fecha en la oportunidad establecida en ese literal, siempre que hayan optado a un cupo correspondiente al año 2016.</a:t>
            </a:r>
            <a:br>
              <a:rPr lang="es-MX" dirty="0" smtClean="0"/>
            </a:br>
            <a:r>
              <a:rPr lang="es-MX" dirty="0" smtClean="0"/>
              <a:t>     El funcionario deberá cesar en su cargo o terminar el contrato de trabajo, sea por renuncia voluntaria o por aplicación del inciso primero del artículo 161 del Código del Trabajo, a más tardar el día primero del quinto mes siguiente al vencimiento del plazo para fijar la fecha de renuncia definitiva o hasta el día primero del quinto mes siguiente al cumplimiento de los 65 años de edad, si esta fecha es posterior a aquella.</a:t>
            </a:r>
            <a:br>
              <a:rPr lang="es-MX" dirty="0" smtClean="0"/>
            </a:br>
            <a:r>
              <a:rPr lang="es-MX" dirty="0" smtClean="0"/>
              <a:t>     Con todo, los funcionarios a que se refiere la letra a) del número 1, que obtuvieren uno de los cupos correspondientes al año 2016, deberán hacer efectiva su renuncia voluntaria o terminar sus contratos de trabajo, sea por renuncia voluntaria o por aplicación del inciso primero del artículo 161 del Código del Trabajo, a más tardar el 1 de enero de 2017. El pago de los beneficios que conforme a esta ley le correspondan se efectuará a contar del mes de diciembre de 2016. A los funcionarios señalados en la letra a) del numeral 1 que no fueren seleccionados para un cupo se les aplicará lo dispuesto en el numeral siguiente y deberán cesar en su cargo o terminar el contrato de trabajo conforme a lo señalado en el párrafo anterior.</a:t>
            </a:r>
            <a:br>
              <a:rPr lang="es-MX" dirty="0" smtClean="0"/>
            </a:br>
            <a:r>
              <a:rPr lang="es-MX" dirty="0" smtClean="0"/>
              <a:t>     7. Los postulantes a la bonificación adicional que, cumpliendo los requisitos para acceder a ella, no fueren seleccionados por falta de cupos, pasarán a integrar en forma preferente el listado de seleccionados del proceso que corresponda al año o años siguientes, sin necesidad de realizar una nueva postulación, manteniendo los beneficios que le correspondan a la época de su postulación, incluidos aquellos a que se refiere el título II de la ley Nº 19.882. Si, una vez incorporados en la nómina de beneficiarios de cupos del período o períodos siguientes, quedaran cupos disponibles, éstos serán completados con los postulantes de dicho año que resulten seleccionados. La individualización de los beneficiarios antes señalados podrá realizarse mediante una o más resoluciones dictadas por la Dirección de Presupuestos. Las resoluciones que incorporen a los seleccionados preferentes antes indicados podrán dictarse en cualquier época del año, sin necesidad que se haya desarrollado el proceso de postulación para la anualidad respectiva.</a:t>
            </a:r>
            <a:br>
              <a:rPr lang="es-MX" dirty="0" smtClean="0"/>
            </a:br>
            <a:r>
              <a:rPr lang="es-MX" dirty="0" smtClean="0"/>
              <a:t>     Excepcionalmente, las instituciones empleadoras podrán enviar a la Dirección de Presupuestos solicitudes de funcionarios señalados en la letra a) del número 1 y del artículo cuarto transitorio, que no hubieren postulado dentro de plazo y siempre que no hubieren sido incluidos en el registro a que se refiere dicha letra. Con todo, las instituciones sólo podrán enviar dichas postulaciones hasta los cinco días hábiles siguientes a la fecha de publicación de la primera resolución que se dicte de acuerdo al número 5, adjuntando la certificación del jefe del servicio en que conste que el funcionario no fue informado del proceso de acuerdo a la referida letra a) y la causal de ello. Los postulantes que cumplan los requisitos y hayan postulado a un cupo para el año 2016 serán incorporados a la nómina de aquellos que no fueren seleccionados por falta de cupos del año 2016 a que se refiere el párrafo anterior, la que se reordenará conforme a los criterios señalados en el numeral 3.</a:t>
            </a:r>
            <a:br>
              <a:rPr lang="es-MX" dirty="0" smtClean="0"/>
            </a:br>
            <a:r>
              <a:rPr lang="es-MX" dirty="0" smtClean="0"/>
              <a:t>     No obstante lo establecido en el párrafo primero de este numeral, el personal que postule a la bonificación adicional y que cumpliendo los requisitos para acceder a ella no obtenga un cupo, y quede priorizado para los periodos siguientes, podrá cesar en funciones por renuncia voluntaria o por aplicación del artículo 161 del Código del Trabajo, a contar de la notificación de su derecho preferente a un cupo. En este caso, la bonificación adicional del artículo 5 y los bonos de los artículos 9 y 10, se pagarán el mes siguiente de la total tramitación de la resolución que les concede el cupo respectivo. El valor de la unidad tributaria mensual y la unidad de fomento para el cálculo de los beneficios que le corresponda será el vigente al último día del mes anterior a la total tramitación de dicha resolución. A su vez, la bonificación por retiro voluntario del título II de la ley N° 19.882, cuando corresponda, se pagará según el inciso cuarto del artículo octavo de la antedicha ley. Para los efectos del artículo 12 de esta ley, los funcionarios deberán presentar la solicitud para acceder al bono establecido en la ley N° 20.305, en la misma oportunidad en que presenten su renuncia voluntaria o les sean aplicable el artículo 161 del Código del Trabajo.</a:t>
            </a:r>
            <a:br>
              <a:rPr lang="es-MX" dirty="0" smtClean="0"/>
            </a:br>
            <a:r>
              <a:rPr lang="es-MX" dirty="0" smtClean="0"/>
              <a:t>    </a:t>
            </a:r>
            <a:endParaRPr lang="es-MX" dirty="0"/>
          </a:p>
        </p:txBody>
      </p:sp>
    </p:spTree>
    <p:extLst>
      <p:ext uri="{BB962C8B-B14F-4D97-AF65-F5344CB8AC3E}">
        <p14:creationId xmlns:p14="http://schemas.microsoft.com/office/powerpoint/2010/main" val="2917409379"/>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normAutofit fontScale="25000" lnSpcReduction="20000"/>
          </a:bodyPr>
          <a:lstStyle/>
          <a:p>
            <a:r>
              <a:rPr lang="es-MX" dirty="0" smtClean="0"/>
              <a:t> 8. El personal a que se refieren los artículos 1, 4 y 7 de esta ley que, al día anterior de la fecha de su publicación, tengan 65 o más años de edad, sean hombres o mujeres, deberán postular en el período que se indica en la letra a) del número 1 para tener derecho a la totalidad de los beneficios que le correspondan.</a:t>
            </a:r>
            <a:br>
              <a:rPr lang="es-MX" dirty="0" smtClean="0"/>
            </a:br>
            <a:r>
              <a:rPr lang="es-MX" dirty="0" smtClean="0"/>
              <a:t>     No obstante lo anterior, podrán postular en los períodos fijados en las letras b) y c) del número 1, quienes cumplan 66 años de edad en las fechas señaladas en dichas letras, accediendo a los beneficios según el porcentaje establecido en la letra b) del artículo 11 y siempre que cumplan los respectivos requisitos. En este caso, deberán hacer dejación definitiva del cargo, empleo y del total de horas que sirva, sea por renuncia voluntaria o por aplicación del inciso primero del artículo 161 del Código del Trabajo, a más tardar el día primero del quinto mes siguiente al vencimiento del plazo para fijar la fecha de renuncia definitiva o hasta el día primero del quinto mes siguiente al cumplimiento de los 66 años de edad, si esta fecha es posterior a aquella, siempre que hayan accedido a un cupo. En caso contrario, se le aplicará lo dispuesto en el número anterior.</a:t>
            </a:r>
            <a:br>
              <a:rPr lang="es-MX" dirty="0" smtClean="0"/>
            </a:br>
            <a:r>
              <a:rPr lang="es-MX" dirty="0" smtClean="0"/>
              <a:t>     9. Si durante el año 2019 existieren postulantes en la situación descrita en el número 7, en el mes de enero de dicho año deberán informar por escrito al Departamento de Recursos Humanos o a quien cumpla dicha función en su respectiva entidad empleadora, la fecha en que harán efectiva su renuncia voluntaria. Con todo, deberán hacer efectiva su renuncia voluntaria o terminar sus contratos de trabajo sea por renuncia voluntaria o por aplicación del inciso primero del artículo 161 del Código del Trabajo, a más tardar el 1 de junio de 2019.</a:t>
            </a:r>
            <a:br>
              <a:rPr lang="es-MX" dirty="0" smtClean="0"/>
            </a:br>
            <a:r>
              <a:rPr lang="es-MX" dirty="0" smtClean="0"/>
              <a:t>     10. Si el funcionario fallece entre la fecha de su postulación para acceder a la bonificación adicional y a los beneficios de los artículos 9 y 10, según corresponda, y antes de percibirlos, y cumpliendo con los demás requisitos establecidos en esta ley, éstos serán transmisibles por causa de muerte. Este beneficio quedará afecto a los cupos a que se refiere el inciso primero del artículo 5 y al procedimiento señalado en este artículo.</a:t>
            </a:r>
            <a:br>
              <a:rPr lang="es-MX" dirty="0" smtClean="0"/>
            </a:br>
            <a:r>
              <a:rPr lang="es-MX" dirty="0" smtClean="0"/>
              <a:t>     11. Los funcionarios y funcionarias afectos al título II de la ley N° 19.882, que se acojan a la presente ley, y se encuentren en los casos señalados en las letras b) y c) del numeral 1 de este artículo tendrán derecho a percibir la bonificación por retiro del referido título II, en las condiciones especiales que se indican:</a:t>
            </a:r>
            <a:br>
              <a:rPr lang="es-MX" dirty="0" smtClean="0"/>
            </a:br>
            <a:r>
              <a:rPr lang="es-MX" dirty="0" smtClean="0"/>
              <a:t/>
            </a:r>
            <a:br>
              <a:rPr lang="es-MX" dirty="0" smtClean="0"/>
            </a:br>
            <a:r>
              <a:rPr lang="es-MX" dirty="0" smtClean="0"/>
              <a:t>     a) La comunicación de renunciar voluntariamente a su cargo para acceder a la bonificación por retiro será en la misma oportunidad en que presenten su postulación a la bonificación adicional, no aplicándose los plazos dispuestos en el inciso segundo del artículo octavo de la ley N° 19.882.</a:t>
            </a:r>
            <a:br>
              <a:rPr lang="es-MX" dirty="0" smtClean="0"/>
            </a:br>
            <a:r>
              <a:rPr lang="es-MX" dirty="0" smtClean="0"/>
              <a:t>     b) La fecha de dejación de sus cargos o empleos por renuncia voluntaria deberá estar comprendida en el plazo a que se refiere el párrafo segundo del número 6 o el párrafo segundo del número 8 de este artículo, según corresponda.</a:t>
            </a:r>
            <a:br>
              <a:rPr lang="es-MX" dirty="0" smtClean="0"/>
            </a:br>
            <a:r>
              <a:rPr lang="es-MX" dirty="0" smtClean="0"/>
              <a:t>     c) La bonificación por retiro que corresponda al funcionario o funcionaria no estará afecta a la disminución de meses que dispone el artículo noveno de la ley N° 19.882, siempre que postule en el plazo que establezca el reglamento para el período en que cumpla 65 años de edad. En el caso que el funcionario o funcionaria postule en el plazo que establezca el reglamento para el período en que cumpla 66 años de edad conforme al párrafo segundo del número 8 de este artículo quedará afecto a la disminución  de  meses  que  dispone  el  artículo  noveno  de  la  ley  N° 19.882.</a:t>
            </a:r>
            <a:br>
              <a:rPr lang="es-MX" dirty="0" smtClean="0"/>
            </a:br>
            <a:r>
              <a:rPr lang="es-MX" dirty="0" smtClean="0"/>
              <a:t/>
            </a:r>
            <a:br>
              <a:rPr lang="es-MX" dirty="0" smtClean="0"/>
            </a:br>
            <a:endParaRPr lang="es-MX" dirty="0" smtClean="0"/>
          </a:p>
          <a:p>
            <a:r>
              <a:rPr lang="es-MX" u="sng" dirty="0" smtClean="0"/>
              <a:t>Ley 20971 Art. 40 D.O. 22.11.2016</a:t>
            </a:r>
            <a:endParaRPr lang="es-MX" dirty="0" smtClean="0"/>
          </a:p>
          <a:p>
            <a:r>
              <a:rPr lang="es-MX" u="sng" dirty="0" smtClean="0"/>
              <a:t>Ley 20971 Art. 40 N° 4 i) D.O. 22.11.2016</a:t>
            </a:r>
            <a:endParaRPr lang="es-MX" dirty="0" smtClean="0"/>
          </a:p>
          <a:p>
            <a:r>
              <a:rPr lang="es-MX" u="sng" dirty="0" smtClean="0"/>
              <a:t>Ley 20971 Art. 40 N° 4 ii) D.O. 22.11.2016</a:t>
            </a:r>
            <a:endParaRPr lang="es-MX" dirty="0" smtClean="0"/>
          </a:p>
          <a:p>
            <a:r>
              <a:rPr lang="es-MX" dirty="0" smtClean="0"/>
              <a:t/>
            </a:r>
            <a:br>
              <a:rPr lang="es-MX" dirty="0" smtClean="0"/>
            </a:br>
            <a:r>
              <a:rPr lang="es-MX" dirty="0" smtClean="0"/>
              <a:t/>
            </a:r>
            <a:br>
              <a:rPr lang="es-MX" dirty="0" smtClean="0"/>
            </a:br>
            <a:r>
              <a:rPr lang="es-MX" dirty="0" smtClean="0"/>
              <a:t>     Artículo segundo.- Si un funcionario beneficiario de un cupo indicado en el artículo anterior se desiste de su renuncia voluntaria, la institución empleadora informará de manera inmediata a la Dirección de Presupuestos a fin de que ésta proceda a reasignar el cupo siguiendo estrictamente el orden del listado contenido en la resolución que determinó los beneficiarios del año respectivo. Las mujeres menores de 65 años de edad que, habiendo sido seleccionadas, se desistan, no conservarán el cupo para los siguientes años, y deberán volver a postular conforme a las normas señaladas en el artículo anterior. La resolución que reasigna cupos no requerirá el trámite de publicación a que se refiere el número 5 del artículo anterior.</a:t>
            </a:r>
            <a:br>
              <a:rPr lang="es-MX" dirty="0" smtClean="0"/>
            </a:br>
            <a:r>
              <a:rPr lang="es-MX" dirty="0" smtClean="0"/>
              <a:t/>
            </a:r>
            <a:br>
              <a:rPr lang="es-MX" dirty="0" smtClean="0"/>
            </a:br>
            <a:r>
              <a:rPr lang="es-MX" dirty="0" smtClean="0"/>
              <a:t>     El funcionario al que se le reasigne el cupo de quien se desista tendrá como plazo máximo para fijar la fecha de su renuncia voluntaria el último día del mes siguiente a la fecha de dictación de la resolución que le concede el cupo. Con todo, deberán hacer efectiva su renuncia voluntaria o terminar sus contratos de trabajo por renuncia voluntaria o por aplicación del inciso primero del artículo 161 del Código del Trabajo, a más tardar el día primero del quinto mes siguiente del vencimiento del plazo para fijar la fecha de renuncia definitiva o hasta el día primero del quinto mes en que cumpla 65 años de edad, si esta fecha es posterior a aquella. Quienes se encuentren en la situación a que se refiere el párrafo segundo del número 8 del artículo anterior, deberán hacer efectiva su renuncia voluntaria o poner término al contrato de trabajo por las causales indicadas, en las fechas que dicho inciso señala.</a:t>
            </a:r>
          </a:p>
          <a:p>
            <a:r>
              <a:rPr lang="es-MX" dirty="0" smtClean="0"/>
              <a:t/>
            </a:r>
            <a:br>
              <a:rPr lang="es-MX" dirty="0" smtClean="0"/>
            </a:br>
            <a:r>
              <a:rPr lang="es-MX" dirty="0" smtClean="0"/>
              <a:t/>
            </a:r>
            <a:br>
              <a:rPr lang="es-MX" dirty="0" smtClean="0"/>
            </a:br>
            <a:r>
              <a:rPr lang="es-MX" dirty="0" smtClean="0"/>
              <a:t>    </a:t>
            </a:r>
            <a:endParaRPr lang="es-MX" dirty="0"/>
          </a:p>
        </p:txBody>
      </p:sp>
    </p:spTree>
    <p:extLst>
      <p:ext uri="{BB962C8B-B14F-4D97-AF65-F5344CB8AC3E}">
        <p14:creationId xmlns:p14="http://schemas.microsoft.com/office/powerpoint/2010/main" val="2733530534"/>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normAutofit fontScale="25000" lnSpcReduction="20000"/>
          </a:bodyPr>
          <a:lstStyle/>
          <a:p>
            <a:r>
              <a:rPr lang="es-MX" dirty="0" smtClean="0"/>
              <a:t> Artículo tercero.- Los funcionarios y funcionarias afectos al título II de la ley Nº 19.882, que se acojan a la presente ley, que el día anterior a la fecha de publicación de esta ley tengan 65 o más años de edad y cesen en sus cargos por aceptación de renuncia voluntaria, a partir de la fecha que se señalan en los literales siguientes, tendrán derecho a percibir la bonificación por retiro, en las condiciones especiales que se indican a continuación:</a:t>
            </a:r>
            <a:br>
              <a:rPr lang="es-MX" dirty="0" smtClean="0"/>
            </a:br>
            <a:r>
              <a:rPr lang="es-MX" dirty="0" smtClean="0"/>
              <a:t/>
            </a:r>
            <a:br>
              <a:rPr lang="es-MX" dirty="0" smtClean="0"/>
            </a:br>
            <a:r>
              <a:rPr lang="es-MX" dirty="0" smtClean="0"/>
              <a:t>     a) Los plazos dispuestos en el inciso segundo del artículo octavo de la ley Nº 19.882 serán reemplazados por los que se señalan en la letra a) del número 1 del artículo primero transitorio.</a:t>
            </a:r>
            <a:br>
              <a:rPr lang="es-MX" dirty="0" smtClean="0"/>
            </a:br>
            <a:r>
              <a:rPr lang="es-MX" dirty="0" smtClean="0"/>
              <a:t>     b) Para aquellos que accedan a la bonificación adicional, la fecha de dejación de su cargo o empleo por renuncia voluntaria deberá estar comprendida en el plazo que se indica en el párrafo tercero del número 6 del artículo primero transitorio o en el plazo a que se refiere el párrafo  segundo de dicho número en el caso que pase a integrar en forma preferente el listado de seleccionados, según lo señalado en el número 7 del artículo primero transitorio o en el caso que postule a un cupo del año 2017.</a:t>
            </a:r>
            <a:br>
              <a:rPr lang="es-MX" dirty="0" smtClean="0"/>
            </a:br>
            <a:r>
              <a:rPr lang="es-MX" dirty="0" smtClean="0"/>
              <a:t>     Tratándose de los afiliados a algunos de los regímenes previsionales administrados por el Instituto de Previsión Social, la fecha de dejación de su cargo o empleo por renuncia voluntaria deberá hacerse efectiva a más tardar el 1 de enero de 2017.</a:t>
            </a:r>
            <a:br>
              <a:rPr lang="es-MX" dirty="0" smtClean="0"/>
            </a:br>
            <a:r>
              <a:rPr lang="es-MX" dirty="0" smtClean="0"/>
              <a:t>     c) La bonificación que corresponda al funcionario o funcionaria no estará afecta a la disminución de meses que dispone el artículo noveno de la ley Nº 19.882. Los funcionarios beneficiarios de la bonificación adicional que se encuentren en la situación señalada en el número 7 del artículo primero transitorio, mantendrán este beneficio hasta que accedan al cupo correspondiente.</a:t>
            </a:r>
            <a:br>
              <a:rPr lang="es-MX" dirty="0" smtClean="0"/>
            </a:br>
            <a:r>
              <a:rPr lang="es-MX" dirty="0" smtClean="0"/>
              <a:t/>
            </a:r>
            <a:br>
              <a:rPr lang="es-MX" dirty="0" smtClean="0"/>
            </a:br>
            <a:endParaRPr lang="es-MX" dirty="0" smtClean="0"/>
          </a:p>
          <a:p>
            <a:r>
              <a:rPr lang="es-MX" u="sng" dirty="0" smtClean="0"/>
              <a:t>Ley 20971 Art. 40 N° 5 i), ii) D.O. 22.11.2016</a:t>
            </a:r>
            <a:endParaRPr lang="es-MX" dirty="0" smtClean="0"/>
          </a:p>
          <a:p>
            <a:r>
              <a:rPr lang="es-MX" u="sng" dirty="0" smtClean="0"/>
              <a:t>Ley 20971 Art. 40 N° 5 b) D.O. 22.11.2016</a:t>
            </a:r>
            <a:endParaRPr lang="es-MX" dirty="0" smtClean="0"/>
          </a:p>
          <a:p>
            <a:r>
              <a:rPr lang="es-MX" dirty="0" smtClean="0"/>
              <a:t/>
            </a:r>
            <a:br>
              <a:rPr lang="es-MX" dirty="0" smtClean="0"/>
            </a:br>
            <a:r>
              <a:rPr lang="es-MX" dirty="0" smtClean="0"/>
              <a:t/>
            </a:r>
            <a:br>
              <a:rPr lang="es-MX" dirty="0" smtClean="0"/>
            </a:br>
            <a:r>
              <a:rPr lang="es-MX" dirty="0" smtClean="0"/>
              <a:t>     Artículo cuarto.- Las exfuncionarias y los exfuncionarios que hubieren cesado en sus labores en las instituciones a las que se refieren los artículos 1, 4 y 7 de la presente ley, entre el 1 de julio de 2014 y el día anterior a la fecha de su publicación, podrán acceder sólo a la bonificación adicional, siempre que hubieren renunciado voluntariamente a sus cargos o empleos, habiendo tenido derecho a la bonificación por retiro establecida en el título II de la ley Nº 19.882, o por aplicación de lo dispuesto en el inciso primero del artículo 161 del Código del Trabajo, y que cumplan los demás requisitos que establece la presente ley para acceder a la bonificación adicional.</a:t>
            </a:r>
            <a:br>
              <a:rPr lang="es-MX" dirty="0" smtClean="0"/>
            </a:br>
            <a:r>
              <a:rPr lang="es-MX" dirty="0" smtClean="0"/>
              <a:t/>
            </a:r>
            <a:br>
              <a:rPr lang="es-MX" dirty="0" smtClean="0"/>
            </a:br>
            <a:r>
              <a:rPr lang="es-MX" dirty="0" smtClean="0"/>
              <a:t>     Asimismo, podrán acceder sólo a la bonificación adicional las exfuncionarias y los exfuncionarios afectos al inciso final del artículo séptimo transitorio de la ley Nº 19.882 que se desempeñen en alguna de las instituciones a las cuales se aplique el título II de dicha ley o en algunas de las entidades a que se refiere el artículo 4 de la presente ley, siempre que, entre el 1 de julio de 2014 y el día anterior a la fecha de su publicación, hubieren cesado en sus cargos por renuncia voluntaria o por aplicación de lo dispuesto en el inciso primero del artículo 161 del Código del Trabajo y cumplan con los demás requisitos señalados en el inciso segundo del artículo 7 de esta ley.</a:t>
            </a:r>
            <a:br>
              <a:rPr lang="es-MX" dirty="0" smtClean="0"/>
            </a:br>
            <a:r>
              <a:rPr lang="es-MX" dirty="0" smtClean="0"/>
              <a:t>     Para los efectos señalados en el presente artículo, los exfuncionarios y las exfuncionarias deberán presentar su solicitud ante el jefe superior del servicio o jefatura máxima de la institución en la cual hubieren cesado en funciones o terminado su contrato de trabajo, a partir de la fecha de publicación de esta ley y hasta dentro de los treinta días hábiles siguientes a ella. Si no presentan las solicitudes dentro del plazo indicado, se entenderá que renuncian al beneficio. Dichas solicitudes quedarán afectas a la asignación de cupos y al procedimiento dispuesto en el artículo primero transitorio.</a:t>
            </a:r>
            <a:br>
              <a:rPr lang="es-MX" dirty="0" smtClean="0"/>
            </a:br>
            <a:r>
              <a:rPr lang="es-MX" dirty="0" smtClean="0"/>
              <a:t>     La bonificación adicional para los exfuncionarios y las exfuncionarias a que se refiere este artículo se pagará por su institución </a:t>
            </a:r>
            <a:r>
              <a:rPr lang="es-MX" dirty="0" err="1" smtClean="0"/>
              <a:t>exempleadora</a:t>
            </a:r>
            <a:r>
              <a:rPr lang="es-MX" dirty="0" smtClean="0"/>
              <a:t> a contar de la total tramitación del acto administrativo que la concede.</a:t>
            </a:r>
          </a:p>
          <a:p>
            <a:r>
              <a:rPr lang="es-MX" dirty="0" smtClean="0"/>
              <a:t/>
            </a:r>
            <a:br>
              <a:rPr lang="es-MX" dirty="0" smtClean="0"/>
            </a:br>
            <a:r>
              <a:rPr lang="es-MX" dirty="0" smtClean="0"/>
              <a:t/>
            </a:r>
            <a:br>
              <a:rPr lang="es-MX" dirty="0" smtClean="0"/>
            </a:br>
            <a:r>
              <a:rPr lang="es-MX" dirty="0" smtClean="0"/>
              <a:t>     Artículo quinto.-  El mayor gasto fiscal que represente la aplicación de esta ley durante el primer año presupuestario de su vigencia se financiará con cargo a los recursos que se contemplen en los presupuestos de las diversas entidades a que ella se refiere y, en lo que faltare, con los recursos de la Partida Presupuestaria Tesoro Público de la Ley de Presupuestos del Sector Público.".</a:t>
            </a:r>
          </a:p>
          <a:p>
            <a:r>
              <a:rPr lang="es-MX" dirty="0" smtClean="0"/>
              <a:t/>
            </a:r>
            <a:br>
              <a:rPr lang="es-MX" dirty="0" smtClean="0"/>
            </a:br>
            <a:r>
              <a:rPr lang="es-MX" dirty="0" smtClean="0"/>
              <a:t/>
            </a:r>
            <a:br>
              <a:rPr lang="es-MX" dirty="0" smtClean="0"/>
            </a:br>
            <a:r>
              <a:rPr lang="es-MX" dirty="0" smtClean="0"/>
              <a:t>     Y por cuanto he tenido a bien aprobarlo y sancionarlo; por tanto promúlguese y llévese a efecto como Ley de la República.</a:t>
            </a:r>
            <a:br>
              <a:rPr lang="es-MX" dirty="0" smtClean="0"/>
            </a:br>
            <a:r>
              <a:rPr lang="es-MX" dirty="0" smtClean="0"/>
              <a:t/>
            </a:r>
            <a:br>
              <a:rPr lang="es-MX" dirty="0" smtClean="0"/>
            </a:br>
            <a:r>
              <a:rPr lang="es-MX" dirty="0" smtClean="0"/>
              <a:t>     Santiago, 25 de agosto de 2016.- MICHELLE BACHELET JERIA, Presidenta de la República.- Rodrigo Valdés Pulido, Ministro de Hacienda.- Ximena Rincón González, Ministra del Trabajo y Previsión Social.</a:t>
            </a:r>
            <a:br>
              <a:rPr lang="es-MX" dirty="0" smtClean="0"/>
            </a:br>
            <a:r>
              <a:rPr lang="es-MX" dirty="0" smtClean="0"/>
              <a:t>     Lo que transcribo a usted para su conocimiento.- Saluda Atte. a usted, Alejandro </a:t>
            </a:r>
            <a:r>
              <a:rPr lang="es-MX" dirty="0" err="1" smtClean="0"/>
              <a:t>Micco</a:t>
            </a:r>
            <a:r>
              <a:rPr lang="es-MX" dirty="0" smtClean="0"/>
              <a:t> Aguayo, Subsecretario de Hacienda. </a:t>
            </a:r>
          </a:p>
          <a:p>
            <a:endParaRPr lang="es-MX" dirty="0" smtClean="0"/>
          </a:p>
          <a:p>
            <a:endParaRPr lang="es-MX" dirty="0" smtClean="0"/>
          </a:p>
          <a:p>
            <a:endParaRPr lang="es-MX" dirty="0" smtClean="0"/>
          </a:p>
          <a:p>
            <a:endParaRPr lang="es-MX" dirty="0" smtClean="0"/>
          </a:p>
          <a:p>
            <a:endParaRPr lang="es-MX" dirty="0" smtClean="0"/>
          </a:p>
          <a:p>
            <a:endParaRPr lang="es-MX" dirty="0" smtClean="0"/>
          </a:p>
          <a:p>
            <a:endParaRPr lang="es-MX" dirty="0"/>
          </a:p>
        </p:txBody>
      </p:sp>
    </p:spTree>
    <p:extLst>
      <p:ext uri="{BB962C8B-B14F-4D97-AF65-F5344CB8AC3E}">
        <p14:creationId xmlns:p14="http://schemas.microsoft.com/office/powerpoint/2010/main" val="1012021765"/>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1 Título"/>
          <p:cNvSpPr>
            <a:spLocks noGrp="1"/>
          </p:cNvSpPr>
          <p:nvPr>
            <p:ph type="title"/>
          </p:nvPr>
        </p:nvSpPr>
        <p:spPr/>
        <p:txBody>
          <a:bodyPr>
            <a:normAutofit fontScale="90000"/>
          </a:bodyPr>
          <a:lstStyle/>
          <a:p>
            <a:r>
              <a:rPr lang="es-CL" altLang="es-CL" smtClean="0">
                <a:solidFill>
                  <a:srgbClr val="0070C0"/>
                </a:solidFill>
                <a:latin typeface="Verdana" pitchFamily="34" charset="0"/>
                <a:ea typeface="ヒラギノ角ゴ Pro W3"/>
                <a:cs typeface="Verdana" pitchFamily="34" charset="0"/>
              </a:rPr>
              <a:t>COMPATIBILIDAD DE PLAZOS PARA POSTULAR AL BONO POST LABORAL LEY 20.305</a:t>
            </a:r>
            <a:endParaRPr lang="es-ES" altLang="es-CL" smtClean="0">
              <a:solidFill>
                <a:srgbClr val="0070C0"/>
              </a:solidFill>
              <a:latin typeface="Verdana" pitchFamily="34" charset="0"/>
              <a:ea typeface="ヒラギノ角ゴ Pro W3"/>
              <a:cs typeface="Verdana" pitchFamily="34" charset="0"/>
            </a:endParaRPr>
          </a:p>
        </p:txBody>
      </p:sp>
      <p:sp>
        <p:nvSpPr>
          <p:cNvPr id="43011" name="2 Marcador de contenido"/>
          <p:cNvSpPr>
            <a:spLocks noGrp="1"/>
          </p:cNvSpPr>
          <p:nvPr>
            <p:ph idx="1"/>
          </p:nvPr>
        </p:nvSpPr>
        <p:spPr/>
        <p:txBody>
          <a:bodyPr/>
          <a:lstStyle/>
          <a:p>
            <a:endParaRPr lang="es-ES" altLang="es-CL" smtClean="0">
              <a:ea typeface="ヒラギノ角ゴ Pro W3"/>
              <a:cs typeface="ヒラギノ角ゴ Pro W3"/>
            </a:endParaRPr>
          </a:p>
          <a:p>
            <a:pPr algn="just"/>
            <a:endParaRPr lang="es-ES" altLang="es-CL" smtClean="0">
              <a:solidFill>
                <a:schemeClr val="tx1"/>
              </a:solidFill>
              <a:ea typeface="ヒラギノ角ゴ Pro W3"/>
              <a:cs typeface="ヒラギノ角ゴ Pro W3"/>
            </a:endParaRPr>
          </a:p>
          <a:p>
            <a:pPr algn="just">
              <a:buFont typeface="Arial" pitchFamily="34" charset="0"/>
              <a:buNone/>
            </a:pPr>
            <a:r>
              <a:rPr lang="es-ES" altLang="es-CL" smtClean="0">
                <a:solidFill>
                  <a:schemeClr val="tx1"/>
                </a:solidFill>
                <a:ea typeface="ヒラギノ角ゴ Pro W3"/>
                <a:cs typeface="ヒラギノ角ゴ Pro W3"/>
              </a:rPr>
              <a:t>	Los funcionarios afectos a la ley N° 20.305, que postulen a los beneficios del presente plan de retiro, en los plazos establecidos, tendrán derecho a presentar, en el mismo plazo, la solicitud para acceder al bono post laboral.</a:t>
            </a:r>
          </a:p>
        </p:txBody>
      </p:sp>
    </p:spTree>
    <p:extLst>
      <p:ext uri="{BB962C8B-B14F-4D97-AF65-F5344CB8AC3E}">
        <p14:creationId xmlns:p14="http://schemas.microsoft.com/office/powerpoint/2010/main" val="1888656418"/>
      </p:ext>
    </p:extLst>
  </p:cSld>
  <p:clrMapOvr>
    <a:masterClrMapping/>
  </p:clrMapOvr>
  <p:transition spd="slow"/>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lstStyle/>
          <a:p>
            <a:endParaRPr lang="es-MX" dirty="0"/>
          </a:p>
        </p:txBody>
      </p:sp>
    </p:spTree>
    <p:extLst>
      <p:ext uri="{BB962C8B-B14F-4D97-AF65-F5344CB8AC3E}">
        <p14:creationId xmlns:p14="http://schemas.microsoft.com/office/powerpoint/2010/main" val="22148708"/>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1 Título"/>
          <p:cNvSpPr>
            <a:spLocks noGrp="1"/>
          </p:cNvSpPr>
          <p:nvPr>
            <p:ph type="title"/>
          </p:nvPr>
        </p:nvSpPr>
        <p:spPr>
          <a:xfrm>
            <a:off x="152400" y="152400"/>
            <a:ext cx="8164513" cy="900113"/>
          </a:xfrm>
        </p:spPr>
        <p:txBody>
          <a:bodyPr/>
          <a:lstStyle/>
          <a:p>
            <a:r>
              <a:rPr lang="es-CL" altLang="es-CL" smtClean="0">
                <a:latin typeface="Verdana" pitchFamily="34" charset="0"/>
                <a:ea typeface="ヒラギノ角ゴ Pro W3"/>
                <a:cs typeface="Verdana" pitchFamily="34" charset="0"/>
              </a:rPr>
              <a:t>Inhabilidades</a:t>
            </a:r>
          </a:p>
        </p:txBody>
      </p:sp>
      <p:sp>
        <p:nvSpPr>
          <p:cNvPr id="44035" name="2 Marcador de contenido"/>
          <p:cNvSpPr>
            <a:spLocks noGrp="1"/>
          </p:cNvSpPr>
          <p:nvPr>
            <p:ph idx="1"/>
          </p:nvPr>
        </p:nvSpPr>
        <p:spPr>
          <a:xfrm>
            <a:off x="152400" y="1196975"/>
            <a:ext cx="8177213" cy="4806950"/>
          </a:xfrm>
        </p:spPr>
        <p:txBody>
          <a:bodyPr>
            <a:normAutofit fontScale="85000" lnSpcReduction="10000"/>
          </a:bodyPr>
          <a:lstStyle/>
          <a:p>
            <a:pPr>
              <a:buFont typeface="Arial" pitchFamily="34" charset="0"/>
              <a:buNone/>
            </a:pPr>
            <a:r>
              <a:rPr lang="es-CL" altLang="es-CL" smtClean="0">
                <a:solidFill>
                  <a:schemeClr val="tx1"/>
                </a:solidFill>
                <a:ea typeface="ヒラギノ角ゴ Pro W3"/>
                <a:cs typeface="ヒラギノ角ゴ Pro W3"/>
              </a:rPr>
              <a:t>	Se mantendrán las normas de inhabilidad vigentes en las leyes de retiro anterior.</a:t>
            </a:r>
          </a:p>
          <a:p>
            <a:pPr>
              <a:buFont typeface="Arial" pitchFamily="34" charset="0"/>
              <a:buNone/>
            </a:pPr>
            <a:endParaRPr lang="es-CL" altLang="es-CL" smtClean="0">
              <a:solidFill>
                <a:schemeClr val="tx1"/>
              </a:solidFill>
              <a:ea typeface="ヒラギノ角ゴ Pro W3"/>
              <a:cs typeface="ヒラギノ角ゴ Pro W3"/>
            </a:endParaRPr>
          </a:p>
          <a:p>
            <a:pPr>
              <a:buFont typeface="Arial" pitchFamily="34" charset="0"/>
              <a:buNone/>
            </a:pPr>
            <a:r>
              <a:rPr lang="es-CL" altLang="es-CL" smtClean="0">
                <a:solidFill>
                  <a:schemeClr val="tx1"/>
                </a:solidFill>
                <a:ea typeface="ヒラギノ角ゴ Pro W3"/>
                <a:cs typeface="ヒラギノ角ゴ Pro W3"/>
              </a:rPr>
              <a:t>	De este modo, no podrán ser ni nombrados ni contratados asimilados a grado ni sobre la base de honorarios durante los 5 años siguientes en:</a:t>
            </a:r>
          </a:p>
          <a:p>
            <a:endParaRPr lang="es-CL" altLang="es-CL" smtClean="0">
              <a:solidFill>
                <a:schemeClr val="tx1"/>
              </a:solidFill>
              <a:ea typeface="ヒラギノ角ゴ Pro W3"/>
              <a:cs typeface="ヒラギノ角ゴ Pro W3"/>
            </a:endParaRPr>
          </a:p>
          <a:p>
            <a:r>
              <a:rPr lang="es-CL" altLang="es-CL" smtClean="0">
                <a:solidFill>
                  <a:schemeClr val="tx1"/>
                </a:solidFill>
                <a:ea typeface="ヒラギノ角ゴ Pro W3"/>
                <a:cs typeface="ヒラギノ角ゴ Pro W3"/>
              </a:rPr>
              <a:t>Establecimiento de salud públicos o municipales</a:t>
            </a:r>
          </a:p>
          <a:p>
            <a:r>
              <a:rPr lang="es-CL" altLang="es-CL" smtClean="0">
                <a:solidFill>
                  <a:schemeClr val="tx1"/>
                </a:solidFill>
                <a:ea typeface="ヒラギノ角ゴ Pro W3"/>
                <a:cs typeface="ヒラギノ角ゴ Pro W3"/>
              </a:rPr>
              <a:t>Corporaciones o entidades administradoras</a:t>
            </a:r>
          </a:p>
          <a:p>
            <a:r>
              <a:rPr lang="es-CL" altLang="es-CL" smtClean="0">
                <a:solidFill>
                  <a:schemeClr val="tx1"/>
                </a:solidFill>
                <a:ea typeface="ヒラギノ角ゴ Pro W3"/>
                <a:cs typeface="ヒラギノ角ゴ Pro W3"/>
              </a:rPr>
              <a:t>Municipalidades, y en general cualquier institución de la administración pública del Estado</a:t>
            </a:r>
          </a:p>
          <a:p>
            <a:endParaRPr lang="es-CL" altLang="es-CL" smtClean="0">
              <a:ea typeface="ヒラギノ角ゴ Pro W3"/>
              <a:cs typeface="ヒラギノ角ゴ Pro W3"/>
            </a:endParaRPr>
          </a:p>
          <a:p>
            <a:endParaRPr lang="es-CL" altLang="es-CL" smtClean="0">
              <a:ea typeface="ヒラギノ角ゴ Pro W3"/>
              <a:cs typeface="ヒラギノ角ゴ Pro W3"/>
            </a:endParaRPr>
          </a:p>
        </p:txBody>
      </p:sp>
    </p:spTree>
    <p:extLst>
      <p:ext uri="{BB962C8B-B14F-4D97-AF65-F5344CB8AC3E}">
        <p14:creationId xmlns:p14="http://schemas.microsoft.com/office/powerpoint/2010/main" val="720967564"/>
      </p:ext>
    </p:extLst>
  </p:cSld>
  <p:clrMapOvr>
    <a:masterClrMapping/>
  </p:clrMapOvr>
  <p:transition spd="slow"/>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lstStyle/>
          <a:p>
            <a:endParaRPr lang="es-MX" dirty="0"/>
          </a:p>
        </p:txBody>
      </p:sp>
    </p:spTree>
    <p:extLst>
      <p:ext uri="{BB962C8B-B14F-4D97-AF65-F5344CB8AC3E}">
        <p14:creationId xmlns:p14="http://schemas.microsoft.com/office/powerpoint/2010/main" val="3883031865"/>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1 Título"/>
          <p:cNvSpPr>
            <a:spLocks noGrp="1"/>
          </p:cNvSpPr>
          <p:nvPr>
            <p:ph type="title"/>
          </p:nvPr>
        </p:nvSpPr>
        <p:spPr/>
        <p:txBody>
          <a:bodyPr/>
          <a:lstStyle/>
          <a:p>
            <a:r>
              <a:rPr lang="es-CL" altLang="es-CL" smtClean="0">
                <a:latin typeface="Verdana" pitchFamily="34" charset="0"/>
                <a:ea typeface="ヒラギノ角ゴ Pro W3"/>
                <a:cs typeface="Verdana" pitchFamily="34" charset="0"/>
              </a:rPr>
              <a:t>Cupos</a:t>
            </a:r>
          </a:p>
        </p:txBody>
      </p:sp>
      <p:sp>
        <p:nvSpPr>
          <p:cNvPr id="45059" name="2 Marcador de contenido"/>
          <p:cNvSpPr>
            <a:spLocks noGrp="1"/>
          </p:cNvSpPr>
          <p:nvPr>
            <p:ph idx="1"/>
          </p:nvPr>
        </p:nvSpPr>
        <p:spPr>
          <a:xfrm>
            <a:off x="152400" y="4724400"/>
            <a:ext cx="8740775" cy="1728788"/>
          </a:xfrm>
        </p:spPr>
        <p:txBody>
          <a:bodyPr>
            <a:normAutofit fontScale="70000" lnSpcReduction="20000"/>
          </a:bodyPr>
          <a:lstStyle/>
          <a:p>
            <a:pPr algn="just"/>
            <a:r>
              <a:rPr lang="es-ES" altLang="es-CL" smtClean="0">
                <a:solidFill>
                  <a:schemeClr val="tx1"/>
                </a:solidFill>
                <a:ea typeface="ヒラギノ角ゴ Pro W3"/>
                <a:cs typeface="ヒラギノ角ゴ Pro W3"/>
              </a:rPr>
              <a:t>Los cupos que no se utilicen en el período </a:t>
            </a:r>
            <a:r>
              <a:rPr lang="es-ES" altLang="es-CL" smtClean="0">
                <a:solidFill>
                  <a:srgbClr val="FF0000"/>
                </a:solidFill>
                <a:ea typeface="ヒラギノ角ゴ Pro W3"/>
                <a:cs typeface="ヒラギノ角ゴ Pro W3"/>
              </a:rPr>
              <a:t>2018</a:t>
            </a:r>
            <a:r>
              <a:rPr lang="es-ES" altLang="es-CL" smtClean="0">
                <a:solidFill>
                  <a:schemeClr val="tx1"/>
                </a:solidFill>
                <a:ea typeface="ヒラギノ角ゴ Pro W3"/>
                <a:cs typeface="ヒラギノ角ゴ Pro W3"/>
              </a:rPr>
              <a:t>-2019 se adicionarán a los cupos del año 2020. </a:t>
            </a:r>
          </a:p>
          <a:p>
            <a:pPr algn="just"/>
            <a:endParaRPr lang="es-ES" altLang="es-CL" smtClean="0">
              <a:solidFill>
                <a:schemeClr val="tx1"/>
              </a:solidFill>
              <a:ea typeface="ヒラギノ角ゴ Pro W3"/>
              <a:cs typeface="ヒラギノ角ゴ Pro W3"/>
            </a:endParaRPr>
          </a:p>
          <a:p>
            <a:pPr algn="just"/>
            <a:r>
              <a:rPr lang="es-ES" altLang="es-CL" smtClean="0">
                <a:solidFill>
                  <a:schemeClr val="tx1"/>
                </a:solidFill>
                <a:ea typeface="ヒラギノ角ゴ Pro W3"/>
                <a:cs typeface="ヒラギノ角ゴ Pro W3"/>
              </a:rPr>
              <a:t>De ahí en adelante, los cupos que no se utilicen un año, se adicionarán a los cupos del año siguiente.</a:t>
            </a:r>
            <a:endParaRPr lang="es-CL" altLang="es-CL" smtClean="0">
              <a:solidFill>
                <a:schemeClr val="tx1"/>
              </a:solidFill>
              <a:ea typeface="ヒラギノ角ゴ Pro W3"/>
              <a:cs typeface="ヒラギノ角ゴ Pro W3"/>
            </a:endParaRPr>
          </a:p>
        </p:txBody>
      </p:sp>
      <p:graphicFrame>
        <p:nvGraphicFramePr>
          <p:cNvPr id="5" name="4 Tabla"/>
          <p:cNvGraphicFramePr>
            <a:graphicFrameLocks noGrp="1"/>
          </p:cNvGraphicFramePr>
          <p:nvPr/>
        </p:nvGraphicFramePr>
        <p:xfrm>
          <a:off x="2124075" y="692150"/>
          <a:ext cx="4992688" cy="3336921"/>
        </p:xfrm>
        <a:graphic>
          <a:graphicData uri="http://schemas.openxmlformats.org/drawingml/2006/table">
            <a:tbl>
              <a:tblPr firstRow="1" bandRow="1">
                <a:tableStyleId>{5C22544A-7EE6-4342-B048-85BDC9FD1C3A}</a:tableStyleId>
              </a:tblPr>
              <a:tblGrid>
                <a:gridCol w="1257863"/>
                <a:gridCol w="3734825"/>
              </a:tblGrid>
              <a:tr h="370769">
                <a:tc>
                  <a:txBody>
                    <a:bodyPr/>
                    <a:lstStyle/>
                    <a:p>
                      <a:pPr algn="ctr"/>
                      <a:r>
                        <a:rPr lang="es-CL" sz="1800" dirty="0" smtClean="0"/>
                        <a:t>Año</a:t>
                      </a:r>
                      <a:endParaRPr lang="es-CL" sz="1800" dirty="0"/>
                    </a:p>
                  </a:txBody>
                  <a:tcPr marL="91449" marR="91449" marT="45711" marB="45711"/>
                </a:tc>
                <a:tc>
                  <a:txBody>
                    <a:bodyPr/>
                    <a:lstStyle/>
                    <a:p>
                      <a:pPr algn="ctr"/>
                      <a:r>
                        <a:rPr lang="es-CL" sz="1800" dirty="0" smtClean="0"/>
                        <a:t>Cupos</a:t>
                      </a:r>
                      <a:endParaRPr lang="es-CL" sz="1800" dirty="0"/>
                    </a:p>
                  </a:txBody>
                  <a:tcPr marL="91449" marR="91449" marT="45711" marB="45711"/>
                </a:tc>
              </a:tr>
              <a:tr h="370769">
                <a:tc>
                  <a:txBody>
                    <a:bodyPr/>
                    <a:lstStyle/>
                    <a:p>
                      <a:r>
                        <a:rPr lang="es-CL" sz="1800" dirty="0" smtClean="0">
                          <a:solidFill>
                            <a:srgbClr val="FF0000"/>
                          </a:solidFill>
                        </a:rPr>
                        <a:t>2018</a:t>
                      </a:r>
                      <a:endParaRPr lang="es-CL" sz="1800" dirty="0">
                        <a:solidFill>
                          <a:srgbClr val="FF0000"/>
                        </a:solidFill>
                      </a:endParaRPr>
                    </a:p>
                  </a:txBody>
                  <a:tcPr marL="91449" marR="91449" marT="45711" marB="45711"/>
                </a:tc>
                <a:tc>
                  <a:txBody>
                    <a:bodyPr/>
                    <a:lstStyle/>
                    <a:p>
                      <a:pPr algn="ctr"/>
                      <a:r>
                        <a:rPr lang="es-CL" sz="1800" dirty="0" smtClean="0">
                          <a:solidFill>
                            <a:srgbClr val="FF0000"/>
                          </a:solidFill>
                        </a:rPr>
                        <a:t>1.800</a:t>
                      </a:r>
                      <a:endParaRPr lang="es-CL" sz="1800" dirty="0">
                        <a:solidFill>
                          <a:srgbClr val="FF0000"/>
                        </a:solidFill>
                      </a:endParaRPr>
                    </a:p>
                  </a:txBody>
                  <a:tcPr marL="91449" marR="91449" marT="45711" marB="45711"/>
                </a:tc>
              </a:tr>
              <a:tr h="370769">
                <a:tc>
                  <a:txBody>
                    <a:bodyPr/>
                    <a:lstStyle/>
                    <a:p>
                      <a:r>
                        <a:rPr lang="es-CL" sz="1800" dirty="0" smtClean="0">
                          <a:solidFill>
                            <a:srgbClr val="FF0000"/>
                          </a:solidFill>
                        </a:rPr>
                        <a:t>2019</a:t>
                      </a:r>
                      <a:endParaRPr lang="es-CL" sz="1800" dirty="0">
                        <a:solidFill>
                          <a:srgbClr val="FF0000"/>
                        </a:solidFill>
                      </a:endParaRPr>
                    </a:p>
                  </a:txBody>
                  <a:tcPr marL="91449" marR="91449" marT="45711" marB="45711"/>
                </a:tc>
                <a:tc>
                  <a:txBody>
                    <a:bodyPr/>
                    <a:lstStyle/>
                    <a:p>
                      <a:pPr algn="ctr"/>
                      <a:r>
                        <a:rPr lang="es-CL" sz="1800" dirty="0" smtClean="0">
                          <a:solidFill>
                            <a:srgbClr val="FF0000"/>
                          </a:solidFill>
                        </a:rPr>
                        <a:t>1.800</a:t>
                      </a:r>
                      <a:endParaRPr lang="es-CL" sz="1800" dirty="0">
                        <a:solidFill>
                          <a:srgbClr val="FF0000"/>
                        </a:solidFill>
                      </a:endParaRPr>
                    </a:p>
                  </a:txBody>
                  <a:tcPr marL="91449" marR="91449" marT="45711" marB="45711"/>
                </a:tc>
              </a:tr>
              <a:tr h="370769">
                <a:tc>
                  <a:txBody>
                    <a:bodyPr/>
                    <a:lstStyle/>
                    <a:p>
                      <a:r>
                        <a:rPr lang="es-CL" sz="1800" dirty="0" smtClean="0">
                          <a:solidFill>
                            <a:srgbClr val="FF0000"/>
                          </a:solidFill>
                        </a:rPr>
                        <a:t>2020</a:t>
                      </a:r>
                      <a:endParaRPr lang="es-CL" sz="1800" dirty="0">
                        <a:solidFill>
                          <a:srgbClr val="FF0000"/>
                        </a:solidFill>
                      </a:endParaRPr>
                    </a:p>
                  </a:txBody>
                  <a:tcPr marL="91449" marR="91449" marT="45711" marB="45711"/>
                </a:tc>
                <a:tc>
                  <a:txBody>
                    <a:bodyPr/>
                    <a:lstStyle/>
                    <a:p>
                      <a:pPr algn="ctr"/>
                      <a:r>
                        <a:rPr lang="es-CL" sz="1800" dirty="0" smtClean="0">
                          <a:solidFill>
                            <a:srgbClr val="FF0000"/>
                          </a:solidFill>
                        </a:rPr>
                        <a:t>1.800</a:t>
                      </a:r>
                      <a:endParaRPr lang="es-CL" sz="1800" dirty="0">
                        <a:solidFill>
                          <a:srgbClr val="FF0000"/>
                        </a:solidFill>
                      </a:endParaRPr>
                    </a:p>
                  </a:txBody>
                  <a:tcPr marL="91449" marR="91449" marT="45711" marB="45711"/>
                </a:tc>
              </a:tr>
              <a:tr h="370769">
                <a:tc>
                  <a:txBody>
                    <a:bodyPr/>
                    <a:lstStyle/>
                    <a:p>
                      <a:r>
                        <a:rPr lang="es-CL" sz="1800" dirty="0" smtClean="0">
                          <a:solidFill>
                            <a:srgbClr val="FF0000"/>
                          </a:solidFill>
                        </a:rPr>
                        <a:t>2021</a:t>
                      </a:r>
                    </a:p>
                  </a:txBody>
                  <a:tcPr marL="91449" marR="91449" marT="45711" marB="45711"/>
                </a:tc>
                <a:tc>
                  <a:txBody>
                    <a:bodyPr/>
                    <a:lstStyle/>
                    <a:p>
                      <a:pPr algn="ctr"/>
                      <a:r>
                        <a:rPr lang="es-CL" sz="1800" dirty="0" smtClean="0">
                          <a:solidFill>
                            <a:srgbClr val="FF0000"/>
                          </a:solidFill>
                        </a:rPr>
                        <a:t>1.800</a:t>
                      </a:r>
                      <a:endParaRPr lang="es-CL" sz="1800" dirty="0">
                        <a:solidFill>
                          <a:srgbClr val="FF0000"/>
                        </a:solidFill>
                      </a:endParaRPr>
                    </a:p>
                  </a:txBody>
                  <a:tcPr marL="91449" marR="91449" marT="45711" marB="45711"/>
                </a:tc>
              </a:tr>
              <a:tr h="370769">
                <a:tc>
                  <a:txBody>
                    <a:bodyPr/>
                    <a:lstStyle/>
                    <a:p>
                      <a:r>
                        <a:rPr lang="es-CL" sz="1800" dirty="0" smtClean="0">
                          <a:solidFill>
                            <a:srgbClr val="FF0000"/>
                          </a:solidFill>
                        </a:rPr>
                        <a:t>2022</a:t>
                      </a:r>
                      <a:endParaRPr lang="es-CL" sz="1800" dirty="0">
                        <a:solidFill>
                          <a:srgbClr val="FF0000"/>
                        </a:solidFill>
                      </a:endParaRPr>
                    </a:p>
                  </a:txBody>
                  <a:tcPr marL="91449" marR="91449" marT="45711" marB="45711"/>
                </a:tc>
                <a:tc>
                  <a:txBody>
                    <a:bodyPr/>
                    <a:lstStyle/>
                    <a:p>
                      <a:pPr algn="ctr"/>
                      <a:r>
                        <a:rPr lang="es-CL" sz="1800" dirty="0" smtClean="0">
                          <a:solidFill>
                            <a:srgbClr val="FF0000"/>
                          </a:solidFill>
                        </a:rPr>
                        <a:t>1.200</a:t>
                      </a:r>
                      <a:endParaRPr lang="es-CL" sz="1800" dirty="0">
                        <a:solidFill>
                          <a:srgbClr val="FF0000"/>
                        </a:solidFill>
                      </a:endParaRPr>
                    </a:p>
                  </a:txBody>
                  <a:tcPr marL="91449" marR="91449" marT="45711" marB="45711"/>
                </a:tc>
              </a:tr>
              <a:tr h="370769">
                <a:tc>
                  <a:txBody>
                    <a:bodyPr/>
                    <a:lstStyle/>
                    <a:p>
                      <a:r>
                        <a:rPr lang="es-CL" sz="1800" dirty="0" smtClean="0">
                          <a:solidFill>
                            <a:srgbClr val="FF0000"/>
                          </a:solidFill>
                        </a:rPr>
                        <a:t>2023</a:t>
                      </a:r>
                      <a:endParaRPr lang="es-CL" sz="1800" dirty="0">
                        <a:solidFill>
                          <a:srgbClr val="FF0000"/>
                        </a:solidFill>
                      </a:endParaRPr>
                    </a:p>
                  </a:txBody>
                  <a:tcPr marL="91449" marR="91449" marT="45711" marB="45711"/>
                </a:tc>
                <a:tc>
                  <a:txBody>
                    <a:bodyPr/>
                    <a:lstStyle/>
                    <a:p>
                      <a:pPr algn="ctr"/>
                      <a:r>
                        <a:rPr lang="es-CL" sz="1800" dirty="0" smtClean="0">
                          <a:solidFill>
                            <a:srgbClr val="FF0000"/>
                          </a:solidFill>
                        </a:rPr>
                        <a:t>1.200</a:t>
                      </a:r>
                      <a:endParaRPr lang="es-CL" sz="1800" dirty="0">
                        <a:solidFill>
                          <a:srgbClr val="FF0000"/>
                        </a:solidFill>
                      </a:endParaRPr>
                    </a:p>
                  </a:txBody>
                  <a:tcPr marL="91449" marR="91449" marT="45711" marB="45711"/>
                </a:tc>
              </a:tr>
              <a:tr h="370769">
                <a:tc>
                  <a:txBody>
                    <a:bodyPr/>
                    <a:lstStyle/>
                    <a:p>
                      <a:r>
                        <a:rPr lang="es-CL" sz="1800" dirty="0" smtClean="0">
                          <a:solidFill>
                            <a:srgbClr val="FF0000"/>
                          </a:solidFill>
                        </a:rPr>
                        <a:t>2024</a:t>
                      </a:r>
                      <a:endParaRPr lang="es-CL" sz="1800" dirty="0">
                        <a:solidFill>
                          <a:srgbClr val="FF0000"/>
                        </a:solidFill>
                      </a:endParaRPr>
                    </a:p>
                  </a:txBody>
                  <a:tcPr marL="91449" marR="91449" marT="45711" marB="45711"/>
                </a:tc>
                <a:tc>
                  <a:txBody>
                    <a:bodyPr/>
                    <a:lstStyle/>
                    <a:p>
                      <a:pPr algn="ctr"/>
                      <a:r>
                        <a:rPr lang="es-CL" sz="1800" dirty="0" smtClean="0">
                          <a:solidFill>
                            <a:srgbClr val="FF0000"/>
                          </a:solidFill>
                        </a:rPr>
                        <a:t>1.000</a:t>
                      </a:r>
                      <a:endParaRPr lang="es-CL" sz="1800" dirty="0">
                        <a:solidFill>
                          <a:srgbClr val="FF0000"/>
                        </a:solidFill>
                      </a:endParaRPr>
                    </a:p>
                  </a:txBody>
                  <a:tcPr marL="91449" marR="91449" marT="45711" marB="45711"/>
                </a:tc>
              </a:tr>
              <a:tr h="370769">
                <a:tc>
                  <a:txBody>
                    <a:bodyPr/>
                    <a:lstStyle/>
                    <a:p>
                      <a:r>
                        <a:rPr lang="es-CL" sz="1800" b="1" dirty="0" smtClean="0"/>
                        <a:t>TOTAL</a:t>
                      </a:r>
                      <a:endParaRPr lang="es-CL" sz="1800" b="1" dirty="0"/>
                    </a:p>
                  </a:txBody>
                  <a:tcPr marL="91449" marR="91449" marT="45711" marB="45711"/>
                </a:tc>
                <a:tc>
                  <a:txBody>
                    <a:bodyPr/>
                    <a:lstStyle/>
                    <a:p>
                      <a:pPr algn="ctr"/>
                      <a:r>
                        <a:rPr lang="es-CL" sz="1800" b="1" dirty="0" smtClean="0">
                          <a:solidFill>
                            <a:srgbClr val="FF0000"/>
                          </a:solidFill>
                        </a:rPr>
                        <a:t>10.600</a:t>
                      </a:r>
                      <a:endParaRPr lang="es-CL" sz="1800" b="1" dirty="0">
                        <a:solidFill>
                          <a:srgbClr val="FF0000"/>
                        </a:solidFill>
                      </a:endParaRPr>
                    </a:p>
                  </a:txBody>
                  <a:tcPr marL="91449" marR="91449" marT="45711" marB="45711"/>
                </a:tc>
              </a:tr>
            </a:tbl>
          </a:graphicData>
        </a:graphic>
      </p:graphicFrame>
      <p:sp>
        <p:nvSpPr>
          <p:cNvPr id="6" name="1 Título"/>
          <p:cNvSpPr txBox="1">
            <a:spLocks/>
          </p:cNvSpPr>
          <p:nvPr/>
        </p:nvSpPr>
        <p:spPr>
          <a:xfrm>
            <a:off x="467544" y="116632"/>
            <a:ext cx="8229600" cy="504056"/>
          </a:xfrm>
          <a:prstGeom prst="rect">
            <a:avLst/>
          </a:prstGeom>
        </p:spPr>
        <p:txBody>
          <a:bodyPr vert="horz" lIns="91440" tIns="45720" rIns="91440" bIns="45720" rtlCol="0" anchor="ctr">
            <a:normAutofit fontScale="7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CL" altLang="es-CL" dirty="0" smtClean="0">
                <a:latin typeface="Verdana" pitchFamily="34" charset="0"/>
                <a:ea typeface="ヒラギノ角ゴ Pro W3"/>
                <a:cs typeface="Verdana" pitchFamily="34" charset="0"/>
              </a:rPr>
              <a:t>Cupos</a:t>
            </a:r>
            <a:endParaRPr lang="es-CL" altLang="es-CL" dirty="0">
              <a:latin typeface="Verdana" pitchFamily="34" charset="0"/>
              <a:ea typeface="ヒラギノ角ゴ Pro W3"/>
              <a:cs typeface="Verdana" pitchFamily="34" charset="0"/>
            </a:endParaRPr>
          </a:p>
        </p:txBody>
      </p:sp>
    </p:spTree>
    <p:extLst>
      <p:ext uri="{BB962C8B-B14F-4D97-AF65-F5344CB8AC3E}">
        <p14:creationId xmlns:p14="http://schemas.microsoft.com/office/powerpoint/2010/main" val="3855581035"/>
      </p:ext>
    </p:extLst>
  </p:cSld>
  <p:clrMapOvr>
    <a:masterClrMapping/>
  </p:clrMapOvr>
  <p:transition spd="slow"/>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lstStyle/>
          <a:p>
            <a:endParaRPr lang="es-MX" dirty="0"/>
          </a:p>
        </p:txBody>
      </p:sp>
    </p:spTree>
    <p:extLst>
      <p:ext uri="{BB962C8B-B14F-4D97-AF65-F5344CB8AC3E}">
        <p14:creationId xmlns:p14="http://schemas.microsoft.com/office/powerpoint/2010/main" val="1117826049"/>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1 Título"/>
          <p:cNvSpPr>
            <a:spLocks noGrp="1"/>
          </p:cNvSpPr>
          <p:nvPr>
            <p:ph type="title"/>
          </p:nvPr>
        </p:nvSpPr>
        <p:spPr>
          <a:xfrm>
            <a:off x="457200" y="274638"/>
            <a:ext cx="8229600" cy="490066"/>
          </a:xfrm>
        </p:spPr>
        <p:txBody>
          <a:bodyPr>
            <a:noAutofit/>
          </a:bodyPr>
          <a:lstStyle/>
          <a:p>
            <a:r>
              <a:rPr lang="es-CL" altLang="es-CL" sz="2800" dirty="0" smtClean="0">
                <a:latin typeface="Verdana" pitchFamily="34" charset="0"/>
                <a:ea typeface="ヒラギノ角ゴ Pro W3"/>
                <a:cs typeface="Verdana" pitchFamily="34" charset="0"/>
              </a:rPr>
              <a:t>Cupos - Plazos para postular a los beneficios</a:t>
            </a:r>
          </a:p>
        </p:txBody>
      </p:sp>
      <p:sp>
        <p:nvSpPr>
          <p:cNvPr id="46083" name="2 Marcador de contenido"/>
          <p:cNvSpPr>
            <a:spLocks noGrp="1"/>
          </p:cNvSpPr>
          <p:nvPr>
            <p:ph idx="1"/>
          </p:nvPr>
        </p:nvSpPr>
        <p:spPr>
          <a:xfrm>
            <a:off x="152400" y="1052736"/>
            <a:ext cx="8740775" cy="5400452"/>
          </a:xfrm>
        </p:spPr>
        <p:txBody>
          <a:bodyPr>
            <a:normAutofit fontScale="62500" lnSpcReduction="20000"/>
          </a:bodyPr>
          <a:lstStyle/>
          <a:p>
            <a:pPr algn="just"/>
            <a:r>
              <a:rPr lang="es-CL" altLang="es-CL" dirty="0" smtClean="0">
                <a:solidFill>
                  <a:schemeClr val="tx1"/>
                </a:solidFill>
                <a:ea typeface="ヒラギノ角ゴ Pro W3"/>
                <a:cs typeface="ヒラギノ角ゴ Pro W3"/>
              </a:rPr>
              <a:t>Habrá </a:t>
            </a:r>
            <a:r>
              <a:rPr lang="es-CL" altLang="es-CL" b="1" dirty="0" smtClean="0">
                <a:solidFill>
                  <a:schemeClr val="tx1"/>
                </a:solidFill>
                <a:ea typeface="ヒラギノ角ゴ Pro W3"/>
                <a:cs typeface="ヒラギノ角ゴ Pro W3"/>
              </a:rPr>
              <a:t>sistema de cupos anuales </a:t>
            </a:r>
            <a:r>
              <a:rPr lang="es-CL" altLang="es-CL" dirty="0" smtClean="0">
                <a:solidFill>
                  <a:schemeClr val="tx1"/>
                </a:solidFill>
                <a:ea typeface="ヒラギノ角ゴ Pro W3"/>
                <a:cs typeface="ヒラギノ角ゴ Pro W3"/>
              </a:rPr>
              <a:t>para postular a los beneficios establecidos en la ley. Los primeros </a:t>
            </a:r>
            <a:r>
              <a:rPr lang="es-CL" altLang="es-CL" dirty="0" smtClean="0">
                <a:solidFill>
                  <a:srgbClr val="FF0000"/>
                </a:solidFill>
                <a:ea typeface="ヒラギノ角ゴ Pro W3"/>
                <a:cs typeface="ヒラギノ角ゴ Pro W3"/>
              </a:rPr>
              <a:t>2</a:t>
            </a:r>
            <a:r>
              <a:rPr lang="es-CL" altLang="es-CL" dirty="0" smtClean="0">
                <a:solidFill>
                  <a:schemeClr val="tx1"/>
                </a:solidFill>
                <a:ea typeface="ヒラギノ角ゴ Pro W3"/>
                <a:cs typeface="ヒラギノ角ゴ Pro W3"/>
              </a:rPr>
              <a:t> años de vigencia del plan los cupos serán restrictivos.</a:t>
            </a:r>
          </a:p>
          <a:p>
            <a:pPr algn="just"/>
            <a:endParaRPr lang="es-CL" altLang="es-CL" dirty="0" smtClean="0">
              <a:solidFill>
                <a:schemeClr val="tx1"/>
              </a:solidFill>
              <a:ea typeface="ヒラギノ角ゴ Pro W3"/>
              <a:cs typeface="ヒラギノ角ゴ Pro W3"/>
            </a:endParaRPr>
          </a:p>
          <a:p>
            <a:pPr algn="just"/>
            <a:r>
              <a:rPr lang="es-CL" altLang="es-CL" dirty="0" smtClean="0">
                <a:solidFill>
                  <a:schemeClr val="tx1"/>
                </a:solidFill>
                <a:ea typeface="ヒラギノ角ゴ Pro W3"/>
                <a:cs typeface="ヒラギノ角ゴ Pro W3"/>
              </a:rPr>
              <a:t>Quienes postulen cumpliendo con los requisitos, y no fueren seleccionados por falta de cupos, no perderán los beneficios ni requerirán postular nuevamente, y quedarán priorizados para el año siguiente.</a:t>
            </a:r>
          </a:p>
          <a:p>
            <a:pPr algn="just">
              <a:buFont typeface="Arial" pitchFamily="34" charset="0"/>
              <a:buNone/>
            </a:pPr>
            <a:endParaRPr lang="es-CL" altLang="es-CL" dirty="0" smtClean="0">
              <a:solidFill>
                <a:schemeClr val="tx1"/>
              </a:solidFill>
              <a:ea typeface="ヒラギノ角ゴ Pro W3"/>
              <a:cs typeface="ヒラギノ角ゴ Pro W3"/>
            </a:endParaRPr>
          </a:p>
          <a:p>
            <a:pPr algn="just"/>
            <a:r>
              <a:rPr lang="es-CL" altLang="es-CL" dirty="0" smtClean="0">
                <a:solidFill>
                  <a:schemeClr val="tx1"/>
                </a:solidFill>
                <a:ea typeface="ヒラギノ角ゴ Pro W3"/>
                <a:cs typeface="ヒラギノ角ゴ Pro W3"/>
              </a:rPr>
              <a:t>Se fijarán plazos de postulación. Si no se postula dentro de ese plazo se entiende que se renuncia al beneficio.</a:t>
            </a:r>
          </a:p>
          <a:p>
            <a:pPr algn="just"/>
            <a:endParaRPr lang="es-CL" altLang="es-CL" dirty="0" smtClean="0">
              <a:solidFill>
                <a:schemeClr val="tx1"/>
              </a:solidFill>
              <a:ea typeface="ヒラギノ角ゴ Pro W3"/>
              <a:cs typeface="ヒラギノ角ゴ Pro W3"/>
            </a:endParaRPr>
          </a:p>
          <a:p>
            <a:pPr algn="just"/>
            <a:r>
              <a:rPr lang="es-CL" altLang="es-CL" dirty="0" smtClean="0">
                <a:solidFill>
                  <a:schemeClr val="tx1"/>
                </a:solidFill>
                <a:ea typeface="ヒラギノ角ゴ Pro W3"/>
                <a:cs typeface="ヒラギノ角ゴ Pro W3"/>
              </a:rPr>
              <a:t>Una vez asignado el cupo, existirá un plazo máximo para que el retiro se haga efectivo. Si no se renuncia dentro de ese plazo se entiende que se renuncia al beneficio.</a:t>
            </a:r>
          </a:p>
          <a:p>
            <a:pPr algn="just"/>
            <a:endParaRPr lang="es-CL" altLang="es-CL" dirty="0" smtClean="0">
              <a:solidFill>
                <a:schemeClr val="tx1"/>
              </a:solidFill>
              <a:ea typeface="ヒラギノ角ゴ Pro W3"/>
              <a:cs typeface="ヒラギノ角ゴ Pro W3"/>
            </a:endParaRPr>
          </a:p>
          <a:p>
            <a:pPr algn="just"/>
            <a:r>
              <a:rPr lang="es-CL" altLang="es-CL" dirty="0" smtClean="0">
                <a:solidFill>
                  <a:schemeClr val="tx1"/>
                </a:solidFill>
                <a:ea typeface="ヒラギノ角ゴ Pro W3"/>
                <a:cs typeface="ヒラギノ角ゴ Pro W3"/>
              </a:rPr>
              <a:t>Los plazos serán distintos dependiendo de las edades de los beneficiarios.</a:t>
            </a:r>
          </a:p>
        </p:txBody>
      </p:sp>
    </p:spTree>
    <p:extLst>
      <p:ext uri="{BB962C8B-B14F-4D97-AF65-F5344CB8AC3E}">
        <p14:creationId xmlns:p14="http://schemas.microsoft.com/office/powerpoint/2010/main" val="911432879"/>
      </p:ext>
    </p:extLst>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MX" dirty="0" smtClean="0"/>
              <a:t>DIFERENCIAS  APRECIADAS</a:t>
            </a:r>
            <a:endParaRPr lang="es-MX" dirty="0"/>
          </a:p>
        </p:txBody>
      </p:sp>
      <p:sp>
        <p:nvSpPr>
          <p:cNvPr id="3" name="2 Marcador de contenido"/>
          <p:cNvSpPr>
            <a:spLocks noGrp="1"/>
          </p:cNvSpPr>
          <p:nvPr>
            <p:ph idx="1"/>
          </p:nvPr>
        </p:nvSpPr>
        <p:spPr>
          <a:xfrm>
            <a:off x="179512" y="1600200"/>
            <a:ext cx="8784976" cy="4525963"/>
          </a:xfrm>
        </p:spPr>
        <p:txBody>
          <a:bodyPr>
            <a:normAutofit/>
          </a:bodyPr>
          <a:lstStyle/>
          <a:p>
            <a:r>
              <a:rPr lang="es-MX" dirty="0" smtClean="0"/>
              <a:t>I.- ENFOQUE DOCTRINARIO</a:t>
            </a:r>
          </a:p>
          <a:p>
            <a:r>
              <a:rPr lang="es-MX" dirty="0" smtClean="0"/>
              <a:t>NEO LIBERALISMOS  MANTINE SISTEMA</a:t>
            </a:r>
          </a:p>
          <a:p>
            <a:r>
              <a:rPr lang="es-MX" dirty="0" smtClean="0"/>
              <a:t>VERSUS  SEGURIDAD SOCIAL LO CAMBIA</a:t>
            </a:r>
          </a:p>
          <a:p>
            <a:r>
              <a:rPr lang="es-MX" dirty="0" smtClean="0"/>
              <a:t>II.- PROPUESTAS DE CAMBIO</a:t>
            </a:r>
          </a:p>
          <a:p>
            <a:pPr marL="514350" indent="-514350">
              <a:buFont typeface="+mj-lt"/>
              <a:buAutoNum type="arabicPeriod"/>
            </a:pPr>
            <a:r>
              <a:rPr lang="es-MX" dirty="0" smtClean="0"/>
              <a:t>EXPROPIACIÓN DE AFP</a:t>
            </a:r>
          </a:p>
          <a:p>
            <a:pPr marL="514350" indent="-514350">
              <a:buFont typeface="+mj-lt"/>
              <a:buAutoNum type="arabicPeriod"/>
            </a:pPr>
            <a:r>
              <a:rPr lang="es-MX" dirty="0" smtClean="0"/>
              <a:t>OPCIÓN CIUDADANA</a:t>
            </a:r>
          </a:p>
        </p:txBody>
      </p:sp>
    </p:spTree>
    <p:extLst>
      <p:ext uri="{BB962C8B-B14F-4D97-AF65-F5344CB8AC3E}">
        <p14:creationId xmlns:p14="http://schemas.microsoft.com/office/powerpoint/2010/main" val="1215493778"/>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lstStyle/>
          <a:p>
            <a:endParaRPr lang="es-MX" dirty="0"/>
          </a:p>
        </p:txBody>
      </p:sp>
    </p:spTree>
    <p:extLst>
      <p:ext uri="{BB962C8B-B14F-4D97-AF65-F5344CB8AC3E}">
        <p14:creationId xmlns:p14="http://schemas.microsoft.com/office/powerpoint/2010/main" val="91487676"/>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1 Título"/>
          <p:cNvSpPr>
            <a:spLocks noGrp="1"/>
          </p:cNvSpPr>
          <p:nvPr>
            <p:ph type="title"/>
          </p:nvPr>
        </p:nvSpPr>
        <p:spPr/>
        <p:txBody>
          <a:bodyPr/>
          <a:lstStyle/>
          <a:p>
            <a:pPr algn="ctr"/>
            <a:r>
              <a:rPr lang="es-CL" altLang="es-CL" sz="2800" dirty="0" smtClean="0">
                <a:solidFill>
                  <a:schemeClr val="accent1"/>
                </a:solidFill>
                <a:latin typeface="Verdana" pitchFamily="34" charset="0"/>
                <a:ea typeface="ヒラギノ角ゴ Pro W3"/>
                <a:cs typeface="Verdana" pitchFamily="34" charset="0"/>
              </a:rPr>
              <a:t>Priorización para acceder a cupos</a:t>
            </a:r>
          </a:p>
        </p:txBody>
      </p:sp>
      <p:sp>
        <p:nvSpPr>
          <p:cNvPr id="3" name="2 Marcador de contenido"/>
          <p:cNvSpPr>
            <a:spLocks noGrp="1"/>
          </p:cNvSpPr>
          <p:nvPr>
            <p:ph idx="1"/>
          </p:nvPr>
        </p:nvSpPr>
        <p:spPr/>
        <p:txBody>
          <a:bodyPr>
            <a:normAutofit fontScale="70000" lnSpcReduction="20000"/>
          </a:bodyPr>
          <a:lstStyle/>
          <a:p>
            <a:pPr algn="just">
              <a:buFont typeface="Arial" pitchFamily="34" charset="0"/>
              <a:buNone/>
              <a:defRPr/>
            </a:pPr>
            <a:r>
              <a:rPr lang="es-CL" dirty="0" smtClean="0">
                <a:solidFill>
                  <a:srgbClr val="FF0000"/>
                </a:solidFill>
              </a:rPr>
              <a:t>	</a:t>
            </a:r>
            <a:r>
              <a:rPr lang="es-CL" dirty="0" smtClean="0"/>
              <a:t>En caso que exista un mayor número de postulantes que cumplan los requisitos respecto de los cupos disponibles para cada anualidad, se seleccionarán de acuerdo a los siguiente criterios:</a:t>
            </a:r>
          </a:p>
          <a:p>
            <a:pPr marL="457200" indent="-457200" algn="just">
              <a:buFont typeface="Arial" pitchFamily="34" charset="0"/>
              <a:buAutoNum type="alphaLcParenR"/>
              <a:defRPr/>
            </a:pPr>
            <a:r>
              <a:rPr lang="es-CL" dirty="0" smtClean="0"/>
              <a:t>En primer término serán seleccionados los postulantes de mayor edad, según fecha de nacimiento;</a:t>
            </a:r>
          </a:p>
          <a:p>
            <a:pPr marL="457200" indent="-457200" algn="just">
              <a:buFont typeface="Arial" pitchFamily="34" charset="0"/>
              <a:buAutoNum type="alphaLcParenR"/>
              <a:defRPr/>
            </a:pPr>
            <a:r>
              <a:rPr lang="es-CL" dirty="0" smtClean="0"/>
              <a:t>En igualdad de condiciones de edad entre los postulantes, se desempatará atendiendo al mayor número de días de licencias médicas cursadas durante los 365 días corridos inmediatamente anteriores al inicio del período de postulación; y</a:t>
            </a:r>
          </a:p>
          <a:p>
            <a:pPr marL="457200" indent="-457200" algn="just">
              <a:buFont typeface="Arial" pitchFamily="34" charset="0"/>
              <a:buAutoNum type="alphaLcParenR"/>
              <a:defRPr/>
            </a:pPr>
            <a:r>
              <a:rPr lang="es-CL" dirty="0" smtClean="0"/>
              <a:t>En caso de persistir la igualdad, se considerarán los años de servicio en la institución empleadora en que se desempeña el funcionarios a la fecha de inicio del período de postulación, y finalmente en la administración municipal.</a:t>
            </a:r>
          </a:p>
          <a:p>
            <a:pPr algn="just">
              <a:defRPr/>
            </a:pPr>
            <a:endParaRPr lang="es-CL" dirty="0" smtClean="0"/>
          </a:p>
        </p:txBody>
      </p:sp>
    </p:spTree>
    <p:extLst>
      <p:ext uri="{BB962C8B-B14F-4D97-AF65-F5344CB8AC3E}">
        <p14:creationId xmlns:p14="http://schemas.microsoft.com/office/powerpoint/2010/main" val="515613250"/>
      </p:ext>
    </p:extLst>
  </p:cSld>
  <p:clrMapOvr>
    <a:masterClrMapping/>
  </p:clrMapOvr>
  <p:transition spd="slow"/>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lstStyle/>
          <a:p>
            <a:endParaRPr lang="es-MX" dirty="0"/>
          </a:p>
        </p:txBody>
      </p:sp>
    </p:spTree>
    <p:extLst>
      <p:ext uri="{BB962C8B-B14F-4D97-AF65-F5344CB8AC3E}">
        <p14:creationId xmlns:p14="http://schemas.microsoft.com/office/powerpoint/2010/main" val="2011812219"/>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1 Título"/>
          <p:cNvSpPr>
            <a:spLocks noGrp="1"/>
          </p:cNvSpPr>
          <p:nvPr>
            <p:ph type="title"/>
          </p:nvPr>
        </p:nvSpPr>
        <p:spPr>
          <a:xfrm>
            <a:off x="457200" y="116632"/>
            <a:ext cx="8229600" cy="720080"/>
          </a:xfrm>
        </p:spPr>
        <p:txBody>
          <a:bodyPr>
            <a:normAutofit fontScale="90000"/>
          </a:bodyPr>
          <a:lstStyle/>
          <a:p>
            <a:r>
              <a:rPr lang="es-CL" altLang="es-CL" sz="2800" dirty="0" smtClean="0">
                <a:latin typeface="Verdana" pitchFamily="34" charset="0"/>
                <a:ea typeface="ヒラギノ角ゴ Pro W3"/>
                <a:cs typeface="Verdana" pitchFamily="34" charset="0"/>
              </a:rPr>
              <a:t>Requisitos respecto de la declaración de invalidez</a:t>
            </a:r>
          </a:p>
        </p:txBody>
      </p:sp>
      <p:sp>
        <p:nvSpPr>
          <p:cNvPr id="48131" name="2 Marcador de contenido"/>
          <p:cNvSpPr>
            <a:spLocks noGrp="1"/>
          </p:cNvSpPr>
          <p:nvPr>
            <p:ph idx="1"/>
          </p:nvPr>
        </p:nvSpPr>
        <p:spPr>
          <a:xfrm>
            <a:off x="0" y="1124743"/>
            <a:ext cx="9036496" cy="5616625"/>
          </a:xfrm>
        </p:spPr>
        <p:txBody>
          <a:bodyPr>
            <a:normAutofit fontScale="70000" lnSpcReduction="20000"/>
          </a:bodyPr>
          <a:lstStyle/>
          <a:p>
            <a:pPr marL="457200" indent="-457200" algn="just">
              <a:buFont typeface="Calibri" pitchFamily="34" charset="0"/>
              <a:buAutoNum type="arabicPeriod"/>
            </a:pPr>
            <a:r>
              <a:rPr lang="es-CL" altLang="es-CL" dirty="0" smtClean="0">
                <a:solidFill>
                  <a:schemeClr val="tx1"/>
                </a:solidFill>
                <a:ea typeface="ヒラギノ角ゴ Pro W3"/>
                <a:cs typeface="ヒラギノ角ゴ Pro W3"/>
              </a:rPr>
              <a:t>Obtener pensión de invalidez del DL 3.500 o cesar en el cargo por declaración de vacancia por salud irrecuperable o incompatible con el desempeño del cargo, entre la publicación de la ley y el </a:t>
            </a:r>
            <a:r>
              <a:rPr lang="es-ES_tradnl" altLang="es-CL" dirty="0" smtClean="0">
                <a:solidFill>
                  <a:srgbClr val="FF0000"/>
                </a:solidFill>
                <a:ea typeface="ヒラギノ角ゴ Pro W3"/>
                <a:cs typeface="ヒラギノ角ゴ Pro W3"/>
              </a:rPr>
              <a:t>31.12. 2024</a:t>
            </a:r>
            <a:r>
              <a:rPr lang="es-CL" altLang="es-CL" dirty="0" smtClean="0">
                <a:solidFill>
                  <a:schemeClr val="tx1"/>
                </a:solidFill>
                <a:ea typeface="ヒラギノ角ゴ Pro W3"/>
                <a:cs typeface="ヒラギノ角ゴ Pro W3"/>
              </a:rPr>
              <a:t>;</a:t>
            </a:r>
          </a:p>
          <a:p>
            <a:pPr marL="457200" indent="-457200" algn="just">
              <a:buFont typeface="Calibri" pitchFamily="34" charset="0"/>
              <a:buAutoNum type="arabicPeriod"/>
            </a:pPr>
            <a:r>
              <a:rPr lang="es-CL" altLang="es-CL" dirty="0" smtClean="0">
                <a:solidFill>
                  <a:schemeClr val="tx1"/>
                </a:solidFill>
                <a:ea typeface="ヒラギノ角ゴ Pro W3"/>
                <a:cs typeface="ヒラギノ角ゴ Pro W3"/>
              </a:rPr>
              <a:t>Cumplir</a:t>
            </a:r>
            <a:r>
              <a:rPr lang="es-ES_tradnl" altLang="es-CL" dirty="0" smtClean="0">
                <a:solidFill>
                  <a:schemeClr val="tx1"/>
                </a:solidFill>
                <a:ea typeface="ヒラギノ角ゴ Pro W3"/>
                <a:cs typeface="ヒラギノ角ゴ Pro W3"/>
              </a:rPr>
              <a:t> 65 años de edad los hombres y 60 años las mujeres, dentro de los tres años siguientes a la obtención de pensión de invalidez o declaración de vacancia, pero en ningún caso más allá del </a:t>
            </a:r>
            <a:r>
              <a:rPr lang="es-ES_tradnl" altLang="es-CL" dirty="0" smtClean="0">
                <a:solidFill>
                  <a:srgbClr val="FF0000"/>
                </a:solidFill>
                <a:ea typeface="ヒラギノ角ゴ Pro W3"/>
                <a:cs typeface="ヒラギノ角ゴ Pro W3"/>
              </a:rPr>
              <a:t>31 de diciembre de 2024</a:t>
            </a:r>
            <a:r>
              <a:rPr lang="es-ES_tradnl" altLang="es-CL" dirty="0" smtClean="0">
                <a:solidFill>
                  <a:schemeClr val="tx1"/>
                </a:solidFill>
                <a:ea typeface="ヒラギノ角ゴ Pro W3"/>
                <a:cs typeface="ヒラギノ角ゴ Pro W3"/>
              </a:rPr>
              <a:t>. </a:t>
            </a:r>
          </a:p>
          <a:p>
            <a:pPr marL="457200" indent="-457200" algn="just">
              <a:buFont typeface="Calibri" pitchFamily="34" charset="0"/>
              <a:buAutoNum type="arabicPeriod"/>
            </a:pPr>
            <a:r>
              <a:rPr lang="es-ES_tradnl" altLang="es-CL" dirty="0" smtClean="0">
                <a:solidFill>
                  <a:schemeClr val="tx1"/>
                </a:solidFill>
                <a:ea typeface="ヒラギノ角ゴ Pro W3"/>
                <a:cs typeface="ヒラギノ角ゴ Pro W3"/>
              </a:rPr>
              <a:t>En caso de no cumplir con este requisito durante la vigencia del plan, podrá acceder si tiene 30 o más años de servicios a la fecha de cese de funciones, en cualquier calidad jurídica dentro de cualquier municipio, y siempre que al 1° de julio de 2014 haya tenido un mínimo de cinco años de desempeño continuo o discontinuo en cargos de planta o a contrata;</a:t>
            </a:r>
          </a:p>
          <a:p>
            <a:pPr marL="457200" indent="-457200" algn="just">
              <a:buFont typeface="Calibri" pitchFamily="34" charset="0"/>
              <a:buAutoNum type="arabicPeriod"/>
            </a:pPr>
            <a:r>
              <a:rPr lang="es-ES_tradnl" altLang="es-CL" dirty="0" smtClean="0">
                <a:solidFill>
                  <a:schemeClr val="tx1"/>
                </a:solidFill>
                <a:ea typeface="ヒラギノ角ゴ Pro W3"/>
                <a:cs typeface="ヒラギノ角ゴ Pro W3"/>
              </a:rPr>
              <a:t>Ser afiliado al sistema de pensiones establecido en el decreto ley N° 3.500, de 1980, cotizando o habiendo cotizado en él;</a:t>
            </a:r>
          </a:p>
          <a:p>
            <a:pPr marL="457200" indent="-457200" algn="just">
              <a:buFont typeface="Calibri" pitchFamily="34" charset="0"/>
              <a:buAutoNum type="arabicPeriod"/>
            </a:pPr>
            <a:r>
              <a:rPr lang="es-ES_tradnl" altLang="es-CL" dirty="0" smtClean="0">
                <a:solidFill>
                  <a:schemeClr val="tx1"/>
                </a:solidFill>
                <a:ea typeface="ヒラギノ角ゴ Pro W3"/>
                <a:cs typeface="ヒラギノ角ゴ Pro W3"/>
              </a:rPr>
              <a:t>Servir cargos en calidad de planta o a contrata; y,</a:t>
            </a:r>
          </a:p>
          <a:p>
            <a:pPr marL="457200" indent="-457200" algn="just">
              <a:buFont typeface="Calibri" pitchFamily="34" charset="0"/>
              <a:buAutoNum type="arabicPeriod"/>
            </a:pPr>
            <a:r>
              <a:rPr lang="es-ES_tradnl" altLang="es-CL" dirty="0" smtClean="0">
                <a:solidFill>
                  <a:schemeClr val="tx1"/>
                </a:solidFill>
                <a:ea typeface="ヒラギノ角ゴ Pro W3"/>
                <a:cs typeface="ヒラギノ角ゴ Pro W3"/>
              </a:rPr>
              <a:t>Haber prestado servicios, en dichas calidades, al menos 10 años en algún municipio a la fecha del cese, sean continuos o discontinuos.</a:t>
            </a:r>
            <a:endParaRPr lang="es-CL" altLang="es-CL" dirty="0" smtClean="0">
              <a:ea typeface="ヒラギノ角ゴ Pro W3"/>
              <a:cs typeface="ヒラギノ角ゴ Pro W3"/>
            </a:endParaRPr>
          </a:p>
        </p:txBody>
      </p:sp>
    </p:spTree>
    <p:extLst>
      <p:ext uri="{BB962C8B-B14F-4D97-AF65-F5344CB8AC3E}">
        <p14:creationId xmlns:p14="http://schemas.microsoft.com/office/powerpoint/2010/main" val="2427627453"/>
      </p:ext>
    </p:extLst>
  </p:cSld>
  <p:clrMapOvr>
    <a:masterClrMapping/>
  </p:clrMapOvr>
  <p:transition spd="slow"/>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lstStyle/>
          <a:p>
            <a:endParaRPr lang="es-MX" dirty="0"/>
          </a:p>
        </p:txBody>
      </p:sp>
    </p:spTree>
    <p:extLst>
      <p:ext uri="{BB962C8B-B14F-4D97-AF65-F5344CB8AC3E}">
        <p14:creationId xmlns:p14="http://schemas.microsoft.com/office/powerpoint/2010/main" val="2126708498"/>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1 Título"/>
          <p:cNvSpPr>
            <a:spLocks noGrp="1"/>
          </p:cNvSpPr>
          <p:nvPr>
            <p:ph type="title"/>
          </p:nvPr>
        </p:nvSpPr>
        <p:spPr>
          <a:xfrm>
            <a:off x="152400" y="152400"/>
            <a:ext cx="8164513" cy="1116013"/>
          </a:xfrm>
        </p:spPr>
        <p:txBody>
          <a:bodyPr>
            <a:normAutofit fontScale="90000"/>
          </a:bodyPr>
          <a:lstStyle/>
          <a:p>
            <a:pPr algn="ctr"/>
            <a:r>
              <a:rPr lang="es-CL" altLang="es-CL" sz="3600" smtClean="0">
                <a:latin typeface="Verdana" pitchFamily="34" charset="0"/>
                <a:ea typeface="ヒラギノ角ゴ Pro W3"/>
                <a:cs typeface="Verdana" pitchFamily="34" charset="0"/>
              </a:rPr>
              <a:t>Monto De La Bonificación Adicional</a:t>
            </a:r>
            <a:endParaRPr lang="es-CL" altLang="es-CL" sz="3600" smtClean="0">
              <a:solidFill>
                <a:srgbClr val="0070C0"/>
              </a:solidFill>
              <a:latin typeface="Verdana" pitchFamily="34" charset="0"/>
              <a:ea typeface="ヒラギノ角ゴ Pro W3"/>
              <a:cs typeface="Verdana" pitchFamily="34" charset="0"/>
            </a:endParaRPr>
          </a:p>
        </p:txBody>
      </p:sp>
      <p:sp>
        <p:nvSpPr>
          <p:cNvPr id="49155" name="2 Marcador de contenido"/>
          <p:cNvSpPr>
            <a:spLocks noGrp="1"/>
          </p:cNvSpPr>
          <p:nvPr>
            <p:ph idx="1"/>
          </p:nvPr>
        </p:nvSpPr>
        <p:spPr>
          <a:xfrm>
            <a:off x="250825" y="1628775"/>
            <a:ext cx="8078788" cy="4392613"/>
          </a:xfrm>
        </p:spPr>
        <p:txBody>
          <a:bodyPr>
            <a:normAutofit fontScale="85000" lnSpcReduction="20000"/>
          </a:bodyPr>
          <a:lstStyle/>
          <a:p>
            <a:pPr algn="just">
              <a:buFont typeface="Arial" pitchFamily="34" charset="0"/>
              <a:buNone/>
            </a:pPr>
            <a:r>
              <a:rPr lang="es-CL" altLang="es-CL" dirty="0" smtClean="0">
                <a:solidFill>
                  <a:schemeClr val="tx1"/>
                </a:solidFill>
                <a:ea typeface="ヒラギノ角ゴ Pro W3"/>
                <a:cs typeface="ヒラギノ角ゴ Pro W3"/>
              </a:rPr>
              <a:t>	</a:t>
            </a:r>
          </a:p>
          <a:p>
            <a:pPr algn="just">
              <a:buFont typeface="Arial" pitchFamily="34" charset="0"/>
              <a:buNone/>
            </a:pPr>
            <a:r>
              <a:rPr lang="es-CL" altLang="es-CL" dirty="0" smtClean="0">
                <a:solidFill>
                  <a:schemeClr val="tx1"/>
                </a:solidFill>
                <a:ea typeface="ヒラギノ角ゴ Pro W3"/>
                <a:cs typeface="ヒラギノ角ゴ Pro W3"/>
              </a:rPr>
              <a:t>	El monto de la bonificación adicional será </a:t>
            </a:r>
            <a:r>
              <a:rPr lang="es-CL" altLang="es-CL" dirty="0" smtClean="0">
                <a:solidFill>
                  <a:srgbClr val="FF0000"/>
                </a:solidFill>
                <a:ea typeface="ヒラギノ角ゴ Pro W3"/>
                <a:cs typeface="ヒラギノ角ゴ Pro W3"/>
              </a:rPr>
              <a:t>de un monto único para </a:t>
            </a:r>
            <a:r>
              <a:rPr lang="es-CL" altLang="es-CL" dirty="0" smtClean="0">
                <a:solidFill>
                  <a:schemeClr val="tx1"/>
                </a:solidFill>
                <a:ea typeface="ヒラギノ角ゴ Pro W3"/>
                <a:cs typeface="ヒラギノ角ゴ Pro W3"/>
              </a:rPr>
              <a:t>todos los funcionarios que cumplan los requisitos, sin importar el estamento al cual pertenezca el funcionario, igual a </a:t>
            </a:r>
            <a:r>
              <a:rPr lang="es-CL" altLang="es-CL" b="1" dirty="0" smtClean="0">
                <a:solidFill>
                  <a:srgbClr val="FF0000"/>
                </a:solidFill>
                <a:ea typeface="ヒラギノ角ゴ Pro W3"/>
                <a:cs typeface="ヒラギノ角ゴ Pro W3"/>
              </a:rPr>
              <a:t>250 unidades tributarias mensuales. $11.661.750</a:t>
            </a:r>
          </a:p>
          <a:p>
            <a:pPr algn="just">
              <a:buFont typeface="Arial" pitchFamily="34" charset="0"/>
              <a:buNone/>
            </a:pPr>
            <a:r>
              <a:rPr lang="es-CL" altLang="es-CL" b="1" dirty="0" smtClean="0">
                <a:solidFill>
                  <a:schemeClr val="tx1"/>
                </a:solidFill>
                <a:ea typeface="ヒラギノ角ゴ Pro W3"/>
                <a:cs typeface="ヒラギノ角ゴ Pro W3"/>
              </a:rPr>
              <a:t>	</a:t>
            </a:r>
            <a:r>
              <a:rPr lang="es-CL" altLang="es-CL" dirty="0" smtClean="0">
                <a:solidFill>
                  <a:schemeClr val="tx1"/>
                </a:solidFill>
                <a:ea typeface="ヒラギノ角ゴ Pro W3"/>
                <a:cs typeface="ヒラギノ角ゴ Pro W3"/>
              </a:rPr>
              <a:t>	</a:t>
            </a:r>
          </a:p>
          <a:p>
            <a:pPr algn="just">
              <a:buFont typeface="Arial" pitchFamily="34" charset="0"/>
              <a:buNone/>
            </a:pPr>
            <a:r>
              <a:rPr lang="es-CL" altLang="es-CL" dirty="0" smtClean="0">
                <a:solidFill>
                  <a:schemeClr val="tx1"/>
                </a:solidFill>
                <a:ea typeface="ヒラギノ角ゴ Pro W3"/>
                <a:cs typeface="ヒラギノ角ゴ Pro W3"/>
              </a:rPr>
              <a:t>	Los montos señalados corresponden a una jornada máxima de 44 horas semanales, calculándose en forma proporcional a la jornada de trabajo si esta fuere inferior. </a:t>
            </a:r>
          </a:p>
        </p:txBody>
      </p:sp>
    </p:spTree>
    <p:extLst>
      <p:ext uri="{BB962C8B-B14F-4D97-AF65-F5344CB8AC3E}">
        <p14:creationId xmlns:p14="http://schemas.microsoft.com/office/powerpoint/2010/main" val="415169347"/>
      </p:ext>
    </p:extLst>
  </p:cSld>
  <p:clrMapOvr>
    <a:masterClrMapping/>
  </p:clrMapOvr>
  <p:transition spd="slow"/>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lstStyle/>
          <a:p>
            <a:endParaRPr lang="es-MX" dirty="0"/>
          </a:p>
        </p:txBody>
      </p:sp>
    </p:spTree>
    <p:extLst>
      <p:ext uri="{BB962C8B-B14F-4D97-AF65-F5344CB8AC3E}">
        <p14:creationId xmlns:p14="http://schemas.microsoft.com/office/powerpoint/2010/main" val="3358120896"/>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1 Título"/>
          <p:cNvSpPr>
            <a:spLocks noGrp="1"/>
          </p:cNvSpPr>
          <p:nvPr>
            <p:ph type="title"/>
          </p:nvPr>
        </p:nvSpPr>
        <p:spPr/>
        <p:txBody>
          <a:bodyPr/>
          <a:lstStyle/>
          <a:p>
            <a:pPr algn="ctr"/>
            <a:r>
              <a:rPr lang="es-CL" altLang="es-CL" dirty="0" err="1" smtClean="0">
                <a:latin typeface="Verdana" pitchFamily="34" charset="0"/>
                <a:ea typeface="ヒラギノ角ゴ Pro W3"/>
                <a:cs typeface="Verdana" pitchFamily="34" charset="0"/>
              </a:rPr>
              <a:t>Heredabilidad</a:t>
            </a:r>
            <a:endParaRPr lang="es-CL" altLang="es-CL" dirty="0" smtClean="0">
              <a:latin typeface="Verdana" pitchFamily="34" charset="0"/>
              <a:ea typeface="ヒラギノ角ゴ Pro W3"/>
              <a:cs typeface="Verdana" pitchFamily="34" charset="0"/>
            </a:endParaRPr>
          </a:p>
        </p:txBody>
      </p:sp>
      <p:sp>
        <p:nvSpPr>
          <p:cNvPr id="50179" name="2 Marcador de contenido"/>
          <p:cNvSpPr>
            <a:spLocks noGrp="1"/>
          </p:cNvSpPr>
          <p:nvPr>
            <p:ph idx="1"/>
          </p:nvPr>
        </p:nvSpPr>
        <p:spPr/>
        <p:txBody>
          <a:bodyPr/>
          <a:lstStyle/>
          <a:p>
            <a:pPr algn="just"/>
            <a:r>
              <a:rPr lang="es-ES_tradnl" altLang="es-CL" dirty="0" smtClean="0">
                <a:ea typeface="ヒラギノ角ゴ Pro W3"/>
                <a:cs typeface="ヒラギノ角ゴ Pro W3"/>
              </a:rPr>
              <a:t>Si un funcionario fallece entre la fecha de su postulación para acceder a los beneficios y antes de percibirlos y siempre que cumpla los requisitos respectivos para acceder a los mismos, éstos serán transmisibles por causa de muerte. </a:t>
            </a:r>
            <a:endParaRPr lang="es-CL" altLang="es-CL" dirty="0" smtClean="0">
              <a:ea typeface="ヒラギノ角ゴ Pro W3"/>
              <a:cs typeface="ヒラギノ角ゴ Pro W3"/>
            </a:endParaRPr>
          </a:p>
          <a:p>
            <a:endParaRPr lang="es-CL" altLang="es-CL" dirty="0" smtClean="0">
              <a:ea typeface="ヒラギノ角ゴ Pro W3"/>
              <a:cs typeface="ヒラギノ角ゴ Pro W3"/>
            </a:endParaRPr>
          </a:p>
        </p:txBody>
      </p:sp>
    </p:spTree>
    <p:extLst>
      <p:ext uri="{BB962C8B-B14F-4D97-AF65-F5344CB8AC3E}">
        <p14:creationId xmlns:p14="http://schemas.microsoft.com/office/powerpoint/2010/main" val="2495019543"/>
      </p:ext>
    </p:extLst>
  </p:cSld>
  <p:clrMapOvr>
    <a:masterClrMapping/>
  </p:clrMapOvr>
  <p:transition spd="slow"/>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51520" y="274638"/>
            <a:ext cx="8784976" cy="130026"/>
          </a:xfrm>
        </p:spPr>
        <p:txBody>
          <a:bodyPr>
            <a:normAutofit fontScale="90000"/>
          </a:bodyPr>
          <a:lstStyle/>
          <a:p>
            <a:r>
              <a:rPr lang="es-MX" sz="2800" b="1" dirty="0" smtClean="0"/>
              <a:t>Coordinadora Nacional de Trabajadores NO mas AFP</a:t>
            </a:r>
            <a:endParaRPr lang="es-MX" sz="2800" dirty="0"/>
          </a:p>
        </p:txBody>
      </p:sp>
      <p:sp>
        <p:nvSpPr>
          <p:cNvPr id="3" name="2 Marcador de contenido"/>
          <p:cNvSpPr>
            <a:spLocks noGrp="1"/>
          </p:cNvSpPr>
          <p:nvPr>
            <p:ph idx="1"/>
          </p:nvPr>
        </p:nvSpPr>
        <p:spPr>
          <a:xfrm>
            <a:off x="457200" y="548680"/>
            <a:ext cx="8229600" cy="6192688"/>
          </a:xfrm>
        </p:spPr>
        <p:txBody>
          <a:bodyPr>
            <a:noAutofit/>
          </a:bodyPr>
          <a:lstStyle/>
          <a:p>
            <a:r>
              <a:rPr lang="es-MX" sz="1800" dirty="0" smtClean="0"/>
              <a:t>1.- La </a:t>
            </a:r>
            <a:r>
              <a:rPr lang="es-MX" sz="1800" dirty="0"/>
              <a:t>actual capitalización individual es contraria La Seguridad Social </a:t>
            </a:r>
            <a:r>
              <a:rPr lang="es-MX" sz="1800" dirty="0" smtClean="0"/>
              <a:t>.</a:t>
            </a:r>
          </a:p>
          <a:p>
            <a:r>
              <a:rPr lang="es-MX" sz="1800" dirty="0" smtClean="0"/>
              <a:t>2.-Bajo </a:t>
            </a:r>
            <a:r>
              <a:rPr lang="es-MX" sz="1800" dirty="0"/>
              <a:t>su concepción individualista sustentada solo en el aho­rro personal no será posible mejorar las pensiones de nuestros actuales compatriotas.</a:t>
            </a:r>
          </a:p>
          <a:p>
            <a:r>
              <a:rPr lang="es-MX" sz="1800" dirty="0" smtClean="0"/>
              <a:t>2.-Restituir </a:t>
            </a:r>
            <a:r>
              <a:rPr lang="es-MX" sz="1800" dirty="0"/>
              <a:t>la Seguridad y Previsión Social como derecho de los trabajadores con prestaciones previsionales definidas y suficientes es un imperativo ético.</a:t>
            </a:r>
          </a:p>
          <a:p>
            <a:r>
              <a:rPr lang="es-MX" sz="1800" b="1" dirty="0"/>
              <a:t>NUESTRA PROPUESTA</a:t>
            </a:r>
            <a:endParaRPr lang="es-MX" sz="1800" dirty="0"/>
          </a:p>
          <a:p>
            <a:r>
              <a:rPr lang="es-MX" sz="1800" dirty="0" smtClean="0"/>
              <a:t>Proponemos </a:t>
            </a:r>
            <a:r>
              <a:rPr lang="es-MX" sz="1800" dirty="0"/>
              <a:t>es un nuevo sistema, de reparto, solidario y con fi­nanciamiento tripartito de trabajadores, empresas y Estado, basado en los princi­pios de la Seguridad Social generalmente aceptados que reemplazará el sistema de capitalización individual de las AFP</a:t>
            </a:r>
            <a:r>
              <a:rPr lang="es-MX" sz="1800" dirty="0" smtClean="0"/>
              <a:t>, con un </a:t>
            </a:r>
            <a:r>
              <a:rPr lang="es-MX" sz="1800" dirty="0"/>
              <a:t>periodo de transición</a:t>
            </a:r>
            <a:r>
              <a:rPr lang="es-MX" sz="1800" dirty="0" smtClean="0"/>
              <a:t>.</a:t>
            </a:r>
            <a:endParaRPr lang="es-MX" sz="1800" dirty="0"/>
          </a:p>
        </p:txBody>
      </p:sp>
    </p:spTree>
    <p:extLst>
      <p:ext uri="{BB962C8B-B14F-4D97-AF65-F5344CB8AC3E}">
        <p14:creationId xmlns:p14="http://schemas.microsoft.com/office/powerpoint/2010/main" val="4224152470"/>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634082"/>
          </a:xfrm>
        </p:spPr>
        <p:txBody>
          <a:bodyPr>
            <a:normAutofit fontScale="90000"/>
          </a:bodyPr>
          <a:lstStyle/>
          <a:p>
            <a:r>
              <a:rPr lang="es-MX" dirty="0" smtClean="0"/>
              <a:t>LOS SITEMAS DE REPARTO </a:t>
            </a:r>
            <a:endParaRPr lang="es-MX" dirty="0"/>
          </a:p>
        </p:txBody>
      </p:sp>
      <p:sp>
        <p:nvSpPr>
          <p:cNvPr id="3" name="2 Marcador de contenido"/>
          <p:cNvSpPr>
            <a:spLocks noGrp="1"/>
          </p:cNvSpPr>
          <p:nvPr>
            <p:ph idx="1"/>
          </p:nvPr>
        </p:nvSpPr>
        <p:spPr>
          <a:xfrm>
            <a:off x="179512" y="980728"/>
            <a:ext cx="8784976" cy="5616624"/>
          </a:xfrm>
        </p:spPr>
        <p:txBody>
          <a:bodyPr>
            <a:normAutofit fontScale="85000" lnSpcReduction="10000"/>
          </a:bodyPr>
          <a:lstStyle/>
          <a:p>
            <a:r>
              <a:rPr lang="es-MX" dirty="0" smtClean="0"/>
              <a:t>Previsión social basada la solidaridad entre generaciones</a:t>
            </a:r>
          </a:p>
          <a:p>
            <a:r>
              <a:rPr lang="es-MX" dirty="0" smtClean="0"/>
              <a:t>Traspaso de la riqueza  que los pensionados ayudaron a crear, desde las generaciones activas a los pasivos</a:t>
            </a:r>
          </a:p>
          <a:p>
            <a:r>
              <a:rPr lang="es-MX" dirty="0" smtClean="0"/>
              <a:t>Objeto básico: Mantener continuidad del poder adquisitivo del pensionado respecto a su situación de trabajador activo</a:t>
            </a:r>
          </a:p>
          <a:p>
            <a:r>
              <a:rPr lang="es-MX" dirty="0" smtClean="0"/>
              <a:t>Pensiones definidas en relación con años cotizados y las remuneraciones que el traba­jador tenía en su vida activa.</a:t>
            </a:r>
          </a:p>
          <a:p>
            <a:r>
              <a:rPr lang="es-MX" dirty="0" smtClean="0"/>
              <a:t>Se financia colectivamente, solidaridad intergeneracional,  las cotizaciones de los activos se destinan a pagar las pensiones de quienes se han jubilado (pasivos).</a:t>
            </a:r>
          </a:p>
          <a:p>
            <a:endParaRPr lang="es-MX" dirty="0"/>
          </a:p>
        </p:txBody>
      </p:sp>
    </p:spTree>
    <p:extLst>
      <p:ext uri="{BB962C8B-B14F-4D97-AF65-F5344CB8AC3E}">
        <p14:creationId xmlns:p14="http://schemas.microsoft.com/office/powerpoint/2010/main" val="325682222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833</TotalTime>
  <Words>6015</Words>
  <Application>Microsoft Office PowerPoint</Application>
  <PresentationFormat>Presentación en pantalla (4:3)</PresentationFormat>
  <Paragraphs>599</Paragraphs>
  <Slides>105</Slides>
  <Notes>3</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105</vt:i4>
      </vt:variant>
    </vt:vector>
  </HeadingPairs>
  <TitlesOfParts>
    <vt:vector size="114" baseType="lpstr">
      <vt:lpstr>Arial</vt:lpstr>
      <vt:lpstr>Arial Black</vt:lpstr>
      <vt:lpstr>Calibri</vt:lpstr>
      <vt:lpstr>gobCL</vt:lpstr>
      <vt:lpstr>Perpetua</vt:lpstr>
      <vt:lpstr>Verdana</vt:lpstr>
      <vt:lpstr>Verdana Bold</vt:lpstr>
      <vt:lpstr>ヒラギノ角ゴ Pro W3</vt:lpstr>
      <vt:lpstr>Tema de Office</vt:lpstr>
      <vt:lpstr>SISTEMA PREVISIONAL Y RETIRO VOLUNTARIO PARA FUNCIONARIOS MUNICIPALES</vt:lpstr>
      <vt:lpstr>Presentación de PowerPoint</vt:lpstr>
      <vt:lpstr>¿QUE ES LA  SEGURIDAD SOCIAL?(OIT)</vt:lpstr>
      <vt:lpstr>ARGUMENTOS TÉCNICOS VS POLÍTICOS</vt:lpstr>
      <vt:lpstr>LOS TEMAS A TRATAR </vt:lpstr>
      <vt:lpstr>Presentación de PowerPoint</vt:lpstr>
      <vt:lpstr>PROPUESTAS TRADICIONALES</vt:lpstr>
      <vt:lpstr>PROPUESTAS DEL GOBIERNO </vt:lpstr>
      <vt:lpstr>DIFERENCIAS  APRECIADAS</vt:lpstr>
      <vt:lpstr>PROPUESTAS MAS DE FONDO</vt:lpstr>
      <vt:lpstr>COTIZACIONES SISTEMA ANTIGUO CIVILES 1973 % REMUNERACIONES* </vt:lpstr>
      <vt:lpstr>RENTABILIDAD PROMEDIO PARA DUEÑOS AFP</vt:lpstr>
      <vt:lpstr>Presentación de PowerPoint</vt:lpstr>
      <vt:lpstr>¿QUE OPINAN LOS CHILENOS?</vt:lpstr>
      <vt:lpstr>PERCEPCIÓN SOBRE LOS MONTOS OTORGADOS POR EL ACTUAL SISTEMA DE PENSIONES </vt:lpstr>
      <vt:lpstr>Presentación de PowerPoint</vt:lpstr>
      <vt:lpstr>Presentación de PowerPoint</vt:lpstr>
      <vt:lpstr>FINANCIAMIENTO DEL SISTEMA DE PENSIONES </vt:lpstr>
      <vt:lpstr>Presentación de PowerPoint</vt:lpstr>
      <vt:lpstr>DESTINO DEL 5%</vt:lpstr>
      <vt:lpstr>SISTEMA DE PENSIONES AFP </vt:lpstr>
      <vt:lpstr>Presentación de PowerPoint</vt:lpstr>
      <vt:lpstr>Presentación de PowerPoint</vt:lpstr>
      <vt:lpstr>Opinión ciudadana respecto a el Estado. </vt:lpstr>
      <vt:lpstr>MÁS ROL DEL ESTADO</vt:lpstr>
      <vt:lpstr>COMISIÓN BRAVO</vt:lpstr>
      <vt:lpstr>La crítica se basa</vt:lpstr>
      <vt:lpstr>SÍNTESIS : Tres grandes conclusiones </vt:lpstr>
      <vt:lpstr>DESCONFIANZA E ILEGIMITIDAD</vt:lpstr>
      <vt:lpstr>DEMANDA POR MÁS ESTADO </vt:lpstr>
      <vt:lpstr>Diferentes propuestas</vt:lpstr>
      <vt:lpstr>POSICION DEL GOBIERN0</vt:lpstr>
      <vt:lpstr>Seguro de Longevidad</vt:lpstr>
      <vt:lpstr>Presentación de PowerPoint</vt:lpstr>
      <vt:lpstr>Presentación de PowerPoint</vt:lpstr>
      <vt:lpstr>Presentación de PowerPoint</vt:lpstr>
      <vt:lpstr>Presentación de PowerPoint</vt:lpstr>
      <vt:lpstr>ANTECEDENTES</vt:lpstr>
      <vt:lpstr>Presentación de PowerPoint</vt:lpstr>
      <vt:lpstr>COBERTURA (BENEFICIARIOS)</vt:lpstr>
      <vt:lpstr>Presentación de PowerPoint</vt:lpstr>
      <vt:lpstr>COBERTURA: TRABAJADORES DE LOS CEMENTERIOS MUNICIPALES REGIDOS POR EL CÓDIGO DEL TRABAJO</vt:lpstr>
      <vt:lpstr>Presentación de PowerPoint</vt:lpstr>
      <vt:lpstr>Presentación de PowerPoint</vt:lpstr>
      <vt:lpstr>Vigencia</vt:lpstr>
      <vt:lpstr>Presentación de PowerPoint</vt:lpstr>
      <vt:lpstr> </vt:lpstr>
      <vt:lpstr>Presentación de PowerPoint</vt:lpstr>
      <vt:lpstr>Bonificación por retiro voluntario</vt:lpstr>
      <vt:lpstr>Presentación de PowerPoint</vt:lpstr>
      <vt:lpstr>Características Bonificación por Retiro Voluntario</vt:lpstr>
      <vt:lpstr>Presentación de PowerPoint</vt:lpstr>
      <vt:lpstr>Bonificación Adicional - Requisitos</vt:lpstr>
      <vt:lpstr>Presentación de PowerPoint</vt:lpstr>
      <vt:lpstr>Bono por Antigüedad- Beneficiarios y Requisitos</vt:lpstr>
      <vt:lpstr>Monto:  </vt:lpstr>
      <vt:lpstr>Mayo 2017</vt:lpstr>
      <vt:lpstr>Rentabilidad real Fondos </vt:lpstr>
      <vt:lpstr>Rentabilidad real Fondos</vt:lpstr>
      <vt:lpstr>DATOS GENERALES</vt:lpstr>
      <vt:lpstr>APV</vt:lpstr>
      <vt:lpstr> Comisión mensual (Abr 17) Rentabilidad real de los Fondos </vt:lpstr>
      <vt:lpstr>Presentación de PowerPoint</vt:lpstr>
      <vt:lpstr>Presentación de PowerPoint</vt:lpstr>
      <vt:lpstr>LEY NÚM. 20.948</vt:lpstr>
      <vt:lpstr>Presentación de PowerPoint</vt:lpstr>
      <vt:lpstr>Presentación de PowerPoint</vt:lpstr>
      <vt:lpstr>Presentación de PowerPoint</vt:lpstr>
      <vt:lpstr>Presentación de PowerPoint</vt:lpstr>
      <vt:lpstr>Presentación de PowerPoint</vt:lpstr>
      <vt:lpstr>MONTOS PARA SECTOR PUBLICO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COMPATIBILIDAD DE PLAZOS PARA POSTULAR AL BONO POST LABORAL LEY 20.305</vt:lpstr>
      <vt:lpstr>Presentación de PowerPoint</vt:lpstr>
      <vt:lpstr>Inhabilidades</vt:lpstr>
      <vt:lpstr>Presentación de PowerPoint</vt:lpstr>
      <vt:lpstr>Cupos</vt:lpstr>
      <vt:lpstr>Presentación de PowerPoint</vt:lpstr>
      <vt:lpstr>Cupos - Plazos para postular a los beneficios</vt:lpstr>
      <vt:lpstr>Presentación de PowerPoint</vt:lpstr>
      <vt:lpstr>Priorización para acceder a cupos</vt:lpstr>
      <vt:lpstr>Presentación de PowerPoint</vt:lpstr>
      <vt:lpstr>Requisitos respecto de la declaración de invalidez</vt:lpstr>
      <vt:lpstr>Presentación de PowerPoint</vt:lpstr>
      <vt:lpstr>Monto De La Bonificación Adicional</vt:lpstr>
      <vt:lpstr>Presentación de PowerPoint</vt:lpstr>
      <vt:lpstr>Heredabilidad</vt:lpstr>
      <vt:lpstr>Coordinadora Nacional de Trabajadores NO mas AFP</vt:lpstr>
      <vt:lpstr>LOS SITEMAS DE REPARTO </vt:lpstr>
      <vt:lpstr>Presentación de PowerPoint</vt:lpstr>
      <vt:lpstr>Presentación de PowerPoint</vt:lpstr>
      <vt:lpstr>Presentación de PowerPoint</vt:lpstr>
      <vt:lpstr>Presentación de PowerPoint</vt:lpstr>
      <vt:lpstr>Criterios para pagar pensiones</vt:lpstr>
      <vt:lpstr>Presentación de PowerPoint</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Ricardo Hormazabal</dc:creator>
  <cp:lastModifiedBy>ramon chanqueo</cp:lastModifiedBy>
  <cp:revision>46</cp:revision>
  <dcterms:created xsi:type="dcterms:W3CDTF">2017-05-22T19:41:27Z</dcterms:created>
  <dcterms:modified xsi:type="dcterms:W3CDTF">2017-06-02T16:31:05Z</dcterms:modified>
</cp:coreProperties>
</file>