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sldIdLst>
    <p:sldId id="256" r:id="rId2"/>
    <p:sldId id="316" r:id="rId3"/>
    <p:sldId id="317" r:id="rId4"/>
    <p:sldId id="318" r:id="rId5"/>
    <p:sldId id="319" r:id="rId6"/>
    <p:sldId id="257" r:id="rId7"/>
    <p:sldId id="315" r:id="rId8"/>
    <p:sldId id="340" r:id="rId9"/>
    <p:sldId id="342" r:id="rId10"/>
    <p:sldId id="341" r:id="rId11"/>
    <p:sldId id="339" r:id="rId12"/>
    <p:sldId id="343" r:id="rId13"/>
    <p:sldId id="301" r:id="rId14"/>
    <p:sldId id="302" r:id="rId15"/>
    <p:sldId id="258" r:id="rId16"/>
    <p:sldId id="265" r:id="rId17"/>
    <p:sldId id="266" r:id="rId18"/>
    <p:sldId id="267" r:id="rId19"/>
    <p:sldId id="268" r:id="rId20"/>
    <p:sldId id="345" r:id="rId21"/>
    <p:sldId id="320" r:id="rId22"/>
    <p:sldId id="344" r:id="rId23"/>
    <p:sldId id="321" r:id="rId24"/>
    <p:sldId id="322" r:id="rId25"/>
    <p:sldId id="323" r:id="rId26"/>
    <p:sldId id="324" r:id="rId27"/>
    <p:sldId id="325" r:id="rId28"/>
    <p:sldId id="326" r:id="rId29"/>
    <p:sldId id="327" r:id="rId30"/>
    <p:sldId id="328" r:id="rId31"/>
    <p:sldId id="329" r:id="rId32"/>
    <p:sldId id="330" r:id="rId33"/>
    <p:sldId id="331" r:id="rId34"/>
    <p:sldId id="332" r:id="rId35"/>
    <p:sldId id="333" r:id="rId36"/>
    <p:sldId id="334" r:id="rId37"/>
    <p:sldId id="346" r:id="rId38"/>
    <p:sldId id="347" r:id="rId39"/>
    <p:sldId id="348" r:id="rId40"/>
    <p:sldId id="349" r:id="rId41"/>
    <p:sldId id="299" r:id="rId42"/>
  </p:sldIdLst>
  <p:sldSz cx="9144000" cy="6858000" type="screen4x3"/>
  <p:notesSz cx="7053263" cy="93091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56414" cy="465455"/>
          </a:xfrm>
          <a:prstGeom prst="rect">
            <a:avLst/>
          </a:prstGeom>
        </p:spPr>
        <p:txBody>
          <a:bodyPr vert="horz" lIns="93497" tIns="46749" rIns="93497" bIns="46749" rtlCol="0"/>
          <a:lstStyle>
            <a:lvl1pPr algn="l">
              <a:defRPr sz="1200"/>
            </a:lvl1pPr>
          </a:lstStyle>
          <a:p>
            <a:endParaRPr lang="es-CL"/>
          </a:p>
        </p:txBody>
      </p:sp>
      <p:sp>
        <p:nvSpPr>
          <p:cNvPr id="3" name="2 Marcador de fecha"/>
          <p:cNvSpPr>
            <a:spLocks noGrp="1"/>
          </p:cNvSpPr>
          <p:nvPr>
            <p:ph type="dt" idx="1"/>
          </p:nvPr>
        </p:nvSpPr>
        <p:spPr>
          <a:xfrm>
            <a:off x="3995217" y="0"/>
            <a:ext cx="3056414" cy="465455"/>
          </a:xfrm>
          <a:prstGeom prst="rect">
            <a:avLst/>
          </a:prstGeom>
        </p:spPr>
        <p:txBody>
          <a:bodyPr vert="horz" lIns="93497" tIns="46749" rIns="93497" bIns="46749" rtlCol="0"/>
          <a:lstStyle>
            <a:lvl1pPr algn="r">
              <a:defRPr sz="1200"/>
            </a:lvl1pPr>
          </a:lstStyle>
          <a:p>
            <a:fld id="{D6E35D14-2B79-456D-AAB1-762D9E4972E5}" type="datetimeFigureOut">
              <a:rPr lang="es-CL" smtClean="0"/>
              <a:pPr/>
              <a:t>02-06-2017</a:t>
            </a:fld>
            <a:endParaRPr lang="es-CL"/>
          </a:p>
        </p:txBody>
      </p:sp>
      <p:sp>
        <p:nvSpPr>
          <p:cNvPr id="4" name="3 Marcador de imagen de diapositiva"/>
          <p:cNvSpPr>
            <a:spLocks noGrp="1" noRot="1" noChangeAspect="1"/>
          </p:cNvSpPr>
          <p:nvPr>
            <p:ph type="sldImg" idx="2"/>
          </p:nvPr>
        </p:nvSpPr>
        <p:spPr>
          <a:xfrm>
            <a:off x="1200150" y="698500"/>
            <a:ext cx="4654550" cy="3490913"/>
          </a:xfrm>
          <a:prstGeom prst="rect">
            <a:avLst/>
          </a:prstGeom>
          <a:noFill/>
          <a:ln w="12700">
            <a:solidFill>
              <a:prstClr val="black"/>
            </a:solidFill>
          </a:ln>
        </p:spPr>
        <p:txBody>
          <a:bodyPr vert="horz" lIns="93497" tIns="46749" rIns="93497" bIns="46749" rtlCol="0" anchor="ctr"/>
          <a:lstStyle/>
          <a:p>
            <a:endParaRPr lang="es-CL"/>
          </a:p>
        </p:txBody>
      </p:sp>
      <p:sp>
        <p:nvSpPr>
          <p:cNvPr id="5" name="4 Marcador de notas"/>
          <p:cNvSpPr>
            <a:spLocks noGrp="1"/>
          </p:cNvSpPr>
          <p:nvPr>
            <p:ph type="body" sz="quarter" idx="3"/>
          </p:nvPr>
        </p:nvSpPr>
        <p:spPr>
          <a:xfrm>
            <a:off x="705327" y="4421823"/>
            <a:ext cx="5642610" cy="4189095"/>
          </a:xfrm>
          <a:prstGeom prst="rect">
            <a:avLst/>
          </a:prstGeom>
        </p:spPr>
        <p:txBody>
          <a:bodyPr vert="horz" lIns="93497" tIns="46749" rIns="93497" bIns="46749"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6" name="5 Marcador de pie de página"/>
          <p:cNvSpPr>
            <a:spLocks noGrp="1"/>
          </p:cNvSpPr>
          <p:nvPr>
            <p:ph type="ftr" sz="quarter" idx="4"/>
          </p:nvPr>
        </p:nvSpPr>
        <p:spPr>
          <a:xfrm>
            <a:off x="0" y="8842029"/>
            <a:ext cx="3056414" cy="465455"/>
          </a:xfrm>
          <a:prstGeom prst="rect">
            <a:avLst/>
          </a:prstGeom>
        </p:spPr>
        <p:txBody>
          <a:bodyPr vert="horz" lIns="93497" tIns="46749" rIns="93497" bIns="46749" rtlCol="0" anchor="b"/>
          <a:lstStyle>
            <a:lvl1pPr algn="l">
              <a:defRPr sz="1200"/>
            </a:lvl1pPr>
          </a:lstStyle>
          <a:p>
            <a:endParaRPr lang="es-CL"/>
          </a:p>
        </p:txBody>
      </p:sp>
      <p:sp>
        <p:nvSpPr>
          <p:cNvPr id="7" name="6 Marcador de número de diapositiva"/>
          <p:cNvSpPr>
            <a:spLocks noGrp="1"/>
          </p:cNvSpPr>
          <p:nvPr>
            <p:ph type="sldNum" sz="quarter" idx="5"/>
          </p:nvPr>
        </p:nvSpPr>
        <p:spPr>
          <a:xfrm>
            <a:off x="3995217" y="8842029"/>
            <a:ext cx="3056414" cy="465455"/>
          </a:xfrm>
          <a:prstGeom prst="rect">
            <a:avLst/>
          </a:prstGeom>
        </p:spPr>
        <p:txBody>
          <a:bodyPr vert="horz" lIns="93497" tIns="46749" rIns="93497" bIns="46749" rtlCol="0" anchor="b"/>
          <a:lstStyle>
            <a:lvl1pPr algn="r">
              <a:defRPr sz="1200"/>
            </a:lvl1pPr>
          </a:lstStyle>
          <a:p>
            <a:fld id="{C1DA13C3-32BB-4BD3-90CB-34734976A25E}" type="slidenum">
              <a:rPr lang="es-CL" smtClean="0"/>
              <a:pPr/>
              <a:t>‹Nº›</a:t>
            </a:fld>
            <a:endParaRPr lang="es-CL"/>
          </a:p>
        </p:txBody>
      </p:sp>
    </p:spTree>
    <p:extLst>
      <p:ext uri="{BB962C8B-B14F-4D97-AF65-F5344CB8AC3E}">
        <p14:creationId xmlns:p14="http://schemas.microsoft.com/office/powerpoint/2010/main" val="29085376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CL" dirty="0"/>
          </a:p>
        </p:txBody>
      </p:sp>
      <p:sp>
        <p:nvSpPr>
          <p:cNvPr id="4" name="3 Marcador de número de diapositiva"/>
          <p:cNvSpPr>
            <a:spLocks noGrp="1"/>
          </p:cNvSpPr>
          <p:nvPr>
            <p:ph type="sldNum" sz="quarter" idx="10"/>
          </p:nvPr>
        </p:nvSpPr>
        <p:spPr/>
        <p:txBody>
          <a:bodyPr/>
          <a:lstStyle/>
          <a:p>
            <a:fld id="{C1DA13C3-32BB-4BD3-90CB-34734976A25E}" type="slidenum">
              <a:rPr lang="es-CL" smtClean="0"/>
              <a:pPr/>
              <a:t>3</a:t>
            </a:fld>
            <a:endParaRPr lang="es-CL"/>
          </a:p>
        </p:txBody>
      </p:sp>
    </p:spTree>
    <p:extLst>
      <p:ext uri="{BB962C8B-B14F-4D97-AF65-F5344CB8AC3E}">
        <p14:creationId xmlns:p14="http://schemas.microsoft.com/office/powerpoint/2010/main" val="18980879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75459965-597C-467B-B156-B3391A7DCE65}" type="datetime1">
              <a:rPr lang="es-MX" smtClean="0"/>
              <a:pPr/>
              <a:t>02/06/2017</a:t>
            </a:fld>
            <a:endParaRPr lang="es-MX"/>
          </a:p>
        </p:txBody>
      </p:sp>
      <p:sp>
        <p:nvSpPr>
          <p:cNvPr id="5" name="4 Marcador de pie de página"/>
          <p:cNvSpPr>
            <a:spLocks noGrp="1"/>
          </p:cNvSpPr>
          <p:nvPr>
            <p:ph type="ftr" sz="quarter" idx="11"/>
          </p:nvPr>
        </p:nvSpPr>
        <p:spPr/>
        <p:txBody>
          <a:bodyPr/>
          <a:lstStyle/>
          <a:p>
            <a:r>
              <a:rPr lang="es-MX" smtClean="0"/>
              <a:t>1-20</a:t>
            </a:r>
            <a:endParaRPr lang="es-MX"/>
          </a:p>
        </p:txBody>
      </p:sp>
      <p:sp>
        <p:nvSpPr>
          <p:cNvPr id="6" name="5 Marcador de número de diapositiva"/>
          <p:cNvSpPr>
            <a:spLocks noGrp="1"/>
          </p:cNvSpPr>
          <p:nvPr>
            <p:ph type="sldNum" sz="quarter" idx="12"/>
          </p:nvPr>
        </p:nvSpPr>
        <p:spPr/>
        <p:txBody>
          <a:bodyPr/>
          <a:lstStyle/>
          <a:p>
            <a:fld id="{4C3AB509-86AC-47C3-BDE7-088088B76A63}"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5C23EC8-01D8-4D4E-AFAB-37CA638CA653}" type="datetime1">
              <a:rPr lang="es-MX" smtClean="0"/>
              <a:pPr/>
              <a:t>02/06/2017</a:t>
            </a:fld>
            <a:endParaRPr lang="es-MX"/>
          </a:p>
        </p:txBody>
      </p:sp>
      <p:sp>
        <p:nvSpPr>
          <p:cNvPr id="5" name="4 Marcador de pie de página"/>
          <p:cNvSpPr>
            <a:spLocks noGrp="1"/>
          </p:cNvSpPr>
          <p:nvPr>
            <p:ph type="ftr" sz="quarter" idx="11"/>
          </p:nvPr>
        </p:nvSpPr>
        <p:spPr/>
        <p:txBody>
          <a:bodyPr/>
          <a:lstStyle/>
          <a:p>
            <a:r>
              <a:rPr lang="es-MX" smtClean="0"/>
              <a:t>1-20</a:t>
            </a:r>
            <a:endParaRPr lang="es-MX"/>
          </a:p>
        </p:txBody>
      </p:sp>
      <p:sp>
        <p:nvSpPr>
          <p:cNvPr id="6" name="5 Marcador de número de diapositiva"/>
          <p:cNvSpPr>
            <a:spLocks noGrp="1"/>
          </p:cNvSpPr>
          <p:nvPr>
            <p:ph type="sldNum" sz="quarter" idx="12"/>
          </p:nvPr>
        </p:nvSpPr>
        <p:spPr/>
        <p:txBody>
          <a:bodyPr/>
          <a:lstStyle/>
          <a:p>
            <a:fld id="{4C3AB509-86AC-47C3-BDE7-088088B76A63}"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C46E62AB-D1A4-4922-A6D0-8FE6AE612239}" type="datetime1">
              <a:rPr lang="es-MX" smtClean="0"/>
              <a:pPr/>
              <a:t>02/06/2017</a:t>
            </a:fld>
            <a:endParaRPr lang="es-MX"/>
          </a:p>
        </p:txBody>
      </p:sp>
      <p:sp>
        <p:nvSpPr>
          <p:cNvPr id="5" name="4 Marcador de pie de página"/>
          <p:cNvSpPr>
            <a:spLocks noGrp="1"/>
          </p:cNvSpPr>
          <p:nvPr>
            <p:ph type="ftr" sz="quarter" idx="11"/>
          </p:nvPr>
        </p:nvSpPr>
        <p:spPr/>
        <p:txBody>
          <a:bodyPr/>
          <a:lstStyle/>
          <a:p>
            <a:r>
              <a:rPr lang="es-MX" smtClean="0"/>
              <a:t>1-20</a:t>
            </a:r>
            <a:endParaRPr lang="es-MX"/>
          </a:p>
        </p:txBody>
      </p:sp>
      <p:sp>
        <p:nvSpPr>
          <p:cNvPr id="6" name="5 Marcador de número de diapositiva"/>
          <p:cNvSpPr>
            <a:spLocks noGrp="1"/>
          </p:cNvSpPr>
          <p:nvPr>
            <p:ph type="sldNum" sz="quarter" idx="12"/>
          </p:nvPr>
        </p:nvSpPr>
        <p:spPr/>
        <p:txBody>
          <a:bodyPr/>
          <a:lstStyle/>
          <a:p>
            <a:fld id="{4C3AB509-86AC-47C3-BDE7-088088B76A63}"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99D10FD6-6CCE-4E99-AC94-0BEFBDFC2B6E}" type="datetime1">
              <a:rPr lang="es-MX" smtClean="0"/>
              <a:pPr/>
              <a:t>02/06/2017</a:t>
            </a:fld>
            <a:endParaRPr lang="es-MX"/>
          </a:p>
        </p:txBody>
      </p:sp>
      <p:sp>
        <p:nvSpPr>
          <p:cNvPr id="5" name="4 Marcador de pie de página"/>
          <p:cNvSpPr>
            <a:spLocks noGrp="1"/>
          </p:cNvSpPr>
          <p:nvPr>
            <p:ph type="ftr" sz="quarter" idx="11"/>
          </p:nvPr>
        </p:nvSpPr>
        <p:spPr/>
        <p:txBody>
          <a:bodyPr/>
          <a:lstStyle/>
          <a:p>
            <a:r>
              <a:rPr lang="es-MX" smtClean="0"/>
              <a:t>1-20</a:t>
            </a:r>
            <a:endParaRPr lang="es-MX"/>
          </a:p>
        </p:txBody>
      </p:sp>
      <p:sp>
        <p:nvSpPr>
          <p:cNvPr id="6" name="5 Marcador de número de diapositiva"/>
          <p:cNvSpPr>
            <a:spLocks noGrp="1"/>
          </p:cNvSpPr>
          <p:nvPr>
            <p:ph type="sldNum" sz="quarter" idx="12"/>
          </p:nvPr>
        </p:nvSpPr>
        <p:spPr/>
        <p:txBody>
          <a:bodyPr/>
          <a:lstStyle/>
          <a:p>
            <a:fld id="{4C3AB509-86AC-47C3-BDE7-088088B76A63}"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3FDAE4F2-49CF-47D1-B8F2-F85423F87F97}" type="datetime1">
              <a:rPr lang="es-MX" smtClean="0"/>
              <a:pPr/>
              <a:t>02/06/2017</a:t>
            </a:fld>
            <a:endParaRPr lang="es-MX"/>
          </a:p>
        </p:txBody>
      </p:sp>
      <p:sp>
        <p:nvSpPr>
          <p:cNvPr id="5" name="4 Marcador de pie de página"/>
          <p:cNvSpPr>
            <a:spLocks noGrp="1"/>
          </p:cNvSpPr>
          <p:nvPr>
            <p:ph type="ftr" sz="quarter" idx="11"/>
          </p:nvPr>
        </p:nvSpPr>
        <p:spPr/>
        <p:txBody>
          <a:bodyPr/>
          <a:lstStyle/>
          <a:p>
            <a:r>
              <a:rPr lang="es-MX" smtClean="0"/>
              <a:t>1-20</a:t>
            </a:r>
            <a:endParaRPr lang="es-MX"/>
          </a:p>
        </p:txBody>
      </p:sp>
      <p:sp>
        <p:nvSpPr>
          <p:cNvPr id="6" name="5 Marcador de número de diapositiva"/>
          <p:cNvSpPr>
            <a:spLocks noGrp="1"/>
          </p:cNvSpPr>
          <p:nvPr>
            <p:ph type="sldNum" sz="quarter" idx="12"/>
          </p:nvPr>
        </p:nvSpPr>
        <p:spPr/>
        <p:txBody>
          <a:bodyPr/>
          <a:lstStyle/>
          <a:p>
            <a:fld id="{4C3AB509-86AC-47C3-BDE7-088088B76A63}"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C62C393-B271-4E3A-AAF4-4F0CBDD2BB59}" type="datetime1">
              <a:rPr lang="es-MX" smtClean="0"/>
              <a:pPr/>
              <a:t>02/06/2017</a:t>
            </a:fld>
            <a:endParaRPr lang="es-MX"/>
          </a:p>
        </p:txBody>
      </p:sp>
      <p:sp>
        <p:nvSpPr>
          <p:cNvPr id="6" name="5 Marcador de pie de página"/>
          <p:cNvSpPr>
            <a:spLocks noGrp="1"/>
          </p:cNvSpPr>
          <p:nvPr>
            <p:ph type="ftr" sz="quarter" idx="11"/>
          </p:nvPr>
        </p:nvSpPr>
        <p:spPr/>
        <p:txBody>
          <a:bodyPr/>
          <a:lstStyle/>
          <a:p>
            <a:r>
              <a:rPr lang="es-MX" smtClean="0"/>
              <a:t>1-20</a:t>
            </a:r>
            <a:endParaRPr lang="es-MX"/>
          </a:p>
        </p:txBody>
      </p:sp>
      <p:sp>
        <p:nvSpPr>
          <p:cNvPr id="7" name="6 Marcador de número de diapositiva"/>
          <p:cNvSpPr>
            <a:spLocks noGrp="1"/>
          </p:cNvSpPr>
          <p:nvPr>
            <p:ph type="sldNum" sz="quarter" idx="12"/>
          </p:nvPr>
        </p:nvSpPr>
        <p:spPr/>
        <p:txBody>
          <a:bodyPr/>
          <a:lstStyle/>
          <a:p>
            <a:fld id="{4C3AB509-86AC-47C3-BDE7-088088B76A63}"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AE3EEBDE-6D89-4DD7-AF3F-3A81AD39E210}" type="datetime1">
              <a:rPr lang="es-MX" smtClean="0"/>
              <a:pPr/>
              <a:t>02/06/2017</a:t>
            </a:fld>
            <a:endParaRPr lang="es-MX"/>
          </a:p>
        </p:txBody>
      </p:sp>
      <p:sp>
        <p:nvSpPr>
          <p:cNvPr id="8" name="7 Marcador de pie de página"/>
          <p:cNvSpPr>
            <a:spLocks noGrp="1"/>
          </p:cNvSpPr>
          <p:nvPr>
            <p:ph type="ftr" sz="quarter" idx="11"/>
          </p:nvPr>
        </p:nvSpPr>
        <p:spPr/>
        <p:txBody>
          <a:bodyPr/>
          <a:lstStyle/>
          <a:p>
            <a:r>
              <a:rPr lang="es-MX" smtClean="0"/>
              <a:t>1-20</a:t>
            </a:r>
            <a:endParaRPr lang="es-MX"/>
          </a:p>
        </p:txBody>
      </p:sp>
      <p:sp>
        <p:nvSpPr>
          <p:cNvPr id="9" name="8 Marcador de número de diapositiva"/>
          <p:cNvSpPr>
            <a:spLocks noGrp="1"/>
          </p:cNvSpPr>
          <p:nvPr>
            <p:ph type="sldNum" sz="quarter" idx="12"/>
          </p:nvPr>
        </p:nvSpPr>
        <p:spPr/>
        <p:txBody>
          <a:bodyPr/>
          <a:lstStyle/>
          <a:p>
            <a:fld id="{4C3AB509-86AC-47C3-BDE7-088088B76A63}"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5F87530B-DBED-4425-8268-E1F090CE2DC1}" type="datetime1">
              <a:rPr lang="es-MX" smtClean="0"/>
              <a:pPr/>
              <a:t>02/06/2017</a:t>
            </a:fld>
            <a:endParaRPr lang="es-MX"/>
          </a:p>
        </p:txBody>
      </p:sp>
      <p:sp>
        <p:nvSpPr>
          <p:cNvPr id="4" name="3 Marcador de pie de página"/>
          <p:cNvSpPr>
            <a:spLocks noGrp="1"/>
          </p:cNvSpPr>
          <p:nvPr>
            <p:ph type="ftr" sz="quarter" idx="11"/>
          </p:nvPr>
        </p:nvSpPr>
        <p:spPr/>
        <p:txBody>
          <a:bodyPr/>
          <a:lstStyle/>
          <a:p>
            <a:r>
              <a:rPr lang="es-MX" smtClean="0"/>
              <a:t>1-20</a:t>
            </a:r>
            <a:endParaRPr lang="es-MX"/>
          </a:p>
        </p:txBody>
      </p:sp>
      <p:sp>
        <p:nvSpPr>
          <p:cNvPr id="5" name="4 Marcador de número de diapositiva"/>
          <p:cNvSpPr>
            <a:spLocks noGrp="1"/>
          </p:cNvSpPr>
          <p:nvPr>
            <p:ph type="sldNum" sz="quarter" idx="12"/>
          </p:nvPr>
        </p:nvSpPr>
        <p:spPr/>
        <p:txBody>
          <a:bodyPr/>
          <a:lstStyle/>
          <a:p>
            <a:fld id="{4C3AB509-86AC-47C3-BDE7-088088B76A63}"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5E98BDD0-220D-435C-BC13-1DA96D740F77}" type="datetime1">
              <a:rPr lang="es-MX" smtClean="0"/>
              <a:pPr/>
              <a:t>02/06/2017</a:t>
            </a:fld>
            <a:endParaRPr lang="es-MX"/>
          </a:p>
        </p:txBody>
      </p:sp>
      <p:sp>
        <p:nvSpPr>
          <p:cNvPr id="3" name="2 Marcador de pie de página"/>
          <p:cNvSpPr>
            <a:spLocks noGrp="1"/>
          </p:cNvSpPr>
          <p:nvPr>
            <p:ph type="ftr" sz="quarter" idx="11"/>
          </p:nvPr>
        </p:nvSpPr>
        <p:spPr/>
        <p:txBody>
          <a:bodyPr/>
          <a:lstStyle/>
          <a:p>
            <a:r>
              <a:rPr lang="es-MX" smtClean="0"/>
              <a:t>1-20</a:t>
            </a:r>
            <a:endParaRPr lang="es-MX"/>
          </a:p>
        </p:txBody>
      </p:sp>
      <p:sp>
        <p:nvSpPr>
          <p:cNvPr id="4" name="3 Marcador de número de diapositiva"/>
          <p:cNvSpPr>
            <a:spLocks noGrp="1"/>
          </p:cNvSpPr>
          <p:nvPr>
            <p:ph type="sldNum" sz="quarter" idx="12"/>
          </p:nvPr>
        </p:nvSpPr>
        <p:spPr/>
        <p:txBody>
          <a:bodyPr/>
          <a:lstStyle/>
          <a:p>
            <a:fld id="{4C3AB509-86AC-47C3-BDE7-088088B76A63}"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EB98E32-3CBD-4DD6-AE8A-4C8852227E2B}" type="datetime1">
              <a:rPr lang="es-MX" smtClean="0"/>
              <a:pPr/>
              <a:t>02/06/2017</a:t>
            </a:fld>
            <a:endParaRPr lang="es-MX"/>
          </a:p>
        </p:txBody>
      </p:sp>
      <p:sp>
        <p:nvSpPr>
          <p:cNvPr id="6" name="5 Marcador de pie de página"/>
          <p:cNvSpPr>
            <a:spLocks noGrp="1"/>
          </p:cNvSpPr>
          <p:nvPr>
            <p:ph type="ftr" sz="quarter" idx="11"/>
          </p:nvPr>
        </p:nvSpPr>
        <p:spPr/>
        <p:txBody>
          <a:bodyPr/>
          <a:lstStyle/>
          <a:p>
            <a:r>
              <a:rPr lang="es-MX" smtClean="0"/>
              <a:t>1-20</a:t>
            </a:r>
            <a:endParaRPr lang="es-MX"/>
          </a:p>
        </p:txBody>
      </p:sp>
      <p:sp>
        <p:nvSpPr>
          <p:cNvPr id="7" name="6 Marcador de número de diapositiva"/>
          <p:cNvSpPr>
            <a:spLocks noGrp="1"/>
          </p:cNvSpPr>
          <p:nvPr>
            <p:ph type="sldNum" sz="quarter" idx="12"/>
          </p:nvPr>
        </p:nvSpPr>
        <p:spPr/>
        <p:txBody>
          <a:bodyPr/>
          <a:lstStyle/>
          <a:p>
            <a:fld id="{4C3AB509-86AC-47C3-BDE7-088088B76A63}"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490CA1-4CE9-4BBE-B33C-C5A93798AB8A}" type="datetime1">
              <a:rPr lang="es-MX" smtClean="0"/>
              <a:pPr/>
              <a:t>02/06/2017</a:t>
            </a:fld>
            <a:endParaRPr lang="es-MX"/>
          </a:p>
        </p:txBody>
      </p:sp>
      <p:sp>
        <p:nvSpPr>
          <p:cNvPr id="6" name="5 Marcador de pie de página"/>
          <p:cNvSpPr>
            <a:spLocks noGrp="1"/>
          </p:cNvSpPr>
          <p:nvPr>
            <p:ph type="ftr" sz="quarter" idx="11"/>
          </p:nvPr>
        </p:nvSpPr>
        <p:spPr/>
        <p:txBody>
          <a:bodyPr/>
          <a:lstStyle/>
          <a:p>
            <a:r>
              <a:rPr lang="es-MX" smtClean="0"/>
              <a:t>1-20</a:t>
            </a:r>
            <a:endParaRPr lang="es-MX"/>
          </a:p>
        </p:txBody>
      </p:sp>
      <p:sp>
        <p:nvSpPr>
          <p:cNvPr id="7" name="6 Marcador de número de diapositiva"/>
          <p:cNvSpPr>
            <a:spLocks noGrp="1"/>
          </p:cNvSpPr>
          <p:nvPr>
            <p:ph type="sldNum" sz="quarter" idx="12"/>
          </p:nvPr>
        </p:nvSpPr>
        <p:spPr/>
        <p:txBody>
          <a:bodyPr/>
          <a:lstStyle/>
          <a:p>
            <a:fld id="{4C3AB509-86AC-47C3-BDE7-088088B76A63}"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3F8E5C-59D5-42E1-9869-1E44AF2774CD}" type="datetime1">
              <a:rPr lang="es-MX" smtClean="0"/>
              <a:pPr/>
              <a:t>02/06/2017</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s-MX" smtClean="0"/>
              <a:t>1-20</a:t>
            </a:r>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3AB509-86AC-47C3-BDE7-088088B76A63}"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LOGOASEMUCH ok"/>
          <p:cNvPicPr>
            <a:picLocks noChangeAspect="1" noChangeArrowheads="1"/>
          </p:cNvPicPr>
          <p:nvPr/>
        </p:nvPicPr>
        <p:blipFill>
          <a:blip r:embed="rId2" cstate="print"/>
          <a:srcRect/>
          <a:stretch>
            <a:fillRect/>
          </a:stretch>
        </p:blipFill>
        <p:spPr bwMode="auto">
          <a:xfrm>
            <a:off x="3635896" y="144477"/>
            <a:ext cx="1584176" cy="1988379"/>
          </a:xfrm>
          <a:prstGeom prst="rect">
            <a:avLst/>
          </a:prstGeom>
          <a:noFill/>
          <a:ln w="9525">
            <a:noFill/>
            <a:miter lim="800000"/>
            <a:headEnd/>
            <a:tailEnd/>
          </a:ln>
        </p:spPr>
      </p:pic>
      <p:sp>
        <p:nvSpPr>
          <p:cNvPr id="4" name="3 Marcador de número de diapositiva"/>
          <p:cNvSpPr>
            <a:spLocks noGrp="1"/>
          </p:cNvSpPr>
          <p:nvPr>
            <p:ph type="sldNum" sz="quarter" idx="12"/>
          </p:nvPr>
        </p:nvSpPr>
        <p:spPr/>
        <p:txBody>
          <a:bodyPr/>
          <a:lstStyle/>
          <a:p>
            <a:fld id="{4C3AB509-86AC-47C3-BDE7-088088B76A63}" type="slidenum">
              <a:rPr lang="es-MX" smtClean="0"/>
              <a:pPr/>
              <a:t>1</a:t>
            </a:fld>
            <a:endParaRPr lang="es-MX"/>
          </a:p>
        </p:txBody>
      </p:sp>
      <p:sp>
        <p:nvSpPr>
          <p:cNvPr id="5" name="4 Marcador de pie de página"/>
          <p:cNvSpPr>
            <a:spLocks noGrp="1"/>
          </p:cNvSpPr>
          <p:nvPr>
            <p:ph type="ftr" sz="quarter" idx="11"/>
          </p:nvPr>
        </p:nvSpPr>
        <p:spPr/>
        <p:txBody>
          <a:bodyPr/>
          <a:lstStyle/>
          <a:p>
            <a:r>
              <a:rPr lang="es-MX" smtClean="0"/>
              <a:t>1-20</a:t>
            </a:r>
            <a:endParaRPr lang="es-MX"/>
          </a:p>
        </p:txBody>
      </p:sp>
      <p:sp>
        <p:nvSpPr>
          <p:cNvPr id="2" name="1 Rectángulo"/>
          <p:cNvSpPr/>
          <p:nvPr/>
        </p:nvSpPr>
        <p:spPr>
          <a:xfrm>
            <a:off x="1115616" y="1997839"/>
            <a:ext cx="6696744" cy="1077218"/>
          </a:xfrm>
          <a:prstGeom prst="rect">
            <a:avLst/>
          </a:prstGeom>
        </p:spPr>
        <p:txBody>
          <a:bodyPr wrap="square">
            <a:spAutoFit/>
          </a:bodyPr>
          <a:lstStyle/>
          <a:p>
            <a:pPr algn="ctr"/>
            <a:endParaRPr lang="es-CL" sz="2400" b="1" u="sng" dirty="0" smtClean="0">
              <a:solidFill>
                <a:srgbClr val="FFC000"/>
              </a:solidFill>
            </a:endParaRPr>
          </a:p>
          <a:p>
            <a:pPr algn="ctr"/>
            <a:endParaRPr lang="es-CL" sz="2000" b="1" dirty="0" smtClean="0">
              <a:solidFill>
                <a:srgbClr val="FFC000"/>
              </a:solidFill>
            </a:endParaRPr>
          </a:p>
          <a:p>
            <a:pPr algn="ctr"/>
            <a:endParaRPr lang="es-CL" sz="2000" dirty="0">
              <a:solidFill>
                <a:srgbClr val="FFC000"/>
              </a:solidFill>
            </a:endParaRPr>
          </a:p>
        </p:txBody>
      </p:sp>
      <p:sp>
        <p:nvSpPr>
          <p:cNvPr id="3" name="2 Rectángulo"/>
          <p:cNvSpPr/>
          <p:nvPr/>
        </p:nvSpPr>
        <p:spPr>
          <a:xfrm>
            <a:off x="755576" y="889844"/>
            <a:ext cx="7704856" cy="5632311"/>
          </a:xfrm>
          <a:prstGeom prst="rect">
            <a:avLst/>
          </a:prstGeom>
        </p:spPr>
        <p:txBody>
          <a:bodyPr wrap="square">
            <a:spAutoFit/>
          </a:bodyPr>
          <a:lstStyle/>
          <a:p>
            <a:pPr algn="ctr"/>
            <a:endParaRPr lang="es-CL" dirty="0" smtClean="0">
              <a:solidFill>
                <a:srgbClr val="FFC000"/>
              </a:solidFill>
            </a:endParaRPr>
          </a:p>
          <a:p>
            <a:pPr algn="ctr"/>
            <a:endParaRPr lang="es-CL" dirty="0">
              <a:solidFill>
                <a:srgbClr val="FFC000"/>
              </a:solidFill>
            </a:endParaRPr>
          </a:p>
          <a:p>
            <a:pPr algn="ctr"/>
            <a:endParaRPr lang="es-CL" dirty="0" smtClean="0">
              <a:solidFill>
                <a:srgbClr val="FFC000"/>
              </a:solidFill>
            </a:endParaRPr>
          </a:p>
          <a:p>
            <a:pPr algn="ctr"/>
            <a:endParaRPr lang="es-CL" dirty="0">
              <a:solidFill>
                <a:srgbClr val="FFC000"/>
              </a:solidFill>
            </a:endParaRPr>
          </a:p>
          <a:p>
            <a:pPr algn="ctr"/>
            <a:endParaRPr lang="es-CL" dirty="0" smtClean="0">
              <a:solidFill>
                <a:srgbClr val="FFC000"/>
              </a:solidFill>
            </a:endParaRPr>
          </a:p>
          <a:p>
            <a:pPr algn="ctr"/>
            <a:r>
              <a:rPr lang="es-CL" b="1" dirty="0" smtClean="0">
                <a:solidFill>
                  <a:srgbClr val="FFC000"/>
                </a:solidFill>
              </a:rPr>
              <a:t>SEMINARIO </a:t>
            </a:r>
            <a:r>
              <a:rPr lang="es-CL" b="1" dirty="0">
                <a:solidFill>
                  <a:srgbClr val="FFC000"/>
                </a:solidFill>
              </a:rPr>
              <a:t>– TALLER NUEVA ESTRUCTURA DE PLANTAS Y SERVICIOS MUNICIPALES DE CALIDAD</a:t>
            </a:r>
          </a:p>
          <a:p>
            <a:pPr algn="ctr"/>
            <a:endParaRPr lang="es-CL" b="1" dirty="0">
              <a:solidFill>
                <a:srgbClr val="FFC000"/>
              </a:solidFill>
            </a:endParaRPr>
          </a:p>
          <a:p>
            <a:pPr algn="ctr"/>
            <a:r>
              <a:rPr lang="es-CL" b="1" dirty="0">
                <a:solidFill>
                  <a:srgbClr val="FFC000"/>
                </a:solidFill>
              </a:rPr>
              <a:t>PROCEDIMIENTOS PARA FIJAR O MODIFICAR PLANTAS DEL PERSONAL MUNICIPAL Y PARA LOS PROCESOS DE ENCASILLAMIENTO DEL PERSONAL DE LAS MUNICIPALIDADES (ARTÍCULOS N° 49° BIS Y N° 49 TER, L.O.C.M.)</a:t>
            </a:r>
          </a:p>
          <a:p>
            <a:pPr algn="ctr"/>
            <a:endParaRPr lang="es-CL" b="1" dirty="0">
              <a:solidFill>
                <a:srgbClr val="FFC000"/>
              </a:solidFill>
            </a:endParaRPr>
          </a:p>
          <a:p>
            <a:pPr algn="ctr"/>
            <a:r>
              <a:rPr lang="es-CL" b="1" dirty="0">
                <a:solidFill>
                  <a:srgbClr val="FFC000"/>
                </a:solidFill>
              </a:rPr>
              <a:t>JUAN CAMILO BUSTAMANTE</a:t>
            </a:r>
          </a:p>
          <a:p>
            <a:pPr algn="ctr"/>
            <a:r>
              <a:rPr lang="es-CL" b="1" dirty="0">
                <a:solidFill>
                  <a:srgbClr val="FFC000"/>
                </a:solidFill>
              </a:rPr>
              <a:t>ADMINISTRADOR PÚBLICO</a:t>
            </a:r>
          </a:p>
          <a:p>
            <a:pPr algn="ctr"/>
            <a:r>
              <a:rPr lang="es-CL" b="1" dirty="0">
                <a:solidFill>
                  <a:srgbClr val="FFC000"/>
                </a:solidFill>
              </a:rPr>
              <a:t>VICEPRESIDENTE NACIONAL DE ASEMUCH</a:t>
            </a:r>
          </a:p>
          <a:p>
            <a:pPr algn="ctr"/>
            <a:endParaRPr lang="es-CL" b="1" dirty="0">
              <a:solidFill>
                <a:srgbClr val="FFC000"/>
              </a:solidFill>
            </a:endParaRPr>
          </a:p>
          <a:p>
            <a:pPr algn="ctr"/>
            <a:r>
              <a:rPr lang="es-CL" b="1" dirty="0">
                <a:solidFill>
                  <a:srgbClr val="FFC000"/>
                </a:solidFill>
              </a:rPr>
              <a:t>LAS CRUCES – COMUNA DE EL TABO, V REGIÓN</a:t>
            </a:r>
          </a:p>
          <a:p>
            <a:pPr algn="ctr"/>
            <a:endParaRPr lang="es-CL" b="1" dirty="0">
              <a:solidFill>
                <a:srgbClr val="FFC000"/>
              </a:solidFill>
            </a:endParaRPr>
          </a:p>
          <a:p>
            <a:pPr algn="ctr"/>
            <a:r>
              <a:rPr lang="es-CL" b="1" dirty="0">
                <a:solidFill>
                  <a:srgbClr val="FFC000"/>
                </a:solidFill>
              </a:rPr>
              <a:t>MAYO DE 2017</a:t>
            </a:r>
          </a:p>
          <a:p>
            <a:endParaRPr lang="es-CL"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202034"/>
          </a:xfrm>
        </p:spPr>
        <p:txBody>
          <a:bodyPr>
            <a:normAutofit fontScale="90000"/>
          </a:bodyPr>
          <a:lstStyle/>
          <a:p>
            <a:endParaRPr lang="es-CL" dirty="0"/>
          </a:p>
        </p:txBody>
      </p:sp>
      <p:sp>
        <p:nvSpPr>
          <p:cNvPr id="3" name="2 Marcador de contenido"/>
          <p:cNvSpPr>
            <a:spLocks noGrp="1"/>
          </p:cNvSpPr>
          <p:nvPr>
            <p:ph idx="1"/>
          </p:nvPr>
        </p:nvSpPr>
        <p:spPr>
          <a:xfrm>
            <a:off x="467544" y="764704"/>
            <a:ext cx="8229600" cy="5433467"/>
          </a:xfrm>
        </p:spPr>
        <p:txBody>
          <a:bodyPr>
            <a:normAutofit lnSpcReduction="10000"/>
          </a:bodyPr>
          <a:lstStyle/>
          <a:p>
            <a:pPr marL="0" indent="0" algn="just">
              <a:buNone/>
            </a:pPr>
            <a:r>
              <a:rPr lang="es-CL" sz="1800" b="1" dirty="0">
                <a:solidFill>
                  <a:srgbClr val="FFC000"/>
                </a:solidFill>
              </a:rPr>
              <a:t>TENER PRESENTE ADEMAS:</a:t>
            </a:r>
          </a:p>
          <a:p>
            <a:pPr marL="0" indent="0" algn="just">
              <a:buNone/>
            </a:pPr>
            <a:endParaRPr lang="es-CL" sz="1800" b="1" dirty="0">
              <a:solidFill>
                <a:srgbClr val="FFC000"/>
              </a:solidFill>
            </a:endParaRPr>
          </a:p>
          <a:p>
            <a:pPr algn="just"/>
            <a:r>
              <a:rPr lang="es-CL" sz="1800" b="1" dirty="0" smtClean="0">
                <a:solidFill>
                  <a:srgbClr val="FFC000"/>
                </a:solidFill>
              </a:rPr>
              <a:t>El </a:t>
            </a:r>
            <a:r>
              <a:rPr lang="es-CL" sz="1800" b="1" dirty="0">
                <a:solidFill>
                  <a:srgbClr val="FFC000"/>
                </a:solidFill>
              </a:rPr>
              <a:t>artículo 82° de la LOCM, el pronunciamiento del concejo sobre las materias consignadas en la letra b) del artículo 79° (“Al concejo le corresponderá: b) Pronunciarse sobre las materias que enumera el artículo 65 de esta ley. Los concejales en la votación respectiva deberán expresar su voluntad, favorable o adversa, respecto de las materias sometidas a aprobación del concejo, a menos que les asista algún motivo o causa para inhabilitarse o abstenerse de emitir su voto, debiendo dejarse constancia de ello en el acta respectiva).</a:t>
            </a:r>
          </a:p>
          <a:p>
            <a:pPr algn="just"/>
            <a:endParaRPr lang="es-CL" sz="1800" b="1" dirty="0">
              <a:solidFill>
                <a:srgbClr val="FFC000"/>
              </a:solidFill>
            </a:endParaRPr>
          </a:p>
          <a:p>
            <a:pPr algn="just"/>
            <a:r>
              <a:rPr lang="es-CL" sz="1800" b="1" dirty="0" smtClean="0">
                <a:solidFill>
                  <a:srgbClr val="FFC000"/>
                </a:solidFill>
              </a:rPr>
              <a:t>Artículo </a:t>
            </a:r>
            <a:r>
              <a:rPr lang="es-CL" sz="1800" b="1" dirty="0">
                <a:solidFill>
                  <a:srgbClr val="FFC000"/>
                </a:solidFill>
              </a:rPr>
              <a:t>65° LOCM, El alcalde requerirá el acuerdo del concejo para: a) Aprobar el plan comunal de desarrollo y el presupuesto municipal, y sus modificaciones, como asimismo los presupuestos de salud y educación, los programas de inversión correspondientes y las políticas de recursos humanos, de prestación de servicios municipales y de concesiones, permisos y licitaciones</a:t>
            </a:r>
          </a:p>
          <a:p>
            <a:pPr algn="just"/>
            <a:endParaRPr lang="es-CL" sz="1800" b="1" dirty="0">
              <a:solidFill>
                <a:srgbClr val="FFC000"/>
              </a:solidFill>
            </a:endParaRPr>
          </a:p>
          <a:p>
            <a:pPr algn="just"/>
            <a:r>
              <a:rPr lang="es-CL" sz="1800" b="1" dirty="0" smtClean="0">
                <a:solidFill>
                  <a:srgbClr val="FFC000"/>
                </a:solidFill>
              </a:rPr>
              <a:t>El </a:t>
            </a:r>
            <a:r>
              <a:rPr lang="es-CL" sz="1800" b="1" dirty="0">
                <a:solidFill>
                  <a:srgbClr val="FFC000"/>
                </a:solidFill>
              </a:rPr>
              <a:t>pronunciamiento del concejo se realizará de la siguiente manera: a) El alcalde, en la primera semana de octubre, someterá a consideración del concejo las orientaciones globales del municipio, el presupuesto municipal y el programa anual, con sus metas y líneas de acción.</a:t>
            </a:r>
          </a:p>
          <a:p>
            <a:pPr algn="just"/>
            <a:endParaRPr lang="es-CL" sz="1800" dirty="0">
              <a:solidFill>
                <a:srgbClr val="FFC000"/>
              </a:solidFill>
            </a:endParaRPr>
          </a:p>
          <a:p>
            <a:pPr algn="just"/>
            <a:endParaRPr lang="es-CL" sz="1800" dirty="0">
              <a:solidFill>
                <a:srgbClr val="FFC000"/>
              </a:solidFill>
            </a:endParaRPr>
          </a:p>
        </p:txBody>
      </p:sp>
      <p:sp>
        <p:nvSpPr>
          <p:cNvPr id="4" name="3 Marcador de pie de página"/>
          <p:cNvSpPr>
            <a:spLocks noGrp="1"/>
          </p:cNvSpPr>
          <p:nvPr>
            <p:ph type="ftr" sz="quarter" idx="11"/>
          </p:nvPr>
        </p:nvSpPr>
        <p:spPr/>
        <p:txBody>
          <a:bodyPr/>
          <a:lstStyle/>
          <a:p>
            <a:r>
              <a:rPr lang="es-MX" smtClean="0"/>
              <a:t>1-20</a:t>
            </a:r>
            <a:endParaRPr lang="es-MX"/>
          </a:p>
        </p:txBody>
      </p:sp>
      <p:sp>
        <p:nvSpPr>
          <p:cNvPr id="5" name="4 Marcador de número de diapositiva"/>
          <p:cNvSpPr>
            <a:spLocks noGrp="1"/>
          </p:cNvSpPr>
          <p:nvPr>
            <p:ph type="sldNum" sz="quarter" idx="12"/>
          </p:nvPr>
        </p:nvSpPr>
        <p:spPr/>
        <p:txBody>
          <a:bodyPr/>
          <a:lstStyle/>
          <a:p>
            <a:fld id="{4C3AB509-86AC-47C3-BDE7-088088B76A63}" type="slidenum">
              <a:rPr lang="es-MX" smtClean="0"/>
              <a:pPr/>
              <a:t>10</a:t>
            </a:fld>
            <a:endParaRPr lang="es-MX"/>
          </a:p>
        </p:txBody>
      </p:sp>
    </p:spTree>
    <p:extLst>
      <p:ext uri="{BB962C8B-B14F-4D97-AF65-F5344CB8AC3E}">
        <p14:creationId xmlns:p14="http://schemas.microsoft.com/office/powerpoint/2010/main" val="9622717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30026"/>
          </a:xfrm>
        </p:spPr>
        <p:txBody>
          <a:bodyPr>
            <a:normAutofit fontScale="90000"/>
          </a:bodyPr>
          <a:lstStyle/>
          <a:p>
            <a:endParaRPr lang="es-CL" dirty="0"/>
          </a:p>
        </p:txBody>
      </p:sp>
      <p:sp>
        <p:nvSpPr>
          <p:cNvPr id="3" name="2 Marcador de contenido"/>
          <p:cNvSpPr>
            <a:spLocks noGrp="1"/>
          </p:cNvSpPr>
          <p:nvPr>
            <p:ph idx="1"/>
          </p:nvPr>
        </p:nvSpPr>
        <p:spPr>
          <a:xfrm>
            <a:off x="323528" y="620688"/>
            <a:ext cx="8229600" cy="5505475"/>
          </a:xfrm>
        </p:spPr>
        <p:txBody>
          <a:bodyPr>
            <a:normAutofit/>
          </a:bodyPr>
          <a:lstStyle/>
          <a:p>
            <a:pPr marL="0" indent="0">
              <a:buNone/>
            </a:pPr>
            <a:endParaRPr lang="es-CL" sz="1600" b="1" dirty="0" smtClean="0">
              <a:solidFill>
                <a:srgbClr val="FFC000"/>
              </a:solidFill>
            </a:endParaRPr>
          </a:p>
          <a:p>
            <a:r>
              <a:rPr lang="es-CL" sz="1800" b="1" dirty="0" smtClean="0">
                <a:solidFill>
                  <a:srgbClr val="FFC000"/>
                </a:solidFill>
              </a:rPr>
              <a:t>En </a:t>
            </a:r>
            <a:r>
              <a:rPr lang="es-CL" sz="1800" b="1" dirty="0">
                <a:solidFill>
                  <a:srgbClr val="FFC000"/>
                </a:solidFill>
              </a:rPr>
              <a:t>las orientaciones globales, se incluirán el plan comunal de desarrollo y sus modificaciones, el plan comunal de seguridad pública y sus actualizaciones, las políticas de servicios municipales, como, asimismo, las políticas y proyectos de inversión. </a:t>
            </a:r>
            <a:endParaRPr lang="es-CL" sz="1800" b="1" dirty="0" smtClean="0">
              <a:solidFill>
                <a:srgbClr val="FFC000"/>
              </a:solidFill>
            </a:endParaRPr>
          </a:p>
          <a:p>
            <a:pPr marL="0" indent="0">
              <a:buNone/>
            </a:pPr>
            <a:endParaRPr lang="es-CL" sz="1800" b="1" dirty="0" smtClean="0">
              <a:solidFill>
                <a:srgbClr val="FFC000"/>
              </a:solidFill>
            </a:endParaRPr>
          </a:p>
          <a:p>
            <a:r>
              <a:rPr lang="es-CL" sz="1800" b="1" dirty="0" smtClean="0">
                <a:solidFill>
                  <a:srgbClr val="FFC000"/>
                </a:solidFill>
              </a:rPr>
              <a:t>El </a:t>
            </a:r>
            <a:r>
              <a:rPr lang="es-CL" sz="1800" b="1" dirty="0">
                <a:solidFill>
                  <a:srgbClr val="FFC000"/>
                </a:solidFill>
              </a:rPr>
              <a:t>concejo deberá pronunciarse sobre todas estas materias antes del 15 de diciembre, luego de evacuadas las consultas por el consejo comunal de organizaciones de la sociedad civil, cuando corresponda</a:t>
            </a:r>
            <a:r>
              <a:rPr lang="es-CL" sz="1800" b="1" dirty="0" smtClean="0">
                <a:solidFill>
                  <a:srgbClr val="FFC000"/>
                </a:solidFill>
              </a:rPr>
              <a:t>. </a:t>
            </a:r>
          </a:p>
          <a:p>
            <a:pPr marL="0" indent="0">
              <a:buNone/>
            </a:pPr>
            <a:endParaRPr lang="es-CL" sz="1800" b="1" dirty="0" smtClean="0">
              <a:solidFill>
                <a:srgbClr val="FFC000"/>
              </a:solidFill>
            </a:endParaRPr>
          </a:p>
          <a:p>
            <a:r>
              <a:rPr lang="es-CL" sz="1800" b="1" dirty="0" smtClean="0">
                <a:solidFill>
                  <a:srgbClr val="FFC000"/>
                </a:solidFill>
              </a:rPr>
              <a:t>b</a:t>
            </a:r>
            <a:r>
              <a:rPr lang="es-CL" sz="1800" b="1" dirty="0">
                <a:solidFill>
                  <a:srgbClr val="FFC000"/>
                </a:solidFill>
              </a:rPr>
              <a:t>) El proyecto y las modificaciones del plan regulador comunal se regirán por los procedimientos específicos establecidos por las leyes vigentes</a:t>
            </a:r>
            <a:r>
              <a:rPr lang="es-CL" sz="1800" b="1" dirty="0" smtClean="0">
                <a:solidFill>
                  <a:srgbClr val="FFC000"/>
                </a:solidFill>
              </a:rPr>
              <a:t>. </a:t>
            </a:r>
          </a:p>
          <a:p>
            <a:pPr marL="0" indent="0">
              <a:buNone/>
            </a:pPr>
            <a:endParaRPr lang="es-CL" sz="1800" b="1" dirty="0" smtClean="0">
              <a:solidFill>
                <a:srgbClr val="FFC000"/>
              </a:solidFill>
            </a:endParaRPr>
          </a:p>
          <a:p>
            <a:r>
              <a:rPr lang="es-CL" sz="1800" b="1" dirty="0" smtClean="0">
                <a:solidFill>
                  <a:srgbClr val="FFC000"/>
                </a:solidFill>
              </a:rPr>
              <a:t>c</a:t>
            </a:r>
            <a:r>
              <a:rPr lang="es-CL" sz="1800" b="1" dirty="0">
                <a:solidFill>
                  <a:srgbClr val="FFC000"/>
                </a:solidFill>
              </a:rPr>
              <a:t>) En las demás materias, el pronunciamiento del concejo deberá emitirse dentro del plazo de veinte días, contado desde la fecha en que se dé cuenta del requerimiento formulado por el alcalde. </a:t>
            </a:r>
            <a:endParaRPr lang="es-CL" sz="1800" b="1" dirty="0" smtClean="0">
              <a:solidFill>
                <a:srgbClr val="FFC000"/>
              </a:solidFill>
            </a:endParaRPr>
          </a:p>
          <a:p>
            <a:r>
              <a:rPr lang="es-CL" sz="1800" b="1" dirty="0" smtClean="0">
                <a:solidFill>
                  <a:srgbClr val="FFC000"/>
                </a:solidFill>
              </a:rPr>
              <a:t>Si </a:t>
            </a:r>
            <a:r>
              <a:rPr lang="es-CL" sz="1800" b="1" dirty="0">
                <a:solidFill>
                  <a:srgbClr val="FFC000"/>
                </a:solidFill>
              </a:rPr>
              <a:t>los pronunciamientos del concejo no se produjeren dentro de los términos legales señalados, regirá lo propuesto por el alcalde.</a:t>
            </a:r>
          </a:p>
          <a:p>
            <a:endParaRPr lang="es-CL" sz="1600" b="1" dirty="0">
              <a:solidFill>
                <a:srgbClr val="FFC000"/>
              </a:solidFill>
            </a:endParaRPr>
          </a:p>
          <a:p>
            <a:endParaRPr lang="es-CL" sz="1600" dirty="0"/>
          </a:p>
        </p:txBody>
      </p:sp>
      <p:sp>
        <p:nvSpPr>
          <p:cNvPr id="4" name="3 Marcador de pie de página"/>
          <p:cNvSpPr>
            <a:spLocks noGrp="1"/>
          </p:cNvSpPr>
          <p:nvPr>
            <p:ph type="ftr" sz="quarter" idx="11"/>
          </p:nvPr>
        </p:nvSpPr>
        <p:spPr/>
        <p:txBody>
          <a:bodyPr/>
          <a:lstStyle/>
          <a:p>
            <a:r>
              <a:rPr lang="es-MX" smtClean="0"/>
              <a:t>1-20</a:t>
            </a:r>
            <a:endParaRPr lang="es-MX"/>
          </a:p>
        </p:txBody>
      </p:sp>
      <p:sp>
        <p:nvSpPr>
          <p:cNvPr id="5" name="4 Marcador de número de diapositiva"/>
          <p:cNvSpPr>
            <a:spLocks noGrp="1"/>
          </p:cNvSpPr>
          <p:nvPr>
            <p:ph type="sldNum" sz="quarter" idx="12"/>
          </p:nvPr>
        </p:nvSpPr>
        <p:spPr/>
        <p:txBody>
          <a:bodyPr/>
          <a:lstStyle/>
          <a:p>
            <a:fld id="{4C3AB509-86AC-47C3-BDE7-088088B76A63}" type="slidenum">
              <a:rPr lang="es-MX" smtClean="0"/>
              <a:pPr/>
              <a:t>11</a:t>
            </a:fld>
            <a:endParaRPr lang="es-MX"/>
          </a:p>
        </p:txBody>
      </p:sp>
    </p:spTree>
    <p:extLst>
      <p:ext uri="{BB962C8B-B14F-4D97-AF65-F5344CB8AC3E}">
        <p14:creationId xmlns:p14="http://schemas.microsoft.com/office/powerpoint/2010/main" val="25901494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202034"/>
          </a:xfrm>
        </p:spPr>
        <p:txBody>
          <a:bodyPr>
            <a:normAutofit fontScale="90000"/>
          </a:bodyPr>
          <a:lstStyle/>
          <a:p>
            <a:endParaRPr lang="es-CL" dirty="0"/>
          </a:p>
        </p:txBody>
      </p:sp>
      <p:sp>
        <p:nvSpPr>
          <p:cNvPr id="3" name="2 Marcador de contenido"/>
          <p:cNvSpPr>
            <a:spLocks noGrp="1"/>
          </p:cNvSpPr>
          <p:nvPr>
            <p:ph idx="1"/>
          </p:nvPr>
        </p:nvSpPr>
        <p:spPr>
          <a:xfrm>
            <a:off x="457200" y="692696"/>
            <a:ext cx="8229600" cy="5433467"/>
          </a:xfrm>
        </p:spPr>
        <p:txBody>
          <a:bodyPr>
            <a:normAutofit/>
          </a:bodyPr>
          <a:lstStyle/>
          <a:p>
            <a:pPr marL="0" indent="0" algn="just">
              <a:buNone/>
            </a:pPr>
            <a:r>
              <a:rPr lang="es-CL" sz="1800" b="1" dirty="0">
                <a:solidFill>
                  <a:srgbClr val="FFC000"/>
                </a:solidFill>
              </a:rPr>
              <a:t>e) EL PLAN COMUNAL DE SEGURIDAD PÚBLICA. (Modificación Ley 20.965, D.O. 04.11.2016.).</a:t>
            </a:r>
          </a:p>
          <a:p>
            <a:pPr algn="just"/>
            <a:endParaRPr lang="es-CL" sz="1800" b="1" dirty="0">
              <a:solidFill>
                <a:srgbClr val="FFC000"/>
              </a:solidFill>
            </a:endParaRPr>
          </a:p>
          <a:p>
            <a:pPr algn="just"/>
            <a:r>
              <a:rPr lang="es-CL" sz="1800" b="1" dirty="0" smtClean="0">
                <a:solidFill>
                  <a:srgbClr val="FFC000"/>
                </a:solidFill>
              </a:rPr>
              <a:t>Esta </a:t>
            </a:r>
            <a:r>
              <a:rPr lang="es-CL" sz="1800" b="1" dirty="0">
                <a:solidFill>
                  <a:srgbClr val="FFC000"/>
                </a:solidFill>
              </a:rPr>
              <a:t>ley, permite la creación de Consejos y Planes Comunales de Seguridad Pública, incorporando a LOCM el Título IV A., del Consejo Comunal de Seguridad Pública y el Plan Comunal de Seguridad Pública.  </a:t>
            </a:r>
            <a:endParaRPr lang="es-CL" sz="1800" b="1" dirty="0" smtClean="0">
              <a:solidFill>
                <a:srgbClr val="FFC000"/>
              </a:solidFill>
            </a:endParaRPr>
          </a:p>
          <a:p>
            <a:pPr algn="just"/>
            <a:r>
              <a:rPr lang="es-CL" sz="1800" b="1" dirty="0" smtClean="0">
                <a:solidFill>
                  <a:srgbClr val="FFC000"/>
                </a:solidFill>
              </a:rPr>
              <a:t>Incorpora </a:t>
            </a:r>
            <a:r>
              <a:rPr lang="es-CL" sz="1800" b="1" dirty="0">
                <a:solidFill>
                  <a:srgbClr val="FFC000"/>
                </a:solidFill>
              </a:rPr>
              <a:t>el Artículo 16° bis., que dispone que existirá un director de seguridad en todas aquellas comunas donde lo decida el concejo municipal, a proposición del </a:t>
            </a:r>
            <a:r>
              <a:rPr lang="es-CL" sz="1800" b="1" dirty="0" smtClean="0">
                <a:solidFill>
                  <a:srgbClr val="FFC000"/>
                </a:solidFill>
              </a:rPr>
              <a:t>alcalde.</a:t>
            </a:r>
          </a:p>
          <a:p>
            <a:pPr algn="just"/>
            <a:r>
              <a:rPr lang="es-CL" sz="1800" b="1" dirty="0" smtClean="0">
                <a:solidFill>
                  <a:srgbClr val="FFC000"/>
                </a:solidFill>
              </a:rPr>
              <a:t>Para </a:t>
            </a:r>
            <a:r>
              <a:rPr lang="es-CL" sz="1800" b="1" dirty="0">
                <a:solidFill>
                  <a:srgbClr val="FFC000"/>
                </a:solidFill>
              </a:rPr>
              <a:t>estos efectos, el alcalde estará facultado para crear dicho cargo y para proveerlo en el momento que decida, de acuerdo a la disponibilidad del presupuesto municipal. </a:t>
            </a:r>
            <a:endParaRPr lang="es-CL" sz="1800" b="1" dirty="0" smtClean="0">
              <a:solidFill>
                <a:srgbClr val="FFC000"/>
              </a:solidFill>
            </a:endParaRPr>
          </a:p>
          <a:p>
            <a:pPr algn="just"/>
            <a:r>
              <a:rPr lang="es-CL" sz="1800" b="1" dirty="0" smtClean="0">
                <a:solidFill>
                  <a:srgbClr val="FFC000"/>
                </a:solidFill>
              </a:rPr>
              <a:t>Para </a:t>
            </a:r>
            <a:r>
              <a:rPr lang="es-CL" sz="1800" b="1" dirty="0">
                <a:solidFill>
                  <a:srgbClr val="FFC000"/>
                </a:solidFill>
              </a:rPr>
              <a:t>desempeñar este cargo se requerirá estar en posesión de un título profesional o técnico de nivel superior otorgado por un establecimiento de educación superior del Estado o reconocidos por éste. 	El director de seguridad pública será designado por el alcalde y podrá ser removido por éste, sin perjuicio que rijan a su respecto, además, las causales de cesación de funciones aplicables al personal municipal. </a:t>
            </a:r>
          </a:p>
          <a:p>
            <a:endParaRPr lang="es-CL" sz="1800" dirty="0"/>
          </a:p>
        </p:txBody>
      </p:sp>
      <p:sp>
        <p:nvSpPr>
          <p:cNvPr id="4" name="3 Marcador de pie de página"/>
          <p:cNvSpPr>
            <a:spLocks noGrp="1"/>
          </p:cNvSpPr>
          <p:nvPr>
            <p:ph type="ftr" sz="quarter" idx="11"/>
          </p:nvPr>
        </p:nvSpPr>
        <p:spPr/>
        <p:txBody>
          <a:bodyPr/>
          <a:lstStyle/>
          <a:p>
            <a:r>
              <a:rPr lang="es-MX" smtClean="0"/>
              <a:t>1-20</a:t>
            </a:r>
            <a:endParaRPr lang="es-MX"/>
          </a:p>
        </p:txBody>
      </p:sp>
      <p:sp>
        <p:nvSpPr>
          <p:cNvPr id="5" name="4 Marcador de número de diapositiva"/>
          <p:cNvSpPr>
            <a:spLocks noGrp="1"/>
          </p:cNvSpPr>
          <p:nvPr>
            <p:ph type="sldNum" sz="quarter" idx="12"/>
          </p:nvPr>
        </p:nvSpPr>
        <p:spPr/>
        <p:txBody>
          <a:bodyPr/>
          <a:lstStyle/>
          <a:p>
            <a:fld id="{4C3AB509-86AC-47C3-BDE7-088088B76A63}" type="slidenum">
              <a:rPr lang="es-MX" smtClean="0"/>
              <a:pPr/>
              <a:t>12</a:t>
            </a:fld>
            <a:endParaRPr lang="es-MX"/>
          </a:p>
        </p:txBody>
      </p:sp>
    </p:spTree>
    <p:extLst>
      <p:ext uri="{BB962C8B-B14F-4D97-AF65-F5344CB8AC3E}">
        <p14:creationId xmlns:p14="http://schemas.microsoft.com/office/powerpoint/2010/main" val="33791663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smtClean="0"/>
              <a:t/>
            </a:r>
            <a:br>
              <a:rPr lang="es-CL" dirty="0" smtClean="0"/>
            </a:br>
            <a:r>
              <a:rPr lang="es-CL" dirty="0" smtClean="0"/>
              <a:t/>
            </a:r>
            <a:br>
              <a:rPr lang="es-CL" dirty="0" smtClean="0"/>
            </a:br>
            <a:r>
              <a:rPr lang="es-CL" dirty="0" smtClean="0"/>
              <a:t/>
            </a:r>
            <a:br>
              <a:rPr lang="es-CL" dirty="0" smtClean="0"/>
            </a:br>
            <a:r>
              <a:rPr lang="es-CL" dirty="0" smtClean="0"/>
              <a:t/>
            </a:r>
            <a:br>
              <a:rPr lang="es-CL" dirty="0" smtClean="0"/>
            </a:br>
            <a:r>
              <a:rPr lang="es-CL" dirty="0" smtClean="0"/>
              <a:t/>
            </a:r>
            <a:br>
              <a:rPr lang="es-CL" dirty="0" smtClean="0"/>
            </a:br>
            <a:endParaRPr lang="es-CL" dirty="0"/>
          </a:p>
        </p:txBody>
      </p:sp>
      <p:sp>
        <p:nvSpPr>
          <p:cNvPr id="3" name="2 CuadroTexto"/>
          <p:cNvSpPr txBox="1"/>
          <p:nvPr/>
        </p:nvSpPr>
        <p:spPr>
          <a:xfrm>
            <a:off x="478213" y="464298"/>
            <a:ext cx="8136904" cy="6463308"/>
          </a:xfrm>
          <a:prstGeom prst="rect">
            <a:avLst/>
          </a:prstGeom>
          <a:noFill/>
        </p:spPr>
        <p:txBody>
          <a:bodyPr wrap="square" rtlCol="0">
            <a:spAutoFit/>
          </a:bodyPr>
          <a:lstStyle/>
          <a:p>
            <a:pPr algn="just"/>
            <a:r>
              <a:rPr lang="es-CL" b="1" dirty="0">
                <a:solidFill>
                  <a:srgbClr val="FFC000"/>
                </a:solidFill>
              </a:rPr>
              <a:t>2.	FINANCIAMIENTO:</a:t>
            </a:r>
          </a:p>
          <a:p>
            <a:pPr algn="just"/>
            <a:endParaRPr lang="es-CL" dirty="0">
              <a:solidFill>
                <a:srgbClr val="FFC000"/>
              </a:solidFill>
            </a:endParaRPr>
          </a:p>
          <a:p>
            <a:pPr marL="285750" indent="-285750" algn="just">
              <a:buFont typeface="Arial" panose="020B0604020202020204" pitchFamily="34" charset="0"/>
              <a:buChar char="•"/>
            </a:pPr>
            <a:r>
              <a:rPr lang="es-CL" b="1" dirty="0" smtClean="0">
                <a:solidFill>
                  <a:srgbClr val="FFC000"/>
                </a:solidFill>
              </a:rPr>
              <a:t>El </a:t>
            </a:r>
            <a:r>
              <a:rPr lang="es-CL" b="1" dirty="0">
                <a:solidFill>
                  <a:srgbClr val="FFC000"/>
                </a:solidFill>
              </a:rPr>
              <a:t>Artículo 14° de la LOCM, dispone que las municipalidades gozarán de autonomía para la administración de sus finanzas y que para  garantizar el cumplimiento de los fines de las municipalidades y su adecuado funcionamiento, existirá un mecanismo de redistribución solidaria de recursos financieros entre las municipalidades del país, denominado Fondo Común Municipal</a:t>
            </a:r>
            <a:r>
              <a:rPr lang="es-CL" b="1" dirty="0" smtClean="0">
                <a:solidFill>
                  <a:srgbClr val="FFC000"/>
                </a:solidFill>
              </a:rPr>
              <a:t>.</a:t>
            </a:r>
          </a:p>
          <a:p>
            <a:pPr algn="just"/>
            <a:endParaRPr lang="es-CL" b="1" dirty="0" smtClean="0">
              <a:solidFill>
                <a:srgbClr val="FFC000"/>
              </a:solidFill>
            </a:endParaRPr>
          </a:p>
          <a:p>
            <a:pPr marL="285750" indent="-285750" algn="just">
              <a:buFont typeface="Arial" panose="020B0604020202020204" pitchFamily="34" charset="0"/>
              <a:buChar char="•"/>
            </a:pPr>
            <a:r>
              <a:rPr lang="es-CL" b="1" dirty="0" smtClean="0">
                <a:solidFill>
                  <a:srgbClr val="FFC000"/>
                </a:solidFill>
              </a:rPr>
              <a:t>La </a:t>
            </a:r>
            <a:r>
              <a:rPr lang="es-CL" b="1" dirty="0">
                <a:solidFill>
                  <a:srgbClr val="FFC000"/>
                </a:solidFill>
              </a:rPr>
              <a:t>norma determina los recursos por los cuales  estará integrado el FCM, entre los cuales está: 5.- El monto total del impuesto territorial que paguen los inmuebles fiscales afectos a dicho impuesto, conforme lo establece la Ley Nº 17.235; y por un aporte fiscal que se considerará anualmente en la Ley de Presupuestos, cuyo monto será equivalente en pesos a 218.000 unidades tributarias mensuales, a su valor del mes de agosto del año precedente</a:t>
            </a:r>
            <a:r>
              <a:rPr lang="es-CL" b="1" dirty="0" smtClean="0">
                <a:solidFill>
                  <a:srgbClr val="FFC000"/>
                </a:solidFill>
              </a:rPr>
              <a:t>. </a:t>
            </a:r>
          </a:p>
          <a:p>
            <a:pPr algn="just"/>
            <a:endParaRPr lang="es-CL" b="1" dirty="0" smtClean="0">
              <a:solidFill>
                <a:srgbClr val="FFC000"/>
              </a:solidFill>
            </a:endParaRPr>
          </a:p>
          <a:p>
            <a:pPr marL="285750" indent="-285750" algn="just">
              <a:buFont typeface="Arial" panose="020B0604020202020204" pitchFamily="34" charset="0"/>
              <a:buChar char="•"/>
            </a:pPr>
            <a:r>
              <a:rPr lang="es-CL" b="1" dirty="0" smtClean="0">
                <a:solidFill>
                  <a:srgbClr val="FFC000"/>
                </a:solidFill>
              </a:rPr>
              <a:t>El </a:t>
            </a:r>
            <a:r>
              <a:rPr lang="es-CL" b="1" dirty="0">
                <a:solidFill>
                  <a:srgbClr val="FFC000"/>
                </a:solidFill>
              </a:rPr>
              <a:t>artículo 4° N° 2 de la Ley N° 20.922, reemplazó el guarismo “ 218.000”  por el de “1.052.000</a:t>
            </a:r>
            <a:r>
              <a:rPr lang="es-CL" b="1" dirty="0" smtClean="0">
                <a:solidFill>
                  <a:srgbClr val="FFC000"/>
                </a:solidFill>
              </a:rPr>
              <a:t>”. </a:t>
            </a:r>
          </a:p>
          <a:p>
            <a:pPr algn="just"/>
            <a:endParaRPr lang="es-CL" b="1" dirty="0" smtClean="0">
              <a:solidFill>
                <a:srgbClr val="FFC000"/>
              </a:solidFill>
            </a:endParaRPr>
          </a:p>
          <a:p>
            <a:pPr marL="285750" indent="-285750" algn="just">
              <a:buFont typeface="Arial" panose="020B0604020202020204" pitchFamily="34" charset="0"/>
              <a:buChar char="•"/>
            </a:pPr>
            <a:r>
              <a:rPr lang="es-CL" b="1" dirty="0" smtClean="0">
                <a:solidFill>
                  <a:srgbClr val="FFC000"/>
                </a:solidFill>
              </a:rPr>
              <a:t>El </a:t>
            </a:r>
            <a:r>
              <a:rPr lang="es-CL" b="1" dirty="0">
                <a:solidFill>
                  <a:srgbClr val="FFC000"/>
                </a:solidFill>
              </a:rPr>
              <a:t>artículo noveno de las disposiciones transitorias de la Ley N° 20.922, dispone que esta modificación entrará en vigencia </a:t>
            </a:r>
            <a:r>
              <a:rPr lang="es-CL" b="1" u="sng" dirty="0">
                <a:solidFill>
                  <a:srgbClr val="FFC000"/>
                </a:solidFill>
              </a:rPr>
              <a:t>a contar del 1 de enero del año 2018.</a:t>
            </a:r>
          </a:p>
          <a:p>
            <a:pPr algn="just"/>
            <a:endParaRPr lang="es-CL" b="1" u="sng" dirty="0">
              <a:solidFill>
                <a:srgbClr val="FFC000"/>
              </a:solidFill>
            </a:endParaRPr>
          </a:p>
          <a:p>
            <a:pPr algn="just"/>
            <a:endParaRPr lang="es-CL" dirty="0" smtClean="0">
              <a:solidFill>
                <a:srgbClr val="FFC000"/>
              </a:solidFill>
            </a:endParaRPr>
          </a:p>
          <a:p>
            <a:pPr marL="285750" indent="-285750" algn="just">
              <a:buFont typeface="Arial" pitchFamily="34" charset="0"/>
              <a:buChar char="•"/>
            </a:pPr>
            <a:endParaRPr lang="es-CL" dirty="0">
              <a:solidFill>
                <a:srgbClr val="FFC000"/>
              </a:solidFill>
            </a:endParaRPr>
          </a:p>
        </p:txBody>
      </p:sp>
      <p:sp>
        <p:nvSpPr>
          <p:cNvPr id="4" name="3 Marcador de número de diapositiva"/>
          <p:cNvSpPr>
            <a:spLocks noGrp="1"/>
          </p:cNvSpPr>
          <p:nvPr>
            <p:ph type="sldNum" sz="quarter" idx="12"/>
          </p:nvPr>
        </p:nvSpPr>
        <p:spPr>
          <a:xfrm>
            <a:off x="6553200" y="6448251"/>
            <a:ext cx="2133600" cy="365125"/>
          </a:xfrm>
        </p:spPr>
        <p:txBody>
          <a:bodyPr/>
          <a:lstStyle/>
          <a:p>
            <a:endParaRPr lang="es-MX" dirty="0" smtClean="0"/>
          </a:p>
          <a:p>
            <a:endParaRPr lang="es-MX" dirty="0"/>
          </a:p>
        </p:txBody>
      </p:sp>
      <p:sp>
        <p:nvSpPr>
          <p:cNvPr id="5" name="4 Marcador de pie de página"/>
          <p:cNvSpPr>
            <a:spLocks noGrp="1"/>
          </p:cNvSpPr>
          <p:nvPr>
            <p:ph type="ftr" sz="quarter" idx="11"/>
          </p:nvPr>
        </p:nvSpPr>
        <p:spPr/>
        <p:txBody>
          <a:bodyPr/>
          <a:lstStyle/>
          <a:p>
            <a:r>
              <a:rPr lang="es-MX" smtClean="0"/>
              <a:t>1-20</a:t>
            </a:r>
            <a:endParaRPr lang="es-MX"/>
          </a:p>
        </p:txBody>
      </p:sp>
    </p:spTree>
    <p:extLst>
      <p:ext uri="{BB962C8B-B14F-4D97-AF65-F5344CB8AC3E}">
        <p14:creationId xmlns:p14="http://schemas.microsoft.com/office/powerpoint/2010/main" val="38296347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95536" y="260648"/>
            <a:ext cx="8280920" cy="6309420"/>
          </a:xfrm>
          <a:prstGeom prst="rect">
            <a:avLst/>
          </a:prstGeom>
          <a:noFill/>
        </p:spPr>
        <p:txBody>
          <a:bodyPr wrap="square" rtlCol="0">
            <a:spAutoFit/>
          </a:bodyPr>
          <a:lstStyle/>
          <a:p>
            <a:pPr lvl="0" algn="just"/>
            <a:r>
              <a:rPr lang="es-CL" b="1" dirty="0">
                <a:solidFill>
                  <a:srgbClr val="FFC000"/>
                </a:solidFill>
              </a:rPr>
              <a:t>3.	ORGANIZACIÓN INTERNA:</a:t>
            </a:r>
          </a:p>
          <a:p>
            <a:pPr lvl="0" algn="just"/>
            <a:endParaRPr lang="es-CL" b="1" dirty="0">
              <a:solidFill>
                <a:srgbClr val="FFC000"/>
              </a:solidFill>
            </a:endParaRPr>
          </a:p>
          <a:p>
            <a:pPr lvl="0" algn="just"/>
            <a:r>
              <a:rPr lang="es-CL" sz="1600" b="1" dirty="0" smtClean="0">
                <a:solidFill>
                  <a:srgbClr val="FFC000"/>
                </a:solidFill>
              </a:rPr>
              <a:t>LO </a:t>
            </a:r>
            <a:r>
              <a:rPr lang="es-CL" sz="1600" b="1" dirty="0">
                <a:solidFill>
                  <a:srgbClr val="FFC000"/>
                </a:solidFill>
              </a:rPr>
              <a:t>DISPUESTO EN EL ARTÍCULO 15° DE LA LOCM:</a:t>
            </a:r>
          </a:p>
          <a:p>
            <a:pPr lvl="0" algn="just"/>
            <a:endParaRPr lang="es-CL" sz="1600" b="1" dirty="0">
              <a:solidFill>
                <a:srgbClr val="FFC000"/>
              </a:solidFill>
            </a:endParaRPr>
          </a:p>
          <a:p>
            <a:pPr marL="285750" lvl="0" indent="-285750" algn="just">
              <a:buFont typeface="Arial" panose="020B0604020202020204" pitchFamily="34" charset="0"/>
              <a:buChar char="•"/>
            </a:pPr>
            <a:r>
              <a:rPr lang="es-CL" sz="1600" b="1" dirty="0" smtClean="0">
                <a:solidFill>
                  <a:srgbClr val="FFC000"/>
                </a:solidFill>
              </a:rPr>
              <a:t>Las </a:t>
            </a:r>
            <a:r>
              <a:rPr lang="es-CL" sz="1600" b="1" dirty="0">
                <a:solidFill>
                  <a:srgbClr val="FFC000"/>
                </a:solidFill>
              </a:rPr>
              <a:t>funciones y atribuciones de las municipalidades serán ejercidas por el alcalde y por el concejo y que para ello las municipalidades dispondrán de una Secretaría Municipal, de una Secretaría Comunal de Planificación y de otras unidades encargadas del cumplimiento de funciones de prestación de servicios y de administración interna, relacionadas con el desarrollo comunitario, obras municipales, aseo y ornato, tránsito y transporte públicos, administración y finanzas, asesoría jurídica y control. </a:t>
            </a:r>
            <a:endParaRPr lang="es-CL" sz="1600" b="1" dirty="0" smtClean="0">
              <a:solidFill>
                <a:srgbClr val="FFC000"/>
              </a:solidFill>
            </a:endParaRPr>
          </a:p>
          <a:p>
            <a:pPr lvl="0" algn="just"/>
            <a:endParaRPr lang="es-CL" sz="1600" b="1" dirty="0">
              <a:solidFill>
                <a:srgbClr val="FFC000"/>
              </a:solidFill>
            </a:endParaRPr>
          </a:p>
          <a:p>
            <a:pPr marL="285750" lvl="0" indent="-285750" algn="just">
              <a:buFont typeface="Arial" panose="020B0604020202020204" pitchFamily="34" charset="0"/>
              <a:buChar char="•"/>
            </a:pPr>
            <a:r>
              <a:rPr lang="es-CL" sz="1600" b="1" dirty="0" smtClean="0">
                <a:solidFill>
                  <a:srgbClr val="FFC000"/>
                </a:solidFill>
              </a:rPr>
              <a:t>Dichas </a:t>
            </a:r>
            <a:r>
              <a:rPr lang="es-CL" sz="1600" b="1" dirty="0">
                <a:solidFill>
                  <a:srgbClr val="FFC000"/>
                </a:solidFill>
              </a:rPr>
              <a:t>unidades sólo podrán recibir la denominación de Dirección, Departamento, Sección u Oficina. </a:t>
            </a:r>
          </a:p>
          <a:p>
            <a:pPr lvl="0" algn="just"/>
            <a:endParaRPr lang="es-CL" sz="1600" b="1" dirty="0">
              <a:solidFill>
                <a:srgbClr val="FFC000"/>
              </a:solidFill>
            </a:endParaRPr>
          </a:p>
          <a:p>
            <a:pPr lvl="0" algn="just"/>
            <a:r>
              <a:rPr lang="es-CL" sz="1600" b="1" dirty="0">
                <a:solidFill>
                  <a:srgbClr val="FFC000"/>
                </a:solidFill>
              </a:rPr>
              <a:t>LO DISPUESTO EN EL ARTÍCULO 16° DE LA LOCM:</a:t>
            </a:r>
          </a:p>
          <a:p>
            <a:pPr lvl="0" algn="just"/>
            <a:endParaRPr lang="es-CL" sz="1600" b="1" dirty="0">
              <a:solidFill>
                <a:srgbClr val="FFC000"/>
              </a:solidFill>
            </a:endParaRPr>
          </a:p>
          <a:p>
            <a:pPr marL="285750" lvl="0" indent="-285750" algn="just">
              <a:buFont typeface="Arial" panose="020B0604020202020204" pitchFamily="34" charset="0"/>
              <a:buChar char="•"/>
            </a:pPr>
            <a:r>
              <a:rPr lang="es-CL" sz="1600" b="1" dirty="0" smtClean="0">
                <a:solidFill>
                  <a:srgbClr val="FFC000"/>
                </a:solidFill>
              </a:rPr>
              <a:t>Sin </a:t>
            </a:r>
            <a:r>
              <a:rPr lang="es-CL" sz="1600" b="1" dirty="0">
                <a:solidFill>
                  <a:srgbClr val="FFC000"/>
                </a:solidFill>
              </a:rPr>
              <a:t>perjuicio de lo dispuesto en el artículo 15, la organización interna de las municipalidades deberá considerar, a lo menos, las siguientes unidades: Secretaría Municipal, Secretaría Comunal de Planificación, Unidad de Desarrollo Comunitario, Unidad de Administración y Finanzas y Unidad de Control. (Ley 20.742, artículo 1, N° 1, D.O. 01/04/2014</a:t>
            </a:r>
            <a:r>
              <a:rPr lang="es-CL" sz="1600" b="1" dirty="0" smtClean="0">
                <a:solidFill>
                  <a:srgbClr val="FFC000"/>
                </a:solidFill>
              </a:rPr>
              <a:t>).</a:t>
            </a:r>
          </a:p>
          <a:p>
            <a:pPr lvl="0" algn="just"/>
            <a:endParaRPr lang="es-CL" sz="1600" b="1" dirty="0">
              <a:solidFill>
                <a:srgbClr val="FFC000"/>
              </a:solidFill>
            </a:endParaRPr>
          </a:p>
          <a:p>
            <a:pPr marL="285750" lvl="0" indent="-285750" algn="just">
              <a:buFont typeface="Arial" panose="020B0604020202020204" pitchFamily="34" charset="0"/>
              <a:buChar char="•"/>
            </a:pPr>
            <a:r>
              <a:rPr lang="es-CL" sz="1600" b="1" dirty="0" smtClean="0">
                <a:solidFill>
                  <a:srgbClr val="FFC000"/>
                </a:solidFill>
              </a:rPr>
              <a:t>Para </a:t>
            </a:r>
            <a:r>
              <a:rPr lang="es-CL" sz="1600" b="1" dirty="0">
                <a:solidFill>
                  <a:srgbClr val="FFC000"/>
                </a:solidFill>
              </a:rPr>
              <a:t>efectos de lo dispuesto en el inciso anterior, aquellas municipalidades cuyas plantas funcionarias no consideren en el escalafón directivo los cargos señalados en el inciso precedente, el alcalde estará facultado para crearlos, debiendo, al efecto, sujetarse a las normas sobre selección directiva que la ley dispone.</a:t>
            </a:r>
          </a:p>
        </p:txBody>
      </p:sp>
      <p:sp>
        <p:nvSpPr>
          <p:cNvPr id="3" name="2 Marcador de número de diapositiva"/>
          <p:cNvSpPr>
            <a:spLocks noGrp="1"/>
          </p:cNvSpPr>
          <p:nvPr>
            <p:ph type="sldNum" sz="quarter" idx="12"/>
          </p:nvPr>
        </p:nvSpPr>
        <p:spPr/>
        <p:txBody>
          <a:bodyPr/>
          <a:lstStyle/>
          <a:p>
            <a:fld id="{4C3AB509-86AC-47C3-BDE7-088088B76A63}" type="slidenum">
              <a:rPr lang="es-MX" smtClean="0"/>
              <a:pPr/>
              <a:t>14</a:t>
            </a:fld>
            <a:endParaRPr lang="es-MX"/>
          </a:p>
        </p:txBody>
      </p:sp>
      <p:sp>
        <p:nvSpPr>
          <p:cNvPr id="5" name="4 Marcador de pie de página"/>
          <p:cNvSpPr>
            <a:spLocks noGrp="1"/>
          </p:cNvSpPr>
          <p:nvPr>
            <p:ph type="ftr" sz="quarter" idx="11"/>
          </p:nvPr>
        </p:nvSpPr>
        <p:spPr/>
        <p:txBody>
          <a:bodyPr/>
          <a:lstStyle/>
          <a:p>
            <a:r>
              <a:rPr lang="es-MX" smtClean="0"/>
              <a:t>1-20</a:t>
            </a:r>
            <a:endParaRPr lang="es-MX"/>
          </a:p>
        </p:txBody>
      </p:sp>
    </p:spTree>
    <p:extLst>
      <p:ext uri="{BB962C8B-B14F-4D97-AF65-F5344CB8AC3E}">
        <p14:creationId xmlns:p14="http://schemas.microsoft.com/office/powerpoint/2010/main" val="24384735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251520" y="2845971"/>
            <a:ext cx="8496944"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buFont typeface="Arial" pitchFamily="34" charset="0"/>
              <a:buChar char="•"/>
            </a:pPr>
            <a:endParaRPr lang="es-ES" sz="1600" dirty="0" smtClean="0">
              <a:solidFill>
                <a:schemeClr val="bg1"/>
              </a:solidFill>
              <a:latin typeface="Arial" pitchFamily="34" charset="0"/>
              <a:cs typeface="Arial" pitchFamily="34" charset="0"/>
            </a:endParaRPr>
          </a:p>
          <a:p>
            <a:pPr>
              <a:buFont typeface="Arial" pitchFamily="34" charset="0"/>
              <a:buChar char="•"/>
            </a:pPr>
            <a:endParaRPr lang="es-MX" sz="1600" dirty="0">
              <a:solidFill>
                <a:schemeClr val="bg1"/>
              </a:solidFill>
              <a:latin typeface="Arial" pitchFamily="34" charset="0"/>
              <a:cs typeface="Arial" pitchFamily="34" charset="0"/>
            </a:endParaRPr>
          </a:p>
          <a:p>
            <a:pPr lvl="0">
              <a:buFont typeface="Arial" pitchFamily="34" charset="0"/>
              <a:buChar char="•"/>
            </a:pPr>
            <a:endParaRPr lang="es-MX" sz="1600" dirty="0">
              <a:solidFill>
                <a:schemeClr val="bg1"/>
              </a:solidFill>
              <a:latin typeface="Arial" pitchFamily="34"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s-ES" sz="1600" b="1" u="sng" dirty="0">
              <a:solidFill>
                <a:schemeClr val="bg1"/>
              </a:solidFill>
              <a:latin typeface="Arial" pitchFamily="34"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ES" sz="1600" b="0" i="0" u="none" strike="noStrike" cap="none" normalizeH="0" baseline="0" dirty="0" smtClean="0">
              <a:ln>
                <a:noFill/>
              </a:ln>
              <a:solidFill>
                <a:schemeClr val="bg1"/>
              </a:solidFill>
              <a:effectLst/>
              <a:latin typeface="Arial" pitchFamily="34" charset="0"/>
              <a:cs typeface="Arial" pitchFamily="34" charset="0"/>
            </a:endParaRPr>
          </a:p>
        </p:txBody>
      </p:sp>
      <p:sp>
        <p:nvSpPr>
          <p:cNvPr id="8" name="7 CuadroTexto"/>
          <p:cNvSpPr txBox="1"/>
          <p:nvPr/>
        </p:nvSpPr>
        <p:spPr>
          <a:xfrm>
            <a:off x="395536" y="476672"/>
            <a:ext cx="8496944" cy="6186309"/>
          </a:xfrm>
          <a:prstGeom prst="rect">
            <a:avLst/>
          </a:prstGeom>
          <a:noFill/>
        </p:spPr>
        <p:txBody>
          <a:bodyPr wrap="square" rtlCol="0">
            <a:spAutoFit/>
          </a:bodyPr>
          <a:lstStyle/>
          <a:p>
            <a:pPr marL="285750" lvl="0" indent="-285750" algn="just">
              <a:buFont typeface="Arial" panose="020B0604020202020204" pitchFamily="34" charset="0"/>
              <a:buChar char="•"/>
            </a:pPr>
            <a:r>
              <a:rPr lang="es-CL" b="1" dirty="0" smtClean="0">
                <a:solidFill>
                  <a:srgbClr val="FFC000"/>
                </a:solidFill>
              </a:rPr>
              <a:t>Dichos </a:t>
            </a:r>
            <a:r>
              <a:rPr lang="es-CL" b="1" dirty="0">
                <a:solidFill>
                  <a:srgbClr val="FFC000"/>
                </a:solidFill>
              </a:rPr>
              <a:t>cargos tendrán dos grados inmediatamente inferiores a aquel que le corresponde al alcalde en la municipalidad respectiva, y </a:t>
            </a:r>
            <a:endParaRPr lang="es-CL" b="1" dirty="0" smtClean="0">
              <a:solidFill>
                <a:srgbClr val="FFC000"/>
              </a:solidFill>
            </a:endParaRPr>
          </a:p>
          <a:p>
            <a:pPr marL="285750" lvl="0" indent="-285750" algn="just">
              <a:buFont typeface="Arial" panose="020B0604020202020204" pitchFamily="34" charset="0"/>
              <a:buChar char="•"/>
            </a:pPr>
            <a:r>
              <a:rPr lang="es-CL" b="1" dirty="0" smtClean="0">
                <a:solidFill>
                  <a:srgbClr val="FFC000"/>
                </a:solidFill>
              </a:rPr>
              <a:t>Aquellos </a:t>
            </a:r>
            <a:r>
              <a:rPr lang="es-CL" b="1" dirty="0">
                <a:solidFill>
                  <a:srgbClr val="FFC000"/>
                </a:solidFill>
              </a:rPr>
              <a:t>señalados en el artículo 47 mantendrán la calidad de exclusiva </a:t>
            </a:r>
            <a:r>
              <a:rPr lang="es-CL" b="1" dirty="0" smtClean="0">
                <a:solidFill>
                  <a:srgbClr val="FFC000"/>
                </a:solidFill>
              </a:rPr>
              <a:t>confianza.</a:t>
            </a:r>
          </a:p>
          <a:p>
            <a:pPr marL="285750" lvl="0" indent="-285750" algn="just">
              <a:buFont typeface="Arial" panose="020B0604020202020204" pitchFamily="34" charset="0"/>
              <a:buChar char="•"/>
            </a:pPr>
            <a:r>
              <a:rPr lang="es-CL" b="1" dirty="0" smtClean="0">
                <a:solidFill>
                  <a:srgbClr val="FFC000"/>
                </a:solidFill>
              </a:rPr>
              <a:t>En </a:t>
            </a:r>
            <a:r>
              <a:rPr lang="es-CL" b="1" dirty="0">
                <a:solidFill>
                  <a:srgbClr val="FFC000"/>
                </a:solidFill>
              </a:rPr>
              <a:t>aquellas comunas que tengan más de cien mil habitantes deberán considerarse, también, las unidades encargadas de cada una de las demás funciones genéricas señaladas en el artículo precedente. </a:t>
            </a:r>
          </a:p>
          <a:p>
            <a:pPr lvl="0" algn="just"/>
            <a:endParaRPr lang="es-CL" b="1" dirty="0">
              <a:solidFill>
                <a:srgbClr val="FFC000"/>
              </a:solidFill>
            </a:endParaRPr>
          </a:p>
          <a:p>
            <a:pPr lvl="0" algn="just"/>
            <a:r>
              <a:rPr lang="es-CL" b="1" dirty="0">
                <a:solidFill>
                  <a:srgbClr val="FFC000"/>
                </a:solidFill>
              </a:rPr>
              <a:t>LO DISPUESTO EN EL ARTÍCULO 16°, BIS DE LA LOCM:</a:t>
            </a:r>
          </a:p>
          <a:p>
            <a:pPr lvl="0" algn="just"/>
            <a:endParaRPr lang="es-CL" b="1" dirty="0">
              <a:solidFill>
                <a:srgbClr val="FFC000"/>
              </a:solidFill>
            </a:endParaRPr>
          </a:p>
          <a:p>
            <a:pPr marL="285750" lvl="0" indent="-285750" algn="just">
              <a:buFont typeface="Arial" panose="020B0604020202020204" pitchFamily="34" charset="0"/>
              <a:buChar char="•"/>
            </a:pPr>
            <a:r>
              <a:rPr lang="es-CL" b="1" dirty="0" smtClean="0">
                <a:solidFill>
                  <a:srgbClr val="FFC000"/>
                </a:solidFill>
              </a:rPr>
              <a:t>Existirá </a:t>
            </a:r>
            <a:r>
              <a:rPr lang="es-CL" b="1" dirty="0">
                <a:solidFill>
                  <a:srgbClr val="FFC000"/>
                </a:solidFill>
              </a:rPr>
              <a:t>un director de seguridad en todas aquellas comunas donde lo decida el concejo municipal, a proposición del alcalde. (Ley 20.965, artículo 1, N° 4, D.O. 01/11/2016).  Para estos efectos, el alcalde estará facultado para crear dicho cargo y para proveerlo en el momento que decida, de acuerdo a la disponibilidad del presupuesto municipal. </a:t>
            </a:r>
          </a:p>
          <a:p>
            <a:pPr lvl="0" algn="just"/>
            <a:endParaRPr lang="es-CL" b="1" dirty="0">
              <a:solidFill>
                <a:srgbClr val="FFC000"/>
              </a:solidFill>
            </a:endParaRPr>
          </a:p>
          <a:p>
            <a:pPr lvl="0" algn="just"/>
            <a:r>
              <a:rPr lang="es-CL" b="1" dirty="0">
                <a:solidFill>
                  <a:srgbClr val="FFC000"/>
                </a:solidFill>
              </a:rPr>
              <a:t>LO DISPUESTO EN EL ARTÍCULO 17° DE LA LOCM:</a:t>
            </a:r>
          </a:p>
          <a:p>
            <a:pPr lvl="0" algn="just"/>
            <a:endParaRPr lang="es-CL" b="1" dirty="0">
              <a:solidFill>
                <a:srgbClr val="FFC000"/>
              </a:solidFill>
            </a:endParaRPr>
          </a:p>
          <a:p>
            <a:pPr marL="285750" lvl="0" indent="-285750" algn="just">
              <a:buFont typeface="Arial" panose="020B0604020202020204" pitchFamily="34" charset="0"/>
              <a:buChar char="•"/>
            </a:pPr>
            <a:r>
              <a:rPr lang="es-CL" b="1" dirty="0" smtClean="0">
                <a:solidFill>
                  <a:srgbClr val="FFC000"/>
                </a:solidFill>
              </a:rPr>
              <a:t>Las </a:t>
            </a:r>
            <a:r>
              <a:rPr lang="es-CL" b="1" dirty="0">
                <a:solidFill>
                  <a:srgbClr val="FFC000"/>
                </a:solidFill>
              </a:rPr>
              <a:t>municipalidades de comunas con menos de cien mil habitantes podrán refundir, en una sola unidad, dos o más funciones genéricas, cuando las necesidades y características de la comuna respectiva así lo requieran. </a:t>
            </a:r>
          </a:p>
          <a:p>
            <a:pPr marL="285750" lvl="0" indent="-285750" algn="just">
              <a:buFont typeface="Arial" panose="020B0604020202020204" pitchFamily="34" charset="0"/>
              <a:buChar char="•"/>
            </a:pPr>
            <a:r>
              <a:rPr lang="es-CL" b="1" dirty="0" smtClean="0">
                <a:solidFill>
                  <a:srgbClr val="FFC000"/>
                </a:solidFill>
              </a:rPr>
              <a:t>Esta </a:t>
            </a:r>
            <a:r>
              <a:rPr lang="es-CL" b="1" dirty="0">
                <a:solidFill>
                  <a:srgbClr val="FFC000"/>
                </a:solidFill>
              </a:rPr>
              <a:t>facultad no podrá ejercerse respecto de las unidades mínimas señaladas en el artículo anterior (artículo 16°).</a:t>
            </a:r>
          </a:p>
        </p:txBody>
      </p:sp>
      <p:sp>
        <p:nvSpPr>
          <p:cNvPr id="4" name="3 Marcador de número de diapositiva"/>
          <p:cNvSpPr>
            <a:spLocks noGrp="1"/>
          </p:cNvSpPr>
          <p:nvPr>
            <p:ph type="sldNum" sz="quarter" idx="12"/>
          </p:nvPr>
        </p:nvSpPr>
        <p:spPr/>
        <p:txBody>
          <a:bodyPr/>
          <a:lstStyle/>
          <a:p>
            <a:fld id="{4C3AB509-86AC-47C3-BDE7-088088B76A63}" type="slidenum">
              <a:rPr lang="es-MX" smtClean="0"/>
              <a:pPr/>
              <a:t>15</a:t>
            </a:fld>
            <a:endParaRPr lang="es-MX"/>
          </a:p>
        </p:txBody>
      </p:sp>
      <p:sp>
        <p:nvSpPr>
          <p:cNvPr id="5" name="4 Marcador de pie de página"/>
          <p:cNvSpPr>
            <a:spLocks noGrp="1"/>
          </p:cNvSpPr>
          <p:nvPr>
            <p:ph type="ftr" sz="quarter" idx="11"/>
          </p:nvPr>
        </p:nvSpPr>
        <p:spPr/>
        <p:txBody>
          <a:bodyPr/>
          <a:lstStyle/>
          <a:p>
            <a:r>
              <a:rPr lang="es-MX" dirty="0" smtClean="0"/>
              <a:t>1-20</a:t>
            </a:r>
            <a:endParaRPr lang="es-MX"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251520" y="1111384"/>
            <a:ext cx="8496944"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s-ES" sz="1600" b="1" dirty="0" smtClean="0">
              <a:solidFill>
                <a:srgbClr val="FFC000"/>
              </a:solidFill>
              <a:latin typeface="Arial" pitchFamily="34" charset="0"/>
              <a:cs typeface="Arial" pitchFamily="34" charset="0"/>
            </a:endParaRPr>
          </a:p>
          <a:p>
            <a:endParaRPr lang="es-ES" sz="1600" b="1" dirty="0" smtClean="0">
              <a:solidFill>
                <a:srgbClr val="FFC000"/>
              </a:solidFill>
              <a:latin typeface="Arial" pitchFamily="34" charset="0"/>
              <a:cs typeface="Arial" pitchFamily="34" charset="0"/>
            </a:endParaRPr>
          </a:p>
          <a:p>
            <a:endParaRPr lang="es-ES" sz="1600" b="1" dirty="0" smtClean="0">
              <a:solidFill>
                <a:srgbClr val="FFC000"/>
              </a:solidFill>
              <a:latin typeface="Arial" pitchFamily="34" charset="0"/>
              <a:cs typeface="Arial" pitchFamily="34" charset="0"/>
            </a:endParaRPr>
          </a:p>
          <a:p>
            <a:endParaRPr lang="es-ES" sz="1600" b="1" dirty="0" smtClean="0">
              <a:solidFill>
                <a:srgbClr val="FFC000"/>
              </a:solidFill>
              <a:latin typeface="Arial" pitchFamily="34" charset="0"/>
              <a:cs typeface="Arial" pitchFamily="34" charset="0"/>
            </a:endParaRPr>
          </a:p>
          <a:p>
            <a:endParaRPr lang="es-ES" sz="1600" b="1" dirty="0" smtClean="0">
              <a:solidFill>
                <a:srgbClr val="FFC000"/>
              </a:solidFill>
              <a:latin typeface="Arial" pitchFamily="34" charset="0"/>
              <a:cs typeface="Arial" pitchFamily="34" charset="0"/>
            </a:endParaRPr>
          </a:p>
          <a:p>
            <a:endParaRPr lang="es-ES" sz="1600" b="1" dirty="0" smtClean="0">
              <a:solidFill>
                <a:srgbClr val="FFC000"/>
              </a:solidFill>
              <a:latin typeface="Arial" pitchFamily="34" charset="0"/>
              <a:cs typeface="Arial" pitchFamily="34" charset="0"/>
            </a:endParaRPr>
          </a:p>
          <a:p>
            <a:endParaRPr lang="es-ES" sz="1600" b="1" dirty="0" smtClean="0">
              <a:solidFill>
                <a:srgbClr val="FFC000"/>
              </a:solidFill>
              <a:latin typeface="Arial" pitchFamily="34" charset="0"/>
              <a:cs typeface="Arial" pitchFamily="34" charset="0"/>
            </a:endParaRPr>
          </a:p>
          <a:p>
            <a:endParaRPr lang="es-MX" sz="1600" b="1" dirty="0">
              <a:solidFill>
                <a:schemeClr val="bg1"/>
              </a:solidFill>
              <a:latin typeface="Arial" pitchFamily="34" charset="0"/>
              <a:cs typeface="Arial" pitchFamily="34" charset="0"/>
            </a:endParaRPr>
          </a:p>
          <a:p>
            <a:pPr lvl="0"/>
            <a:endParaRPr lang="es-MX" sz="1600" dirty="0">
              <a:solidFill>
                <a:schemeClr val="bg1"/>
              </a:solidFill>
              <a:latin typeface="Arial" pitchFamily="34" charset="0"/>
              <a:cs typeface="Arial" pitchFamily="34" charset="0"/>
            </a:endParaRPr>
          </a:p>
          <a:p>
            <a:pPr lvl="0"/>
            <a:endParaRPr lang="es-MX" sz="1600" dirty="0">
              <a:solidFill>
                <a:schemeClr val="bg1"/>
              </a:solidFill>
              <a:latin typeface="Arial" pitchFamily="34" charset="0"/>
              <a:cs typeface="Arial" pitchFamily="34" charset="0"/>
            </a:endParaRPr>
          </a:p>
          <a:p>
            <a:pPr>
              <a:buFont typeface="Arial" pitchFamily="34" charset="0"/>
              <a:buChar char="•"/>
            </a:pPr>
            <a:endParaRPr lang="es-ES" sz="1600" dirty="0" smtClean="0">
              <a:solidFill>
                <a:schemeClr val="bg1"/>
              </a:solidFill>
              <a:latin typeface="Arial" pitchFamily="34" charset="0"/>
              <a:cs typeface="Arial" pitchFamily="34" charset="0"/>
            </a:endParaRPr>
          </a:p>
          <a:p>
            <a:pPr>
              <a:buFont typeface="Arial" pitchFamily="34" charset="0"/>
              <a:buChar char="•"/>
            </a:pPr>
            <a:endParaRPr lang="es-MX" sz="1600" dirty="0">
              <a:solidFill>
                <a:schemeClr val="bg1"/>
              </a:solidFill>
              <a:latin typeface="Arial" pitchFamily="34" charset="0"/>
              <a:cs typeface="Arial" pitchFamily="34" charset="0"/>
            </a:endParaRPr>
          </a:p>
          <a:p>
            <a:pPr lvl="0">
              <a:buFont typeface="Arial" pitchFamily="34" charset="0"/>
              <a:buChar char="•"/>
            </a:pPr>
            <a:endParaRPr lang="es-MX" sz="1600" dirty="0">
              <a:solidFill>
                <a:schemeClr val="bg1"/>
              </a:solidFill>
              <a:latin typeface="Arial" pitchFamily="34"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s-ES" sz="1600" b="1" u="sng" dirty="0">
              <a:solidFill>
                <a:schemeClr val="bg1"/>
              </a:solidFill>
              <a:latin typeface="Arial" pitchFamily="34"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ES" sz="1600" b="0" i="0" u="none" strike="noStrike" cap="none" normalizeH="0" baseline="0" dirty="0" smtClean="0">
              <a:ln>
                <a:noFill/>
              </a:ln>
              <a:solidFill>
                <a:schemeClr val="bg1"/>
              </a:solidFill>
              <a:effectLst/>
              <a:latin typeface="Arial" pitchFamily="34" charset="0"/>
              <a:cs typeface="Arial" pitchFamily="34" charset="0"/>
            </a:endParaRPr>
          </a:p>
        </p:txBody>
      </p:sp>
      <p:sp>
        <p:nvSpPr>
          <p:cNvPr id="4" name="3 CuadroTexto"/>
          <p:cNvSpPr txBox="1"/>
          <p:nvPr/>
        </p:nvSpPr>
        <p:spPr>
          <a:xfrm>
            <a:off x="403920" y="608573"/>
            <a:ext cx="8640960" cy="369332"/>
          </a:xfrm>
          <a:prstGeom prst="rect">
            <a:avLst/>
          </a:prstGeom>
          <a:noFill/>
        </p:spPr>
        <p:txBody>
          <a:bodyPr wrap="square" rtlCol="0">
            <a:spAutoFit/>
          </a:bodyPr>
          <a:lstStyle/>
          <a:p>
            <a:endParaRPr lang="es-CL" dirty="0"/>
          </a:p>
        </p:txBody>
      </p:sp>
      <p:sp>
        <p:nvSpPr>
          <p:cNvPr id="6" name="5 CuadroTexto"/>
          <p:cNvSpPr txBox="1"/>
          <p:nvPr/>
        </p:nvSpPr>
        <p:spPr>
          <a:xfrm>
            <a:off x="179512" y="509207"/>
            <a:ext cx="8640960" cy="369332"/>
          </a:xfrm>
          <a:prstGeom prst="rect">
            <a:avLst/>
          </a:prstGeom>
          <a:noFill/>
        </p:spPr>
        <p:txBody>
          <a:bodyPr wrap="square" rtlCol="0">
            <a:spAutoFit/>
          </a:bodyPr>
          <a:lstStyle/>
          <a:p>
            <a:endParaRPr lang="es-CL" dirty="0"/>
          </a:p>
        </p:txBody>
      </p:sp>
      <p:sp>
        <p:nvSpPr>
          <p:cNvPr id="8" name="7 CuadroTexto"/>
          <p:cNvSpPr txBox="1"/>
          <p:nvPr/>
        </p:nvSpPr>
        <p:spPr>
          <a:xfrm>
            <a:off x="403920" y="629072"/>
            <a:ext cx="8640960" cy="369332"/>
          </a:xfrm>
          <a:prstGeom prst="rect">
            <a:avLst/>
          </a:prstGeom>
          <a:noFill/>
        </p:spPr>
        <p:txBody>
          <a:bodyPr wrap="square" rtlCol="0">
            <a:spAutoFit/>
          </a:bodyPr>
          <a:lstStyle/>
          <a:p>
            <a:endParaRPr lang="es-CL" dirty="0"/>
          </a:p>
        </p:txBody>
      </p:sp>
      <p:sp>
        <p:nvSpPr>
          <p:cNvPr id="10" name="9 CuadroTexto"/>
          <p:cNvSpPr txBox="1"/>
          <p:nvPr/>
        </p:nvSpPr>
        <p:spPr>
          <a:xfrm>
            <a:off x="556320" y="781472"/>
            <a:ext cx="8640960" cy="369332"/>
          </a:xfrm>
          <a:prstGeom prst="rect">
            <a:avLst/>
          </a:prstGeom>
          <a:noFill/>
        </p:spPr>
        <p:txBody>
          <a:bodyPr wrap="square" rtlCol="0">
            <a:spAutoFit/>
          </a:bodyPr>
          <a:lstStyle/>
          <a:p>
            <a:endParaRPr lang="es-CL" dirty="0"/>
          </a:p>
        </p:txBody>
      </p:sp>
      <p:sp>
        <p:nvSpPr>
          <p:cNvPr id="12" name="11 CuadroTexto"/>
          <p:cNvSpPr txBox="1"/>
          <p:nvPr/>
        </p:nvSpPr>
        <p:spPr>
          <a:xfrm>
            <a:off x="708720" y="933872"/>
            <a:ext cx="8640960" cy="369332"/>
          </a:xfrm>
          <a:prstGeom prst="rect">
            <a:avLst/>
          </a:prstGeom>
          <a:noFill/>
        </p:spPr>
        <p:txBody>
          <a:bodyPr wrap="square" rtlCol="0">
            <a:spAutoFit/>
          </a:bodyPr>
          <a:lstStyle/>
          <a:p>
            <a:endParaRPr lang="es-CL" dirty="0"/>
          </a:p>
        </p:txBody>
      </p:sp>
      <p:sp>
        <p:nvSpPr>
          <p:cNvPr id="11" name="10 CuadroTexto"/>
          <p:cNvSpPr txBox="1"/>
          <p:nvPr/>
        </p:nvSpPr>
        <p:spPr>
          <a:xfrm>
            <a:off x="237997" y="124792"/>
            <a:ext cx="8128520" cy="7017306"/>
          </a:xfrm>
          <a:prstGeom prst="rect">
            <a:avLst/>
          </a:prstGeom>
          <a:noFill/>
        </p:spPr>
        <p:txBody>
          <a:bodyPr wrap="square" rtlCol="0">
            <a:spAutoFit/>
          </a:bodyPr>
          <a:lstStyle/>
          <a:p>
            <a:pPr algn="just"/>
            <a:r>
              <a:rPr lang="es-CL" b="1" dirty="0">
                <a:solidFill>
                  <a:srgbClr val="FFC000"/>
                </a:solidFill>
              </a:rPr>
              <a:t>LO DISPUESTO EN EL ARTÍCULO 31° DE LA LOCM:</a:t>
            </a:r>
          </a:p>
          <a:p>
            <a:pPr algn="just"/>
            <a:endParaRPr lang="es-CL" b="1" dirty="0">
              <a:solidFill>
                <a:srgbClr val="FFC000"/>
              </a:solidFill>
            </a:endParaRPr>
          </a:p>
          <a:p>
            <a:pPr marL="285750" indent="-285750" algn="just">
              <a:buFont typeface="Arial" panose="020B0604020202020204" pitchFamily="34" charset="0"/>
              <a:buChar char="•"/>
            </a:pPr>
            <a:r>
              <a:rPr lang="es-CL" b="1" dirty="0" smtClean="0">
                <a:solidFill>
                  <a:srgbClr val="FFC000"/>
                </a:solidFill>
              </a:rPr>
              <a:t>La </a:t>
            </a:r>
            <a:r>
              <a:rPr lang="es-CL" b="1" dirty="0">
                <a:solidFill>
                  <a:srgbClr val="FFC000"/>
                </a:solidFill>
              </a:rPr>
              <a:t>organización interna de la municipalidad, así como las funciones específicas que se asignen a las unidades respectivas, su coordinación o subdivisión, deberán ser reguladas mediante un reglamento municipal dictado por el alcalde, con acuerdo del concejo conforme lo dispone la letra k) del artículo 65. </a:t>
            </a:r>
            <a:endParaRPr lang="es-CL" b="1" dirty="0" smtClean="0">
              <a:solidFill>
                <a:srgbClr val="FFC000"/>
              </a:solidFill>
            </a:endParaRPr>
          </a:p>
          <a:p>
            <a:pPr marL="285750" indent="-285750" algn="just">
              <a:buFont typeface="Arial" panose="020B0604020202020204" pitchFamily="34" charset="0"/>
              <a:buChar char="•"/>
            </a:pPr>
            <a:endParaRPr lang="es-CL" b="1" dirty="0">
              <a:solidFill>
                <a:srgbClr val="FFC000"/>
              </a:solidFill>
            </a:endParaRPr>
          </a:p>
          <a:p>
            <a:pPr marL="285750" indent="-285750" algn="just">
              <a:buFont typeface="Arial" panose="020B0604020202020204" pitchFamily="34" charset="0"/>
              <a:buChar char="•"/>
            </a:pPr>
            <a:r>
              <a:rPr lang="es-CL" b="1" dirty="0" smtClean="0">
                <a:solidFill>
                  <a:srgbClr val="FFC000"/>
                </a:solidFill>
              </a:rPr>
              <a:t>(</a:t>
            </a:r>
            <a:r>
              <a:rPr lang="es-CL" b="1" dirty="0">
                <a:solidFill>
                  <a:srgbClr val="FFC000"/>
                </a:solidFill>
              </a:rPr>
              <a:t>NOTA: el texto refundido de la LOCM establece: Artículo 65.- El alcalde </a:t>
            </a:r>
            <a:r>
              <a:rPr lang="es-CL" b="1" dirty="0" smtClean="0">
                <a:solidFill>
                  <a:srgbClr val="FFC000"/>
                </a:solidFill>
              </a:rPr>
              <a:t>requerirá </a:t>
            </a:r>
            <a:r>
              <a:rPr lang="es-CL" b="1" dirty="0">
                <a:solidFill>
                  <a:srgbClr val="FFC000"/>
                </a:solidFill>
              </a:rPr>
              <a:t>el acuerdo del concejo para: l) Dictar ordenanzas municipales y </a:t>
            </a:r>
            <a:r>
              <a:rPr lang="es-CL" b="1" dirty="0" smtClean="0">
                <a:solidFill>
                  <a:srgbClr val="FFC000"/>
                </a:solidFill>
              </a:rPr>
              <a:t>	el </a:t>
            </a:r>
            <a:r>
              <a:rPr lang="es-CL" b="1" dirty="0">
                <a:solidFill>
                  <a:srgbClr val="FFC000"/>
                </a:solidFill>
              </a:rPr>
              <a:t>reglamento a que se refiere el artículo 31).</a:t>
            </a:r>
          </a:p>
          <a:p>
            <a:pPr algn="just"/>
            <a:endParaRPr lang="es-CL" b="1" dirty="0">
              <a:solidFill>
                <a:srgbClr val="FFC000"/>
              </a:solidFill>
            </a:endParaRPr>
          </a:p>
          <a:p>
            <a:pPr marL="285750" indent="-285750" algn="just">
              <a:buFont typeface="Arial" panose="020B0604020202020204" pitchFamily="34" charset="0"/>
              <a:buChar char="•"/>
            </a:pPr>
            <a:r>
              <a:rPr lang="es-CL" b="1" dirty="0" smtClean="0">
                <a:solidFill>
                  <a:srgbClr val="FFC000"/>
                </a:solidFill>
              </a:rPr>
              <a:t>En este </a:t>
            </a:r>
            <a:r>
              <a:rPr lang="es-CL" b="1" dirty="0">
                <a:solidFill>
                  <a:srgbClr val="FFC000"/>
                </a:solidFill>
              </a:rPr>
              <a:t>reglamento, las municipalidades podrán crear unidades que estimen necesarias para su funcionamiento, pudiendo asignarle funciones de las unidades designadas en los artículos 21, 22, 23, 25 y 27 de esta ley, las cuales, en dicho caso, no serán ejercidas por aquellas mientras sean asignadas a la nueva unidad. (Ley 20.922 Art. 4 N° 4, D.O. 25/05/2016). </a:t>
            </a:r>
          </a:p>
          <a:p>
            <a:pPr algn="just"/>
            <a:endParaRPr lang="es-CL" b="1" dirty="0">
              <a:solidFill>
                <a:srgbClr val="FFC000"/>
              </a:solidFill>
            </a:endParaRPr>
          </a:p>
          <a:p>
            <a:pPr algn="just"/>
            <a:r>
              <a:rPr lang="es-CL" b="1" dirty="0" smtClean="0">
                <a:solidFill>
                  <a:srgbClr val="FFC000"/>
                </a:solidFill>
              </a:rPr>
              <a:t>- Artículo </a:t>
            </a:r>
            <a:r>
              <a:rPr lang="es-CL" b="1" dirty="0">
                <a:solidFill>
                  <a:srgbClr val="FFC000"/>
                </a:solidFill>
              </a:rPr>
              <a:t>21.- Fija las funciones a la Secretaría Comunal de Planificación. </a:t>
            </a:r>
          </a:p>
          <a:p>
            <a:pPr algn="just"/>
            <a:r>
              <a:rPr lang="es-CL" b="1" dirty="0" smtClean="0">
                <a:solidFill>
                  <a:srgbClr val="FFC000"/>
                </a:solidFill>
              </a:rPr>
              <a:t>- Artículo </a:t>
            </a:r>
            <a:r>
              <a:rPr lang="es-CL" b="1" dirty="0">
                <a:solidFill>
                  <a:srgbClr val="FFC000"/>
                </a:solidFill>
              </a:rPr>
              <a:t>22.- fija las funciones a la unidad encargada del desarrollo comunitario.</a:t>
            </a:r>
          </a:p>
          <a:p>
            <a:pPr algn="just"/>
            <a:r>
              <a:rPr lang="es-CL" b="1" dirty="0" smtClean="0">
                <a:solidFill>
                  <a:srgbClr val="FFC000"/>
                </a:solidFill>
              </a:rPr>
              <a:t>- Artículo </a:t>
            </a:r>
            <a:r>
              <a:rPr lang="es-CL" b="1" dirty="0">
                <a:solidFill>
                  <a:srgbClr val="FFC000"/>
                </a:solidFill>
              </a:rPr>
              <a:t>23.- Fija las funciones a la unidad de servicios de salud, educación y  demás incorporados a la gestión municipal.</a:t>
            </a:r>
          </a:p>
          <a:p>
            <a:pPr algn="just"/>
            <a:r>
              <a:rPr lang="es-CL" b="1" dirty="0" smtClean="0">
                <a:solidFill>
                  <a:srgbClr val="FFC000"/>
                </a:solidFill>
              </a:rPr>
              <a:t>- Artículo </a:t>
            </a:r>
            <a:r>
              <a:rPr lang="es-CL" b="1" dirty="0">
                <a:solidFill>
                  <a:srgbClr val="FFC000"/>
                </a:solidFill>
              </a:rPr>
              <a:t>25.- Fija las funciones a la  unidad encargada de la función de medio  ambiente, aseo y ornato.</a:t>
            </a:r>
          </a:p>
          <a:p>
            <a:pPr algn="just"/>
            <a:r>
              <a:rPr lang="es-CL" b="1" dirty="0" smtClean="0">
                <a:solidFill>
                  <a:srgbClr val="FFC000"/>
                </a:solidFill>
              </a:rPr>
              <a:t>-Artículo </a:t>
            </a:r>
            <a:r>
              <a:rPr lang="es-CL" b="1" dirty="0">
                <a:solidFill>
                  <a:srgbClr val="FFC000"/>
                </a:solidFill>
              </a:rPr>
              <a:t>27.- Fija las funciones a la unidad encargada de administración y finanzas. </a:t>
            </a:r>
          </a:p>
          <a:p>
            <a:pPr algn="just"/>
            <a:endParaRPr lang="es-CL" b="1" dirty="0">
              <a:solidFill>
                <a:srgbClr val="FFC000"/>
              </a:solidFill>
            </a:endParaRPr>
          </a:p>
        </p:txBody>
      </p:sp>
      <p:sp>
        <p:nvSpPr>
          <p:cNvPr id="9" name="8 Marcador de número de diapositiva"/>
          <p:cNvSpPr>
            <a:spLocks noGrp="1"/>
          </p:cNvSpPr>
          <p:nvPr>
            <p:ph type="sldNum" sz="quarter" idx="12"/>
          </p:nvPr>
        </p:nvSpPr>
        <p:spPr/>
        <p:txBody>
          <a:bodyPr/>
          <a:lstStyle/>
          <a:p>
            <a:fld id="{4C3AB509-86AC-47C3-BDE7-088088B76A63}" type="slidenum">
              <a:rPr lang="es-MX" smtClean="0"/>
              <a:pPr/>
              <a:t>16</a:t>
            </a:fld>
            <a:endParaRPr lang="es-MX" dirty="0"/>
          </a:p>
        </p:txBody>
      </p:sp>
      <p:sp>
        <p:nvSpPr>
          <p:cNvPr id="13" name="12 Marcador de pie de página"/>
          <p:cNvSpPr>
            <a:spLocks noGrp="1"/>
          </p:cNvSpPr>
          <p:nvPr>
            <p:ph type="ftr" sz="quarter" idx="11"/>
          </p:nvPr>
        </p:nvSpPr>
        <p:spPr/>
        <p:txBody>
          <a:bodyPr/>
          <a:lstStyle/>
          <a:p>
            <a:r>
              <a:rPr lang="es-MX" dirty="0" smtClean="0"/>
              <a:t>1-20</a:t>
            </a:r>
            <a:endParaRPr lang="es-MX"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251520" y="3342769"/>
            <a:ext cx="8496944"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endParaRPr lang="es-MX" sz="1600" dirty="0">
              <a:solidFill>
                <a:schemeClr val="bg1"/>
              </a:solidFill>
              <a:latin typeface="Arial" pitchFamily="34" charset="0"/>
              <a:cs typeface="Arial" pitchFamily="34" charset="0"/>
            </a:endParaRPr>
          </a:p>
          <a:p>
            <a:pPr lvl="0"/>
            <a:endParaRPr lang="es-MX" sz="1600" dirty="0">
              <a:solidFill>
                <a:schemeClr val="bg1"/>
              </a:solidFill>
              <a:latin typeface="Arial" pitchFamily="34" charset="0"/>
              <a:cs typeface="Arial" pitchFamily="34" charset="0"/>
            </a:endParaRPr>
          </a:p>
          <a:p>
            <a:pPr>
              <a:buFont typeface="Arial" pitchFamily="34" charset="0"/>
              <a:buChar char="•"/>
            </a:pPr>
            <a:endParaRPr lang="es-ES" sz="1600" dirty="0" smtClean="0">
              <a:solidFill>
                <a:schemeClr val="bg1"/>
              </a:solidFill>
              <a:latin typeface="Arial" pitchFamily="34" charset="0"/>
              <a:cs typeface="Arial" pitchFamily="34" charset="0"/>
            </a:endParaRPr>
          </a:p>
          <a:p>
            <a:pPr>
              <a:buFont typeface="Arial" pitchFamily="34" charset="0"/>
              <a:buChar char="•"/>
            </a:pPr>
            <a:endParaRPr lang="es-MX" sz="1600" dirty="0">
              <a:solidFill>
                <a:schemeClr val="bg1"/>
              </a:solidFill>
              <a:latin typeface="Arial" pitchFamily="34" charset="0"/>
              <a:cs typeface="Arial" pitchFamily="34" charset="0"/>
            </a:endParaRPr>
          </a:p>
          <a:p>
            <a:pPr lvl="0">
              <a:buFont typeface="Arial" pitchFamily="34" charset="0"/>
              <a:buChar char="•"/>
            </a:pPr>
            <a:endParaRPr lang="es-MX" sz="1600" dirty="0">
              <a:solidFill>
                <a:schemeClr val="bg1"/>
              </a:solidFill>
              <a:latin typeface="Arial" pitchFamily="34"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s-ES" sz="1600" b="1" u="sng" dirty="0">
              <a:solidFill>
                <a:schemeClr val="bg1"/>
              </a:solidFill>
              <a:latin typeface="Arial" pitchFamily="34"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ES" sz="1600" b="0" i="0" u="none" strike="noStrike" cap="none" normalizeH="0" baseline="0" dirty="0" smtClean="0">
              <a:ln>
                <a:noFill/>
              </a:ln>
              <a:solidFill>
                <a:schemeClr val="bg1"/>
              </a:solidFill>
              <a:effectLst/>
              <a:latin typeface="Arial" pitchFamily="34" charset="0"/>
              <a:cs typeface="Arial" pitchFamily="34" charset="0"/>
            </a:endParaRPr>
          </a:p>
        </p:txBody>
      </p:sp>
      <p:sp>
        <p:nvSpPr>
          <p:cNvPr id="2" name="1 CuadroTexto"/>
          <p:cNvSpPr txBox="1"/>
          <p:nvPr/>
        </p:nvSpPr>
        <p:spPr>
          <a:xfrm>
            <a:off x="395536" y="142852"/>
            <a:ext cx="8352928" cy="5355312"/>
          </a:xfrm>
          <a:prstGeom prst="rect">
            <a:avLst/>
          </a:prstGeom>
          <a:noFill/>
        </p:spPr>
        <p:txBody>
          <a:bodyPr wrap="square" rtlCol="0">
            <a:spAutoFit/>
          </a:bodyPr>
          <a:lstStyle/>
          <a:p>
            <a:pPr marL="285750" indent="-285750" algn="just">
              <a:buFont typeface="Arial" panose="020B0604020202020204" pitchFamily="34" charset="0"/>
              <a:buChar char="•"/>
            </a:pPr>
            <a:endParaRPr lang="es-CL" dirty="0">
              <a:solidFill>
                <a:srgbClr val="FFC000"/>
              </a:solidFill>
            </a:endParaRPr>
          </a:p>
          <a:p>
            <a:pPr marL="285750" indent="-285750" algn="just">
              <a:buFont typeface="Arial" panose="020B0604020202020204" pitchFamily="34" charset="0"/>
              <a:buChar char="•"/>
            </a:pPr>
            <a:endParaRPr lang="es-CL" b="1" dirty="0" smtClean="0">
              <a:solidFill>
                <a:srgbClr val="FFC000"/>
              </a:solidFill>
            </a:endParaRPr>
          </a:p>
          <a:p>
            <a:pPr marL="285750" indent="-285750" algn="just">
              <a:buFont typeface="Arial" panose="020B0604020202020204" pitchFamily="34" charset="0"/>
              <a:buChar char="•"/>
            </a:pPr>
            <a:endParaRPr lang="es-CL" b="1" dirty="0">
              <a:solidFill>
                <a:srgbClr val="FFC000"/>
              </a:solidFill>
            </a:endParaRPr>
          </a:p>
          <a:p>
            <a:pPr marL="285750" indent="-285750" algn="just">
              <a:buFont typeface="Arial" panose="020B0604020202020204" pitchFamily="34" charset="0"/>
              <a:buChar char="•"/>
            </a:pPr>
            <a:r>
              <a:rPr lang="es-CL" b="1" dirty="0" smtClean="0">
                <a:solidFill>
                  <a:srgbClr val="FFC000"/>
                </a:solidFill>
              </a:rPr>
              <a:t>Para </a:t>
            </a:r>
            <a:r>
              <a:rPr lang="es-CL" b="1" dirty="0">
                <a:solidFill>
                  <a:srgbClr val="FFC000"/>
                </a:solidFill>
              </a:rPr>
              <a:t>la creación de dichas unidades será necesario contar con el debido financiamiento municipal y con un informe fundado que justifique su necesidad y acredite su debido financiamiento, elaborado por las unidades de Administración Municipal, la Dirección de Administración y Finanzas y la Secretaría Comunal de Planificación. (Ley 20.922 Art. 4 N° 4, D.O. 25/05/2016). </a:t>
            </a:r>
          </a:p>
          <a:p>
            <a:pPr marL="285750" indent="-285750" algn="just">
              <a:buFont typeface="Arial" panose="020B0604020202020204" pitchFamily="34" charset="0"/>
              <a:buChar char="•"/>
            </a:pPr>
            <a:r>
              <a:rPr lang="es-CL" b="1" dirty="0">
                <a:solidFill>
                  <a:srgbClr val="FFC000"/>
                </a:solidFill>
              </a:rPr>
              <a:t> </a:t>
            </a:r>
          </a:p>
          <a:p>
            <a:pPr marL="285750" indent="-285750" algn="just">
              <a:buFont typeface="Arial" panose="020B0604020202020204" pitchFamily="34" charset="0"/>
              <a:buChar char="•"/>
            </a:pPr>
            <a:r>
              <a:rPr lang="es-CL" b="1" dirty="0" smtClean="0">
                <a:solidFill>
                  <a:srgbClr val="FFC000"/>
                </a:solidFill>
              </a:rPr>
              <a:t>En </a:t>
            </a:r>
            <a:r>
              <a:rPr lang="es-CL" b="1" dirty="0">
                <a:solidFill>
                  <a:srgbClr val="FFC000"/>
                </a:solidFill>
              </a:rPr>
              <a:t>este caso, el reglamento deberá ser aprobado por los dos tercios de los concejales en ejercicio, debiendo mediar un plazo de, a lo menos, quince días hábiles entre el conocimiento de éste y su aprobación. (Ley 20.922 Art. 4 N° 4, D.O. 25/05/2016). </a:t>
            </a:r>
          </a:p>
          <a:p>
            <a:pPr marL="285750" indent="-285750" algn="just">
              <a:buFont typeface="Arial" panose="020B0604020202020204" pitchFamily="34" charset="0"/>
              <a:buChar char="•"/>
            </a:pPr>
            <a:endParaRPr lang="es-CL" b="1" dirty="0">
              <a:solidFill>
                <a:srgbClr val="FFC000"/>
              </a:solidFill>
            </a:endParaRPr>
          </a:p>
          <a:p>
            <a:pPr marL="285750" indent="-285750" algn="just">
              <a:buFont typeface="Arial" panose="020B0604020202020204" pitchFamily="34" charset="0"/>
              <a:buChar char="•"/>
            </a:pPr>
            <a:r>
              <a:rPr lang="es-CL" b="1" dirty="0" smtClean="0">
                <a:solidFill>
                  <a:srgbClr val="FFC000"/>
                </a:solidFill>
              </a:rPr>
              <a:t>La </a:t>
            </a:r>
            <a:r>
              <a:rPr lang="es-CL" b="1" dirty="0">
                <a:solidFill>
                  <a:srgbClr val="FFC000"/>
                </a:solidFill>
              </a:rPr>
              <a:t>destinación de un funcionario a una nueva unidad deberá considerar su experiencia laboral, su formación técnica y profesional en relación a la nueva unidad, y no podrá significar detrimento en su grado ni en sus remuneraciones. (Ley 20.922 Art. 4 N° 4, D.O. 25/05/2016). </a:t>
            </a:r>
          </a:p>
          <a:p>
            <a:pPr marL="285750" indent="-285750" algn="just">
              <a:buFont typeface="Arial" panose="020B0604020202020204" pitchFamily="34" charset="0"/>
              <a:buChar char="•"/>
            </a:pPr>
            <a:endParaRPr lang="es-CL" dirty="0">
              <a:solidFill>
                <a:srgbClr val="FFC000"/>
              </a:solidFill>
            </a:endParaRPr>
          </a:p>
        </p:txBody>
      </p:sp>
      <p:sp>
        <p:nvSpPr>
          <p:cNvPr id="4" name="3 Marcador de número de diapositiva"/>
          <p:cNvSpPr>
            <a:spLocks noGrp="1"/>
          </p:cNvSpPr>
          <p:nvPr>
            <p:ph type="sldNum" sz="quarter" idx="12"/>
          </p:nvPr>
        </p:nvSpPr>
        <p:spPr/>
        <p:txBody>
          <a:bodyPr/>
          <a:lstStyle/>
          <a:p>
            <a:fld id="{4C3AB509-86AC-47C3-BDE7-088088B76A63}" type="slidenum">
              <a:rPr lang="es-MX" smtClean="0"/>
              <a:pPr/>
              <a:t>17</a:t>
            </a:fld>
            <a:endParaRPr lang="es-MX" dirty="0"/>
          </a:p>
        </p:txBody>
      </p:sp>
      <p:sp>
        <p:nvSpPr>
          <p:cNvPr id="5" name="4 Marcador de pie de página"/>
          <p:cNvSpPr>
            <a:spLocks noGrp="1"/>
          </p:cNvSpPr>
          <p:nvPr>
            <p:ph type="ftr" sz="quarter" idx="11"/>
          </p:nvPr>
        </p:nvSpPr>
        <p:spPr/>
        <p:txBody>
          <a:bodyPr/>
          <a:lstStyle/>
          <a:p>
            <a:r>
              <a:rPr lang="es-MX" smtClean="0"/>
              <a:t>1-20</a:t>
            </a:r>
            <a:endParaRPr lang="es-MX"/>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251520" y="2527742"/>
            <a:ext cx="8496944"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a:buFont typeface="Arial" pitchFamily="34" charset="0"/>
              <a:buChar char="•"/>
            </a:pPr>
            <a:r>
              <a:rPr lang="es-ES" sz="1600" dirty="0" smtClean="0">
                <a:solidFill>
                  <a:schemeClr val="bg1"/>
                </a:solidFill>
                <a:latin typeface="Arial" pitchFamily="34" charset="0"/>
                <a:cs typeface="Arial" pitchFamily="34" charset="0"/>
              </a:rPr>
              <a:t> </a:t>
            </a:r>
            <a:endParaRPr lang="es-MX" sz="1600" dirty="0">
              <a:solidFill>
                <a:schemeClr val="bg1"/>
              </a:solidFill>
              <a:latin typeface="Arial" pitchFamily="34" charset="0"/>
              <a:cs typeface="Arial" pitchFamily="34" charset="0"/>
            </a:endParaRPr>
          </a:p>
          <a:p>
            <a:pPr>
              <a:buFont typeface="Arial" pitchFamily="34" charset="0"/>
              <a:buChar char="•"/>
            </a:pPr>
            <a:endParaRPr lang="es-ES" sz="1600" dirty="0" smtClean="0">
              <a:solidFill>
                <a:schemeClr val="bg1"/>
              </a:solidFill>
              <a:latin typeface="Arial" pitchFamily="34" charset="0"/>
              <a:cs typeface="Arial" pitchFamily="34" charset="0"/>
            </a:endParaRPr>
          </a:p>
          <a:p>
            <a:pPr>
              <a:buFont typeface="Arial" pitchFamily="34" charset="0"/>
              <a:buChar char="•"/>
            </a:pPr>
            <a:endParaRPr lang="es-MX" sz="1600" dirty="0">
              <a:solidFill>
                <a:schemeClr val="bg1"/>
              </a:solidFill>
              <a:latin typeface="Arial" pitchFamily="34" charset="0"/>
              <a:cs typeface="Arial" pitchFamily="34" charset="0"/>
            </a:endParaRPr>
          </a:p>
          <a:p>
            <a:pPr lvl="0">
              <a:buFont typeface="Arial" pitchFamily="34" charset="0"/>
              <a:buChar char="•"/>
            </a:pPr>
            <a:endParaRPr lang="es-MX" sz="1600" dirty="0">
              <a:solidFill>
                <a:schemeClr val="bg1"/>
              </a:solidFill>
              <a:latin typeface="Arial" pitchFamily="34"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s-ES" sz="1600" b="1" u="sng" dirty="0">
              <a:solidFill>
                <a:schemeClr val="bg1"/>
              </a:solidFill>
              <a:latin typeface="Arial" pitchFamily="34"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ES" sz="1600" b="0" i="0" u="none" strike="noStrike" cap="none" normalizeH="0" baseline="0" dirty="0" smtClean="0">
              <a:ln>
                <a:noFill/>
              </a:ln>
              <a:solidFill>
                <a:schemeClr val="bg1"/>
              </a:solidFill>
              <a:effectLst/>
              <a:latin typeface="Arial" pitchFamily="34" charset="0"/>
              <a:cs typeface="Arial" pitchFamily="34" charset="0"/>
            </a:endParaRPr>
          </a:p>
        </p:txBody>
      </p:sp>
      <p:sp>
        <p:nvSpPr>
          <p:cNvPr id="2" name="1 CuadroTexto"/>
          <p:cNvSpPr txBox="1"/>
          <p:nvPr/>
        </p:nvSpPr>
        <p:spPr>
          <a:xfrm>
            <a:off x="251520" y="214290"/>
            <a:ext cx="8496944" cy="5786199"/>
          </a:xfrm>
          <a:prstGeom prst="rect">
            <a:avLst/>
          </a:prstGeom>
          <a:noFill/>
        </p:spPr>
        <p:txBody>
          <a:bodyPr wrap="square" rtlCol="0">
            <a:spAutoFit/>
          </a:bodyPr>
          <a:lstStyle/>
          <a:p>
            <a:pPr lvl="0" algn="just"/>
            <a:r>
              <a:rPr lang="es-CL" dirty="0">
                <a:solidFill>
                  <a:srgbClr val="FFC000"/>
                </a:solidFill>
              </a:rPr>
              <a:t>4.	</a:t>
            </a:r>
            <a:r>
              <a:rPr lang="es-CL" b="1" dirty="0">
                <a:solidFill>
                  <a:srgbClr val="FFC000"/>
                </a:solidFill>
              </a:rPr>
              <a:t>REGLAMENTOS QUE CONSIDERA LA LEY:</a:t>
            </a:r>
          </a:p>
          <a:p>
            <a:pPr lvl="0" algn="just"/>
            <a:endParaRPr lang="es-CL" b="1" dirty="0">
              <a:solidFill>
                <a:srgbClr val="FFC000"/>
              </a:solidFill>
            </a:endParaRPr>
          </a:p>
          <a:p>
            <a:pPr lvl="0" algn="just"/>
            <a:r>
              <a:rPr lang="es-CL" b="1" dirty="0">
                <a:solidFill>
                  <a:srgbClr val="FFC000"/>
                </a:solidFill>
              </a:rPr>
              <a:t>DEFINICIÓN DE REGLAMENTO MUNICIPAL:</a:t>
            </a:r>
          </a:p>
          <a:p>
            <a:pPr lvl="0" algn="just"/>
            <a:endParaRPr lang="es-CL" b="1" dirty="0">
              <a:solidFill>
                <a:srgbClr val="FFC000"/>
              </a:solidFill>
            </a:endParaRPr>
          </a:p>
          <a:p>
            <a:pPr marL="285750" lvl="0" indent="-285750" algn="just">
              <a:buFont typeface="Arial" panose="020B0604020202020204" pitchFamily="34" charset="0"/>
              <a:buChar char="•"/>
            </a:pPr>
            <a:r>
              <a:rPr lang="es-CL" sz="1600" b="1" dirty="0" smtClean="0">
                <a:solidFill>
                  <a:srgbClr val="FFC000"/>
                </a:solidFill>
              </a:rPr>
              <a:t>El </a:t>
            </a:r>
            <a:r>
              <a:rPr lang="es-CL" sz="1600" b="1" dirty="0">
                <a:solidFill>
                  <a:srgbClr val="FFC000"/>
                </a:solidFill>
              </a:rPr>
              <a:t>artículo 12° de la LOCM, establece que las resoluciones que adopten las municipalidades se denominarán ordenanzas, reglamentos municipales, decretos </a:t>
            </a:r>
            <a:r>
              <a:rPr lang="es-CL" sz="1600" b="1" dirty="0" err="1">
                <a:solidFill>
                  <a:srgbClr val="FFC000"/>
                </a:solidFill>
              </a:rPr>
              <a:t>alcaldicios</a:t>
            </a:r>
            <a:r>
              <a:rPr lang="es-CL" sz="1600" b="1" dirty="0">
                <a:solidFill>
                  <a:srgbClr val="FFC000"/>
                </a:solidFill>
              </a:rPr>
              <a:t> o </a:t>
            </a:r>
            <a:r>
              <a:rPr lang="es-CL" sz="1600" b="1" dirty="0" smtClean="0">
                <a:solidFill>
                  <a:srgbClr val="FFC000"/>
                </a:solidFill>
              </a:rPr>
              <a:t>instrucciones.</a:t>
            </a:r>
          </a:p>
          <a:p>
            <a:pPr marL="285750" lvl="0" indent="-285750" algn="just">
              <a:buFont typeface="Arial" panose="020B0604020202020204" pitchFamily="34" charset="0"/>
              <a:buChar char="•"/>
            </a:pPr>
            <a:r>
              <a:rPr lang="es-CL" sz="1600" b="1" dirty="0" smtClean="0">
                <a:solidFill>
                  <a:srgbClr val="FFC000"/>
                </a:solidFill>
              </a:rPr>
              <a:t>Los </a:t>
            </a:r>
            <a:r>
              <a:rPr lang="es-CL" sz="1600" b="1" dirty="0">
                <a:solidFill>
                  <a:srgbClr val="FFC000"/>
                </a:solidFill>
              </a:rPr>
              <a:t>reglamentos municipales serán normas generales obligatorias y </a:t>
            </a:r>
            <a:r>
              <a:rPr lang="es-CL" sz="1600" b="1" dirty="0" smtClean="0">
                <a:solidFill>
                  <a:srgbClr val="FFC000"/>
                </a:solidFill>
              </a:rPr>
              <a:t>permanentes, relativas </a:t>
            </a:r>
            <a:r>
              <a:rPr lang="es-CL" sz="1600" b="1" dirty="0">
                <a:solidFill>
                  <a:srgbClr val="FFC000"/>
                </a:solidFill>
              </a:rPr>
              <a:t>a materias de orden interno de la municipalidad.</a:t>
            </a:r>
          </a:p>
          <a:p>
            <a:pPr lvl="0" algn="just"/>
            <a:endParaRPr lang="es-CL" b="1" dirty="0">
              <a:solidFill>
                <a:srgbClr val="FFC000"/>
              </a:solidFill>
            </a:endParaRPr>
          </a:p>
          <a:p>
            <a:pPr lvl="0" algn="just"/>
            <a:r>
              <a:rPr lang="es-CL" b="1" dirty="0">
                <a:solidFill>
                  <a:srgbClr val="FFC000"/>
                </a:solidFill>
              </a:rPr>
              <a:t>REGLAMENTOS CONTEMPLADOS EN LA LEY:</a:t>
            </a:r>
          </a:p>
          <a:p>
            <a:pPr lvl="0" algn="just"/>
            <a:endParaRPr lang="es-CL" b="1" dirty="0">
              <a:solidFill>
                <a:srgbClr val="FFC000"/>
              </a:solidFill>
            </a:endParaRPr>
          </a:p>
          <a:p>
            <a:pPr lvl="0" algn="just"/>
            <a:r>
              <a:rPr lang="es-CL" b="1" dirty="0" smtClean="0">
                <a:solidFill>
                  <a:srgbClr val="FFC000"/>
                </a:solidFill>
              </a:rPr>
              <a:t>ARTÍCULO </a:t>
            </a:r>
            <a:r>
              <a:rPr lang="es-CL" b="1" dirty="0">
                <a:solidFill>
                  <a:srgbClr val="FFC000"/>
                </a:solidFill>
              </a:rPr>
              <a:t>31° DE LA LOCM, Reglamento municipal de organización interna.</a:t>
            </a:r>
          </a:p>
          <a:p>
            <a:pPr lvl="0" algn="just"/>
            <a:endParaRPr lang="es-CL" b="1" dirty="0">
              <a:solidFill>
                <a:srgbClr val="FFC000"/>
              </a:solidFill>
            </a:endParaRPr>
          </a:p>
          <a:p>
            <a:pPr marL="285750" lvl="0" indent="-285750" algn="just">
              <a:buFont typeface="Arial" panose="020B0604020202020204" pitchFamily="34" charset="0"/>
              <a:buChar char="•"/>
            </a:pPr>
            <a:r>
              <a:rPr lang="es-CL" sz="1600" b="1" dirty="0" smtClean="0">
                <a:solidFill>
                  <a:srgbClr val="FFC000"/>
                </a:solidFill>
              </a:rPr>
              <a:t>Se </a:t>
            </a:r>
            <a:r>
              <a:rPr lang="es-CL" sz="1600" b="1" dirty="0">
                <a:solidFill>
                  <a:srgbClr val="FFC000"/>
                </a:solidFill>
              </a:rPr>
              <a:t>modifica este artículo, incorporando nuevos incisos que permiten, a través del reglamento que establece el inciso primero, a las municipalidades  crear unidades que estimen necesarias para su funcionamiento, pudiendo asignarle funciones de las unidades designadas en los artículos 21, 22, 23, 25 y 27 de esta ley, las cuales, en dicho caso, no serán ejercidas por aquellas mientras sean asignadas a la nueva unidad. </a:t>
            </a:r>
            <a:endParaRPr lang="es-CL" sz="1600" b="1" dirty="0" smtClean="0">
              <a:solidFill>
                <a:srgbClr val="FFC000"/>
              </a:solidFill>
            </a:endParaRPr>
          </a:p>
          <a:p>
            <a:pPr marL="285750" lvl="0" indent="-285750" algn="just">
              <a:buFont typeface="Arial" panose="020B0604020202020204" pitchFamily="34" charset="0"/>
              <a:buChar char="•"/>
            </a:pPr>
            <a:r>
              <a:rPr lang="es-CL" sz="1600" b="1" dirty="0" smtClean="0">
                <a:solidFill>
                  <a:srgbClr val="FFC000"/>
                </a:solidFill>
              </a:rPr>
              <a:t>Para </a:t>
            </a:r>
            <a:r>
              <a:rPr lang="es-CL" sz="1600" b="1" dirty="0">
                <a:solidFill>
                  <a:srgbClr val="FFC000"/>
                </a:solidFill>
              </a:rPr>
              <a:t>la creación de dichas unidades será necesario contar con el debido financiamiento municipal y con un informe fundado que justifique su necesidad y acredite su debido financiamiento, elaborado por las unidades de Administración Municipal, la Dirección de Administración y Finanzas y la Secretaría Comunal de Planificación. </a:t>
            </a:r>
          </a:p>
        </p:txBody>
      </p:sp>
      <p:sp>
        <p:nvSpPr>
          <p:cNvPr id="4" name="3 Marcador de número de diapositiva"/>
          <p:cNvSpPr>
            <a:spLocks noGrp="1"/>
          </p:cNvSpPr>
          <p:nvPr>
            <p:ph type="sldNum" sz="quarter" idx="12"/>
          </p:nvPr>
        </p:nvSpPr>
        <p:spPr/>
        <p:txBody>
          <a:bodyPr/>
          <a:lstStyle/>
          <a:p>
            <a:fld id="{4C3AB509-86AC-47C3-BDE7-088088B76A63}" type="slidenum">
              <a:rPr lang="es-MX" smtClean="0"/>
              <a:pPr/>
              <a:t>18</a:t>
            </a:fld>
            <a:endParaRPr lang="es-MX" dirty="0"/>
          </a:p>
        </p:txBody>
      </p:sp>
      <p:sp>
        <p:nvSpPr>
          <p:cNvPr id="5" name="4 Marcador de pie de página"/>
          <p:cNvSpPr>
            <a:spLocks noGrp="1"/>
          </p:cNvSpPr>
          <p:nvPr>
            <p:ph type="ftr" sz="quarter" idx="11"/>
          </p:nvPr>
        </p:nvSpPr>
        <p:spPr/>
        <p:txBody>
          <a:bodyPr/>
          <a:lstStyle/>
          <a:p>
            <a:endParaRPr lang="es-MX"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39552" y="620688"/>
            <a:ext cx="8208912" cy="6740307"/>
          </a:xfrm>
          <a:prstGeom prst="rect">
            <a:avLst/>
          </a:prstGeom>
          <a:noFill/>
        </p:spPr>
        <p:txBody>
          <a:bodyPr wrap="square" rtlCol="0">
            <a:spAutoFit/>
          </a:bodyPr>
          <a:lstStyle/>
          <a:p>
            <a:pPr marL="285750" indent="-285750" algn="just">
              <a:buFont typeface="Arial" panose="020B0604020202020204" pitchFamily="34" charset="0"/>
              <a:buChar char="•"/>
            </a:pPr>
            <a:r>
              <a:rPr lang="es-CL" sz="1600" b="1" dirty="0" smtClean="0">
                <a:solidFill>
                  <a:srgbClr val="FFC000"/>
                </a:solidFill>
              </a:rPr>
              <a:t>En </a:t>
            </a:r>
            <a:r>
              <a:rPr lang="es-CL" sz="1600" b="1" dirty="0">
                <a:solidFill>
                  <a:srgbClr val="FFC000"/>
                </a:solidFill>
              </a:rPr>
              <a:t>este caso, el reglamento deberá ser aprobado por los dos tercios de los concejales en ejercicio, debiendo mediar un plazo de, a lo menos, quince días hábiles entre el conocimiento de éste y su </a:t>
            </a:r>
            <a:r>
              <a:rPr lang="es-CL" sz="1600" b="1" dirty="0" smtClean="0">
                <a:solidFill>
                  <a:srgbClr val="FFC000"/>
                </a:solidFill>
              </a:rPr>
              <a:t>aprobación.</a:t>
            </a:r>
          </a:p>
          <a:p>
            <a:pPr marL="285750" indent="-285750" algn="just">
              <a:buFont typeface="Arial" panose="020B0604020202020204" pitchFamily="34" charset="0"/>
              <a:buChar char="•"/>
            </a:pPr>
            <a:r>
              <a:rPr lang="es-CL" sz="1600" b="1" dirty="0" smtClean="0">
                <a:solidFill>
                  <a:srgbClr val="FFC000"/>
                </a:solidFill>
              </a:rPr>
              <a:t>La </a:t>
            </a:r>
            <a:r>
              <a:rPr lang="es-CL" sz="1600" b="1" dirty="0">
                <a:solidFill>
                  <a:srgbClr val="FFC000"/>
                </a:solidFill>
              </a:rPr>
              <a:t>destinación de un funcionario a una nueva unidad deberá considerar su experiencia laboral, su formación técnica y profesional en relación a la nueva unidad, y no podrá significar detrimento en su grado ni en sus remuneraciones.</a:t>
            </a:r>
          </a:p>
          <a:p>
            <a:pPr algn="just"/>
            <a:endParaRPr lang="es-CL" sz="1600" b="1" dirty="0">
              <a:solidFill>
                <a:srgbClr val="FFC000"/>
              </a:solidFill>
            </a:endParaRPr>
          </a:p>
          <a:p>
            <a:pPr algn="just"/>
            <a:r>
              <a:rPr lang="es-CL" sz="1600" b="1" dirty="0" smtClean="0">
                <a:solidFill>
                  <a:srgbClr val="FFC000"/>
                </a:solidFill>
              </a:rPr>
              <a:t>ARTÍCULO </a:t>
            </a:r>
            <a:r>
              <a:rPr lang="es-CL" sz="1600" b="1" dirty="0">
                <a:solidFill>
                  <a:srgbClr val="FFC000"/>
                </a:solidFill>
              </a:rPr>
              <a:t>49° BIS DE LA LOCM,  Reglamento municipal para fijar o modificar plantas de personal municipal.</a:t>
            </a:r>
          </a:p>
          <a:p>
            <a:pPr algn="just"/>
            <a:endParaRPr lang="es-CL" sz="1600" b="1" dirty="0">
              <a:solidFill>
                <a:srgbClr val="FFC000"/>
              </a:solidFill>
            </a:endParaRPr>
          </a:p>
          <a:p>
            <a:pPr marL="285750" indent="-285750" algn="just">
              <a:buFont typeface="Arial" panose="020B0604020202020204" pitchFamily="34" charset="0"/>
              <a:buChar char="•"/>
            </a:pPr>
            <a:r>
              <a:rPr lang="es-CL" sz="1600" b="1" dirty="0" smtClean="0">
                <a:solidFill>
                  <a:srgbClr val="FFC000"/>
                </a:solidFill>
              </a:rPr>
              <a:t>Faculta </a:t>
            </a:r>
            <a:r>
              <a:rPr lang="es-CL" sz="1600" b="1" dirty="0">
                <a:solidFill>
                  <a:srgbClr val="FFC000"/>
                </a:solidFill>
              </a:rPr>
              <a:t>a los alcaldes, para que a través de un reglamento municipal,  fijen o modifiquen las plantas del personal de las municipalidades, estableciendo el número de cargos para cada planta y fijar sus </a:t>
            </a:r>
            <a:r>
              <a:rPr lang="es-CL" sz="1600" b="1" dirty="0" smtClean="0">
                <a:solidFill>
                  <a:srgbClr val="FFC000"/>
                </a:solidFill>
              </a:rPr>
              <a:t>grados.</a:t>
            </a:r>
          </a:p>
          <a:p>
            <a:pPr marL="285750" indent="-285750" algn="just">
              <a:buFont typeface="Arial" panose="020B0604020202020204" pitchFamily="34" charset="0"/>
              <a:buChar char="•"/>
            </a:pPr>
            <a:r>
              <a:rPr lang="es-CL" sz="1600" b="1" dirty="0" smtClean="0">
                <a:solidFill>
                  <a:srgbClr val="FFC000"/>
                </a:solidFill>
              </a:rPr>
              <a:t>Estará </a:t>
            </a:r>
            <a:r>
              <a:rPr lang="es-CL" sz="1600" b="1" dirty="0">
                <a:solidFill>
                  <a:srgbClr val="FFC000"/>
                </a:solidFill>
              </a:rPr>
              <a:t>sometido al trámite de toma de razón ante la Contraloría General de la República y se publicará en el Diario Oficial. </a:t>
            </a:r>
            <a:endParaRPr lang="es-CL" sz="1600" b="1" dirty="0" smtClean="0">
              <a:solidFill>
                <a:srgbClr val="FFC000"/>
              </a:solidFill>
            </a:endParaRPr>
          </a:p>
          <a:p>
            <a:pPr marL="285750" indent="-285750" algn="just">
              <a:buFont typeface="Arial" panose="020B0604020202020204" pitchFamily="34" charset="0"/>
              <a:buChar char="•"/>
            </a:pPr>
            <a:r>
              <a:rPr lang="es-CL" sz="1600" b="1" dirty="0" smtClean="0">
                <a:solidFill>
                  <a:srgbClr val="FFC000"/>
                </a:solidFill>
              </a:rPr>
              <a:t>Fija límites </a:t>
            </a:r>
            <a:r>
              <a:rPr lang="es-CL" sz="1600" b="1" dirty="0">
                <a:solidFill>
                  <a:srgbClr val="FFC000"/>
                </a:solidFill>
              </a:rPr>
              <a:t>y requisitos que deberán ser considerados para el ejercicio de esta </a:t>
            </a:r>
            <a:r>
              <a:rPr lang="es-CL" sz="1600" b="1" dirty="0" smtClean="0">
                <a:solidFill>
                  <a:srgbClr val="FFC000"/>
                </a:solidFill>
              </a:rPr>
              <a:t>facultad.</a:t>
            </a:r>
          </a:p>
          <a:p>
            <a:pPr marL="285750" indent="-285750" algn="just">
              <a:buFont typeface="Arial" panose="020B0604020202020204" pitchFamily="34" charset="0"/>
              <a:buChar char="•"/>
            </a:pPr>
            <a:r>
              <a:rPr lang="es-CL" sz="1600" b="1" dirty="0" smtClean="0">
                <a:solidFill>
                  <a:srgbClr val="FFC000"/>
                </a:solidFill>
              </a:rPr>
              <a:t>Los </a:t>
            </a:r>
            <a:r>
              <a:rPr lang="es-CL" sz="1600" b="1" dirty="0">
                <a:solidFill>
                  <a:srgbClr val="FFC000"/>
                </a:solidFill>
              </a:rPr>
              <a:t>alcaldes deberán presentar la propuesta de planta de personal y del reglamento que la contenga al concejo </a:t>
            </a:r>
            <a:r>
              <a:rPr lang="es-CL" sz="1600" b="1" dirty="0" smtClean="0">
                <a:solidFill>
                  <a:srgbClr val="FFC000"/>
                </a:solidFill>
              </a:rPr>
              <a:t>municipal.</a:t>
            </a:r>
          </a:p>
          <a:p>
            <a:pPr marL="285750" indent="-285750" algn="just">
              <a:buFont typeface="Arial" panose="020B0604020202020204" pitchFamily="34" charset="0"/>
              <a:buChar char="•"/>
            </a:pPr>
            <a:r>
              <a:rPr lang="es-CL" sz="1600" b="1" dirty="0" smtClean="0">
                <a:solidFill>
                  <a:srgbClr val="FFC000"/>
                </a:solidFill>
              </a:rPr>
              <a:t>La </a:t>
            </a:r>
            <a:r>
              <a:rPr lang="es-CL" sz="1600" b="1" dirty="0">
                <a:solidFill>
                  <a:srgbClr val="FFC000"/>
                </a:solidFill>
              </a:rPr>
              <a:t>propuesta deberá ser aprobada por los dos tercios de los concejales en ejercicio</a:t>
            </a:r>
            <a:r>
              <a:rPr lang="es-CL" sz="1600" b="1" dirty="0" smtClean="0">
                <a:solidFill>
                  <a:srgbClr val="FFC000"/>
                </a:solidFill>
              </a:rPr>
              <a:t>.</a:t>
            </a:r>
          </a:p>
          <a:p>
            <a:pPr marL="285750" indent="-285750" algn="just">
              <a:buFont typeface="Arial" panose="020B0604020202020204" pitchFamily="34" charset="0"/>
              <a:buChar char="•"/>
            </a:pPr>
            <a:r>
              <a:rPr lang="es-CL" sz="1600" b="1" dirty="0" smtClean="0">
                <a:solidFill>
                  <a:srgbClr val="FFC000"/>
                </a:solidFill>
              </a:rPr>
              <a:t>La </a:t>
            </a:r>
            <a:r>
              <a:rPr lang="es-CL" sz="1600" b="1" dirty="0">
                <a:solidFill>
                  <a:srgbClr val="FFC000"/>
                </a:solidFill>
              </a:rPr>
              <a:t>municipalidad deberá remitir copia del reglamento que determine la planta respectiva y sus antecedentes a la Subsecretaría de Desarrollo Regional y Administrativo, dentro de los sesenta días posteriores a su </a:t>
            </a:r>
            <a:r>
              <a:rPr lang="es-CL" sz="1600" b="1" dirty="0" smtClean="0">
                <a:solidFill>
                  <a:srgbClr val="FFC000"/>
                </a:solidFill>
              </a:rPr>
              <a:t>dictación.</a:t>
            </a:r>
          </a:p>
          <a:p>
            <a:pPr marL="285750" indent="-285750" algn="just">
              <a:buFont typeface="Arial" panose="020B0604020202020204" pitchFamily="34" charset="0"/>
              <a:buChar char="•"/>
            </a:pPr>
            <a:r>
              <a:rPr lang="es-CL" sz="1600" b="1" dirty="0" smtClean="0">
                <a:solidFill>
                  <a:srgbClr val="FFC000"/>
                </a:solidFill>
              </a:rPr>
              <a:t>El </a:t>
            </a:r>
            <a:r>
              <a:rPr lang="es-CL" sz="1600" b="1" dirty="0">
                <a:solidFill>
                  <a:srgbClr val="FFC000"/>
                </a:solidFill>
              </a:rPr>
              <a:t>reglamento municipal que modifique o fije la nueva planta entrará en vigencia el 1 de enero del año siguiente al de su publicación en el Diario Oficial. (Inciso tercero del artículo 49° </a:t>
            </a:r>
            <a:r>
              <a:rPr lang="es-CL" sz="1600" b="1" dirty="0" err="1">
                <a:solidFill>
                  <a:srgbClr val="FFC000"/>
                </a:solidFill>
              </a:rPr>
              <a:t>quáter</a:t>
            </a:r>
            <a:r>
              <a:rPr lang="es-CL" sz="1600" b="1" dirty="0">
                <a:solidFill>
                  <a:srgbClr val="FFC000"/>
                </a:solidFill>
              </a:rPr>
              <a:t> de la LOCM).</a:t>
            </a:r>
          </a:p>
          <a:p>
            <a:pPr algn="just"/>
            <a:endParaRPr lang="es-CL" sz="1600" b="1" dirty="0">
              <a:solidFill>
                <a:srgbClr val="FFC000"/>
              </a:solidFill>
            </a:endParaRPr>
          </a:p>
        </p:txBody>
      </p:sp>
      <p:sp>
        <p:nvSpPr>
          <p:cNvPr id="3" name="2 Marcador de número de diapositiva"/>
          <p:cNvSpPr>
            <a:spLocks noGrp="1"/>
          </p:cNvSpPr>
          <p:nvPr>
            <p:ph type="sldNum" sz="quarter" idx="12"/>
          </p:nvPr>
        </p:nvSpPr>
        <p:spPr/>
        <p:txBody>
          <a:bodyPr/>
          <a:lstStyle/>
          <a:p>
            <a:fld id="{4C3AB509-86AC-47C3-BDE7-088088B76A63}" type="slidenum">
              <a:rPr lang="es-MX" smtClean="0"/>
              <a:pPr/>
              <a:t>19</a:t>
            </a:fld>
            <a:endParaRPr lang="es-MX"/>
          </a:p>
        </p:txBody>
      </p:sp>
      <p:sp>
        <p:nvSpPr>
          <p:cNvPr id="4" name="3 Marcador de pie de página"/>
          <p:cNvSpPr>
            <a:spLocks noGrp="1"/>
          </p:cNvSpPr>
          <p:nvPr>
            <p:ph type="ftr" sz="quarter" idx="11"/>
          </p:nvPr>
        </p:nvSpPr>
        <p:spPr/>
        <p:txBody>
          <a:bodyPr/>
          <a:lstStyle/>
          <a:p>
            <a:r>
              <a:rPr lang="es-MX" smtClean="0"/>
              <a:t>1-20</a:t>
            </a:r>
            <a:endParaRPr lang="es-MX"/>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511156"/>
          </a:xfrm>
        </p:spPr>
        <p:txBody>
          <a:bodyPr>
            <a:normAutofit/>
          </a:bodyPr>
          <a:lstStyle/>
          <a:p>
            <a:pPr algn="just"/>
            <a:endParaRPr lang="es-CL" sz="1800" b="1" u="sng" dirty="0">
              <a:solidFill>
                <a:srgbClr val="FFC000"/>
              </a:solidFill>
            </a:endParaRPr>
          </a:p>
        </p:txBody>
      </p:sp>
      <p:sp>
        <p:nvSpPr>
          <p:cNvPr id="3" name="2 Marcador de contenido"/>
          <p:cNvSpPr>
            <a:spLocks noGrp="1"/>
          </p:cNvSpPr>
          <p:nvPr>
            <p:ph idx="1"/>
          </p:nvPr>
        </p:nvSpPr>
        <p:spPr>
          <a:xfrm>
            <a:off x="457200" y="896373"/>
            <a:ext cx="8229600" cy="5268931"/>
          </a:xfrm>
        </p:spPr>
        <p:txBody>
          <a:bodyPr>
            <a:normAutofit/>
          </a:bodyPr>
          <a:lstStyle/>
          <a:p>
            <a:pPr marL="0" indent="0" algn="just">
              <a:buNone/>
            </a:pPr>
            <a:endParaRPr lang="es-CL" sz="1800" dirty="0" smtClean="0">
              <a:solidFill>
                <a:srgbClr val="FFC000"/>
              </a:solidFill>
            </a:endParaRPr>
          </a:p>
          <a:p>
            <a:pPr marL="0" indent="0" algn="just">
              <a:buNone/>
            </a:pPr>
            <a:r>
              <a:rPr lang="es-ES" sz="1800" b="1" u="sng" dirty="0" smtClean="0">
                <a:solidFill>
                  <a:srgbClr val="FFC000"/>
                </a:solidFill>
              </a:rPr>
              <a:t>MODIFICACIONES </a:t>
            </a:r>
            <a:r>
              <a:rPr lang="es-ES" sz="1800" b="1" u="sng" dirty="0">
                <a:solidFill>
                  <a:srgbClr val="FFC000"/>
                </a:solidFill>
              </a:rPr>
              <a:t>A LA LEY ORGÁNICA CONSTITUCIONAL DE MUNICIPALIDADES, Y AL ESTATUTO ADMINISTRATIVO INTRODUCIDAS POR LA LEY N° 20.922, PUBLICADA EN EL DIARIO OFICIAL DE FECHA 25 DE MAYO DE 2016:</a:t>
            </a:r>
            <a:endParaRPr lang="es-CL" sz="1800" b="1" dirty="0">
              <a:solidFill>
                <a:srgbClr val="FFC000"/>
              </a:solidFill>
            </a:endParaRPr>
          </a:p>
          <a:p>
            <a:pPr marL="0" indent="0" algn="just">
              <a:buNone/>
            </a:pPr>
            <a:endParaRPr lang="es-CL" sz="1800" b="1" dirty="0">
              <a:solidFill>
                <a:srgbClr val="FFC000"/>
              </a:solidFill>
            </a:endParaRPr>
          </a:p>
          <a:p>
            <a:pPr marL="0" indent="0" algn="just">
              <a:buNone/>
            </a:pPr>
            <a:r>
              <a:rPr lang="es-ES" sz="1800" b="1" dirty="0">
                <a:solidFill>
                  <a:srgbClr val="FFC000"/>
                </a:solidFill>
              </a:rPr>
              <a:t>PRINCIPALES ALCANCES DE LA LEY</a:t>
            </a:r>
            <a:r>
              <a:rPr lang="es-ES" sz="1800" b="1" dirty="0" smtClean="0">
                <a:solidFill>
                  <a:srgbClr val="FFC000"/>
                </a:solidFill>
              </a:rPr>
              <a:t>:</a:t>
            </a:r>
            <a:endParaRPr lang="es-CL" sz="1800" b="1" dirty="0">
              <a:solidFill>
                <a:srgbClr val="FFC000"/>
              </a:solidFill>
            </a:endParaRPr>
          </a:p>
          <a:p>
            <a:pPr marL="0" indent="0" algn="just">
              <a:buNone/>
            </a:pPr>
            <a:r>
              <a:rPr lang="es-ES" sz="1800" b="1" dirty="0">
                <a:solidFill>
                  <a:srgbClr val="FFC000"/>
                </a:solidFill>
              </a:rPr>
              <a:t> </a:t>
            </a:r>
            <a:endParaRPr lang="es-CL" sz="1800" b="1" dirty="0">
              <a:solidFill>
                <a:srgbClr val="FFC000"/>
              </a:solidFill>
            </a:endParaRPr>
          </a:p>
          <a:p>
            <a:pPr marL="0" indent="0" algn="just">
              <a:buNone/>
            </a:pPr>
            <a:r>
              <a:rPr lang="es-ES" sz="1800" b="1" dirty="0">
                <a:solidFill>
                  <a:srgbClr val="FFC000"/>
                </a:solidFill>
              </a:rPr>
              <a:t>1.- </a:t>
            </a:r>
            <a:r>
              <a:rPr lang="es-ES" sz="1800" b="1" dirty="0" smtClean="0">
                <a:solidFill>
                  <a:srgbClr val="FFC000"/>
                </a:solidFill>
              </a:rPr>
              <a:t> AUMENTO </a:t>
            </a:r>
            <a:r>
              <a:rPr lang="es-ES" sz="1800" b="1" dirty="0">
                <a:solidFill>
                  <a:srgbClr val="FFC000"/>
                </a:solidFill>
              </a:rPr>
              <a:t>DE GRADOS Y MEJORAS EN LAS REMUNERACIONES</a:t>
            </a:r>
            <a:r>
              <a:rPr lang="es-ES" sz="1800" b="1" dirty="0" smtClean="0">
                <a:solidFill>
                  <a:srgbClr val="FFC000"/>
                </a:solidFill>
              </a:rPr>
              <a:t>:</a:t>
            </a:r>
          </a:p>
          <a:p>
            <a:pPr marL="0" indent="0" algn="just">
              <a:buNone/>
            </a:pPr>
            <a:endParaRPr lang="es-CL" sz="1800" b="1" dirty="0">
              <a:solidFill>
                <a:srgbClr val="FFC000"/>
              </a:solidFill>
            </a:endParaRPr>
          </a:p>
          <a:p>
            <a:pPr lvl="0" algn="just"/>
            <a:r>
              <a:rPr lang="es-ES" sz="1800" b="1" dirty="0">
                <a:solidFill>
                  <a:srgbClr val="FFC000"/>
                </a:solidFill>
              </a:rPr>
              <a:t>Mejora las remuneraciones de funcionarios de plantas de técnicos, administrativos y auxiliares: los que están entre los grados 10 y 20 lo harán en un grado el año 2016; y </a:t>
            </a:r>
            <a:endParaRPr lang="es-CL" sz="1800" b="1" dirty="0">
              <a:solidFill>
                <a:srgbClr val="FFC000"/>
              </a:solidFill>
            </a:endParaRPr>
          </a:p>
          <a:p>
            <a:pPr lvl="0" algn="just"/>
            <a:r>
              <a:rPr lang="es-ES" sz="1800" b="1" dirty="0">
                <a:solidFill>
                  <a:srgbClr val="FFC000"/>
                </a:solidFill>
              </a:rPr>
              <a:t>Quienes se ubican entre los grados 15 y 20 subirán un grado más a partir del año 2017. </a:t>
            </a:r>
            <a:endParaRPr lang="es-CL" sz="1800" b="1" dirty="0">
              <a:solidFill>
                <a:srgbClr val="FFC000"/>
              </a:solidFill>
            </a:endParaRPr>
          </a:p>
          <a:p>
            <a:pPr lvl="0" algn="just"/>
            <a:r>
              <a:rPr lang="es-ES" sz="1800" b="1" dirty="0">
                <a:solidFill>
                  <a:srgbClr val="FFC000"/>
                </a:solidFill>
              </a:rPr>
              <a:t>Beneficiará a funcionarios, tanto de planta como a contrata, que cumplan con los requisitos establecidos en la ley.</a:t>
            </a:r>
            <a:endParaRPr lang="es-CL" sz="1800" b="1" dirty="0">
              <a:solidFill>
                <a:srgbClr val="FFC000"/>
              </a:solidFill>
            </a:endParaRPr>
          </a:p>
          <a:p>
            <a:pPr marL="0" indent="0" algn="just">
              <a:buNone/>
            </a:pPr>
            <a:endParaRPr lang="es-CL" sz="1800" dirty="0">
              <a:solidFill>
                <a:srgbClr val="FFC000"/>
              </a:solidFill>
            </a:endParaRPr>
          </a:p>
          <a:p>
            <a:endParaRPr lang="es-CL" sz="1800" dirty="0"/>
          </a:p>
        </p:txBody>
      </p:sp>
      <p:sp>
        <p:nvSpPr>
          <p:cNvPr id="4" name="3 Marcador de pie de página"/>
          <p:cNvSpPr>
            <a:spLocks noGrp="1"/>
          </p:cNvSpPr>
          <p:nvPr>
            <p:ph type="ftr" sz="quarter" idx="11"/>
          </p:nvPr>
        </p:nvSpPr>
        <p:spPr/>
        <p:txBody>
          <a:bodyPr/>
          <a:lstStyle/>
          <a:p>
            <a:r>
              <a:rPr lang="es-MX" smtClean="0"/>
              <a:t>1-20</a:t>
            </a:r>
            <a:endParaRPr lang="es-MX"/>
          </a:p>
        </p:txBody>
      </p:sp>
      <p:sp>
        <p:nvSpPr>
          <p:cNvPr id="5" name="4 Marcador de número de diapositiva"/>
          <p:cNvSpPr>
            <a:spLocks noGrp="1"/>
          </p:cNvSpPr>
          <p:nvPr>
            <p:ph type="sldNum" sz="quarter" idx="12"/>
          </p:nvPr>
        </p:nvSpPr>
        <p:spPr/>
        <p:txBody>
          <a:bodyPr/>
          <a:lstStyle/>
          <a:p>
            <a:fld id="{4C3AB509-86AC-47C3-BDE7-088088B76A63}" type="slidenum">
              <a:rPr lang="es-MX" smtClean="0"/>
              <a:pPr/>
              <a:t>2</a:t>
            </a:fld>
            <a:endParaRPr lang="es-MX"/>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30026"/>
          </a:xfrm>
        </p:spPr>
        <p:txBody>
          <a:bodyPr>
            <a:normAutofit fontScale="90000"/>
          </a:bodyPr>
          <a:lstStyle/>
          <a:p>
            <a:endParaRPr lang="es-CL" dirty="0"/>
          </a:p>
        </p:txBody>
      </p:sp>
      <p:sp>
        <p:nvSpPr>
          <p:cNvPr id="3" name="2 Marcador de contenido"/>
          <p:cNvSpPr>
            <a:spLocks noGrp="1"/>
          </p:cNvSpPr>
          <p:nvPr>
            <p:ph idx="1"/>
          </p:nvPr>
        </p:nvSpPr>
        <p:spPr>
          <a:xfrm>
            <a:off x="457200" y="548680"/>
            <a:ext cx="8229600" cy="5577483"/>
          </a:xfrm>
        </p:spPr>
        <p:txBody>
          <a:bodyPr>
            <a:normAutofit fontScale="85000" lnSpcReduction="10000"/>
          </a:bodyPr>
          <a:lstStyle/>
          <a:p>
            <a:pPr marL="0" indent="0" algn="just">
              <a:buNone/>
            </a:pPr>
            <a:r>
              <a:rPr lang="es-CL" sz="1800" b="1" dirty="0" smtClean="0">
                <a:solidFill>
                  <a:srgbClr val="FFC000"/>
                </a:solidFill>
              </a:rPr>
              <a:t>Artículo </a:t>
            </a:r>
            <a:r>
              <a:rPr lang="es-CL" sz="1800" b="1" dirty="0">
                <a:solidFill>
                  <a:srgbClr val="FFC000"/>
                </a:solidFill>
              </a:rPr>
              <a:t>7° de la Ley N° 18.883, para los efectos de establecer el grado asignado al cargo de alcalde dentro de la planta municipal respectiva al momento de fijarla o modificarla de conformidad a lo dispuesto por el artículo 49 bis de la LOCM,  los municipios deberán ajustarse a la categoría en que se encuentren según el total de sus ingresos anuales percibidos o el número de habitantes de la comuna, a su elección. </a:t>
            </a:r>
          </a:p>
          <a:p>
            <a:pPr algn="just"/>
            <a:endParaRPr lang="es-CL" sz="1800" b="1" dirty="0">
              <a:solidFill>
                <a:srgbClr val="FFC000"/>
              </a:solidFill>
            </a:endParaRPr>
          </a:p>
          <a:p>
            <a:pPr algn="just"/>
            <a:r>
              <a:rPr lang="es-CL" sz="1800" b="1" dirty="0" smtClean="0">
                <a:solidFill>
                  <a:srgbClr val="FFC000"/>
                </a:solidFill>
              </a:rPr>
              <a:t>Un </a:t>
            </a:r>
            <a:r>
              <a:rPr lang="es-CL" sz="1800" b="1" dirty="0">
                <a:solidFill>
                  <a:srgbClr val="FFC000"/>
                </a:solidFill>
              </a:rPr>
              <a:t>reglamento dictado por el Ministerio del Interior y Seguridad Pública, y suscrito además por el Ministro de Hacienda, fijará las categorías según los criterios antes indicados y el rango de grados posibles para cada categoría, sin que pueda dicho reglamento de manera alguna significar una disminución de remuneraciones o grado al alcalde, o algún miembro de cualquier escalafón de la </a:t>
            </a:r>
            <a:r>
              <a:rPr lang="es-CL" sz="1800" b="1" dirty="0" smtClean="0">
                <a:solidFill>
                  <a:srgbClr val="FFC000"/>
                </a:solidFill>
              </a:rPr>
              <a:t>municipalidad.</a:t>
            </a:r>
          </a:p>
          <a:p>
            <a:pPr algn="just"/>
            <a:r>
              <a:rPr lang="es-CL" sz="1800" b="1" dirty="0" smtClean="0">
                <a:solidFill>
                  <a:srgbClr val="FFC000"/>
                </a:solidFill>
              </a:rPr>
              <a:t>El </a:t>
            </a:r>
            <a:r>
              <a:rPr lang="es-CL" sz="1800" b="1" dirty="0">
                <a:solidFill>
                  <a:srgbClr val="FFC000"/>
                </a:solidFill>
              </a:rPr>
              <a:t>reglamento deberá dictarse en los seis meses siguientes a la publicación de la ley. En caso que no se dicte el reglamento dentro de plazo, los municipios igualmente podrán modificar sus respectivas plantas</a:t>
            </a:r>
            <a:r>
              <a:rPr lang="es-CL" sz="1800" b="1" dirty="0" smtClean="0">
                <a:solidFill>
                  <a:srgbClr val="FFC000"/>
                </a:solidFill>
              </a:rPr>
              <a:t>.". </a:t>
            </a:r>
          </a:p>
          <a:p>
            <a:pPr marL="0" indent="0" algn="just">
              <a:buNone/>
            </a:pPr>
            <a:endParaRPr lang="es-CL" sz="1800" b="1" dirty="0" smtClean="0">
              <a:solidFill>
                <a:srgbClr val="FFC000"/>
              </a:solidFill>
            </a:endParaRPr>
          </a:p>
          <a:p>
            <a:pPr algn="just"/>
            <a:r>
              <a:rPr lang="es-CL" sz="1800" b="1" dirty="0" smtClean="0">
                <a:solidFill>
                  <a:srgbClr val="FFC000"/>
                </a:solidFill>
              </a:rPr>
              <a:t>Con </a:t>
            </a:r>
            <a:r>
              <a:rPr lang="es-CL" sz="1800" b="1" dirty="0">
                <a:solidFill>
                  <a:srgbClr val="FFC000"/>
                </a:solidFill>
              </a:rPr>
              <a:t>fecha 7 de febrero de 2017 fue publicado el Decreto N° 1.675, de 2016, del Ministerio del Interior y Seguridad Pública,  que aprueba el Reglamento establecido en el inciso tercero del artículo 7° de la ley N° 18.883, Estatuto Administrativo para Funcionarios Municipales</a:t>
            </a:r>
            <a:r>
              <a:rPr lang="es-CL" sz="1800" b="1" dirty="0" smtClean="0">
                <a:solidFill>
                  <a:srgbClr val="FFC000"/>
                </a:solidFill>
              </a:rPr>
              <a:t>.</a:t>
            </a:r>
          </a:p>
          <a:p>
            <a:pPr marL="0" indent="0" algn="just">
              <a:buNone/>
            </a:pPr>
            <a:endParaRPr lang="es-CL" sz="1800" b="1" dirty="0" smtClean="0">
              <a:solidFill>
                <a:srgbClr val="FFC000"/>
              </a:solidFill>
            </a:endParaRPr>
          </a:p>
          <a:p>
            <a:pPr algn="just"/>
            <a:r>
              <a:rPr lang="es-CL" sz="1800" b="1" dirty="0" smtClean="0">
                <a:solidFill>
                  <a:srgbClr val="FFC000"/>
                </a:solidFill>
              </a:rPr>
              <a:t>Artículo </a:t>
            </a:r>
            <a:r>
              <a:rPr lang="es-CL" sz="1800" b="1" dirty="0">
                <a:solidFill>
                  <a:srgbClr val="FFC000"/>
                </a:solidFill>
              </a:rPr>
              <a:t>transitorio del reglamento.- La Subsecretaría de Desarrollo Regional y Administrativo, procederá a publicar en el mes de junio del año 2017, los primeros cálculos y los valores de intervalos a que se refiere el artículo 5° precedente, indicando la categoría en que ha sido clasificado cada municipio, para los efectos de lo dispuesto en el artículo noveno transitorio de la ley N° 20.922.</a:t>
            </a:r>
          </a:p>
          <a:p>
            <a:endParaRPr lang="es-CL" sz="1800" dirty="0"/>
          </a:p>
        </p:txBody>
      </p:sp>
      <p:sp>
        <p:nvSpPr>
          <p:cNvPr id="4" name="3 Marcador de pie de página"/>
          <p:cNvSpPr>
            <a:spLocks noGrp="1"/>
          </p:cNvSpPr>
          <p:nvPr>
            <p:ph type="ftr" sz="quarter" idx="11"/>
          </p:nvPr>
        </p:nvSpPr>
        <p:spPr/>
        <p:txBody>
          <a:bodyPr/>
          <a:lstStyle/>
          <a:p>
            <a:r>
              <a:rPr lang="es-MX" smtClean="0"/>
              <a:t>1-20</a:t>
            </a:r>
            <a:endParaRPr lang="es-MX"/>
          </a:p>
        </p:txBody>
      </p:sp>
      <p:sp>
        <p:nvSpPr>
          <p:cNvPr id="5" name="4 Marcador de número de diapositiva"/>
          <p:cNvSpPr>
            <a:spLocks noGrp="1"/>
          </p:cNvSpPr>
          <p:nvPr>
            <p:ph type="sldNum" sz="quarter" idx="12"/>
          </p:nvPr>
        </p:nvSpPr>
        <p:spPr/>
        <p:txBody>
          <a:bodyPr/>
          <a:lstStyle/>
          <a:p>
            <a:fld id="{4C3AB509-86AC-47C3-BDE7-088088B76A63}" type="slidenum">
              <a:rPr lang="es-MX" smtClean="0"/>
              <a:pPr/>
              <a:t>20</a:t>
            </a:fld>
            <a:endParaRPr lang="es-MX"/>
          </a:p>
        </p:txBody>
      </p:sp>
    </p:spTree>
    <p:extLst>
      <p:ext uri="{BB962C8B-B14F-4D97-AF65-F5344CB8AC3E}">
        <p14:creationId xmlns:p14="http://schemas.microsoft.com/office/powerpoint/2010/main" val="79905694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a:xfrm>
            <a:off x="457200" y="274638"/>
            <a:ext cx="8229600" cy="58018"/>
          </a:xfrm>
        </p:spPr>
        <p:txBody>
          <a:bodyPr>
            <a:normAutofit fontScale="90000"/>
          </a:bodyPr>
          <a:lstStyle/>
          <a:p>
            <a:endParaRPr lang="es-CL" dirty="0"/>
          </a:p>
        </p:txBody>
      </p:sp>
      <p:sp>
        <p:nvSpPr>
          <p:cNvPr id="6" name="5 Marcador de contenido"/>
          <p:cNvSpPr>
            <a:spLocks noGrp="1"/>
          </p:cNvSpPr>
          <p:nvPr>
            <p:ph idx="1"/>
          </p:nvPr>
        </p:nvSpPr>
        <p:spPr>
          <a:xfrm>
            <a:off x="457200" y="476672"/>
            <a:ext cx="8229600" cy="5649491"/>
          </a:xfrm>
        </p:spPr>
        <p:txBody>
          <a:bodyPr>
            <a:normAutofit fontScale="85000" lnSpcReduction="20000"/>
          </a:bodyPr>
          <a:lstStyle/>
          <a:p>
            <a:pPr marL="0" indent="0" algn="just">
              <a:buNone/>
            </a:pPr>
            <a:r>
              <a:rPr lang="es-CL" sz="1800" b="1" dirty="0" smtClean="0">
                <a:solidFill>
                  <a:srgbClr val="FFC000"/>
                </a:solidFill>
              </a:rPr>
              <a:t>ARTÍCULO </a:t>
            </a:r>
            <a:r>
              <a:rPr lang="es-CL" sz="1800" b="1" dirty="0">
                <a:solidFill>
                  <a:srgbClr val="FFC000"/>
                </a:solidFill>
              </a:rPr>
              <a:t>15° DE LA LEY N° 18.883, LAS MUNICIPALIDADES DEBERÁN DICTAR UN REGLAMENTO DE CONCURSO PÚBLICO.</a:t>
            </a:r>
          </a:p>
          <a:p>
            <a:pPr algn="just"/>
            <a:endParaRPr lang="es-CL" sz="1800" b="1" dirty="0">
              <a:solidFill>
                <a:srgbClr val="FFC000"/>
              </a:solidFill>
            </a:endParaRPr>
          </a:p>
          <a:p>
            <a:pPr algn="just"/>
            <a:r>
              <a:rPr lang="es-CL" sz="1800" b="1" dirty="0" smtClean="0">
                <a:solidFill>
                  <a:srgbClr val="FFC000"/>
                </a:solidFill>
              </a:rPr>
              <a:t>El </a:t>
            </a:r>
            <a:r>
              <a:rPr lang="es-CL" sz="1800" b="1" dirty="0">
                <a:solidFill>
                  <a:srgbClr val="FFC000"/>
                </a:solidFill>
              </a:rPr>
              <a:t>ingreso a los cargos de planta en calidad de titular se hará por concurso público y procederá en el último grado de la planta respectiva, salvo que existan vacantes de grados superiores a éste que no hubieren podido proveerse mediante ascensos. </a:t>
            </a:r>
            <a:r>
              <a:rPr lang="es-CL" sz="1800" b="1" dirty="0" smtClean="0">
                <a:solidFill>
                  <a:srgbClr val="FFC000"/>
                </a:solidFill>
              </a:rPr>
              <a:t> Las </a:t>
            </a:r>
            <a:r>
              <a:rPr lang="es-CL" sz="1800" b="1" dirty="0">
                <a:solidFill>
                  <a:srgbClr val="FFC000"/>
                </a:solidFill>
              </a:rPr>
              <a:t>municipalidades deberán dictar un reglamento de concurso público. (Ley 20922, art. 5 N° 4.). </a:t>
            </a:r>
          </a:p>
          <a:p>
            <a:pPr algn="just"/>
            <a:endParaRPr lang="es-CL" sz="1800" b="1" dirty="0">
              <a:solidFill>
                <a:srgbClr val="FFC000"/>
              </a:solidFill>
            </a:endParaRPr>
          </a:p>
          <a:p>
            <a:pPr algn="just"/>
            <a:r>
              <a:rPr lang="es-CL" sz="1800" b="1" dirty="0" smtClean="0">
                <a:solidFill>
                  <a:srgbClr val="FFC000"/>
                </a:solidFill>
              </a:rPr>
              <a:t>Artículo </a:t>
            </a:r>
            <a:r>
              <a:rPr lang="es-CL" sz="1800" b="1" dirty="0">
                <a:solidFill>
                  <a:srgbClr val="FFC000"/>
                </a:solidFill>
              </a:rPr>
              <a:t>16°.- El concurso consistirá en un procedimiento técnico y objetivo que se utilizará para seleccionar el personal que se propondrá al alcalde, debiéndose evaluar los antecedentes que presenten los postulantes y las pruebas que hubieren rendido, si así se exigiere, de acuerdo a las características de los cargos que se van a proveer. </a:t>
            </a:r>
            <a:endParaRPr lang="es-CL" sz="1800" b="1" dirty="0" smtClean="0">
              <a:solidFill>
                <a:srgbClr val="FFC000"/>
              </a:solidFill>
            </a:endParaRPr>
          </a:p>
          <a:p>
            <a:pPr marL="0" indent="0" algn="just">
              <a:buNone/>
            </a:pPr>
            <a:endParaRPr lang="es-CL" sz="1800" b="1" dirty="0" smtClean="0">
              <a:solidFill>
                <a:srgbClr val="FFC000"/>
              </a:solidFill>
            </a:endParaRPr>
          </a:p>
          <a:p>
            <a:pPr algn="just"/>
            <a:r>
              <a:rPr lang="es-CL" sz="1800" b="1" dirty="0" smtClean="0">
                <a:solidFill>
                  <a:srgbClr val="FFC000"/>
                </a:solidFill>
              </a:rPr>
              <a:t>En </a:t>
            </a:r>
            <a:r>
              <a:rPr lang="es-CL" sz="1800" b="1" dirty="0">
                <a:solidFill>
                  <a:srgbClr val="FFC000"/>
                </a:solidFill>
              </a:rPr>
              <a:t>cada concurso deberán considerarse a lo menos los siguientes factores: los estudios y cursos de formación educacional y de capacitación; la experiencia laboral, y las aptitudes específicas para el desempeño de la función. La municipalidad los determinará previamente y establecerá la forma en que ellos serán ponderados y el puntaje mínimo para ser considerado postulante idóneo. </a:t>
            </a:r>
            <a:endParaRPr lang="es-CL" sz="1800" b="1" dirty="0" smtClean="0">
              <a:solidFill>
                <a:srgbClr val="FFC000"/>
              </a:solidFill>
            </a:endParaRPr>
          </a:p>
          <a:p>
            <a:pPr marL="0" indent="0" algn="just">
              <a:buNone/>
            </a:pPr>
            <a:endParaRPr lang="es-CL" sz="1800" b="1" dirty="0" smtClean="0">
              <a:solidFill>
                <a:srgbClr val="FFC000"/>
              </a:solidFill>
            </a:endParaRPr>
          </a:p>
          <a:p>
            <a:pPr algn="just"/>
            <a:r>
              <a:rPr lang="es-CL" sz="1800" b="1" dirty="0" smtClean="0">
                <a:solidFill>
                  <a:srgbClr val="FFC000"/>
                </a:solidFill>
              </a:rPr>
              <a:t>No </a:t>
            </a:r>
            <a:r>
              <a:rPr lang="es-CL" sz="1800" b="1" dirty="0">
                <a:solidFill>
                  <a:srgbClr val="FFC000"/>
                </a:solidFill>
              </a:rPr>
              <a:t>obstante lo anterior, en el caso de los requisitos para cargos directivos municipales, éstos podrán considerar perfiles ocupacionales definidos por el Programa Academia de Capacitación Municipal y Regional de la Subsecretaría de Desarrollo Regional y Administrativo, a que se refieren los artículos 4° y siguientes de la ley N° 20.742. (Artículo 5° N° 5 de la Ley 20.922</a:t>
            </a:r>
            <a:r>
              <a:rPr lang="es-CL" sz="1800" b="1" dirty="0" smtClean="0">
                <a:solidFill>
                  <a:srgbClr val="FFC000"/>
                </a:solidFill>
              </a:rPr>
              <a:t>).</a:t>
            </a:r>
          </a:p>
          <a:p>
            <a:pPr marL="0" indent="0" algn="just">
              <a:buNone/>
            </a:pPr>
            <a:endParaRPr lang="es-CL" sz="1800" b="1" dirty="0" smtClean="0">
              <a:solidFill>
                <a:srgbClr val="FFC000"/>
              </a:solidFill>
            </a:endParaRPr>
          </a:p>
          <a:p>
            <a:pPr algn="just"/>
            <a:r>
              <a:rPr lang="es-CL" sz="1800" b="1" dirty="0" smtClean="0">
                <a:solidFill>
                  <a:srgbClr val="FFC000"/>
                </a:solidFill>
              </a:rPr>
              <a:t>Artículo </a:t>
            </a:r>
            <a:r>
              <a:rPr lang="es-CL" sz="1800" b="1" dirty="0">
                <a:solidFill>
                  <a:srgbClr val="FFC000"/>
                </a:solidFill>
              </a:rPr>
              <a:t>20.- El alcalde seleccionará a una de las personas propuestas con especial consideración de los factores señalados en el inciso segundo del artículo 16. (artículo 5°, N° 6 Ley 20.922)</a:t>
            </a:r>
          </a:p>
          <a:p>
            <a:pPr algn="just"/>
            <a:endParaRPr lang="es-CL" sz="1800" b="1" dirty="0">
              <a:solidFill>
                <a:srgbClr val="FFC000"/>
              </a:solidFill>
            </a:endParaRPr>
          </a:p>
          <a:p>
            <a:endParaRPr lang="es-CL" sz="1800" dirty="0"/>
          </a:p>
        </p:txBody>
      </p:sp>
      <p:sp>
        <p:nvSpPr>
          <p:cNvPr id="2" name="1 Marcador de pie de página"/>
          <p:cNvSpPr>
            <a:spLocks noGrp="1"/>
          </p:cNvSpPr>
          <p:nvPr>
            <p:ph type="ftr" sz="quarter" idx="11"/>
          </p:nvPr>
        </p:nvSpPr>
        <p:spPr/>
        <p:txBody>
          <a:bodyPr/>
          <a:lstStyle/>
          <a:p>
            <a:r>
              <a:rPr lang="es-MX" smtClean="0"/>
              <a:t>1-20</a:t>
            </a:r>
            <a:endParaRPr lang="es-MX"/>
          </a:p>
        </p:txBody>
      </p:sp>
      <p:sp>
        <p:nvSpPr>
          <p:cNvPr id="3" name="2 Marcador de número de diapositiva"/>
          <p:cNvSpPr>
            <a:spLocks noGrp="1"/>
          </p:cNvSpPr>
          <p:nvPr>
            <p:ph type="sldNum" sz="quarter" idx="12"/>
          </p:nvPr>
        </p:nvSpPr>
        <p:spPr/>
        <p:txBody>
          <a:bodyPr/>
          <a:lstStyle/>
          <a:p>
            <a:fld id="{4C3AB509-86AC-47C3-BDE7-088088B76A63}" type="slidenum">
              <a:rPr lang="es-MX" smtClean="0"/>
              <a:pPr/>
              <a:t>21</a:t>
            </a:fld>
            <a:endParaRPr lang="es-MX"/>
          </a:p>
        </p:txBody>
      </p:sp>
    </p:spTree>
    <p:extLst>
      <p:ext uri="{BB962C8B-B14F-4D97-AF65-F5344CB8AC3E}">
        <p14:creationId xmlns:p14="http://schemas.microsoft.com/office/powerpoint/2010/main" val="311277856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a:xfrm>
            <a:off x="457200" y="274638"/>
            <a:ext cx="8229600" cy="130026"/>
          </a:xfrm>
        </p:spPr>
        <p:txBody>
          <a:bodyPr>
            <a:normAutofit fontScale="90000"/>
          </a:bodyPr>
          <a:lstStyle/>
          <a:p>
            <a:endParaRPr lang="es-CL" dirty="0"/>
          </a:p>
        </p:txBody>
      </p:sp>
      <p:sp>
        <p:nvSpPr>
          <p:cNvPr id="6" name="5 Marcador de contenido"/>
          <p:cNvSpPr>
            <a:spLocks noGrp="1"/>
          </p:cNvSpPr>
          <p:nvPr>
            <p:ph idx="1"/>
          </p:nvPr>
        </p:nvSpPr>
        <p:spPr>
          <a:xfrm>
            <a:off x="457200" y="620688"/>
            <a:ext cx="8229600" cy="5505475"/>
          </a:xfrm>
        </p:spPr>
        <p:txBody>
          <a:bodyPr>
            <a:normAutofit fontScale="92500" lnSpcReduction="20000"/>
          </a:bodyPr>
          <a:lstStyle/>
          <a:p>
            <a:pPr marL="0" indent="0">
              <a:buNone/>
            </a:pPr>
            <a:r>
              <a:rPr lang="es-CL" sz="1600" dirty="0">
                <a:solidFill>
                  <a:srgbClr val="FFC000"/>
                </a:solidFill>
              </a:rPr>
              <a:t>5.	</a:t>
            </a:r>
            <a:r>
              <a:rPr lang="es-CL" sz="1600" b="1" dirty="0">
                <a:solidFill>
                  <a:srgbClr val="FFC000"/>
                </a:solidFill>
              </a:rPr>
              <a:t>ESCALAFÓN DE MÉRITO:</a:t>
            </a:r>
          </a:p>
          <a:p>
            <a:endParaRPr lang="es-CL" sz="1600" dirty="0">
              <a:solidFill>
                <a:srgbClr val="FFC000"/>
              </a:solidFill>
            </a:endParaRPr>
          </a:p>
          <a:p>
            <a:pPr algn="just"/>
            <a:r>
              <a:rPr lang="es-CL" sz="1600" b="1" dirty="0" smtClean="0">
                <a:solidFill>
                  <a:srgbClr val="FFC000"/>
                </a:solidFill>
              </a:rPr>
              <a:t>El </a:t>
            </a:r>
            <a:r>
              <a:rPr lang="es-CL" sz="1600" b="1" dirty="0">
                <a:solidFill>
                  <a:srgbClr val="FFC000"/>
                </a:solidFill>
              </a:rPr>
              <a:t>Artículo 3° de la Ley 20.922, establece que las municipalidades estarán obligadas a remitir, a lo menos anualmente, dentro del primer cuatrimestre de cada año, a la </a:t>
            </a:r>
            <a:r>
              <a:rPr lang="es-CL" sz="1600" b="1" dirty="0" err="1">
                <a:solidFill>
                  <a:srgbClr val="FFC000"/>
                </a:solidFill>
              </a:rPr>
              <a:t>Subdere</a:t>
            </a:r>
            <a:r>
              <a:rPr lang="es-CL" sz="1600" b="1" dirty="0">
                <a:solidFill>
                  <a:srgbClr val="FFC000"/>
                </a:solidFill>
              </a:rPr>
              <a:t>, información referida a las siguientes materias, entre otras, al Escalafón de mérito vigente. </a:t>
            </a:r>
            <a:endParaRPr lang="es-CL" sz="1600" b="1" dirty="0" smtClean="0">
              <a:solidFill>
                <a:srgbClr val="FFC000"/>
              </a:solidFill>
            </a:endParaRPr>
          </a:p>
          <a:p>
            <a:pPr marL="0" indent="0" algn="just">
              <a:buNone/>
            </a:pPr>
            <a:endParaRPr lang="es-CL" sz="1600" b="1" dirty="0" smtClean="0">
              <a:solidFill>
                <a:srgbClr val="FFC000"/>
              </a:solidFill>
            </a:endParaRPr>
          </a:p>
          <a:p>
            <a:pPr algn="just"/>
            <a:r>
              <a:rPr lang="es-CL" sz="1600" b="1" dirty="0" smtClean="0">
                <a:solidFill>
                  <a:srgbClr val="FFC000"/>
                </a:solidFill>
              </a:rPr>
              <a:t>La </a:t>
            </a:r>
            <a:r>
              <a:rPr lang="es-CL" sz="1600" b="1" dirty="0">
                <a:solidFill>
                  <a:srgbClr val="FFC000"/>
                </a:solidFill>
              </a:rPr>
              <a:t>modificación al Artículo 27º de la LOCM, establece como nueva función a la  unidad encargada de administración y finanzas, informar, en la primera sesión de cada año del concejo, sobre el escalafón de mérito del personal municipal.</a:t>
            </a:r>
          </a:p>
          <a:p>
            <a:pPr algn="just"/>
            <a:endParaRPr lang="es-CL" sz="1600" b="1" dirty="0">
              <a:solidFill>
                <a:srgbClr val="FFC000"/>
              </a:solidFill>
            </a:endParaRPr>
          </a:p>
          <a:p>
            <a:pPr algn="just"/>
            <a:r>
              <a:rPr lang="es-CL" sz="1600" b="1" dirty="0" smtClean="0">
                <a:solidFill>
                  <a:srgbClr val="FFC000"/>
                </a:solidFill>
              </a:rPr>
              <a:t>Entre </a:t>
            </a:r>
            <a:r>
              <a:rPr lang="es-CL" sz="1600" b="1" dirty="0">
                <a:solidFill>
                  <a:srgbClr val="FFC000"/>
                </a:solidFill>
              </a:rPr>
              <a:t>los límites y requisitos para la aplicación de la facultad del artículo  49° bis de la LOCM, que fijen o modifiquen las plantas del personal de las municipalidades, estableciendo el número de cargos para cada planta y fijar sus grados, uno de los  requisitos es el disponer de escalafón de mérito del personal actualizado, conforme a lo dispuesto en los artículos 49 y 50 de la ley N° 18.883. </a:t>
            </a:r>
          </a:p>
          <a:p>
            <a:pPr algn="just"/>
            <a:endParaRPr lang="es-CL" sz="1600" b="1" dirty="0">
              <a:solidFill>
                <a:srgbClr val="FFC000"/>
              </a:solidFill>
            </a:endParaRPr>
          </a:p>
          <a:p>
            <a:pPr algn="just"/>
            <a:r>
              <a:rPr lang="es-CL" sz="1600" b="1" dirty="0" smtClean="0">
                <a:solidFill>
                  <a:srgbClr val="FFC000"/>
                </a:solidFill>
              </a:rPr>
              <a:t>Para </a:t>
            </a:r>
            <a:r>
              <a:rPr lang="es-CL" sz="1600" b="1" dirty="0">
                <a:solidFill>
                  <a:srgbClr val="FFC000"/>
                </a:solidFill>
              </a:rPr>
              <a:t>la aplicación del Artículo 49° ter de la LOCM, que fija las normas para los procesos de encasillamiento del personal que se originen en la fijación o modificación de plantas de personal de conformidad al procedimiento dispuesto en el artículo 49º bis, se aplican normas sobre escalafón de mérito: </a:t>
            </a:r>
            <a:endParaRPr lang="es-CL" sz="1600" b="1" dirty="0" smtClean="0">
              <a:solidFill>
                <a:srgbClr val="FFC000"/>
              </a:solidFill>
            </a:endParaRPr>
          </a:p>
          <a:p>
            <a:pPr marL="0" indent="0" algn="just">
              <a:buNone/>
            </a:pPr>
            <a:endParaRPr lang="es-CL" sz="1600" b="1" dirty="0">
              <a:solidFill>
                <a:srgbClr val="FFC000"/>
              </a:solidFill>
            </a:endParaRPr>
          </a:p>
          <a:p>
            <a:pPr marL="0" indent="0" algn="just">
              <a:buNone/>
            </a:pPr>
            <a:r>
              <a:rPr lang="es-CL" sz="1600" b="1" dirty="0">
                <a:solidFill>
                  <a:srgbClr val="FFC000"/>
                </a:solidFill>
              </a:rPr>
              <a:t>	</a:t>
            </a:r>
            <a:r>
              <a:rPr lang="es-CL" sz="1600" b="1" dirty="0" smtClean="0">
                <a:solidFill>
                  <a:srgbClr val="FFC000"/>
                </a:solidFill>
              </a:rPr>
              <a:t>- Los </a:t>
            </a:r>
            <a:r>
              <a:rPr lang="es-CL" sz="1600" b="1" dirty="0">
                <a:solidFill>
                  <a:srgbClr val="FFC000"/>
                </a:solidFill>
              </a:rPr>
              <a:t>funcionarios de las plantas de personal se encasillarán en cargos de igual grado al que </a:t>
            </a:r>
            <a:r>
              <a:rPr lang="es-CL" sz="1600" b="1" dirty="0" smtClean="0">
                <a:solidFill>
                  <a:srgbClr val="FFC000"/>
                </a:solidFill>
              </a:rPr>
              <a:t>	tenían </a:t>
            </a:r>
            <a:r>
              <a:rPr lang="es-CL" sz="1600" b="1" dirty="0">
                <a:solidFill>
                  <a:srgbClr val="FFC000"/>
                </a:solidFill>
              </a:rPr>
              <a:t>a la fecha del encasillamiento, manteniendo el orden del escalafón de mérito.</a:t>
            </a:r>
          </a:p>
          <a:p>
            <a:pPr marL="0" indent="0" algn="just">
              <a:buNone/>
            </a:pPr>
            <a:r>
              <a:rPr lang="es-CL" sz="1600" b="1" dirty="0">
                <a:solidFill>
                  <a:srgbClr val="FFC000"/>
                </a:solidFill>
              </a:rPr>
              <a:t>	</a:t>
            </a:r>
            <a:endParaRPr lang="es-CL" sz="1600" b="1" dirty="0" smtClean="0">
              <a:solidFill>
                <a:srgbClr val="FFC000"/>
              </a:solidFill>
            </a:endParaRPr>
          </a:p>
          <a:p>
            <a:pPr marL="0" indent="0" algn="just">
              <a:buNone/>
            </a:pPr>
            <a:r>
              <a:rPr lang="es-CL" sz="1600" b="1" dirty="0">
                <a:solidFill>
                  <a:srgbClr val="FFC000"/>
                </a:solidFill>
              </a:rPr>
              <a:t>	</a:t>
            </a:r>
            <a:r>
              <a:rPr lang="es-CL" sz="1600" b="1" dirty="0" smtClean="0">
                <a:solidFill>
                  <a:srgbClr val="FFC000"/>
                </a:solidFill>
              </a:rPr>
              <a:t>- En </a:t>
            </a:r>
            <a:r>
              <a:rPr lang="es-CL" sz="1600" b="1" dirty="0">
                <a:solidFill>
                  <a:srgbClr val="FFC000"/>
                </a:solidFill>
              </a:rPr>
              <a:t>el ejercicio de esta facultad, los alcaldes podrán encasillar de acuerdo al escalafón de </a:t>
            </a:r>
            <a:r>
              <a:rPr lang="es-CL" sz="1600" b="1" dirty="0" smtClean="0">
                <a:solidFill>
                  <a:srgbClr val="FFC000"/>
                </a:solidFill>
              </a:rPr>
              <a:t>	mérito</a:t>
            </a:r>
            <a:r>
              <a:rPr lang="es-CL" sz="1600" b="1" dirty="0">
                <a:solidFill>
                  <a:srgbClr val="FFC000"/>
                </a:solidFill>
              </a:rPr>
              <a:t>, a los funcionarios titulares en una planta distinta.</a:t>
            </a:r>
          </a:p>
          <a:p>
            <a:pPr algn="just"/>
            <a:endParaRPr lang="es-CL" sz="1600" dirty="0">
              <a:solidFill>
                <a:srgbClr val="FFC000"/>
              </a:solidFill>
            </a:endParaRPr>
          </a:p>
        </p:txBody>
      </p:sp>
      <p:sp>
        <p:nvSpPr>
          <p:cNvPr id="2" name="1 Marcador de pie de página"/>
          <p:cNvSpPr>
            <a:spLocks noGrp="1"/>
          </p:cNvSpPr>
          <p:nvPr>
            <p:ph type="ftr" sz="quarter" idx="11"/>
          </p:nvPr>
        </p:nvSpPr>
        <p:spPr/>
        <p:txBody>
          <a:bodyPr/>
          <a:lstStyle/>
          <a:p>
            <a:r>
              <a:rPr lang="es-MX" smtClean="0"/>
              <a:t>1-20</a:t>
            </a:r>
            <a:endParaRPr lang="es-MX"/>
          </a:p>
        </p:txBody>
      </p:sp>
      <p:sp>
        <p:nvSpPr>
          <p:cNvPr id="3" name="2 Marcador de número de diapositiva"/>
          <p:cNvSpPr>
            <a:spLocks noGrp="1"/>
          </p:cNvSpPr>
          <p:nvPr>
            <p:ph type="sldNum" sz="quarter" idx="12"/>
          </p:nvPr>
        </p:nvSpPr>
        <p:spPr/>
        <p:txBody>
          <a:bodyPr/>
          <a:lstStyle/>
          <a:p>
            <a:fld id="{4C3AB509-86AC-47C3-BDE7-088088B76A63}" type="slidenum">
              <a:rPr lang="es-MX" smtClean="0"/>
              <a:pPr/>
              <a:t>22</a:t>
            </a:fld>
            <a:endParaRPr lang="es-MX"/>
          </a:p>
        </p:txBody>
      </p:sp>
    </p:spTree>
    <p:extLst>
      <p:ext uri="{BB962C8B-B14F-4D97-AF65-F5344CB8AC3E}">
        <p14:creationId xmlns:p14="http://schemas.microsoft.com/office/powerpoint/2010/main" val="291394969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flipV="1">
            <a:off x="457200" y="188640"/>
            <a:ext cx="8229600" cy="85998"/>
          </a:xfrm>
        </p:spPr>
        <p:txBody>
          <a:bodyPr>
            <a:normAutofit fontScale="90000"/>
          </a:bodyPr>
          <a:lstStyle/>
          <a:p>
            <a:endParaRPr lang="es-CL" dirty="0"/>
          </a:p>
        </p:txBody>
      </p:sp>
      <p:sp>
        <p:nvSpPr>
          <p:cNvPr id="5" name="4 Marcador de contenido"/>
          <p:cNvSpPr>
            <a:spLocks noGrp="1"/>
          </p:cNvSpPr>
          <p:nvPr>
            <p:ph idx="1"/>
          </p:nvPr>
        </p:nvSpPr>
        <p:spPr>
          <a:xfrm>
            <a:off x="457200" y="404664"/>
            <a:ext cx="8229600" cy="5721499"/>
          </a:xfrm>
        </p:spPr>
        <p:txBody>
          <a:bodyPr>
            <a:normAutofit/>
          </a:bodyPr>
          <a:lstStyle/>
          <a:p>
            <a:pPr marL="0" indent="0" algn="just">
              <a:buNone/>
            </a:pPr>
            <a:endParaRPr lang="es-CL" sz="1800" b="1" dirty="0">
              <a:solidFill>
                <a:srgbClr val="FFC000"/>
              </a:solidFill>
            </a:endParaRPr>
          </a:p>
          <a:p>
            <a:pPr algn="just"/>
            <a:r>
              <a:rPr lang="es-CL" sz="1800" b="1" dirty="0" smtClean="0">
                <a:solidFill>
                  <a:srgbClr val="FFC000"/>
                </a:solidFill>
              </a:rPr>
              <a:t>Una </a:t>
            </a:r>
            <a:r>
              <a:rPr lang="es-CL" sz="1800" b="1" dirty="0">
                <a:solidFill>
                  <a:srgbClr val="FFC000"/>
                </a:solidFill>
              </a:rPr>
              <a:t>vez encasillado el personal de planta,  en los cargos que queden vacantes, se encasillará a los funcionarios a contrata asimilados a las referidas plantas, que se encuentren en servicio al 31 de diciembre del año anterior al del inicio del plazo para ejercer la facultad de dictación del reglamento que fija o modifica la planta de personal</a:t>
            </a:r>
            <a:r>
              <a:rPr lang="es-CL" sz="1800" b="1" dirty="0" smtClean="0">
                <a:solidFill>
                  <a:srgbClr val="FFC000"/>
                </a:solidFill>
              </a:rPr>
              <a:t>.</a:t>
            </a:r>
          </a:p>
          <a:p>
            <a:pPr algn="just"/>
            <a:endParaRPr lang="es-CL" sz="1800" b="1" dirty="0" smtClean="0">
              <a:solidFill>
                <a:srgbClr val="FFC000"/>
              </a:solidFill>
            </a:endParaRPr>
          </a:p>
          <a:p>
            <a:pPr algn="just"/>
            <a:r>
              <a:rPr lang="es-CL" sz="1800" b="1" dirty="0" smtClean="0">
                <a:solidFill>
                  <a:srgbClr val="FFC000"/>
                </a:solidFill>
              </a:rPr>
              <a:t>Estos </a:t>
            </a:r>
            <a:r>
              <a:rPr lang="es-CL" sz="1800" b="1" dirty="0">
                <a:solidFill>
                  <a:srgbClr val="FFC000"/>
                </a:solidFill>
              </a:rPr>
              <a:t>sólo podrán ser encasillados siempre que tengan, a lo menos, cinco años de servicios continuos en la respectiva municipalidad anteriores al encasillamiento, cumplan con los requisitos generales y específicos del cargo correspondiente, y se encuentren calificados en lista N° 1, de distinción, o lista N° 2, </a:t>
            </a:r>
            <a:r>
              <a:rPr lang="es-CL" sz="1800" b="1" dirty="0" smtClean="0">
                <a:solidFill>
                  <a:srgbClr val="FFC000"/>
                </a:solidFill>
              </a:rPr>
              <a:t>buena.</a:t>
            </a:r>
          </a:p>
          <a:p>
            <a:pPr marL="0" indent="0" algn="just">
              <a:buNone/>
            </a:pPr>
            <a:endParaRPr lang="es-CL" sz="1800" b="1" dirty="0" smtClean="0">
              <a:solidFill>
                <a:srgbClr val="FFC000"/>
              </a:solidFill>
            </a:endParaRPr>
          </a:p>
          <a:p>
            <a:pPr algn="just"/>
            <a:r>
              <a:rPr lang="es-CL" sz="1800" b="1" dirty="0" smtClean="0">
                <a:solidFill>
                  <a:srgbClr val="FFC000"/>
                </a:solidFill>
              </a:rPr>
              <a:t>Una </a:t>
            </a:r>
            <a:r>
              <a:rPr lang="es-CL" sz="1800" b="1" dirty="0">
                <a:solidFill>
                  <a:srgbClr val="FFC000"/>
                </a:solidFill>
              </a:rPr>
              <a:t>vez practicado el procedimiento anterior, los cargos que queden vacantes se proveerán con los funcionarios señalados en la letra a) anterior, de acuerdo a los artículos 51, 52, 53 y 54 de la ley N° 18.883 (promoción por ascenso). </a:t>
            </a:r>
            <a:endParaRPr lang="es-CL" sz="1800" b="1" dirty="0" smtClean="0">
              <a:solidFill>
                <a:srgbClr val="FFC000"/>
              </a:solidFill>
            </a:endParaRPr>
          </a:p>
          <a:p>
            <a:pPr marL="0" indent="0" algn="just">
              <a:buNone/>
            </a:pPr>
            <a:endParaRPr lang="es-CL" sz="1800" b="1" dirty="0" smtClean="0">
              <a:solidFill>
                <a:srgbClr val="FFC000"/>
              </a:solidFill>
            </a:endParaRPr>
          </a:p>
          <a:p>
            <a:pPr algn="just"/>
            <a:r>
              <a:rPr lang="es-CL" sz="1800" b="1" dirty="0" smtClean="0">
                <a:solidFill>
                  <a:srgbClr val="FFC000"/>
                </a:solidFill>
              </a:rPr>
              <a:t>El </a:t>
            </a:r>
            <a:r>
              <a:rPr lang="es-CL" sz="1800" b="1" dirty="0">
                <a:solidFill>
                  <a:srgbClr val="FFC000"/>
                </a:solidFill>
              </a:rPr>
              <a:t>ascenso es el derecho de un funcionario de acceder a un cargo vacante de grado superior en la línea jerárquica de la respectiva planta, sujetándose estrictamente al escalafón, sin perjuicio de lo dispuesto en el artículo 54.</a:t>
            </a:r>
          </a:p>
          <a:p>
            <a:pPr algn="just"/>
            <a:endParaRPr lang="es-CL" sz="1800" b="1" dirty="0">
              <a:solidFill>
                <a:srgbClr val="FFC000"/>
              </a:solidFill>
            </a:endParaRPr>
          </a:p>
          <a:p>
            <a:pPr algn="just"/>
            <a:endParaRPr lang="es-CL" sz="1800" b="1" dirty="0">
              <a:solidFill>
                <a:srgbClr val="FFC000"/>
              </a:solidFill>
            </a:endParaRPr>
          </a:p>
        </p:txBody>
      </p:sp>
      <p:sp>
        <p:nvSpPr>
          <p:cNvPr id="2" name="1 Marcador de pie de página"/>
          <p:cNvSpPr>
            <a:spLocks noGrp="1"/>
          </p:cNvSpPr>
          <p:nvPr>
            <p:ph type="ftr" sz="quarter" idx="11"/>
          </p:nvPr>
        </p:nvSpPr>
        <p:spPr/>
        <p:txBody>
          <a:bodyPr/>
          <a:lstStyle/>
          <a:p>
            <a:r>
              <a:rPr lang="es-MX" smtClean="0"/>
              <a:t>1-20</a:t>
            </a:r>
            <a:endParaRPr lang="es-MX"/>
          </a:p>
        </p:txBody>
      </p:sp>
      <p:sp>
        <p:nvSpPr>
          <p:cNvPr id="3" name="2 Marcador de número de diapositiva"/>
          <p:cNvSpPr>
            <a:spLocks noGrp="1"/>
          </p:cNvSpPr>
          <p:nvPr>
            <p:ph type="sldNum" sz="quarter" idx="12"/>
          </p:nvPr>
        </p:nvSpPr>
        <p:spPr/>
        <p:txBody>
          <a:bodyPr/>
          <a:lstStyle/>
          <a:p>
            <a:fld id="{4C3AB509-86AC-47C3-BDE7-088088B76A63}" type="slidenum">
              <a:rPr lang="es-MX" smtClean="0"/>
              <a:pPr/>
              <a:t>23</a:t>
            </a:fld>
            <a:endParaRPr lang="es-MX"/>
          </a:p>
        </p:txBody>
      </p:sp>
    </p:spTree>
    <p:extLst>
      <p:ext uri="{BB962C8B-B14F-4D97-AF65-F5344CB8AC3E}">
        <p14:creationId xmlns:p14="http://schemas.microsoft.com/office/powerpoint/2010/main" val="199813483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flipV="1">
            <a:off x="457200" y="228919"/>
            <a:ext cx="8229600" cy="45719"/>
          </a:xfrm>
        </p:spPr>
        <p:txBody>
          <a:bodyPr>
            <a:normAutofit fontScale="90000"/>
          </a:bodyPr>
          <a:lstStyle/>
          <a:p>
            <a:endParaRPr lang="es-CL" dirty="0"/>
          </a:p>
        </p:txBody>
      </p:sp>
      <p:sp>
        <p:nvSpPr>
          <p:cNvPr id="5" name="4 Marcador de contenido"/>
          <p:cNvSpPr>
            <a:spLocks noGrp="1"/>
          </p:cNvSpPr>
          <p:nvPr>
            <p:ph idx="1"/>
          </p:nvPr>
        </p:nvSpPr>
        <p:spPr>
          <a:xfrm>
            <a:off x="457200" y="548680"/>
            <a:ext cx="8229600" cy="5577483"/>
          </a:xfrm>
        </p:spPr>
        <p:txBody>
          <a:bodyPr>
            <a:normAutofit fontScale="92500"/>
          </a:bodyPr>
          <a:lstStyle/>
          <a:p>
            <a:pPr algn="just">
              <a:buAutoNum type="arabicPeriod" startAt="6"/>
            </a:pPr>
            <a:r>
              <a:rPr lang="es-CL" sz="1600" b="1" dirty="0" smtClean="0">
                <a:solidFill>
                  <a:srgbClr val="FFC000"/>
                </a:solidFill>
              </a:rPr>
              <a:t>MODIFICACIÓN </a:t>
            </a:r>
            <a:r>
              <a:rPr lang="es-CL" sz="1600" b="1" dirty="0">
                <a:solidFill>
                  <a:srgbClr val="FFC000"/>
                </a:solidFill>
              </a:rPr>
              <a:t>LÍMITE DE GASTOS</a:t>
            </a:r>
            <a:r>
              <a:rPr lang="es-CL" sz="1600" b="1" dirty="0" smtClean="0">
                <a:solidFill>
                  <a:srgbClr val="FFC000"/>
                </a:solidFill>
              </a:rPr>
              <a:t>:</a:t>
            </a:r>
          </a:p>
          <a:p>
            <a:pPr marL="0" indent="0" algn="just">
              <a:buNone/>
            </a:pPr>
            <a:endParaRPr lang="es-CL" sz="1600" b="1" dirty="0">
              <a:solidFill>
                <a:srgbClr val="FFC000"/>
              </a:solidFill>
            </a:endParaRPr>
          </a:p>
          <a:p>
            <a:pPr algn="just"/>
            <a:r>
              <a:rPr lang="es-CL" sz="1600" b="1" dirty="0">
                <a:solidFill>
                  <a:srgbClr val="FFC000"/>
                </a:solidFill>
              </a:rPr>
              <a:t>AUMENTO GASTO PERSONAL A CONTRATA</a:t>
            </a:r>
            <a:r>
              <a:rPr lang="es-CL" sz="1600" b="1" dirty="0" smtClean="0">
                <a:solidFill>
                  <a:srgbClr val="FFC000"/>
                </a:solidFill>
              </a:rPr>
              <a:t>:</a:t>
            </a:r>
          </a:p>
          <a:p>
            <a:pPr marL="0" indent="0" algn="just">
              <a:buNone/>
            </a:pPr>
            <a:endParaRPr lang="es-CL" sz="1600" b="1" dirty="0">
              <a:solidFill>
                <a:srgbClr val="FFC000"/>
              </a:solidFill>
            </a:endParaRPr>
          </a:p>
          <a:p>
            <a:pPr algn="just"/>
            <a:r>
              <a:rPr lang="es-CL" sz="1600" b="1" dirty="0" smtClean="0">
                <a:solidFill>
                  <a:srgbClr val="FFC000"/>
                </a:solidFill>
              </a:rPr>
              <a:t>Se </a:t>
            </a:r>
            <a:r>
              <a:rPr lang="es-CL" sz="1600" b="1" dirty="0">
                <a:solidFill>
                  <a:srgbClr val="FFC000"/>
                </a:solidFill>
              </a:rPr>
              <a:t>modifica el inciso cuarto del artículo 2° de la Ley N°18.883, en el sentido que los cargos a contrata, en su conjunto, no podrán representar un gasto superior al cuarenta por </a:t>
            </a:r>
            <a:r>
              <a:rPr lang="es-CL" sz="1600" b="1" dirty="0" smtClean="0">
                <a:solidFill>
                  <a:srgbClr val="FFC000"/>
                </a:solidFill>
              </a:rPr>
              <a:t>ciento (40%) </a:t>
            </a:r>
            <a:r>
              <a:rPr lang="es-CL" sz="1600" b="1" dirty="0">
                <a:solidFill>
                  <a:srgbClr val="FFC000"/>
                </a:solidFill>
              </a:rPr>
              <a:t>del gasto de remuneraciones de la planta municipal. Sin embargo, en las municipalidades con planta de menos de veinte cargos, podrán contratarse hasta ocho personas. (Art. 5°, N° 1, letra a), Ley N° 20.922).</a:t>
            </a:r>
          </a:p>
          <a:p>
            <a:pPr algn="just"/>
            <a:endParaRPr lang="es-CL" sz="1600" b="1" dirty="0">
              <a:solidFill>
                <a:srgbClr val="FFC000"/>
              </a:solidFill>
            </a:endParaRPr>
          </a:p>
          <a:p>
            <a:pPr algn="just"/>
            <a:r>
              <a:rPr lang="es-CL" sz="1600" b="1" dirty="0" smtClean="0">
                <a:solidFill>
                  <a:srgbClr val="FFC000"/>
                </a:solidFill>
              </a:rPr>
              <a:t>Los </a:t>
            </a:r>
            <a:r>
              <a:rPr lang="es-CL" sz="1600" b="1" dirty="0">
                <a:solidFill>
                  <a:srgbClr val="FFC000"/>
                </a:solidFill>
              </a:rPr>
              <a:t>empleos a contrata deberán ajustarse a las posiciones relativas que se contempla para el personal de la planta de Profesionales, de Técnicos, de Administrativos y de Auxiliares, o de los escalafones vigentes en su caso, de la respectiva municipalidad, según sea la función que se encomienda. </a:t>
            </a:r>
          </a:p>
          <a:p>
            <a:pPr algn="just"/>
            <a:r>
              <a:rPr lang="es-CL" sz="1600" b="1" dirty="0" smtClean="0">
                <a:solidFill>
                  <a:srgbClr val="FFC000"/>
                </a:solidFill>
              </a:rPr>
              <a:t>Los </a:t>
            </a:r>
            <a:r>
              <a:rPr lang="es-CL" sz="1600" b="1" dirty="0">
                <a:solidFill>
                  <a:srgbClr val="FFC000"/>
                </a:solidFill>
              </a:rPr>
              <a:t>grados que se asignen a los empleos a contrata no podrán exceder el tope máximo que se contempla para el personal de las plantas de Profesionales, Técnicos, Administrativos y Auxiliares. </a:t>
            </a:r>
          </a:p>
          <a:p>
            <a:pPr algn="just"/>
            <a:endParaRPr lang="es-CL" sz="1600" b="1" dirty="0">
              <a:solidFill>
                <a:srgbClr val="FFC000"/>
              </a:solidFill>
            </a:endParaRPr>
          </a:p>
          <a:p>
            <a:pPr algn="just"/>
            <a:r>
              <a:rPr lang="es-CL" sz="1600" b="1" dirty="0" smtClean="0">
                <a:solidFill>
                  <a:srgbClr val="FFC000"/>
                </a:solidFill>
              </a:rPr>
              <a:t>ARTÍCULO </a:t>
            </a:r>
            <a:r>
              <a:rPr lang="es-CL" sz="1600" b="1" dirty="0">
                <a:solidFill>
                  <a:srgbClr val="FFC000"/>
                </a:solidFill>
              </a:rPr>
              <a:t>DECIMOTERCERO TRANSITORIO DE LA LEY N° 20.922.- Las municipalidades que puedan aumentar la dotación a contrata en virtud de la modificación introducida por esta ley en el artículo 2° de la ley N° 18.883 deberán priorizar en las nuevas contrataciones bajo esa modalidad al personal a honorarios que se encuentre contratado con cargo al subtítulo 21, ítem 03, del presupuesto municipal, a la fecha de publicación de la presente ley.</a:t>
            </a:r>
          </a:p>
          <a:p>
            <a:pPr algn="just"/>
            <a:endParaRPr lang="es-CL" sz="1600" b="1" dirty="0">
              <a:solidFill>
                <a:srgbClr val="FFC000"/>
              </a:solidFill>
            </a:endParaRPr>
          </a:p>
          <a:p>
            <a:pPr algn="just"/>
            <a:endParaRPr lang="es-CL" sz="1600" dirty="0"/>
          </a:p>
        </p:txBody>
      </p:sp>
      <p:sp>
        <p:nvSpPr>
          <p:cNvPr id="2" name="1 Marcador de pie de página"/>
          <p:cNvSpPr>
            <a:spLocks noGrp="1"/>
          </p:cNvSpPr>
          <p:nvPr>
            <p:ph type="ftr" sz="quarter" idx="11"/>
          </p:nvPr>
        </p:nvSpPr>
        <p:spPr/>
        <p:txBody>
          <a:bodyPr/>
          <a:lstStyle/>
          <a:p>
            <a:r>
              <a:rPr lang="es-MX" smtClean="0"/>
              <a:t>1-20</a:t>
            </a:r>
            <a:endParaRPr lang="es-MX"/>
          </a:p>
        </p:txBody>
      </p:sp>
      <p:sp>
        <p:nvSpPr>
          <p:cNvPr id="3" name="2 Marcador de número de diapositiva"/>
          <p:cNvSpPr>
            <a:spLocks noGrp="1"/>
          </p:cNvSpPr>
          <p:nvPr>
            <p:ph type="sldNum" sz="quarter" idx="12"/>
          </p:nvPr>
        </p:nvSpPr>
        <p:spPr/>
        <p:txBody>
          <a:bodyPr/>
          <a:lstStyle/>
          <a:p>
            <a:fld id="{4C3AB509-86AC-47C3-BDE7-088088B76A63}" type="slidenum">
              <a:rPr lang="es-MX" smtClean="0"/>
              <a:pPr/>
              <a:t>24</a:t>
            </a:fld>
            <a:endParaRPr lang="es-MX"/>
          </a:p>
        </p:txBody>
      </p:sp>
    </p:spTree>
    <p:extLst>
      <p:ext uri="{BB962C8B-B14F-4D97-AF65-F5344CB8AC3E}">
        <p14:creationId xmlns:p14="http://schemas.microsoft.com/office/powerpoint/2010/main" val="379772515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457200" y="274638"/>
            <a:ext cx="8229600" cy="130026"/>
          </a:xfrm>
        </p:spPr>
        <p:txBody>
          <a:bodyPr>
            <a:normAutofit fontScale="90000"/>
          </a:bodyPr>
          <a:lstStyle/>
          <a:p>
            <a:endParaRPr lang="es-CL" dirty="0"/>
          </a:p>
        </p:txBody>
      </p:sp>
      <p:sp>
        <p:nvSpPr>
          <p:cNvPr id="5" name="4 Marcador de contenido"/>
          <p:cNvSpPr>
            <a:spLocks noGrp="1"/>
          </p:cNvSpPr>
          <p:nvPr>
            <p:ph idx="1"/>
          </p:nvPr>
        </p:nvSpPr>
        <p:spPr>
          <a:xfrm>
            <a:off x="457200" y="692696"/>
            <a:ext cx="8229600" cy="5433467"/>
          </a:xfrm>
        </p:spPr>
        <p:txBody>
          <a:bodyPr>
            <a:normAutofit fontScale="62500" lnSpcReduction="20000"/>
          </a:bodyPr>
          <a:lstStyle/>
          <a:p>
            <a:pPr marL="0" indent="0" algn="just">
              <a:buNone/>
            </a:pPr>
            <a:endParaRPr lang="es-CL" sz="1600" b="1" dirty="0" smtClean="0">
              <a:solidFill>
                <a:srgbClr val="FFC000"/>
              </a:solidFill>
            </a:endParaRPr>
          </a:p>
          <a:p>
            <a:pPr marL="0" indent="0" algn="just">
              <a:buNone/>
            </a:pPr>
            <a:r>
              <a:rPr lang="es-CL" sz="2200" b="1" dirty="0" smtClean="0">
                <a:solidFill>
                  <a:srgbClr val="FFC000"/>
                </a:solidFill>
              </a:rPr>
              <a:t>AUMENTO </a:t>
            </a:r>
            <a:r>
              <a:rPr lang="es-CL" sz="2200" b="1" dirty="0">
                <a:solidFill>
                  <a:srgbClr val="FFC000"/>
                </a:solidFill>
              </a:rPr>
              <a:t>DEL GASTO ANUAL EN PERSONAL</a:t>
            </a:r>
            <a:r>
              <a:rPr lang="es-CL" sz="2200" b="1" dirty="0" smtClean="0">
                <a:solidFill>
                  <a:srgbClr val="FFC000"/>
                </a:solidFill>
              </a:rPr>
              <a:t>:</a:t>
            </a:r>
          </a:p>
          <a:p>
            <a:pPr marL="0" indent="0" algn="just">
              <a:buNone/>
            </a:pPr>
            <a:endParaRPr lang="es-CL" sz="2200" b="1" dirty="0">
              <a:solidFill>
                <a:srgbClr val="FFC000"/>
              </a:solidFill>
            </a:endParaRPr>
          </a:p>
          <a:p>
            <a:pPr algn="just"/>
            <a:r>
              <a:rPr lang="es-CL" sz="2200" b="1" dirty="0" smtClean="0">
                <a:solidFill>
                  <a:srgbClr val="FFC000"/>
                </a:solidFill>
              </a:rPr>
              <a:t>El </a:t>
            </a:r>
            <a:r>
              <a:rPr lang="es-CL" sz="2200" b="1" dirty="0">
                <a:solidFill>
                  <a:srgbClr val="FFC000"/>
                </a:solidFill>
              </a:rPr>
              <a:t>gasto anual en personal no podrá exceder, respecto de cada municipalidad, del 42% (cuarenta y dos por ciento) de los ingresos propios percibidos en el año anterior. (art. 5°, N° 1, letra b) Ley N° 20.922).</a:t>
            </a:r>
          </a:p>
          <a:p>
            <a:pPr algn="just"/>
            <a:endParaRPr lang="es-CL" sz="2200" b="1" dirty="0">
              <a:solidFill>
                <a:srgbClr val="FFC000"/>
              </a:solidFill>
            </a:endParaRPr>
          </a:p>
          <a:p>
            <a:pPr algn="just"/>
            <a:r>
              <a:rPr lang="es-CL" sz="2200" b="1" dirty="0" smtClean="0">
                <a:solidFill>
                  <a:srgbClr val="FFC000"/>
                </a:solidFill>
              </a:rPr>
              <a:t>SE </a:t>
            </a:r>
            <a:r>
              <a:rPr lang="es-CL" sz="2200" b="1" dirty="0">
                <a:solidFill>
                  <a:srgbClr val="FFC000"/>
                </a:solidFill>
              </a:rPr>
              <a:t>ENTENDERÁ POR GASTO EN PERSONAL el que se irrogue para cubrir las remuneraciones correspondientes a:</a:t>
            </a:r>
          </a:p>
          <a:p>
            <a:pPr marL="0" indent="0" algn="just">
              <a:buNone/>
            </a:pPr>
            <a:r>
              <a:rPr lang="es-CL" sz="2200" b="1" dirty="0" smtClean="0">
                <a:solidFill>
                  <a:srgbClr val="FFC000"/>
                </a:solidFill>
              </a:rPr>
              <a:t>	</a:t>
            </a:r>
          </a:p>
          <a:p>
            <a:pPr marL="0" indent="0" algn="just">
              <a:buNone/>
            </a:pPr>
            <a:r>
              <a:rPr lang="es-CL" sz="2200" b="1" dirty="0">
                <a:solidFill>
                  <a:srgbClr val="FFC000"/>
                </a:solidFill>
              </a:rPr>
              <a:t>	</a:t>
            </a:r>
            <a:r>
              <a:rPr lang="es-CL" sz="2200" b="1" dirty="0" smtClean="0">
                <a:solidFill>
                  <a:srgbClr val="FFC000"/>
                </a:solidFill>
              </a:rPr>
              <a:t>Al </a:t>
            </a:r>
            <a:r>
              <a:rPr lang="es-CL" sz="2200" b="1" dirty="0">
                <a:solidFill>
                  <a:srgbClr val="FFC000"/>
                </a:solidFill>
              </a:rPr>
              <a:t>personal de planta y a contrata. </a:t>
            </a:r>
          </a:p>
          <a:p>
            <a:pPr marL="0" indent="0" algn="just">
              <a:buNone/>
            </a:pPr>
            <a:r>
              <a:rPr lang="es-CL" sz="2200" b="1" dirty="0" smtClean="0">
                <a:solidFill>
                  <a:srgbClr val="FFC000"/>
                </a:solidFill>
              </a:rPr>
              <a:t>	El </a:t>
            </a:r>
            <a:r>
              <a:rPr lang="es-CL" sz="2200" b="1" dirty="0">
                <a:solidFill>
                  <a:srgbClr val="FFC000"/>
                </a:solidFill>
              </a:rPr>
              <a:t>gasto en los honorarios a suma alzada pagados a personas naturales, </a:t>
            </a:r>
          </a:p>
          <a:p>
            <a:pPr marL="0" indent="0" algn="just">
              <a:buNone/>
            </a:pPr>
            <a:r>
              <a:rPr lang="es-CL" sz="2200" b="1" dirty="0" smtClean="0">
                <a:solidFill>
                  <a:srgbClr val="FFC000"/>
                </a:solidFill>
              </a:rPr>
              <a:t>	Honorarios </a:t>
            </a:r>
            <a:r>
              <a:rPr lang="es-CL" sz="2200" b="1" dirty="0">
                <a:solidFill>
                  <a:srgbClr val="FFC000"/>
                </a:solidFill>
              </a:rPr>
              <a:t>asimilados a grado, </a:t>
            </a:r>
          </a:p>
          <a:p>
            <a:pPr marL="0" indent="0" algn="just">
              <a:buNone/>
            </a:pPr>
            <a:r>
              <a:rPr lang="es-CL" sz="2200" b="1" dirty="0" smtClean="0">
                <a:solidFill>
                  <a:srgbClr val="FFC000"/>
                </a:solidFill>
              </a:rPr>
              <a:t>	Jornales</a:t>
            </a:r>
            <a:r>
              <a:rPr lang="es-CL" sz="2200" b="1" dirty="0">
                <a:solidFill>
                  <a:srgbClr val="FFC000"/>
                </a:solidFill>
              </a:rPr>
              <a:t>, remuneraciones reguladas por el Código del Trabajo, </a:t>
            </a:r>
          </a:p>
          <a:p>
            <a:pPr marL="0" indent="0" algn="just">
              <a:buNone/>
            </a:pPr>
            <a:r>
              <a:rPr lang="es-CL" sz="2200" b="1" dirty="0" smtClean="0">
                <a:solidFill>
                  <a:srgbClr val="FFC000"/>
                </a:solidFill>
              </a:rPr>
              <a:t>	Suplencias </a:t>
            </a:r>
            <a:r>
              <a:rPr lang="es-CL" sz="2200" b="1" dirty="0">
                <a:solidFill>
                  <a:srgbClr val="FFC000"/>
                </a:solidFill>
              </a:rPr>
              <a:t>y reemplazos, </a:t>
            </a:r>
          </a:p>
          <a:p>
            <a:pPr marL="0" indent="0" algn="just">
              <a:buNone/>
            </a:pPr>
            <a:r>
              <a:rPr lang="es-CL" sz="2200" b="1" dirty="0" smtClean="0">
                <a:solidFill>
                  <a:srgbClr val="FFC000"/>
                </a:solidFill>
              </a:rPr>
              <a:t>	Personal </a:t>
            </a:r>
            <a:r>
              <a:rPr lang="es-CL" sz="2200" b="1" dirty="0">
                <a:solidFill>
                  <a:srgbClr val="FFC000"/>
                </a:solidFill>
              </a:rPr>
              <a:t>a trato y/o temporal y </a:t>
            </a:r>
          </a:p>
          <a:p>
            <a:pPr marL="0" indent="0" algn="just">
              <a:buNone/>
            </a:pPr>
            <a:r>
              <a:rPr lang="es-CL" sz="2200" b="1" dirty="0" smtClean="0">
                <a:solidFill>
                  <a:srgbClr val="FFC000"/>
                </a:solidFill>
              </a:rPr>
              <a:t>	Alumnos </a:t>
            </a:r>
            <a:r>
              <a:rPr lang="es-CL" sz="2200" b="1" dirty="0">
                <a:solidFill>
                  <a:srgbClr val="FFC000"/>
                </a:solidFill>
              </a:rPr>
              <a:t>en práctica. </a:t>
            </a:r>
          </a:p>
          <a:p>
            <a:pPr algn="just"/>
            <a:endParaRPr lang="es-CL" sz="2200" b="1" dirty="0">
              <a:solidFill>
                <a:srgbClr val="FFC000"/>
              </a:solidFill>
            </a:endParaRPr>
          </a:p>
          <a:p>
            <a:pPr algn="just"/>
            <a:r>
              <a:rPr lang="es-CL" sz="2200" b="1" dirty="0" smtClean="0">
                <a:solidFill>
                  <a:srgbClr val="FFC000"/>
                </a:solidFill>
              </a:rPr>
              <a:t>Sólo </a:t>
            </a:r>
            <a:r>
              <a:rPr lang="es-CL" sz="2200" b="1" dirty="0">
                <a:solidFill>
                  <a:srgbClr val="FFC000"/>
                </a:solidFill>
              </a:rPr>
              <a:t>para los efectos del cálculo del gasto anual en personal que dispone el presente artículo, no se considerarán los pagos que realice el municipio por concepto de la asignación de zona establecida en el artículo 7° del decreto ley N° 249, del Ministerio de Hacienda, promulgado el año 1973 y publicado el año 1974, otorgada por el artículo 25 del decreto ley N° 3.551, del Ministerio de Hacienda, promulgado el año 1980 y publicado el año 1981; de la bonificación establecida en el artículo 3° de la ley N° 20.198, ni de la bonificación compensatoria del artículo 29 de la ley N° 20.717, destinada a los beneficiarios de la mencionada bonificación del artículo 3° de la ley N° 20.198. </a:t>
            </a:r>
          </a:p>
          <a:p>
            <a:endParaRPr lang="es-CL" sz="2200" dirty="0"/>
          </a:p>
        </p:txBody>
      </p:sp>
      <p:sp>
        <p:nvSpPr>
          <p:cNvPr id="2" name="1 Marcador de pie de página"/>
          <p:cNvSpPr>
            <a:spLocks noGrp="1"/>
          </p:cNvSpPr>
          <p:nvPr>
            <p:ph type="ftr" sz="quarter" idx="11"/>
          </p:nvPr>
        </p:nvSpPr>
        <p:spPr/>
        <p:txBody>
          <a:bodyPr/>
          <a:lstStyle/>
          <a:p>
            <a:r>
              <a:rPr lang="es-MX" smtClean="0"/>
              <a:t>1-20</a:t>
            </a:r>
            <a:endParaRPr lang="es-MX"/>
          </a:p>
        </p:txBody>
      </p:sp>
      <p:sp>
        <p:nvSpPr>
          <p:cNvPr id="3" name="2 Marcador de número de diapositiva"/>
          <p:cNvSpPr>
            <a:spLocks noGrp="1"/>
          </p:cNvSpPr>
          <p:nvPr>
            <p:ph type="sldNum" sz="quarter" idx="12"/>
          </p:nvPr>
        </p:nvSpPr>
        <p:spPr/>
        <p:txBody>
          <a:bodyPr/>
          <a:lstStyle/>
          <a:p>
            <a:fld id="{4C3AB509-86AC-47C3-BDE7-088088B76A63}" type="slidenum">
              <a:rPr lang="es-MX" smtClean="0"/>
              <a:pPr/>
              <a:t>25</a:t>
            </a:fld>
            <a:endParaRPr lang="es-MX"/>
          </a:p>
        </p:txBody>
      </p:sp>
    </p:spTree>
    <p:extLst>
      <p:ext uri="{BB962C8B-B14F-4D97-AF65-F5344CB8AC3E}">
        <p14:creationId xmlns:p14="http://schemas.microsoft.com/office/powerpoint/2010/main" val="298738015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457200" y="274638"/>
            <a:ext cx="8229600" cy="130026"/>
          </a:xfrm>
        </p:spPr>
        <p:txBody>
          <a:bodyPr>
            <a:normAutofit fontScale="90000"/>
          </a:bodyPr>
          <a:lstStyle/>
          <a:p>
            <a:endParaRPr lang="es-CL" dirty="0"/>
          </a:p>
        </p:txBody>
      </p:sp>
      <p:sp>
        <p:nvSpPr>
          <p:cNvPr id="5" name="4 Marcador de contenido"/>
          <p:cNvSpPr>
            <a:spLocks noGrp="1"/>
          </p:cNvSpPr>
          <p:nvPr>
            <p:ph idx="1"/>
          </p:nvPr>
        </p:nvSpPr>
        <p:spPr>
          <a:xfrm>
            <a:off x="457200" y="548680"/>
            <a:ext cx="8229600" cy="5577483"/>
          </a:xfrm>
        </p:spPr>
        <p:txBody>
          <a:bodyPr>
            <a:normAutofit fontScale="92500" lnSpcReduction="10000"/>
          </a:bodyPr>
          <a:lstStyle/>
          <a:p>
            <a:pPr algn="just"/>
            <a:r>
              <a:rPr lang="es-CL" sz="1800" b="1" dirty="0" smtClean="0">
                <a:solidFill>
                  <a:srgbClr val="FFC000"/>
                </a:solidFill>
              </a:rPr>
              <a:t>Conforme </a:t>
            </a:r>
            <a:r>
              <a:rPr lang="es-CL" sz="1800" b="1" dirty="0">
                <a:solidFill>
                  <a:srgbClr val="FFC000"/>
                </a:solidFill>
              </a:rPr>
              <a:t>al artículo 69° de la LOCM, los alcaldes tendrán derecho a percibir una Asignación de Dirección Superior  inherente al cargo, imponible y tributable, y que tendrá el carácter de renta para todo efecto legal, correspondiente al 100% de la suma del sueldo base y la asignación municipal. Es de cargo al presupuesto de la respectiva municipalidad.</a:t>
            </a:r>
          </a:p>
          <a:p>
            <a:pPr algn="just"/>
            <a:endParaRPr lang="es-CL" sz="1800" b="1" dirty="0" smtClean="0">
              <a:solidFill>
                <a:srgbClr val="FFC000"/>
              </a:solidFill>
            </a:endParaRPr>
          </a:p>
          <a:p>
            <a:pPr algn="just"/>
            <a:r>
              <a:rPr lang="es-CL" sz="1800" b="1" dirty="0" smtClean="0">
                <a:solidFill>
                  <a:srgbClr val="FFC000"/>
                </a:solidFill>
              </a:rPr>
              <a:t>Con </a:t>
            </a:r>
            <a:r>
              <a:rPr lang="es-CL" sz="1800" b="1" dirty="0">
                <a:solidFill>
                  <a:srgbClr val="FFC000"/>
                </a:solidFill>
              </a:rPr>
              <a:t>todo, las remuneraciones de los alcaldes y las asignaciones asociadas a ellas, no se considerarán para efectos de calcular el límite de gasto en personal de las municipalidades, establecido en el artículo 1º de la Ley Nº 18.294.</a:t>
            </a:r>
          </a:p>
          <a:p>
            <a:pPr algn="just"/>
            <a:endParaRPr lang="es-CL" sz="1800" b="1" dirty="0" smtClean="0">
              <a:solidFill>
                <a:srgbClr val="FFC000"/>
              </a:solidFill>
            </a:endParaRPr>
          </a:p>
          <a:p>
            <a:pPr algn="just"/>
            <a:r>
              <a:rPr lang="es-CL" sz="1800" b="1" dirty="0" smtClean="0">
                <a:solidFill>
                  <a:srgbClr val="FFC000"/>
                </a:solidFill>
              </a:rPr>
              <a:t>Artículo </a:t>
            </a:r>
            <a:r>
              <a:rPr lang="es-CL" sz="1800" b="1" dirty="0">
                <a:solidFill>
                  <a:srgbClr val="FFC000"/>
                </a:solidFill>
              </a:rPr>
              <a:t>6° de la Ley N° 20.922.- Deroga el artículo 1° de la ley N° 18.294, que establece normas y otorga facultades para instalación de nuevas municipalidades creadas en la Región Metropolitana de Santiago y modifica el decreto ley N° 3.063, de 1979.</a:t>
            </a:r>
          </a:p>
          <a:p>
            <a:pPr algn="just"/>
            <a:endParaRPr lang="es-CL" sz="1800" b="1" dirty="0">
              <a:solidFill>
                <a:srgbClr val="FFC000"/>
              </a:solidFill>
            </a:endParaRPr>
          </a:p>
          <a:p>
            <a:pPr algn="just"/>
            <a:r>
              <a:rPr lang="es-CL" sz="1800" b="1" dirty="0" smtClean="0">
                <a:solidFill>
                  <a:srgbClr val="FFC000"/>
                </a:solidFill>
              </a:rPr>
              <a:t>SE </a:t>
            </a:r>
            <a:r>
              <a:rPr lang="es-CL" sz="1800" b="1" dirty="0">
                <a:solidFill>
                  <a:srgbClr val="FFC000"/>
                </a:solidFill>
              </a:rPr>
              <a:t>ENTENDERÁ POR INGRESOS PROPIOS PERCIBIDOS,  la suma de los ingresos propios permanentes señalados en el artículo 38 del Decreto Ley N° 3.063, de 1979, sobre Rentas Municipales, incluyendo la totalidad de la recaudación por concepto de permisos de circulación y patentes municipales, más los ingresos por participación en el Fondo Común Municipal indicados en el artículo 14 de la ley N° 18.695, LOCM.</a:t>
            </a:r>
          </a:p>
          <a:p>
            <a:pPr algn="just"/>
            <a:endParaRPr lang="es-CL" sz="1600" b="1" dirty="0">
              <a:solidFill>
                <a:srgbClr val="FFC000"/>
              </a:solidFill>
            </a:endParaRPr>
          </a:p>
        </p:txBody>
      </p:sp>
      <p:sp>
        <p:nvSpPr>
          <p:cNvPr id="2" name="1 Marcador de pie de página"/>
          <p:cNvSpPr>
            <a:spLocks noGrp="1"/>
          </p:cNvSpPr>
          <p:nvPr>
            <p:ph type="ftr" sz="quarter" idx="11"/>
          </p:nvPr>
        </p:nvSpPr>
        <p:spPr/>
        <p:txBody>
          <a:bodyPr/>
          <a:lstStyle/>
          <a:p>
            <a:r>
              <a:rPr lang="es-MX" smtClean="0"/>
              <a:t>1-20</a:t>
            </a:r>
            <a:endParaRPr lang="es-MX"/>
          </a:p>
        </p:txBody>
      </p:sp>
      <p:sp>
        <p:nvSpPr>
          <p:cNvPr id="3" name="2 Marcador de número de diapositiva"/>
          <p:cNvSpPr>
            <a:spLocks noGrp="1"/>
          </p:cNvSpPr>
          <p:nvPr>
            <p:ph type="sldNum" sz="quarter" idx="12"/>
          </p:nvPr>
        </p:nvSpPr>
        <p:spPr/>
        <p:txBody>
          <a:bodyPr/>
          <a:lstStyle/>
          <a:p>
            <a:fld id="{4C3AB509-86AC-47C3-BDE7-088088B76A63}" type="slidenum">
              <a:rPr lang="es-MX" smtClean="0"/>
              <a:pPr/>
              <a:t>26</a:t>
            </a:fld>
            <a:endParaRPr lang="es-MX"/>
          </a:p>
        </p:txBody>
      </p:sp>
    </p:spTree>
    <p:extLst>
      <p:ext uri="{BB962C8B-B14F-4D97-AF65-F5344CB8AC3E}">
        <p14:creationId xmlns:p14="http://schemas.microsoft.com/office/powerpoint/2010/main" val="239988481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457200" y="274638"/>
            <a:ext cx="8229600" cy="58018"/>
          </a:xfrm>
        </p:spPr>
        <p:txBody>
          <a:bodyPr>
            <a:normAutofit fontScale="90000"/>
          </a:bodyPr>
          <a:lstStyle/>
          <a:p>
            <a:endParaRPr lang="es-CL" dirty="0"/>
          </a:p>
        </p:txBody>
      </p:sp>
      <p:sp>
        <p:nvSpPr>
          <p:cNvPr id="5" name="4 Marcador de contenido"/>
          <p:cNvSpPr>
            <a:spLocks noGrp="1"/>
          </p:cNvSpPr>
          <p:nvPr>
            <p:ph idx="1"/>
          </p:nvPr>
        </p:nvSpPr>
        <p:spPr>
          <a:xfrm>
            <a:off x="457200" y="548680"/>
            <a:ext cx="8229600" cy="5577483"/>
          </a:xfrm>
        </p:spPr>
        <p:txBody>
          <a:bodyPr>
            <a:normAutofit fontScale="92500" lnSpcReduction="20000"/>
          </a:bodyPr>
          <a:lstStyle/>
          <a:p>
            <a:pPr marL="0" indent="0" algn="just">
              <a:buNone/>
            </a:pPr>
            <a:r>
              <a:rPr lang="es-CL" sz="1800" b="1" dirty="0">
                <a:solidFill>
                  <a:srgbClr val="FFC000"/>
                </a:solidFill>
              </a:rPr>
              <a:t>7.	PLANTAS DE PERSONAL, POSICIONES RELATIVAS, REQUISITOS DE LOS CARGOS DE PLANTA PARA EL INGRESO Y LA PROMOCIÓN:</a:t>
            </a:r>
          </a:p>
          <a:p>
            <a:pPr algn="just"/>
            <a:endParaRPr lang="es-CL" sz="1800" b="1" dirty="0">
              <a:solidFill>
                <a:srgbClr val="FFC000"/>
              </a:solidFill>
            </a:endParaRPr>
          </a:p>
          <a:p>
            <a:pPr algn="just"/>
            <a:r>
              <a:rPr lang="es-CL" sz="1800" b="1" dirty="0" smtClean="0">
                <a:solidFill>
                  <a:srgbClr val="FFC000"/>
                </a:solidFill>
              </a:rPr>
              <a:t>Conforme </a:t>
            </a:r>
            <a:r>
              <a:rPr lang="es-CL" sz="1800" b="1" dirty="0">
                <a:solidFill>
                  <a:srgbClr val="FFC000"/>
                </a:solidFill>
              </a:rPr>
              <a:t>al artículo 7° de la Ley N° 18.883, para efectos de la carrera funcionaria, cada municipalidad sólo podrá tener las siguientes plantas de personal: de Directivos, de Profesionales, de Jefaturas, de Técnicos, de Administrativos y de Auxiliares. </a:t>
            </a:r>
          </a:p>
          <a:p>
            <a:pPr algn="just"/>
            <a:endParaRPr lang="es-CL" sz="1800" b="1" dirty="0">
              <a:solidFill>
                <a:srgbClr val="FFC000"/>
              </a:solidFill>
            </a:endParaRPr>
          </a:p>
          <a:p>
            <a:pPr algn="just"/>
            <a:r>
              <a:rPr lang="es-CL" sz="1800" b="1" dirty="0" smtClean="0">
                <a:solidFill>
                  <a:srgbClr val="FFC000"/>
                </a:solidFill>
              </a:rPr>
              <a:t>Las </a:t>
            </a:r>
            <a:r>
              <a:rPr lang="es-CL" sz="1800" b="1" dirty="0">
                <a:solidFill>
                  <a:srgbClr val="FFC000"/>
                </a:solidFill>
              </a:rPr>
              <a:t>plantas municipales establecidas de acuerdo al inciso anterior tendrán las siguientes posiciones relativas: </a:t>
            </a:r>
            <a:endParaRPr lang="es-CL" sz="1800" b="1" dirty="0" smtClean="0">
              <a:solidFill>
                <a:srgbClr val="FFC000"/>
              </a:solidFill>
            </a:endParaRPr>
          </a:p>
          <a:p>
            <a:pPr marL="0" indent="0" algn="just">
              <a:buNone/>
            </a:pPr>
            <a:endParaRPr lang="es-CL" sz="1800" b="1" dirty="0">
              <a:solidFill>
                <a:srgbClr val="FFC000"/>
              </a:solidFill>
            </a:endParaRPr>
          </a:p>
          <a:p>
            <a:pPr marL="0" indent="0" algn="just">
              <a:buNone/>
            </a:pPr>
            <a:r>
              <a:rPr lang="es-CL" sz="1800" b="1" dirty="0">
                <a:solidFill>
                  <a:srgbClr val="FFC000"/>
                </a:solidFill>
              </a:rPr>
              <a:t>-	Alcaldes del grado 1 al 6</a:t>
            </a:r>
          </a:p>
          <a:p>
            <a:pPr marL="0" indent="0" algn="just">
              <a:buNone/>
            </a:pPr>
            <a:r>
              <a:rPr lang="es-CL" sz="1800" b="1" dirty="0">
                <a:solidFill>
                  <a:srgbClr val="FFC000"/>
                </a:solidFill>
              </a:rPr>
              <a:t>-	Directivos del grado 3 al 10 </a:t>
            </a:r>
          </a:p>
          <a:p>
            <a:pPr marL="0" indent="0" algn="just">
              <a:buNone/>
            </a:pPr>
            <a:r>
              <a:rPr lang="es-CL" sz="1800" b="1" dirty="0">
                <a:solidFill>
                  <a:srgbClr val="FFC000"/>
                </a:solidFill>
              </a:rPr>
              <a:t>-	Profesionales del grado 5 al 12</a:t>
            </a:r>
          </a:p>
          <a:p>
            <a:pPr marL="0" indent="0" algn="just">
              <a:buNone/>
            </a:pPr>
            <a:r>
              <a:rPr lang="es-CL" sz="1800" b="1" dirty="0">
                <a:solidFill>
                  <a:srgbClr val="FFC000"/>
                </a:solidFill>
              </a:rPr>
              <a:t>-	Jefaturas del grado 7 al 12 </a:t>
            </a:r>
          </a:p>
          <a:p>
            <a:pPr marL="0" indent="0" algn="just">
              <a:buNone/>
            </a:pPr>
            <a:r>
              <a:rPr lang="es-CL" sz="1800" b="1" dirty="0">
                <a:solidFill>
                  <a:srgbClr val="FFC000"/>
                </a:solidFill>
              </a:rPr>
              <a:t>-	Técnicos del grado 9 al 17 </a:t>
            </a:r>
          </a:p>
          <a:p>
            <a:pPr marL="0" indent="0" algn="just">
              <a:buNone/>
            </a:pPr>
            <a:r>
              <a:rPr lang="es-CL" sz="1800" b="1" dirty="0">
                <a:solidFill>
                  <a:srgbClr val="FFC000"/>
                </a:solidFill>
              </a:rPr>
              <a:t>-	Administrativos del grado 11 al 18</a:t>
            </a:r>
          </a:p>
          <a:p>
            <a:pPr marL="0" indent="0" algn="just">
              <a:buNone/>
            </a:pPr>
            <a:r>
              <a:rPr lang="es-CL" sz="1800" b="1" dirty="0">
                <a:solidFill>
                  <a:srgbClr val="FFC000"/>
                </a:solidFill>
              </a:rPr>
              <a:t>-	Auxiliares del grado 13 al 20. </a:t>
            </a:r>
          </a:p>
          <a:p>
            <a:pPr algn="just"/>
            <a:endParaRPr lang="es-CL" sz="1800" b="1" dirty="0">
              <a:solidFill>
                <a:srgbClr val="FFC000"/>
              </a:solidFill>
            </a:endParaRPr>
          </a:p>
          <a:p>
            <a:pPr algn="just"/>
            <a:r>
              <a:rPr lang="es-CL" sz="1800" b="1" dirty="0" smtClean="0">
                <a:solidFill>
                  <a:srgbClr val="FFC000"/>
                </a:solidFill>
              </a:rPr>
              <a:t>El </a:t>
            </a:r>
            <a:r>
              <a:rPr lang="es-CL" sz="1800" b="1" dirty="0">
                <a:solidFill>
                  <a:srgbClr val="FFC000"/>
                </a:solidFill>
              </a:rPr>
              <a:t>artículo 8° de la Ley N° 18.883, fija los requisitos para el ingreso y la promoción en los cargos de las plantas de personal de las municipalidades: Plantas de Directivos, Profesionales, Jefaturas, Técnicos, Administrativos y Auxiliares. (Art. 5, N° 3), Ley N° 20.922).</a:t>
            </a:r>
          </a:p>
          <a:p>
            <a:endParaRPr lang="es-CL" sz="1800" dirty="0"/>
          </a:p>
        </p:txBody>
      </p:sp>
      <p:sp>
        <p:nvSpPr>
          <p:cNvPr id="2" name="1 Marcador de pie de página"/>
          <p:cNvSpPr>
            <a:spLocks noGrp="1"/>
          </p:cNvSpPr>
          <p:nvPr>
            <p:ph type="ftr" sz="quarter" idx="11"/>
          </p:nvPr>
        </p:nvSpPr>
        <p:spPr/>
        <p:txBody>
          <a:bodyPr/>
          <a:lstStyle/>
          <a:p>
            <a:r>
              <a:rPr lang="es-MX" smtClean="0"/>
              <a:t>1-20</a:t>
            </a:r>
            <a:endParaRPr lang="es-MX"/>
          </a:p>
        </p:txBody>
      </p:sp>
      <p:sp>
        <p:nvSpPr>
          <p:cNvPr id="3" name="2 Marcador de número de diapositiva"/>
          <p:cNvSpPr>
            <a:spLocks noGrp="1"/>
          </p:cNvSpPr>
          <p:nvPr>
            <p:ph type="sldNum" sz="quarter" idx="12"/>
          </p:nvPr>
        </p:nvSpPr>
        <p:spPr/>
        <p:txBody>
          <a:bodyPr/>
          <a:lstStyle/>
          <a:p>
            <a:fld id="{4C3AB509-86AC-47C3-BDE7-088088B76A63}" type="slidenum">
              <a:rPr lang="es-MX" smtClean="0"/>
              <a:pPr/>
              <a:t>27</a:t>
            </a:fld>
            <a:endParaRPr lang="es-MX"/>
          </a:p>
        </p:txBody>
      </p:sp>
    </p:spTree>
    <p:extLst>
      <p:ext uri="{BB962C8B-B14F-4D97-AF65-F5344CB8AC3E}">
        <p14:creationId xmlns:p14="http://schemas.microsoft.com/office/powerpoint/2010/main" val="401601368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457200" y="274638"/>
            <a:ext cx="8229600" cy="130026"/>
          </a:xfrm>
        </p:spPr>
        <p:txBody>
          <a:bodyPr>
            <a:normAutofit fontScale="90000"/>
          </a:bodyPr>
          <a:lstStyle/>
          <a:p>
            <a:endParaRPr lang="es-CL" dirty="0"/>
          </a:p>
        </p:txBody>
      </p:sp>
      <p:sp>
        <p:nvSpPr>
          <p:cNvPr id="5" name="4 Marcador de contenido"/>
          <p:cNvSpPr>
            <a:spLocks noGrp="1"/>
          </p:cNvSpPr>
          <p:nvPr>
            <p:ph idx="1"/>
          </p:nvPr>
        </p:nvSpPr>
        <p:spPr>
          <a:xfrm>
            <a:off x="457200" y="476672"/>
            <a:ext cx="8229600" cy="5649491"/>
          </a:xfrm>
        </p:spPr>
        <p:txBody>
          <a:bodyPr>
            <a:normAutofit fontScale="92500" lnSpcReduction="20000"/>
          </a:bodyPr>
          <a:lstStyle/>
          <a:p>
            <a:pPr algn="just"/>
            <a:endParaRPr lang="es-CL" sz="1600" b="1" dirty="0" smtClean="0">
              <a:solidFill>
                <a:srgbClr val="FFC000"/>
              </a:solidFill>
            </a:endParaRPr>
          </a:p>
          <a:p>
            <a:pPr algn="just"/>
            <a:r>
              <a:rPr lang="es-CL" sz="1600" b="1" dirty="0" smtClean="0">
                <a:solidFill>
                  <a:srgbClr val="FFC000"/>
                </a:solidFill>
              </a:rPr>
              <a:t>Las </a:t>
            </a:r>
            <a:r>
              <a:rPr lang="es-CL" sz="1600" b="1" dirty="0">
                <a:solidFill>
                  <a:srgbClr val="FFC000"/>
                </a:solidFill>
              </a:rPr>
              <a:t>plantas podrán considerar requisitos específicos para determinados cargos.</a:t>
            </a:r>
          </a:p>
          <a:p>
            <a:pPr algn="just"/>
            <a:endParaRPr lang="es-CL" sz="1600" b="1" dirty="0">
              <a:solidFill>
                <a:srgbClr val="FFC000"/>
              </a:solidFill>
            </a:endParaRPr>
          </a:p>
          <a:p>
            <a:pPr algn="just"/>
            <a:r>
              <a:rPr lang="es-CL" sz="1600" b="1" dirty="0" smtClean="0">
                <a:solidFill>
                  <a:srgbClr val="FFC000"/>
                </a:solidFill>
              </a:rPr>
              <a:t>Artículo </a:t>
            </a:r>
            <a:r>
              <a:rPr lang="es-CL" sz="1600" b="1" dirty="0">
                <a:solidFill>
                  <a:srgbClr val="FFC000"/>
                </a:solidFill>
              </a:rPr>
              <a:t>noveno transitorio de la Ley N° 20.922, Los requisitos para el desempeño de los cargos que se establecen en el número 3) del artículo 5° de esta ley no serán exigibles respecto de los funcionarios municipales titulares y a contrata en servicio a la fecha de publicación de la ley. Asimismo, a los funcionarios municipales a contrata en servicio a dicha fecha cuyos contratos se prorroguen, no les serán exigibles los requisitos antes señalados.</a:t>
            </a:r>
          </a:p>
          <a:p>
            <a:pPr algn="just"/>
            <a:endParaRPr lang="es-CL" sz="1600" b="1" dirty="0">
              <a:solidFill>
                <a:srgbClr val="FFC000"/>
              </a:solidFill>
            </a:endParaRPr>
          </a:p>
          <a:p>
            <a:pPr algn="just">
              <a:buAutoNum type="arabicPeriod" startAt="8"/>
            </a:pPr>
            <a:r>
              <a:rPr lang="es-CL" sz="1600" b="1" dirty="0" smtClean="0">
                <a:solidFill>
                  <a:srgbClr val="FFC000"/>
                </a:solidFill>
              </a:rPr>
              <a:t>SISTEMA </a:t>
            </a:r>
            <a:r>
              <a:rPr lang="es-CL" sz="1600" b="1" dirty="0">
                <a:solidFill>
                  <a:srgbClr val="FFC000"/>
                </a:solidFill>
              </a:rPr>
              <a:t>DE REMUNERACIONES</a:t>
            </a:r>
            <a:r>
              <a:rPr lang="es-CL" sz="1600" b="1" dirty="0" smtClean="0">
                <a:solidFill>
                  <a:srgbClr val="FFC000"/>
                </a:solidFill>
              </a:rPr>
              <a:t>:</a:t>
            </a:r>
          </a:p>
          <a:p>
            <a:pPr marL="0" indent="0" algn="just">
              <a:buNone/>
            </a:pPr>
            <a:endParaRPr lang="es-CL" sz="1600" b="1" dirty="0">
              <a:solidFill>
                <a:srgbClr val="FFC000"/>
              </a:solidFill>
            </a:endParaRPr>
          </a:p>
          <a:p>
            <a:pPr algn="just"/>
            <a:r>
              <a:rPr lang="es-CL" sz="1600" b="1" dirty="0" smtClean="0">
                <a:solidFill>
                  <a:srgbClr val="FFC000"/>
                </a:solidFill>
              </a:rPr>
              <a:t>El </a:t>
            </a:r>
            <a:r>
              <a:rPr lang="es-CL" sz="1600" b="1" dirty="0">
                <a:solidFill>
                  <a:srgbClr val="FFC000"/>
                </a:solidFill>
              </a:rPr>
              <a:t>artículo 48° de la LOCM, establece que en el sistema legal de remuneración de las municipalidades se procurará aplicar el principio de que a funciones análogas, que importen responsabilidades semejantes y se ejerzan en condiciones similares, se les asignen iguales retribuciones y demás beneficios económicos</a:t>
            </a:r>
            <a:r>
              <a:rPr lang="es-CL" sz="1600" b="1" dirty="0" smtClean="0">
                <a:solidFill>
                  <a:srgbClr val="FFC000"/>
                </a:solidFill>
              </a:rPr>
              <a:t>.</a:t>
            </a:r>
          </a:p>
          <a:p>
            <a:pPr marL="0" indent="0" algn="just">
              <a:buNone/>
            </a:pPr>
            <a:endParaRPr lang="es-CL" sz="1600" b="1" dirty="0">
              <a:solidFill>
                <a:srgbClr val="FFC000"/>
              </a:solidFill>
            </a:endParaRPr>
          </a:p>
          <a:p>
            <a:pPr algn="just"/>
            <a:r>
              <a:rPr lang="es-CL" sz="1600" b="1" dirty="0" smtClean="0">
                <a:solidFill>
                  <a:srgbClr val="FFC000"/>
                </a:solidFill>
              </a:rPr>
              <a:t>El </a:t>
            </a:r>
            <a:r>
              <a:rPr lang="es-CL" sz="1600" b="1" dirty="0">
                <a:solidFill>
                  <a:srgbClr val="FFC000"/>
                </a:solidFill>
              </a:rPr>
              <a:t>artículo 5° de la Ley N° 18.883, establece que para los efectos del Estatuto el significado legal de los términos que a continuación se indican será el siguiente</a:t>
            </a:r>
            <a:r>
              <a:rPr lang="es-CL" sz="1600" b="1" dirty="0" smtClean="0">
                <a:solidFill>
                  <a:srgbClr val="FFC000"/>
                </a:solidFill>
              </a:rPr>
              <a:t>:</a:t>
            </a:r>
          </a:p>
          <a:p>
            <a:pPr marL="0" indent="0" algn="just">
              <a:buNone/>
            </a:pPr>
            <a:r>
              <a:rPr lang="es-CL" sz="1600" b="1" dirty="0" smtClean="0">
                <a:solidFill>
                  <a:srgbClr val="FFC000"/>
                </a:solidFill>
              </a:rPr>
              <a:t>	 </a:t>
            </a:r>
            <a:r>
              <a:rPr lang="es-CL" sz="1600" b="1" dirty="0">
                <a:solidFill>
                  <a:srgbClr val="FFC000"/>
                </a:solidFill>
              </a:rPr>
              <a:t>a) Cargo municipal: Es aquél que se contempla en las plantas de los municipios y a través </a:t>
            </a:r>
            <a:r>
              <a:rPr lang="es-CL" sz="1600" b="1" dirty="0" smtClean="0">
                <a:solidFill>
                  <a:srgbClr val="FFC000"/>
                </a:solidFill>
              </a:rPr>
              <a:t>	del </a:t>
            </a:r>
            <a:r>
              <a:rPr lang="es-CL" sz="1600" b="1" dirty="0">
                <a:solidFill>
                  <a:srgbClr val="FFC000"/>
                </a:solidFill>
              </a:rPr>
              <a:t>cual se realiza una función.</a:t>
            </a:r>
          </a:p>
          <a:p>
            <a:pPr marL="0" indent="0" algn="just">
              <a:buNone/>
            </a:pPr>
            <a:r>
              <a:rPr lang="es-CL" sz="1600" b="1" dirty="0" smtClean="0">
                <a:solidFill>
                  <a:srgbClr val="FFC000"/>
                </a:solidFill>
              </a:rPr>
              <a:t>	b</a:t>
            </a:r>
            <a:r>
              <a:rPr lang="es-CL" sz="1600" b="1" dirty="0">
                <a:solidFill>
                  <a:srgbClr val="FFC000"/>
                </a:solidFill>
              </a:rPr>
              <a:t>) Planta de personal: Es el conjunto de cargos permanentes asignados por la ley a cada </a:t>
            </a:r>
            <a:r>
              <a:rPr lang="es-CL" sz="1600" b="1" dirty="0" smtClean="0">
                <a:solidFill>
                  <a:srgbClr val="FFC000"/>
                </a:solidFill>
              </a:rPr>
              <a:t>	municipalidad</a:t>
            </a:r>
            <a:r>
              <a:rPr lang="es-CL" sz="1600" b="1" dirty="0">
                <a:solidFill>
                  <a:srgbClr val="FFC000"/>
                </a:solidFill>
              </a:rPr>
              <a:t>, que se conformará de acuerdo a lo establecido en el artículo 7°. </a:t>
            </a:r>
            <a:endParaRPr lang="es-CL" sz="1600" b="1" dirty="0" smtClean="0">
              <a:solidFill>
                <a:srgbClr val="FFC000"/>
              </a:solidFill>
            </a:endParaRPr>
          </a:p>
          <a:p>
            <a:pPr marL="0" indent="0" algn="just">
              <a:buNone/>
            </a:pPr>
            <a:endParaRPr lang="es-CL" sz="1600" b="1" dirty="0">
              <a:solidFill>
                <a:srgbClr val="FFC000"/>
              </a:solidFill>
            </a:endParaRPr>
          </a:p>
          <a:p>
            <a:pPr algn="just"/>
            <a:r>
              <a:rPr lang="es-CL" sz="1600" b="1" dirty="0" smtClean="0">
                <a:solidFill>
                  <a:srgbClr val="FFC000"/>
                </a:solidFill>
              </a:rPr>
              <a:t>El </a:t>
            </a:r>
            <a:r>
              <a:rPr lang="es-CL" sz="1600" b="1" dirty="0">
                <a:solidFill>
                  <a:srgbClr val="FFC000"/>
                </a:solidFill>
              </a:rPr>
              <a:t>artículo 9° de la Ley N° 18.883, prescribe que “Todo cargo municipal necesariamente deberá tener asignado un grado de acuerdo con la importancia de la función que se desempeñe y, en consecuencia, le corresponderá el sueldo de ese grado y las demás remuneraciones a que tenga derecho el funcionario.</a:t>
            </a:r>
          </a:p>
          <a:p>
            <a:pPr algn="just"/>
            <a:endParaRPr lang="es-CL" sz="1600" dirty="0"/>
          </a:p>
          <a:p>
            <a:pPr algn="just"/>
            <a:endParaRPr lang="es-CL" sz="1600" dirty="0"/>
          </a:p>
        </p:txBody>
      </p:sp>
      <p:sp>
        <p:nvSpPr>
          <p:cNvPr id="2" name="1 Marcador de pie de página"/>
          <p:cNvSpPr>
            <a:spLocks noGrp="1"/>
          </p:cNvSpPr>
          <p:nvPr>
            <p:ph type="ftr" sz="quarter" idx="11"/>
          </p:nvPr>
        </p:nvSpPr>
        <p:spPr/>
        <p:txBody>
          <a:bodyPr/>
          <a:lstStyle/>
          <a:p>
            <a:r>
              <a:rPr lang="es-MX" smtClean="0"/>
              <a:t>1-20</a:t>
            </a:r>
            <a:endParaRPr lang="es-MX"/>
          </a:p>
        </p:txBody>
      </p:sp>
      <p:sp>
        <p:nvSpPr>
          <p:cNvPr id="3" name="2 Marcador de número de diapositiva"/>
          <p:cNvSpPr>
            <a:spLocks noGrp="1"/>
          </p:cNvSpPr>
          <p:nvPr>
            <p:ph type="sldNum" sz="quarter" idx="12"/>
          </p:nvPr>
        </p:nvSpPr>
        <p:spPr/>
        <p:txBody>
          <a:bodyPr/>
          <a:lstStyle/>
          <a:p>
            <a:fld id="{4C3AB509-86AC-47C3-BDE7-088088B76A63}" type="slidenum">
              <a:rPr lang="es-MX" smtClean="0"/>
              <a:pPr/>
              <a:t>28</a:t>
            </a:fld>
            <a:endParaRPr lang="es-MX"/>
          </a:p>
        </p:txBody>
      </p:sp>
    </p:spTree>
    <p:extLst>
      <p:ext uri="{BB962C8B-B14F-4D97-AF65-F5344CB8AC3E}">
        <p14:creationId xmlns:p14="http://schemas.microsoft.com/office/powerpoint/2010/main" val="193123055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457200" y="274638"/>
            <a:ext cx="8229600" cy="58018"/>
          </a:xfrm>
        </p:spPr>
        <p:txBody>
          <a:bodyPr>
            <a:normAutofit fontScale="90000"/>
          </a:bodyPr>
          <a:lstStyle/>
          <a:p>
            <a:endParaRPr lang="es-CL" dirty="0"/>
          </a:p>
        </p:txBody>
      </p:sp>
      <p:sp>
        <p:nvSpPr>
          <p:cNvPr id="5" name="4 Marcador de contenido"/>
          <p:cNvSpPr>
            <a:spLocks noGrp="1"/>
          </p:cNvSpPr>
          <p:nvPr>
            <p:ph idx="1"/>
          </p:nvPr>
        </p:nvSpPr>
        <p:spPr>
          <a:xfrm>
            <a:off x="457200" y="548680"/>
            <a:ext cx="8229600" cy="5577483"/>
          </a:xfrm>
        </p:spPr>
        <p:txBody>
          <a:bodyPr>
            <a:normAutofit lnSpcReduction="10000"/>
          </a:bodyPr>
          <a:lstStyle/>
          <a:p>
            <a:pPr marL="0" indent="0" algn="just">
              <a:buNone/>
            </a:pPr>
            <a:endParaRPr lang="es-CL" sz="1600" b="1" dirty="0" smtClean="0">
              <a:solidFill>
                <a:srgbClr val="FFC000"/>
              </a:solidFill>
            </a:endParaRPr>
          </a:p>
          <a:p>
            <a:pPr marL="0" indent="0" algn="just">
              <a:buNone/>
            </a:pPr>
            <a:r>
              <a:rPr lang="es-CL" sz="1600" b="1" dirty="0" smtClean="0">
                <a:solidFill>
                  <a:srgbClr val="FFC000"/>
                </a:solidFill>
              </a:rPr>
              <a:t>9</a:t>
            </a:r>
            <a:r>
              <a:rPr lang="es-CL" sz="1600" b="1" dirty="0">
                <a:solidFill>
                  <a:srgbClr val="FFC000"/>
                </a:solidFill>
              </a:rPr>
              <a:t>.	NORMAS DE PROTECCIÓN AL FUNCIONARIO:</a:t>
            </a:r>
          </a:p>
          <a:p>
            <a:pPr algn="just"/>
            <a:endParaRPr lang="es-CL" sz="1600" b="1" dirty="0">
              <a:solidFill>
                <a:srgbClr val="FFC000"/>
              </a:solidFill>
            </a:endParaRPr>
          </a:p>
          <a:p>
            <a:pPr algn="just"/>
            <a:r>
              <a:rPr lang="es-CL" sz="1600" b="1" dirty="0" smtClean="0">
                <a:solidFill>
                  <a:srgbClr val="FFC000"/>
                </a:solidFill>
              </a:rPr>
              <a:t>El </a:t>
            </a:r>
            <a:r>
              <a:rPr lang="es-CL" sz="1600" b="1" dirty="0">
                <a:solidFill>
                  <a:srgbClr val="FFC000"/>
                </a:solidFill>
              </a:rPr>
              <a:t>Artículo 49° ter, de la LOCM, respecto a los procesos de encasillamiento del personal que se originen en la fijación o modificación de plantas de personal de conformidad al procedimiento dispuesto en el artículo 49° bis, éstos quedan sujeto a las siguientes restricciones, respecto del personal al que afecte:</a:t>
            </a:r>
          </a:p>
          <a:p>
            <a:pPr algn="just"/>
            <a:endParaRPr lang="es-CL" sz="1600" b="1" dirty="0">
              <a:solidFill>
                <a:srgbClr val="FFC000"/>
              </a:solidFill>
            </a:endParaRPr>
          </a:p>
          <a:p>
            <a:pPr marL="0" indent="0" algn="just">
              <a:buNone/>
            </a:pPr>
            <a:r>
              <a:rPr lang="es-CL" sz="1600" b="1" dirty="0" smtClean="0">
                <a:solidFill>
                  <a:srgbClr val="FFC000"/>
                </a:solidFill>
              </a:rPr>
              <a:t>	i</a:t>
            </a:r>
            <a:r>
              <a:rPr lang="es-CL" sz="1600" b="1" dirty="0">
                <a:solidFill>
                  <a:srgbClr val="FFC000"/>
                </a:solidFill>
              </a:rPr>
              <a:t>.- El encasillamiento no podrá tener como consecuencia, ni podrá ser considerado </a:t>
            </a:r>
            <a:r>
              <a:rPr lang="es-CL" sz="1600" b="1" dirty="0" smtClean="0">
                <a:solidFill>
                  <a:srgbClr val="FFC000"/>
                </a:solidFill>
              </a:rPr>
              <a:t>	como </a:t>
            </a:r>
            <a:r>
              <a:rPr lang="es-CL" sz="1600" b="1" dirty="0">
                <a:solidFill>
                  <a:srgbClr val="FFC000"/>
                </a:solidFill>
              </a:rPr>
              <a:t>causal de término de servicios, cesación de funciones o término de la relación </a:t>
            </a:r>
            <a:r>
              <a:rPr lang="es-CL" sz="1600" b="1" dirty="0" smtClean="0">
                <a:solidFill>
                  <a:srgbClr val="FFC000"/>
                </a:solidFill>
              </a:rPr>
              <a:t>	laboral </a:t>
            </a:r>
            <a:r>
              <a:rPr lang="es-CL" sz="1600" b="1" dirty="0">
                <a:solidFill>
                  <a:srgbClr val="FFC000"/>
                </a:solidFill>
              </a:rPr>
              <a:t>del personal.</a:t>
            </a:r>
          </a:p>
          <a:p>
            <a:pPr marL="0" indent="0" algn="just">
              <a:buNone/>
            </a:pPr>
            <a:r>
              <a:rPr lang="es-CL" sz="1600" b="1" dirty="0" smtClean="0">
                <a:solidFill>
                  <a:srgbClr val="FFC000"/>
                </a:solidFill>
              </a:rPr>
              <a:t>	ii</a:t>
            </a:r>
            <a:r>
              <a:rPr lang="es-CL" sz="1600" b="1" dirty="0">
                <a:solidFill>
                  <a:srgbClr val="FFC000"/>
                </a:solidFill>
              </a:rPr>
              <a:t>.- No podrá significar pérdida del empleo, disminución de sus remuneraciones, </a:t>
            </a:r>
            <a:r>
              <a:rPr lang="es-CL" sz="1600" b="1" dirty="0" smtClean="0">
                <a:solidFill>
                  <a:srgbClr val="FFC000"/>
                </a:solidFill>
              </a:rPr>
              <a:t>	excepto </a:t>
            </a:r>
            <a:r>
              <a:rPr lang="es-CL" sz="1600" b="1" dirty="0">
                <a:solidFill>
                  <a:srgbClr val="FFC000"/>
                </a:solidFill>
              </a:rPr>
              <a:t>en el caso contemplado en el párrafo tercero del literal b), ni modificación </a:t>
            </a:r>
            <a:r>
              <a:rPr lang="es-CL" sz="1600" b="1" dirty="0" smtClean="0">
                <a:solidFill>
                  <a:srgbClr val="FFC000"/>
                </a:solidFill>
              </a:rPr>
              <a:t>	de </a:t>
            </a:r>
            <a:r>
              <a:rPr lang="es-CL" sz="1600" b="1" dirty="0">
                <a:solidFill>
                  <a:srgbClr val="FFC000"/>
                </a:solidFill>
              </a:rPr>
              <a:t>derechos previsionales.</a:t>
            </a:r>
          </a:p>
          <a:p>
            <a:pPr marL="0" indent="0" algn="just">
              <a:buNone/>
            </a:pPr>
            <a:r>
              <a:rPr lang="es-CL" sz="1600" b="1" dirty="0" smtClean="0">
                <a:solidFill>
                  <a:srgbClr val="FFC000"/>
                </a:solidFill>
              </a:rPr>
              <a:t>	iii</a:t>
            </a:r>
            <a:r>
              <a:rPr lang="es-CL" sz="1600" b="1" dirty="0">
                <a:solidFill>
                  <a:srgbClr val="FFC000"/>
                </a:solidFill>
              </a:rPr>
              <a:t>.- Cualquier diferencia de remuneraciones deberá ser pagada por planilla </a:t>
            </a:r>
            <a:r>
              <a:rPr lang="es-CL" sz="1600" b="1" dirty="0" smtClean="0">
                <a:solidFill>
                  <a:srgbClr val="FFC000"/>
                </a:solidFill>
              </a:rPr>
              <a:t>	suplementaria</a:t>
            </a:r>
            <a:r>
              <a:rPr lang="es-CL" sz="1600" b="1" dirty="0">
                <a:solidFill>
                  <a:srgbClr val="FFC000"/>
                </a:solidFill>
              </a:rPr>
              <a:t>, la que se absorberá por los futuros mejoramientos de </a:t>
            </a:r>
            <a:r>
              <a:rPr lang="es-CL" sz="1600" b="1" dirty="0" smtClean="0">
                <a:solidFill>
                  <a:srgbClr val="FFC000"/>
                </a:solidFill>
              </a:rPr>
              <a:t>	remuneraciones </a:t>
            </a:r>
            <a:r>
              <a:rPr lang="es-CL" sz="1600" b="1" dirty="0">
                <a:solidFill>
                  <a:srgbClr val="FFC000"/>
                </a:solidFill>
              </a:rPr>
              <a:t>que correspondan a los funcionarios, excepto los derivados de </a:t>
            </a:r>
            <a:r>
              <a:rPr lang="es-CL" sz="1600" b="1" dirty="0" smtClean="0">
                <a:solidFill>
                  <a:srgbClr val="FFC000"/>
                </a:solidFill>
              </a:rPr>
              <a:t>	reajustes </a:t>
            </a:r>
            <a:r>
              <a:rPr lang="es-CL" sz="1600" b="1" dirty="0">
                <a:solidFill>
                  <a:srgbClr val="FFC000"/>
                </a:solidFill>
              </a:rPr>
              <a:t>generales que se otorguen a los trabajadores del sector público. Dicha </a:t>
            </a:r>
            <a:r>
              <a:rPr lang="es-CL" sz="1600" b="1" dirty="0" smtClean="0">
                <a:solidFill>
                  <a:srgbClr val="FFC000"/>
                </a:solidFill>
              </a:rPr>
              <a:t>	planilla </a:t>
            </a:r>
            <a:r>
              <a:rPr lang="es-CL" sz="1600" b="1" dirty="0">
                <a:solidFill>
                  <a:srgbClr val="FFC000"/>
                </a:solidFill>
              </a:rPr>
              <a:t>mantendrá la misma </a:t>
            </a:r>
            <a:r>
              <a:rPr lang="es-CL" sz="1600" b="1" dirty="0" err="1">
                <a:solidFill>
                  <a:srgbClr val="FFC000"/>
                </a:solidFill>
              </a:rPr>
              <a:t>imponibilidad</a:t>
            </a:r>
            <a:r>
              <a:rPr lang="es-CL" sz="1600" b="1" dirty="0">
                <a:solidFill>
                  <a:srgbClr val="FFC000"/>
                </a:solidFill>
              </a:rPr>
              <a:t> que aquella de las remuneraciones que </a:t>
            </a:r>
            <a:r>
              <a:rPr lang="es-CL" sz="1600" b="1" dirty="0" smtClean="0">
                <a:solidFill>
                  <a:srgbClr val="FFC000"/>
                </a:solidFill>
              </a:rPr>
              <a:t>	compensa</a:t>
            </a:r>
            <a:r>
              <a:rPr lang="es-CL" sz="1600" b="1" dirty="0">
                <a:solidFill>
                  <a:srgbClr val="FFC000"/>
                </a:solidFill>
              </a:rPr>
              <a:t>. Además, a la planilla suplementaria se le aplicará el reajuste general </a:t>
            </a:r>
            <a:r>
              <a:rPr lang="es-CL" sz="1600" b="1" dirty="0" smtClean="0">
                <a:solidFill>
                  <a:srgbClr val="FFC000"/>
                </a:solidFill>
              </a:rPr>
              <a:t>	antes </a:t>
            </a:r>
            <a:r>
              <a:rPr lang="es-CL" sz="1600" b="1" dirty="0">
                <a:solidFill>
                  <a:srgbClr val="FFC000"/>
                </a:solidFill>
              </a:rPr>
              <a:t>indicado.</a:t>
            </a:r>
          </a:p>
          <a:p>
            <a:pPr marL="0" indent="0" algn="just">
              <a:buNone/>
            </a:pPr>
            <a:r>
              <a:rPr lang="es-CL" sz="1600" b="1" dirty="0" smtClean="0">
                <a:solidFill>
                  <a:srgbClr val="FFC000"/>
                </a:solidFill>
              </a:rPr>
              <a:t>	iv</a:t>
            </a:r>
            <a:r>
              <a:rPr lang="es-CL" sz="1600" b="1" dirty="0">
                <a:solidFill>
                  <a:srgbClr val="FFC000"/>
                </a:solidFill>
              </a:rPr>
              <a:t>.- Los funcionarios encasillados conservarán la asignación de antigüedad que </a:t>
            </a:r>
            <a:r>
              <a:rPr lang="es-CL" sz="1600" b="1" dirty="0" smtClean="0">
                <a:solidFill>
                  <a:srgbClr val="FFC000"/>
                </a:solidFill>
              </a:rPr>
              <a:t>	tengan </a:t>
            </a:r>
            <a:r>
              <a:rPr lang="es-CL" sz="1600" b="1" dirty="0">
                <a:solidFill>
                  <a:srgbClr val="FFC000"/>
                </a:solidFill>
              </a:rPr>
              <a:t>reconocida, como también el tiempo computable para dicho reconocimiento.</a:t>
            </a:r>
          </a:p>
          <a:p>
            <a:endParaRPr lang="es-CL" sz="1600" dirty="0"/>
          </a:p>
          <a:p>
            <a:endParaRPr lang="es-CL" sz="1600" dirty="0"/>
          </a:p>
        </p:txBody>
      </p:sp>
      <p:sp>
        <p:nvSpPr>
          <p:cNvPr id="2" name="1 Marcador de pie de página"/>
          <p:cNvSpPr>
            <a:spLocks noGrp="1"/>
          </p:cNvSpPr>
          <p:nvPr>
            <p:ph type="ftr" sz="quarter" idx="11"/>
          </p:nvPr>
        </p:nvSpPr>
        <p:spPr/>
        <p:txBody>
          <a:bodyPr/>
          <a:lstStyle/>
          <a:p>
            <a:r>
              <a:rPr lang="es-MX" smtClean="0"/>
              <a:t>1-20</a:t>
            </a:r>
            <a:endParaRPr lang="es-MX"/>
          </a:p>
        </p:txBody>
      </p:sp>
      <p:sp>
        <p:nvSpPr>
          <p:cNvPr id="3" name="2 Marcador de número de diapositiva"/>
          <p:cNvSpPr>
            <a:spLocks noGrp="1"/>
          </p:cNvSpPr>
          <p:nvPr>
            <p:ph type="sldNum" sz="quarter" idx="12"/>
          </p:nvPr>
        </p:nvSpPr>
        <p:spPr/>
        <p:txBody>
          <a:bodyPr/>
          <a:lstStyle/>
          <a:p>
            <a:fld id="{4C3AB509-86AC-47C3-BDE7-088088B76A63}" type="slidenum">
              <a:rPr lang="es-MX" smtClean="0"/>
              <a:pPr/>
              <a:t>29</a:t>
            </a:fld>
            <a:endParaRPr lang="es-MX"/>
          </a:p>
        </p:txBody>
      </p:sp>
    </p:spTree>
    <p:extLst>
      <p:ext uri="{BB962C8B-B14F-4D97-AF65-F5344CB8AC3E}">
        <p14:creationId xmlns:p14="http://schemas.microsoft.com/office/powerpoint/2010/main" val="15044396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45719"/>
          </a:xfrm>
        </p:spPr>
        <p:txBody>
          <a:bodyPr>
            <a:normAutofit fontScale="90000"/>
          </a:bodyPr>
          <a:lstStyle/>
          <a:p>
            <a:endParaRPr lang="es-CL" dirty="0"/>
          </a:p>
        </p:txBody>
      </p:sp>
      <p:sp>
        <p:nvSpPr>
          <p:cNvPr id="3" name="2 Marcador de contenido"/>
          <p:cNvSpPr>
            <a:spLocks noGrp="1"/>
          </p:cNvSpPr>
          <p:nvPr>
            <p:ph idx="1"/>
          </p:nvPr>
        </p:nvSpPr>
        <p:spPr>
          <a:xfrm>
            <a:off x="457200" y="428604"/>
            <a:ext cx="8229600" cy="5808708"/>
          </a:xfrm>
        </p:spPr>
        <p:txBody>
          <a:bodyPr>
            <a:noAutofit/>
          </a:bodyPr>
          <a:lstStyle/>
          <a:p>
            <a:pPr marL="0" lvl="0" indent="0" algn="just">
              <a:buNone/>
            </a:pPr>
            <a:r>
              <a:rPr lang="es-CL" sz="1800" b="1" dirty="0" smtClean="0">
                <a:solidFill>
                  <a:srgbClr val="FFC000"/>
                </a:solidFill>
              </a:rPr>
              <a:t>2</a:t>
            </a:r>
            <a:r>
              <a:rPr lang="es-CL" sz="1800" b="1" dirty="0">
                <a:solidFill>
                  <a:srgbClr val="FFC000"/>
                </a:solidFill>
              </a:rPr>
              <a:t>.- ASIGNACIÓN PROFESIONAL / DIRECTIVO JEFATURA:</a:t>
            </a:r>
          </a:p>
          <a:p>
            <a:pPr lvl="0" algn="just"/>
            <a:r>
              <a:rPr lang="es-CL" sz="1600" b="1" dirty="0" smtClean="0">
                <a:solidFill>
                  <a:srgbClr val="FFC000"/>
                </a:solidFill>
              </a:rPr>
              <a:t>Concede </a:t>
            </a:r>
            <a:r>
              <a:rPr lang="es-CL" sz="1600" b="1" dirty="0">
                <a:solidFill>
                  <a:srgbClr val="FFC000"/>
                </a:solidFill>
              </a:rPr>
              <a:t>una asignación profesional, a partir del 1° de enero del año 2016, a funcionarios municipales de las plantas directivas, profesionales y jefaturas, homologándolos así con sus pares del sector central. </a:t>
            </a:r>
          </a:p>
          <a:p>
            <a:pPr algn="just"/>
            <a:r>
              <a:rPr lang="es-CL" sz="1600" b="1" dirty="0" smtClean="0">
                <a:solidFill>
                  <a:srgbClr val="FFC000"/>
                </a:solidFill>
              </a:rPr>
              <a:t>Crea </a:t>
            </a:r>
            <a:r>
              <a:rPr lang="es-CL" sz="1600" b="1" dirty="0">
                <a:solidFill>
                  <a:srgbClr val="FFC000"/>
                </a:solidFill>
              </a:rPr>
              <a:t>una asignación especial, Directivo-Jefatura, para los funcionarios de estos mismos estamentos que no posean título profesional</a:t>
            </a:r>
            <a:r>
              <a:rPr lang="es-CL" sz="1600" b="1" dirty="0" smtClean="0">
                <a:solidFill>
                  <a:srgbClr val="FFC000"/>
                </a:solidFill>
              </a:rPr>
              <a:t>.</a:t>
            </a:r>
          </a:p>
          <a:p>
            <a:pPr marL="0" lvl="0" indent="0" algn="just">
              <a:buNone/>
            </a:pPr>
            <a:endParaRPr lang="es-CL" sz="1600" b="1" dirty="0">
              <a:solidFill>
                <a:srgbClr val="FFC000"/>
              </a:solidFill>
            </a:endParaRPr>
          </a:p>
          <a:p>
            <a:pPr marL="0" lvl="0" indent="0" algn="just">
              <a:buNone/>
            </a:pPr>
            <a:r>
              <a:rPr lang="es-CL" sz="1800" b="1" dirty="0">
                <a:solidFill>
                  <a:srgbClr val="FFC000"/>
                </a:solidFill>
              </a:rPr>
              <a:t>3.- OTORGAMIENTO DE  BONOS:</a:t>
            </a:r>
          </a:p>
          <a:p>
            <a:pPr algn="just"/>
            <a:r>
              <a:rPr lang="es-CL" sz="1600" b="1" dirty="0" smtClean="0">
                <a:solidFill>
                  <a:srgbClr val="FFC000"/>
                </a:solidFill>
              </a:rPr>
              <a:t>Bono </a:t>
            </a:r>
            <a:r>
              <a:rPr lang="es-CL" sz="1600" b="1" dirty="0">
                <a:solidFill>
                  <a:srgbClr val="FFC000"/>
                </a:solidFill>
              </a:rPr>
              <a:t>para funcionarios beneficiados por el incremento de grados,  equivalente a cuatro veces el valor del aumento del grado correspondiente al mes de enero del año 2016.</a:t>
            </a:r>
          </a:p>
          <a:p>
            <a:pPr lvl="0" algn="just"/>
            <a:r>
              <a:rPr lang="es-CL" sz="1600" b="1" dirty="0" smtClean="0">
                <a:solidFill>
                  <a:srgbClr val="FFC000"/>
                </a:solidFill>
              </a:rPr>
              <a:t>Todos </a:t>
            </a:r>
            <a:r>
              <a:rPr lang="es-CL" sz="1600" b="1" dirty="0">
                <a:solidFill>
                  <a:srgbClr val="FFC000"/>
                </a:solidFill>
              </a:rPr>
              <a:t>quienes reciban asignación profesional o la asignación especial directiva – jefaturas, tendrán derecho a un bono equivalente a cuatro meses el valor de las mejoras que obtuvieron en el mes de enero del año 2016, pagadero en una sola cuota.</a:t>
            </a:r>
          </a:p>
          <a:p>
            <a:pPr algn="just"/>
            <a:r>
              <a:rPr lang="es-CL" sz="1600" b="1" dirty="0" smtClean="0">
                <a:solidFill>
                  <a:srgbClr val="FFC000"/>
                </a:solidFill>
              </a:rPr>
              <a:t>Se </a:t>
            </a:r>
            <a:r>
              <a:rPr lang="es-CL" sz="1600" b="1" dirty="0">
                <a:solidFill>
                  <a:srgbClr val="FFC000"/>
                </a:solidFill>
              </a:rPr>
              <a:t>reconoce con efecto retroactivo el bono Post-Laboral de la Ley N°20.305 a ex-funcionarios municipales que se acogieron a retiro voluntario y no accedieron a tal beneficio, por no cumplir con el plazo de 12 meses contemplado en el N°5 del artículo 2° y en el artículo 3° de la citada ley</a:t>
            </a:r>
            <a:r>
              <a:rPr lang="es-CL" sz="1600" b="1" dirty="0" smtClean="0">
                <a:solidFill>
                  <a:srgbClr val="FFC000"/>
                </a:solidFill>
              </a:rPr>
              <a:t>.</a:t>
            </a:r>
          </a:p>
          <a:p>
            <a:pPr marL="0" indent="0" algn="just">
              <a:buNone/>
            </a:pPr>
            <a:endParaRPr lang="es-CL" sz="1600" b="1" dirty="0">
              <a:solidFill>
                <a:srgbClr val="FFC000"/>
              </a:solidFill>
            </a:endParaRPr>
          </a:p>
          <a:p>
            <a:pPr marL="0" lvl="0" indent="0" algn="just">
              <a:buNone/>
            </a:pPr>
            <a:r>
              <a:rPr lang="es-CL" sz="1800" b="1" dirty="0">
                <a:solidFill>
                  <a:srgbClr val="FFC000"/>
                </a:solidFill>
              </a:rPr>
              <a:t>4.- FUNCIONARIOS A HONORARIOS:</a:t>
            </a:r>
          </a:p>
          <a:p>
            <a:pPr marL="0" lvl="0" indent="0" algn="just">
              <a:buNone/>
            </a:pPr>
            <a:r>
              <a:rPr lang="es-CL" sz="1600" b="1" dirty="0">
                <a:solidFill>
                  <a:srgbClr val="FFC000"/>
                </a:solidFill>
              </a:rPr>
              <a:t>•	Establece que las municipalidades deben priorizar el aumento del personal a contrata con los funcionarios a honorarios existentes en el municipio.</a:t>
            </a:r>
          </a:p>
          <a:p>
            <a:pPr marL="0" lvl="0" indent="0" algn="just">
              <a:buNone/>
            </a:pPr>
            <a:endParaRPr lang="es-CL" sz="1400" dirty="0">
              <a:solidFill>
                <a:srgbClr val="FFC000"/>
              </a:solidFill>
            </a:endParaRPr>
          </a:p>
          <a:p>
            <a:pPr marL="0" lvl="0" indent="0" algn="just">
              <a:buNone/>
            </a:pPr>
            <a:endParaRPr lang="es-CL" sz="1400" dirty="0" smtClean="0">
              <a:solidFill>
                <a:srgbClr val="FFC000"/>
              </a:solidFill>
            </a:endParaRPr>
          </a:p>
          <a:p>
            <a:pPr algn="ctr">
              <a:buNone/>
            </a:pPr>
            <a:endParaRPr lang="es-CL" sz="1600" dirty="0" smtClean="0">
              <a:solidFill>
                <a:srgbClr val="FFC000"/>
              </a:solidFill>
            </a:endParaRPr>
          </a:p>
          <a:p>
            <a:pPr>
              <a:buNone/>
            </a:pPr>
            <a:r>
              <a:rPr lang="es-CL" sz="1400" b="1" dirty="0" smtClean="0">
                <a:solidFill>
                  <a:srgbClr val="FFC000"/>
                </a:solidFill>
              </a:rPr>
              <a:t> </a:t>
            </a:r>
            <a:endParaRPr lang="es-CL" sz="1400" dirty="0" smtClean="0">
              <a:solidFill>
                <a:srgbClr val="FFC000"/>
              </a:solidFill>
            </a:endParaRPr>
          </a:p>
          <a:p>
            <a:endParaRPr lang="es-CL" sz="1400" dirty="0">
              <a:solidFill>
                <a:srgbClr val="FFC000"/>
              </a:solidFill>
            </a:endParaRPr>
          </a:p>
        </p:txBody>
      </p:sp>
      <p:sp>
        <p:nvSpPr>
          <p:cNvPr id="4" name="3 Marcador de pie de página"/>
          <p:cNvSpPr>
            <a:spLocks noGrp="1"/>
          </p:cNvSpPr>
          <p:nvPr>
            <p:ph type="ftr" sz="quarter" idx="11"/>
          </p:nvPr>
        </p:nvSpPr>
        <p:spPr/>
        <p:txBody>
          <a:bodyPr/>
          <a:lstStyle/>
          <a:p>
            <a:r>
              <a:rPr lang="es-MX" smtClean="0"/>
              <a:t>1-20</a:t>
            </a:r>
            <a:endParaRPr lang="es-MX"/>
          </a:p>
        </p:txBody>
      </p:sp>
      <p:sp>
        <p:nvSpPr>
          <p:cNvPr id="5" name="4 Marcador de número de diapositiva"/>
          <p:cNvSpPr>
            <a:spLocks noGrp="1"/>
          </p:cNvSpPr>
          <p:nvPr>
            <p:ph type="sldNum" sz="quarter" idx="12"/>
          </p:nvPr>
        </p:nvSpPr>
        <p:spPr/>
        <p:txBody>
          <a:bodyPr/>
          <a:lstStyle/>
          <a:p>
            <a:fld id="{4C3AB509-86AC-47C3-BDE7-088088B76A63}" type="slidenum">
              <a:rPr lang="es-MX" smtClean="0"/>
              <a:pPr/>
              <a:t>3</a:t>
            </a:fld>
            <a:endParaRPr lang="es-MX"/>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457200" y="274638"/>
            <a:ext cx="8229600" cy="202034"/>
          </a:xfrm>
        </p:spPr>
        <p:txBody>
          <a:bodyPr>
            <a:normAutofit fontScale="90000"/>
          </a:bodyPr>
          <a:lstStyle/>
          <a:p>
            <a:endParaRPr lang="es-CL" dirty="0"/>
          </a:p>
        </p:txBody>
      </p:sp>
      <p:sp>
        <p:nvSpPr>
          <p:cNvPr id="5" name="4 Marcador de contenido"/>
          <p:cNvSpPr>
            <a:spLocks noGrp="1"/>
          </p:cNvSpPr>
          <p:nvPr>
            <p:ph idx="1"/>
          </p:nvPr>
        </p:nvSpPr>
        <p:spPr>
          <a:xfrm>
            <a:off x="457200" y="692696"/>
            <a:ext cx="8229600" cy="5433467"/>
          </a:xfrm>
        </p:spPr>
        <p:txBody>
          <a:bodyPr>
            <a:normAutofit fontScale="32500" lnSpcReduction="20000"/>
          </a:bodyPr>
          <a:lstStyle/>
          <a:p>
            <a:pPr algn="just"/>
            <a:endParaRPr lang="es-CL" b="1" dirty="0" smtClean="0">
              <a:solidFill>
                <a:srgbClr val="FFC000"/>
              </a:solidFill>
            </a:endParaRPr>
          </a:p>
          <a:p>
            <a:pPr algn="just"/>
            <a:r>
              <a:rPr lang="es-CL" sz="4900" b="1" dirty="0" smtClean="0">
                <a:solidFill>
                  <a:srgbClr val="FFC000"/>
                </a:solidFill>
              </a:rPr>
              <a:t>Artículo </a:t>
            </a:r>
            <a:r>
              <a:rPr lang="es-CL" sz="4900" b="1" dirty="0">
                <a:solidFill>
                  <a:srgbClr val="FFC000"/>
                </a:solidFill>
              </a:rPr>
              <a:t>noveno transitorio Ley N° 20.922: Los requisitos para el desempeño de los cargos que se establecen en el número 3) del artículo 5° de esta ley no serán exigibles respecto de los funcionarios municipales titulares y a contrata en servicio a la fecha de publicación de la presente ley. Asimismo, a los funcionarios municipales a contrata en servicio a dicha fecha cuyos contratos se prorroguen, no les serán exigibles los requisitos antes señalados.</a:t>
            </a:r>
          </a:p>
          <a:p>
            <a:pPr algn="just"/>
            <a:endParaRPr lang="es-CL" sz="4000" b="1" dirty="0">
              <a:solidFill>
                <a:srgbClr val="FFC000"/>
              </a:solidFill>
            </a:endParaRPr>
          </a:p>
          <a:p>
            <a:pPr algn="just"/>
            <a:r>
              <a:rPr lang="es-CL" sz="4900" b="1" dirty="0" smtClean="0">
                <a:solidFill>
                  <a:srgbClr val="FFC000"/>
                </a:solidFill>
              </a:rPr>
              <a:t>Artículo </a:t>
            </a:r>
            <a:r>
              <a:rPr lang="es-CL" sz="4900" b="1" dirty="0">
                <a:solidFill>
                  <a:srgbClr val="FFC000"/>
                </a:solidFill>
              </a:rPr>
              <a:t>49 </a:t>
            </a:r>
            <a:r>
              <a:rPr lang="es-CL" sz="4900" b="1" dirty="0" err="1">
                <a:solidFill>
                  <a:srgbClr val="FFC000"/>
                </a:solidFill>
              </a:rPr>
              <a:t>quinquies</a:t>
            </a:r>
            <a:r>
              <a:rPr lang="es-CL" sz="4900" b="1" dirty="0">
                <a:solidFill>
                  <a:srgbClr val="FFC000"/>
                </a:solidFill>
              </a:rPr>
              <a:t> LOCM.- Para todos los efectos legales, la participación de los funcionarios municipales en la determinación de la planta municipal no se entenderá como una vulneración al número 6 del artículo 62° de la ley N° 18.575 y al número 1 del artículo 12 de la ley N° 19.880.</a:t>
            </a:r>
          </a:p>
          <a:p>
            <a:pPr algn="just"/>
            <a:endParaRPr lang="es-CL" sz="4900" b="1" dirty="0">
              <a:solidFill>
                <a:srgbClr val="FFC000"/>
              </a:solidFill>
            </a:endParaRPr>
          </a:p>
          <a:p>
            <a:pPr marL="0" indent="0" algn="just">
              <a:buNone/>
            </a:pPr>
            <a:r>
              <a:rPr lang="es-CL" sz="4000" b="1" dirty="0" smtClean="0">
                <a:solidFill>
                  <a:srgbClr val="FFC000"/>
                </a:solidFill>
              </a:rPr>
              <a:t>	</a:t>
            </a:r>
            <a:r>
              <a:rPr lang="es-CL" sz="4300" b="1" dirty="0" smtClean="0">
                <a:solidFill>
                  <a:srgbClr val="FFC000"/>
                </a:solidFill>
              </a:rPr>
              <a:t>- Artículo </a:t>
            </a:r>
            <a:r>
              <a:rPr lang="es-CL" sz="4300" b="1" dirty="0">
                <a:solidFill>
                  <a:srgbClr val="FFC000"/>
                </a:solidFill>
              </a:rPr>
              <a:t>64°, Ley 18-575.- Contravienen especialmente el principio de la probidad </a:t>
            </a:r>
            <a:r>
              <a:rPr lang="es-CL" sz="4300" b="1" dirty="0" smtClean="0">
                <a:solidFill>
                  <a:srgbClr val="FFC000"/>
                </a:solidFill>
              </a:rPr>
              <a:t>	administrativa</a:t>
            </a:r>
            <a:r>
              <a:rPr lang="es-CL" sz="4300" b="1" dirty="0">
                <a:solidFill>
                  <a:srgbClr val="FFC000"/>
                </a:solidFill>
              </a:rPr>
              <a:t>, las siguientes conductas: 6. Intervenir, en razón de las funciones, en </a:t>
            </a:r>
            <a:r>
              <a:rPr lang="es-CL" sz="4300" b="1" dirty="0" smtClean="0">
                <a:solidFill>
                  <a:srgbClr val="FFC000"/>
                </a:solidFill>
              </a:rPr>
              <a:t>	asuntos 	en </a:t>
            </a:r>
            <a:r>
              <a:rPr lang="es-CL" sz="4300" b="1" dirty="0">
                <a:solidFill>
                  <a:srgbClr val="FFC000"/>
                </a:solidFill>
              </a:rPr>
              <a:t>que se tenga interés personal o en que lo tengan el cónyuge, hijos, </a:t>
            </a:r>
            <a:r>
              <a:rPr lang="es-CL" sz="4300" b="1" dirty="0" smtClean="0">
                <a:solidFill>
                  <a:srgbClr val="FFC000"/>
                </a:solidFill>
              </a:rPr>
              <a:t>	adoptados </a:t>
            </a:r>
            <a:r>
              <a:rPr lang="es-CL" sz="4300" b="1" dirty="0">
                <a:solidFill>
                  <a:srgbClr val="FFC000"/>
                </a:solidFill>
              </a:rPr>
              <a:t>o </a:t>
            </a:r>
            <a:r>
              <a:rPr lang="es-CL" sz="4300" b="1" dirty="0" smtClean="0">
                <a:solidFill>
                  <a:srgbClr val="FFC000"/>
                </a:solidFill>
              </a:rPr>
              <a:t>	parientes 	hasta </a:t>
            </a:r>
            <a:r>
              <a:rPr lang="es-CL" sz="4300" b="1" dirty="0">
                <a:solidFill>
                  <a:srgbClr val="FFC000"/>
                </a:solidFill>
              </a:rPr>
              <a:t>el tercer grado de consanguinidad y segundo de </a:t>
            </a:r>
            <a:r>
              <a:rPr lang="es-CL" sz="4300" b="1" dirty="0" smtClean="0">
                <a:solidFill>
                  <a:srgbClr val="FFC000"/>
                </a:solidFill>
              </a:rPr>
              <a:t>	afinidad </a:t>
            </a:r>
            <a:r>
              <a:rPr lang="es-CL" sz="4300" b="1" dirty="0">
                <a:solidFill>
                  <a:srgbClr val="FFC000"/>
                </a:solidFill>
              </a:rPr>
              <a:t>inclusive. </a:t>
            </a:r>
            <a:r>
              <a:rPr lang="es-CL" sz="4300" b="1" dirty="0" smtClean="0">
                <a:solidFill>
                  <a:srgbClr val="FFC000"/>
                </a:solidFill>
              </a:rPr>
              <a:t>	Asimismo</a:t>
            </a:r>
            <a:r>
              <a:rPr lang="es-CL" sz="4300" b="1" dirty="0">
                <a:solidFill>
                  <a:srgbClr val="FFC000"/>
                </a:solidFill>
              </a:rPr>
              <a:t>, </a:t>
            </a:r>
            <a:r>
              <a:rPr lang="es-CL" sz="4300" b="1" dirty="0" smtClean="0">
                <a:solidFill>
                  <a:srgbClr val="FFC000"/>
                </a:solidFill>
              </a:rPr>
              <a:t>	participar </a:t>
            </a:r>
            <a:r>
              <a:rPr lang="es-CL" sz="4300" b="1" dirty="0">
                <a:solidFill>
                  <a:srgbClr val="FFC000"/>
                </a:solidFill>
              </a:rPr>
              <a:t>en decisiones en que exista cualquier </a:t>
            </a:r>
            <a:r>
              <a:rPr lang="es-CL" sz="4300" b="1" dirty="0" smtClean="0">
                <a:solidFill>
                  <a:srgbClr val="FFC000"/>
                </a:solidFill>
              </a:rPr>
              <a:t>	circunstancia </a:t>
            </a:r>
            <a:r>
              <a:rPr lang="es-CL" sz="4300" b="1" dirty="0">
                <a:solidFill>
                  <a:srgbClr val="FFC000"/>
                </a:solidFill>
              </a:rPr>
              <a:t>que le reste </a:t>
            </a:r>
            <a:r>
              <a:rPr lang="es-CL" sz="4300" b="1" dirty="0" smtClean="0">
                <a:solidFill>
                  <a:srgbClr val="FFC000"/>
                </a:solidFill>
              </a:rPr>
              <a:t>	imparcialidad.</a:t>
            </a:r>
          </a:p>
          <a:p>
            <a:pPr marL="0" indent="0" algn="just">
              <a:buNone/>
            </a:pPr>
            <a:endParaRPr lang="es-CL" sz="4300" b="1" dirty="0">
              <a:solidFill>
                <a:srgbClr val="FFC000"/>
              </a:solidFill>
            </a:endParaRPr>
          </a:p>
          <a:p>
            <a:pPr marL="0" indent="0" algn="just">
              <a:buNone/>
            </a:pPr>
            <a:r>
              <a:rPr lang="es-CL" sz="4300" b="1" dirty="0" smtClean="0">
                <a:solidFill>
                  <a:srgbClr val="FFC000"/>
                </a:solidFill>
              </a:rPr>
              <a:t>	- Artículo </a:t>
            </a:r>
            <a:r>
              <a:rPr lang="es-CL" sz="4300" b="1" dirty="0">
                <a:solidFill>
                  <a:srgbClr val="FFC000"/>
                </a:solidFill>
              </a:rPr>
              <a:t>12°, Ley N° 19.880. Principio de abstención. Las autoridades y los funcionarios de la </a:t>
            </a:r>
            <a:r>
              <a:rPr lang="es-CL" sz="4300" b="1" dirty="0" smtClean="0">
                <a:solidFill>
                  <a:srgbClr val="FFC000"/>
                </a:solidFill>
              </a:rPr>
              <a:t>	Administración </a:t>
            </a:r>
            <a:r>
              <a:rPr lang="es-CL" sz="4300" b="1" dirty="0">
                <a:solidFill>
                  <a:srgbClr val="FFC000"/>
                </a:solidFill>
              </a:rPr>
              <a:t>en quienes se den algunas de las circunstancias señaladas a continuación, se </a:t>
            </a:r>
            <a:r>
              <a:rPr lang="es-CL" sz="4300" b="1" dirty="0" smtClean="0">
                <a:solidFill>
                  <a:srgbClr val="FFC000"/>
                </a:solidFill>
              </a:rPr>
              <a:t>	abstendrán </a:t>
            </a:r>
            <a:r>
              <a:rPr lang="es-CL" sz="4300" b="1" dirty="0">
                <a:solidFill>
                  <a:srgbClr val="FFC000"/>
                </a:solidFill>
              </a:rPr>
              <a:t>de intervenir en el procedimiento y lo comunicarán a su superior inmediato, quien </a:t>
            </a:r>
            <a:r>
              <a:rPr lang="es-CL" sz="4300" b="1" dirty="0" smtClean="0">
                <a:solidFill>
                  <a:srgbClr val="FFC000"/>
                </a:solidFill>
              </a:rPr>
              <a:t>	resolverá </a:t>
            </a:r>
            <a:r>
              <a:rPr lang="es-CL" sz="4300" b="1" dirty="0">
                <a:solidFill>
                  <a:srgbClr val="FFC000"/>
                </a:solidFill>
              </a:rPr>
              <a:t>lo procedente. Son motivos de abstención los siguientes: 1. Tener interés personal en </a:t>
            </a:r>
            <a:r>
              <a:rPr lang="es-CL" sz="4300" b="1" dirty="0" smtClean="0">
                <a:solidFill>
                  <a:srgbClr val="FFC000"/>
                </a:solidFill>
              </a:rPr>
              <a:t>	el </a:t>
            </a:r>
            <a:r>
              <a:rPr lang="es-CL" sz="4300" b="1" dirty="0">
                <a:solidFill>
                  <a:srgbClr val="FFC000"/>
                </a:solidFill>
              </a:rPr>
              <a:t>asunto de que se trate o en otro en cuya resolución pudiera influir la de aquél; ser </a:t>
            </a:r>
            <a:r>
              <a:rPr lang="es-CL" sz="4300" b="1" dirty="0" smtClean="0">
                <a:solidFill>
                  <a:srgbClr val="FFC000"/>
                </a:solidFill>
              </a:rPr>
              <a:t>	administrador </a:t>
            </a:r>
            <a:r>
              <a:rPr lang="es-CL" sz="4300" b="1" dirty="0">
                <a:solidFill>
                  <a:srgbClr val="FFC000"/>
                </a:solidFill>
              </a:rPr>
              <a:t>de sociedad o entidad interesada, o tener cuestión litigiosa pendiente con algún </a:t>
            </a:r>
            <a:r>
              <a:rPr lang="es-CL" sz="4300" b="1" dirty="0" smtClean="0">
                <a:solidFill>
                  <a:srgbClr val="FFC000"/>
                </a:solidFill>
              </a:rPr>
              <a:t>	interesado</a:t>
            </a:r>
            <a:r>
              <a:rPr lang="es-CL" sz="4300" b="1" dirty="0">
                <a:solidFill>
                  <a:srgbClr val="FFC000"/>
                </a:solidFill>
              </a:rPr>
              <a:t>. </a:t>
            </a:r>
          </a:p>
          <a:p>
            <a:pPr algn="just"/>
            <a:endParaRPr lang="es-CL" b="1" dirty="0">
              <a:solidFill>
                <a:srgbClr val="FFC000"/>
              </a:solidFill>
            </a:endParaRPr>
          </a:p>
        </p:txBody>
      </p:sp>
      <p:sp>
        <p:nvSpPr>
          <p:cNvPr id="2" name="1 Marcador de pie de página"/>
          <p:cNvSpPr>
            <a:spLocks noGrp="1"/>
          </p:cNvSpPr>
          <p:nvPr>
            <p:ph type="ftr" sz="quarter" idx="11"/>
          </p:nvPr>
        </p:nvSpPr>
        <p:spPr/>
        <p:txBody>
          <a:bodyPr/>
          <a:lstStyle/>
          <a:p>
            <a:r>
              <a:rPr lang="es-MX" smtClean="0"/>
              <a:t>1-20</a:t>
            </a:r>
            <a:endParaRPr lang="es-MX"/>
          </a:p>
        </p:txBody>
      </p:sp>
      <p:sp>
        <p:nvSpPr>
          <p:cNvPr id="3" name="2 Marcador de número de diapositiva"/>
          <p:cNvSpPr>
            <a:spLocks noGrp="1"/>
          </p:cNvSpPr>
          <p:nvPr>
            <p:ph type="sldNum" sz="quarter" idx="12"/>
          </p:nvPr>
        </p:nvSpPr>
        <p:spPr/>
        <p:txBody>
          <a:bodyPr/>
          <a:lstStyle/>
          <a:p>
            <a:fld id="{4C3AB509-86AC-47C3-BDE7-088088B76A63}" type="slidenum">
              <a:rPr lang="es-MX" smtClean="0"/>
              <a:pPr/>
              <a:t>30</a:t>
            </a:fld>
            <a:endParaRPr lang="es-MX"/>
          </a:p>
        </p:txBody>
      </p:sp>
    </p:spTree>
    <p:extLst>
      <p:ext uri="{BB962C8B-B14F-4D97-AF65-F5344CB8AC3E}">
        <p14:creationId xmlns:p14="http://schemas.microsoft.com/office/powerpoint/2010/main" val="256848877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flipV="1">
            <a:off x="457200" y="228919"/>
            <a:ext cx="8229600" cy="45719"/>
          </a:xfrm>
        </p:spPr>
        <p:txBody>
          <a:bodyPr>
            <a:normAutofit fontScale="90000"/>
          </a:bodyPr>
          <a:lstStyle/>
          <a:p>
            <a:endParaRPr lang="es-CL" dirty="0"/>
          </a:p>
        </p:txBody>
      </p:sp>
      <p:sp>
        <p:nvSpPr>
          <p:cNvPr id="5" name="4 Marcador de contenido"/>
          <p:cNvSpPr>
            <a:spLocks noGrp="1"/>
          </p:cNvSpPr>
          <p:nvPr>
            <p:ph idx="1"/>
          </p:nvPr>
        </p:nvSpPr>
        <p:spPr>
          <a:xfrm>
            <a:off x="457200" y="548680"/>
            <a:ext cx="8229600" cy="5577483"/>
          </a:xfrm>
        </p:spPr>
        <p:txBody>
          <a:bodyPr>
            <a:normAutofit fontScale="85000" lnSpcReduction="10000"/>
          </a:bodyPr>
          <a:lstStyle/>
          <a:p>
            <a:pPr marL="0" indent="0" algn="just">
              <a:buNone/>
            </a:pPr>
            <a:endParaRPr lang="es-CL" sz="1800" b="1" dirty="0">
              <a:solidFill>
                <a:srgbClr val="FFC000"/>
              </a:solidFill>
            </a:endParaRPr>
          </a:p>
          <a:p>
            <a:pPr algn="just"/>
            <a:r>
              <a:rPr lang="es-CL" sz="1800" b="1" dirty="0" smtClean="0">
                <a:solidFill>
                  <a:srgbClr val="FFC000"/>
                </a:solidFill>
              </a:rPr>
              <a:t>Artículo </a:t>
            </a:r>
            <a:r>
              <a:rPr lang="es-CL" sz="1800" b="1" dirty="0">
                <a:solidFill>
                  <a:srgbClr val="FFC000"/>
                </a:solidFill>
              </a:rPr>
              <a:t>decimocuarto transitorio de la Ley N° 20.922.- Los funcionarios que hayan ingresado a las respectivas plantas cumpliendo los requisitos exigidos al momento de su nombramiento de conformidad a lo dispuesto en el artículo 1° transitorio de la ley N° 19.280 mantendrán su derecho a ser encasillados y al ascenso en las mismas plantas en que se encontraban a la fecha de publicación de esta ley.".</a:t>
            </a:r>
          </a:p>
          <a:p>
            <a:pPr algn="just"/>
            <a:endParaRPr lang="es-CL" sz="1800" b="1" dirty="0">
              <a:solidFill>
                <a:srgbClr val="FFC000"/>
              </a:solidFill>
            </a:endParaRPr>
          </a:p>
          <a:p>
            <a:pPr algn="just"/>
            <a:r>
              <a:rPr lang="es-CL" sz="1800" b="1" dirty="0" smtClean="0">
                <a:solidFill>
                  <a:srgbClr val="FFC000"/>
                </a:solidFill>
              </a:rPr>
              <a:t>ARTÍCULO </a:t>
            </a:r>
            <a:r>
              <a:rPr lang="es-CL" sz="1800" b="1" dirty="0">
                <a:solidFill>
                  <a:srgbClr val="FFC000"/>
                </a:solidFill>
              </a:rPr>
              <a:t>1° transitorio de la Ley N° 19.280.– Sin perjuicio de los requisitos establecidos en el artículo 12, para el ascenso del personal en actual servicio en las plantas de Directivos, de Jefaturas, de Técnicos, de Administrativos y de Auxiliares, será exigible, alternativamente a lo señalado en el artículo antes mencionado, el requisito de haber desempeñado, a lo menos, diez años, cargos de planta en la municipalidad</a:t>
            </a:r>
            <a:r>
              <a:rPr lang="es-CL" sz="1800" b="1" dirty="0" smtClean="0">
                <a:solidFill>
                  <a:srgbClr val="FFC000"/>
                </a:solidFill>
              </a:rPr>
              <a:t>. </a:t>
            </a:r>
          </a:p>
          <a:p>
            <a:pPr algn="just"/>
            <a:endParaRPr lang="es-CL" sz="1800" b="1" dirty="0">
              <a:solidFill>
                <a:srgbClr val="FFC000"/>
              </a:solidFill>
            </a:endParaRPr>
          </a:p>
          <a:p>
            <a:pPr algn="just"/>
            <a:r>
              <a:rPr lang="es-CL" sz="1800" b="1" dirty="0" smtClean="0">
                <a:solidFill>
                  <a:srgbClr val="FFC000"/>
                </a:solidFill>
              </a:rPr>
              <a:t>En </a:t>
            </a:r>
            <a:r>
              <a:rPr lang="es-CL" sz="1800" b="1" dirty="0">
                <a:solidFill>
                  <a:srgbClr val="FFC000"/>
                </a:solidFill>
              </a:rPr>
              <a:t>todo caso, los funcionarios que hayan ingresado a las respectivas plantas cumpliendo </a:t>
            </a:r>
            <a:r>
              <a:rPr lang="es-CL" sz="1800" b="1" dirty="0" smtClean="0">
                <a:solidFill>
                  <a:srgbClr val="FFC000"/>
                </a:solidFill>
              </a:rPr>
              <a:t>los </a:t>
            </a:r>
            <a:r>
              <a:rPr lang="es-CL" sz="1800" b="1" dirty="0">
                <a:solidFill>
                  <a:srgbClr val="FFC000"/>
                </a:solidFill>
              </a:rPr>
              <a:t>requisitos exigidos al momento de su nombramiento, mantendrán su derecho a </a:t>
            </a:r>
            <a:r>
              <a:rPr lang="es-CL" sz="1800" b="1" dirty="0" smtClean="0">
                <a:solidFill>
                  <a:srgbClr val="FFC000"/>
                </a:solidFill>
              </a:rPr>
              <a:t>	ascenso</a:t>
            </a:r>
            <a:r>
              <a:rPr lang="es-CL" sz="1800" b="1" dirty="0">
                <a:solidFill>
                  <a:srgbClr val="FFC000"/>
                </a:solidFill>
              </a:rPr>
              <a:t>.</a:t>
            </a:r>
          </a:p>
          <a:p>
            <a:pPr algn="just"/>
            <a:endParaRPr lang="es-CL" sz="1800" b="1" dirty="0">
              <a:solidFill>
                <a:srgbClr val="FFC000"/>
              </a:solidFill>
            </a:endParaRPr>
          </a:p>
          <a:p>
            <a:pPr marL="0" indent="0" algn="just">
              <a:buNone/>
            </a:pPr>
            <a:r>
              <a:rPr lang="es-CL" sz="2100" b="1" dirty="0" smtClean="0">
                <a:solidFill>
                  <a:srgbClr val="FFC000"/>
                </a:solidFill>
              </a:rPr>
              <a:t>10</a:t>
            </a:r>
            <a:r>
              <a:rPr lang="es-CL" sz="2100" b="1" dirty="0">
                <a:solidFill>
                  <a:srgbClr val="FFC000"/>
                </a:solidFill>
              </a:rPr>
              <a:t>. DEROGACIÓN DE LOS DFL QUE FIJARON PLANTAS DE PERSONAL EN LA MUNICIPALIDADES:</a:t>
            </a:r>
          </a:p>
          <a:p>
            <a:pPr marL="0" indent="0" algn="just">
              <a:buNone/>
            </a:pPr>
            <a:endParaRPr lang="es-CL" sz="2100" b="1" dirty="0">
              <a:solidFill>
                <a:srgbClr val="FFC000"/>
              </a:solidFill>
            </a:endParaRPr>
          </a:p>
          <a:p>
            <a:pPr algn="just"/>
            <a:r>
              <a:rPr lang="es-CL" sz="1800" b="1" dirty="0" smtClean="0">
                <a:solidFill>
                  <a:srgbClr val="FFC000"/>
                </a:solidFill>
              </a:rPr>
              <a:t>Artículo </a:t>
            </a:r>
            <a:r>
              <a:rPr lang="es-CL" sz="1800" b="1" dirty="0">
                <a:solidFill>
                  <a:srgbClr val="FFC000"/>
                </a:solidFill>
              </a:rPr>
              <a:t>décimo transitorio de la Ley N° 20.922.- Deroga las correspondientes normas que fijaron las plantas de personal de las municipalidades del país, a contar de la fecha de entrada en vigencia del primer reglamento que fije para cada municipalidad la nueva planta de personal establecida en virtud de los artículos 49 bis y 49 ter de la ley N° 18.695, según corresponda.</a:t>
            </a:r>
          </a:p>
          <a:p>
            <a:pPr algn="just"/>
            <a:endParaRPr lang="es-CL" sz="1800" b="1" dirty="0">
              <a:solidFill>
                <a:srgbClr val="FFC000"/>
              </a:solidFill>
            </a:endParaRPr>
          </a:p>
        </p:txBody>
      </p:sp>
      <p:sp>
        <p:nvSpPr>
          <p:cNvPr id="2" name="1 Marcador de pie de página"/>
          <p:cNvSpPr>
            <a:spLocks noGrp="1"/>
          </p:cNvSpPr>
          <p:nvPr>
            <p:ph type="ftr" sz="quarter" idx="11"/>
          </p:nvPr>
        </p:nvSpPr>
        <p:spPr/>
        <p:txBody>
          <a:bodyPr/>
          <a:lstStyle/>
          <a:p>
            <a:r>
              <a:rPr lang="es-MX" smtClean="0"/>
              <a:t>1-20</a:t>
            </a:r>
            <a:endParaRPr lang="es-MX"/>
          </a:p>
        </p:txBody>
      </p:sp>
      <p:sp>
        <p:nvSpPr>
          <p:cNvPr id="3" name="2 Marcador de número de diapositiva"/>
          <p:cNvSpPr>
            <a:spLocks noGrp="1"/>
          </p:cNvSpPr>
          <p:nvPr>
            <p:ph type="sldNum" sz="quarter" idx="12"/>
          </p:nvPr>
        </p:nvSpPr>
        <p:spPr/>
        <p:txBody>
          <a:bodyPr/>
          <a:lstStyle/>
          <a:p>
            <a:fld id="{4C3AB509-86AC-47C3-BDE7-088088B76A63}" type="slidenum">
              <a:rPr lang="es-MX" smtClean="0"/>
              <a:pPr/>
              <a:t>31</a:t>
            </a:fld>
            <a:endParaRPr lang="es-MX"/>
          </a:p>
        </p:txBody>
      </p:sp>
    </p:spTree>
    <p:extLst>
      <p:ext uri="{BB962C8B-B14F-4D97-AF65-F5344CB8AC3E}">
        <p14:creationId xmlns:p14="http://schemas.microsoft.com/office/powerpoint/2010/main" val="382426792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457200" y="274638"/>
            <a:ext cx="8229600" cy="202034"/>
          </a:xfrm>
        </p:spPr>
        <p:txBody>
          <a:bodyPr>
            <a:normAutofit fontScale="90000"/>
          </a:bodyPr>
          <a:lstStyle/>
          <a:p>
            <a:endParaRPr lang="es-CL" dirty="0"/>
          </a:p>
        </p:txBody>
      </p:sp>
      <p:sp>
        <p:nvSpPr>
          <p:cNvPr id="5" name="4 Marcador de contenido"/>
          <p:cNvSpPr>
            <a:spLocks noGrp="1"/>
          </p:cNvSpPr>
          <p:nvPr>
            <p:ph idx="1"/>
          </p:nvPr>
        </p:nvSpPr>
        <p:spPr>
          <a:xfrm>
            <a:off x="457200" y="764704"/>
            <a:ext cx="8229600" cy="5361459"/>
          </a:xfrm>
        </p:spPr>
        <p:txBody>
          <a:bodyPr>
            <a:normAutofit fontScale="85000" lnSpcReduction="10000"/>
          </a:bodyPr>
          <a:lstStyle/>
          <a:p>
            <a:pPr marL="0" indent="0" algn="just">
              <a:buNone/>
            </a:pPr>
            <a:r>
              <a:rPr lang="es-CL" sz="1600" b="1" dirty="0">
                <a:solidFill>
                  <a:srgbClr val="FFC000"/>
                </a:solidFill>
              </a:rPr>
              <a:t>11. FIJACIÓN Y MODIFICACIÓN DE PLANTAS:</a:t>
            </a:r>
          </a:p>
          <a:p>
            <a:pPr marL="0" indent="0" algn="just">
              <a:buNone/>
            </a:pPr>
            <a:endParaRPr lang="es-CL" sz="1600" b="1" dirty="0">
              <a:solidFill>
                <a:srgbClr val="FFC000"/>
              </a:solidFill>
            </a:endParaRPr>
          </a:p>
          <a:p>
            <a:pPr marL="0" indent="0" algn="just">
              <a:buNone/>
            </a:pPr>
            <a:r>
              <a:rPr lang="es-CL" sz="1600" b="1" dirty="0">
                <a:solidFill>
                  <a:srgbClr val="FFC000"/>
                </a:solidFill>
              </a:rPr>
              <a:t>El artículo 4°, N° 5) de la Ley N° 20.922, incorporó el siguiente artículo 49 bis a la LOCM</a:t>
            </a:r>
            <a:r>
              <a:rPr lang="es-CL" sz="1600" b="1" dirty="0" smtClean="0">
                <a:solidFill>
                  <a:srgbClr val="FFC000"/>
                </a:solidFill>
              </a:rPr>
              <a:t>: "</a:t>
            </a:r>
            <a:r>
              <a:rPr lang="es-CL" sz="1600" b="1" dirty="0">
                <a:solidFill>
                  <a:srgbClr val="FFC000"/>
                </a:solidFill>
              </a:rPr>
              <a:t>Artículo 49 bis.- Los alcaldes, a través de un reglamento municipal, podrán fijar o modificar las plantas del personal de las municipalidades, estableciendo el número de cargos para cada planta y fijar sus grados, de conformidad al Título II del decreto ley N° 3.551, del Ministerio de Hacienda, promulgado el año 1980 y publicado el año 1981.</a:t>
            </a:r>
          </a:p>
          <a:p>
            <a:pPr marL="0" indent="0" algn="just">
              <a:buNone/>
            </a:pPr>
            <a:endParaRPr lang="es-CL" sz="1600" b="1" dirty="0">
              <a:solidFill>
                <a:srgbClr val="FFC000"/>
              </a:solidFill>
            </a:endParaRPr>
          </a:p>
          <a:p>
            <a:pPr algn="just"/>
            <a:r>
              <a:rPr lang="es-CL" sz="1600" b="1" dirty="0" smtClean="0">
                <a:solidFill>
                  <a:srgbClr val="FFC000"/>
                </a:solidFill>
              </a:rPr>
              <a:t>Este </a:t>
            </a:r>
            <a:r>
              <a:rPr lang="es-CL" sz="1600" b="1" dirty="0">
                <a:solidFill>
                  <a:srgbClr val="FFC000"/>
                </a:solidFill>
              </a:rPr>
              <a:t>reglamento estará sometido al trámite de toma de razón ante la Contraloría General de la República y se publicará en el Diario Oficial. </a:t>
            </a:r>
          </a:p>
          <a:p>
            <a:pPr marL="0" indent="0" algn="just">
              <a:buNone/>
            </a:pPr>
            <a:endParaRPr lang="es-CL" sz="1600" b="1" dirty="0">
              <a:solidFill>
                <a:srgbClr val="FFC000"/>
              </a:solidFill>
            </a:endParaRPr>
          </a:p>
          <a:p>
            <a:pPr algn="just"/>
            <a:r>
              <a:rPr lang="es-CL" sz="1600" b="1" dirty="0" smtClean="0">
                <a:solidFill>
                  <a:srgbClr val="FFC000"/>
                </a:solidFill>
              </a:rPr>
              <a:t>El </a:t>
            </a:r>
            <a:r>
              <a:rPr lang="es-CL" sz="1600" b="1" dirty="0">
                <a:solidFill>
                  <a:srgbClr val="FFC000"/>
                </a:solidFill>
              </a:rPr>
              <a:t>reglamento municipal que modifique o fije la nueva planta entrará en vigencia el 1 de enero del año siguiente al de su publicación en el Diario Oficial. (Inciso tercero del artículo 49° </a:t>
            </a:r>
            <a:r>
              <a:rPr lang="es-CL" sz="1600" b="1" dirty="0" err="1">
                <a:solidFill>
                  <a:srgbClr val="FFC000"/>
                </a:solidFill>
              </a:rPr>
              <a:t>quáter</a:t>
            </a:r>
            <a:r>
              <a:rPr lang="es-CL" sz="1600" b="1" dirty="0">
                <a:solidFill>
                  <a:srgbClr val="FFC000"/>
                </a:solidFill>
              </a:rPr>
              <a:t> de la LOCM</a:t>
            </a:r>
            <a:r>
              <a:rPr lang="es-CL" sz="1600" b="1" dirty="0" smtClean="0">
                <a:solidFill>
                  <a:srgbClr val="FFC000"/>
                </a:solidFill>
              </a:rPr>
              <a:t>).</a:t>
            </a:r>
          </a:p>
          <a:p>
            <a:pPr marL="0" indent="0" algn="just">
              <a:buNone/>
            </a:pPr>
            <a:endParaRPr lang="es-CL" sz="1600" b="1" dirty="0" smtClean="0">
              <a:solidFill>
                <a:srgbClr val="FFC000"/>
              </a:solidFill>
            </a:endParaRPr>
          </a:p>
          <a:p>
            <a:pPr algn="just"/>
            <a:r>
              <a:rPr lang="es-CL" sz="1600" b="1" dirty="0">
                <a:solidFill>
                  <a:srgbClr val="FFC000"/>
                </a:solidFill>
              </a:rPr>
              <a:t>El Artículo 49 </a:t>
            </a:r>
            <a:r>
              <a:rPr lang="es-CL" sz="1600" b="1" dirty="0" err="1">
                <a:solidFill>
                  <a:srgbClr val="FFC000"/>
                </a:solidFill>
              </a:rPr>
              <a:t>quáter</a:t>
            </a:r>
            <a:r>
              <a:rPr lang="es-CL" sz="1600" b="1" dirty="0">
                <a:solidFill>
                  <a:srgbClr val="FFC000"/>
                </a:solidFill>
              </a:rPr>
              <a:t> de la LOCM, establece que esta </a:t>
            </a:r>
            <a:r>
              <a:rPr lang="es-CL" sz="1600" b="1" dirty="0" smtClean="0">
                <a:solidFill>
                  <a:srgbClr val="FFC000"/>
                </a:solidFill>
              </a:rPr>
              <a:t>facultad podrá </a:t>
            </a:r>
            <a:r>
              <a:rPr lang="es-CL" sz="1600" b="1" dirty="0">
                <a:solidFill>
                  <a:srgbClr val="FFC000"/>
                </a:solidFill>
              </a:rPr>
              <a:t>ejercerse cada ocho años, y dentro de los dos años siguientes a contar del cumplimiento de dicho período, siempre que se cumplan los requisitos y límites que establece esta ley</a:t>
            </a:r>
            <a:r>
              <a:rPr lang="es-CL" sz="1600" b="1" dirty="0" smtClean="0">
                <a:solidFill>
                  <a:srgbClr val="FFC000"/>
                </a:solidFill>
              </a:rPr>
              <a:t>.</a:t>
            </a:r>
          </a:p>
          <a:p>
            <a:pPr marL="0" indent="0" algn="just">
              <a:buNone/>
            </a:pPr>
            <a:endParaRPr lang="es-CL" sz="1600" b="1" dirty="0" smtClean="0">
              <a:solidFill>
                <a:srgbClr val="FFC000"/>
              </a:solidFill>
            </a:endParaRPr>
          </a:p>
          <a:p>
            <a:pPr algn="just"/>
            <a:r>
              <a:rPr lang="es-CL" sz="1600" b="1" dirty="0" smtClean="0">
                <a:solidFill>
                  <a:srgbClr val="FFC000"/>
                </a:solidFill>
              </a:rPr>
              <a:t>El </a:t>
            </a:r>
            <a:r>
              <a:rPr lang="es-CL" sz="1600" b="1" dirty="0">
                <a:solidFill>
                  <a:srgbClr val="FFC000"/>
                </a:solidFill>
              </a:rPr>
              <a:t>artículo noveno de las disposiciones transitorias de la Ley N° 20.922, establece que la facultad concedida en el artículo 49 bis de la ley N°18.695, orgánica constitucional de </a:t>
            </a:r>
            <a:r>
              <a:rPr lang="es-CL" sz="1600" b="1" dirty="0" smtClean="0">
                <a:solidFill>
                  <a:srgbClr val="FFC000"/>
                </a:solidFill>
              </a:rPr>
              <a:t>Municipalidades, podrá </a:t>
            </a:r>
            <a:r>
              <a:rPr lang="es-CL" sz="1600" b="1" dirty="0">
                <a:solidFill>
                  <a:srgbClr val="FFC000"/>
                </a:solidFill>
              </a:rPr>
              <a:t>ejercerse, la primera vez, a partir del 1 de enero del año 2018 y hasta el 31 de diciembre del año 2019 y, </a:t>
            </a:r>
            <a:endParaRPr lang="es-CL" sz="1600" b="1" dirty="0" smtClean="0">
              <a:solidFill>
                <a:srgbClr val="FFC000"/>
              </a:solidFill>
            </a:endParaRPr>
          </a:p>
          <a:p>
            <a:pPr marL="0" indent="0" algn="just">
              <a:buNone/>
            </a:pPr>
            <a:endParaRPr lang="es-CL" sz="1600" b="1" dirty="0">
              <a:solidFill>
                <a:srgbClr val="FFC000"/>
              </a:solidFill>
            </a:endParaRPr>
          </a:p>
          <a:p>
            <a:pPr algn="just"/>
            <a:r>
              <a:rPr lang="es-CL" sz="1600" b="1" dirty="0" smtClean="0">
                <a:solidFill>
                  <a:srgbClr val="FFC000"/>
                </a:solidFill>
              </a:rPr>
              <a:t>En </a:t>
            </a:r>
            <a:r>
              <a:rPr lang="es-CL" sz="1600" b="1" dirty="0">
                <a:solidFill>
                  <a:srgbClr val="FFC000"/>
                </a:solidFill>
              </a:rPr>
              <a:t>lo sucesivo, se seguirán las normas dispuestas en el artículo 49 </a:t>
            </a:r>
            <a:r>
              <a:rPr lang="es-CL" sz="1600" b="1" dirty="0" err="1">
                <a:solidFill>
                  <a:srgbClr val="FFC000"/>
                </a:solidFill>
              </a:rPr>
              <a:t>quáter</a:t>
            </a:r>
            <a:r>
              <a:rPr lang="es-CL" sz="1600" b="1" dirty="0">
                <a:solidFill>
                  <a:srgbClr val="FFC000"/>
                </a:solidFill>
              </a:rPr>
              <a:t> antes referido, es decir, cada ocho años y dentro de los dos años siguientes a dicho período.</a:t>
            </a:r>
          </a:p>
          <a:p>
            <a:pPr algn="just"/>
            <a:endParaRPr lang="es-CL" sz="1600" b="1" dirty="0">
              <a:solidFill>
                <a:srgbClr val="FFC000"/>
              </a:solidFill>
            </a:endParaRPr>
          </a:p>
          <a:p>
            <a:pPr marL="0" indent="0" algn="just">
              <a:buNone/>
            </a:pPr>
            <a:endParaRPr lang="es-CL" sz="1600" b="1" dirty="0">
              <a:solidFill>
                <a:srgbClr val="FFC000"/>
              </a:solidFill>
            </a:endParaRPr>
          </a:p>
          <a:p>
            <a:pPr marL="0" indent="0">
              <a:buNone/>
            </a:pPr>
            <a:endParaRPr lang="es-CL" sz="1600" dirty="0"/>
          </a:p>
          <a:p>
            <a:pPr marL="0" indent="0">
              <a:buNone/>
            </a:pPr>
            <a:endParaRPr lang="es-CL" sz="1600" dirty="0"/>
          </a:p>
        </p:txBody>
      </p:sp>
      <p:sp>
        <p:nvSpPr>
          <p:cNvPr id="2" name="1 Marcador de pie de página"/>
          <p:cNvSpPr>
            <a:spLocks noGrp="1"/>
          </p:cNvSpPr>
          <p:nvPr>
            <p:ph type="ftr" sz="quarter" idx="11"/>
          </p:nvPr>
        </p:nvSpPr>
        <p:spPr/>
        <p:txBody>
          <a:bodyPr/>
          <a:lstStyle/>
          <a:p>
            <a:r>
              <a:rPr lang="es-MX" smtClean="0"/>
              <a:t>1-20</a:t>
            </a:r>
            <a:endParaRPr lang="es-MX"/>
          </a:p>
        </p:txBody>
      </p:sp>
      <p:sp>
        <p:nvSpPr>
          <p:cNvPr id="3" name="2 Marcador de número de diapositiva"/>
          <p:cNvSpPr>
            <a:spLocks noGrp="1"/>
          </p:cNvSpPr>
          <p:nvPr>
            <p:ph type="sldNum" sz="quarter" idx="12"/>
          </p:nvPr>
        </p:nvSpPr>
        <p:spPr/>
        <p:txBody>
          <a:bodyPr/>
          <a:lstStyle/>
          <a:p>
            <a:fld id="{4C3AB509-86AC-47C3-BDE7-088088B76A63}" type="slidenum">
              <a:rPr lang="es-MX" smtClean="0"/>
              <a:pPr/>
              <a:t>32</a:t>
            </a:fld>
            <a:endParaRPr lang="es-MX" dirty="0"/>
          </a:p>
        </p:txBody>
      </p:sp>
    </p:spTree>
    <p:extLst>
      <p:ext uri="{BB962C8B-B14F-4D97-AF65-F5344CB8AC3E}">
        <p14:creationId xmlns:p14="http://schemas.microsoft.com/office/powerpoint/2010/main" val="427866295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flipV="1">
            <a:off x="457200" y="228919"/>
            <a:ext cx="8229600" cy="45719"/>
          </a:xfrm>
        </p:spPr>
        <p:txBody>
          <a:bodyPr>
            <a:normAutofit fontScale="90000"/>
          </a:bodyPr>
          <a:lstStyle/>
          <a:p>
            <a:endParaRPr lang="es-CL" dirty="0"/>
          </a:p>
        </p:txBody>
      </p:sp>
      <p:sp>
        <p:nvSpPr>
          <p:cNvPr id="5" name="4 Marcador de contenido"/>
          <p:cNvSpPr>
            <a:spLocks noGrp="1"/>
          </p:cNvSpPr>
          <p:nvPr>
            <p:ph idx="1"/>
          </p:nvPr>
        </p:nvSpPr>
        <p:spPr>
          <a:xfrm>
            <a:off x="457200" y="404664"/>
            <a:ext cx="8229600" cy="5721499"/>
          </a:xfrm>
        </p:spPr>
        <p:txBody>
          <a:bodyPr>
            <a:normAutofit fontScale="92500" lnSpcReduction="10000"/>
          </a:bodyPr>
          <a:lstStyle/>
          <a:p>
            <a:pPr marL="0" indent="0" algn="just">
              <a:buNone/>
            </a:pPr>
            <a:r>
              <a:rPr lang="es-CL" sz="1600" b="1" dirty="0" smtClean="0">
                <a:solidFill>
                  <a:srgbClr val="FFC000"/>
                </a:solidFill>
              </a:rPr>
              <a:t>Para </a:t>
            </a:r>
            <a:r>
              <a:rPr lang="es-CL" sz="1600" b="1" dirty="0">
                <a:solidFill>
                  <a:srgbClr val="FFC000"/>
                </a:solidFill>
              </a:rPr>
              <a:t>el ejercicio de esta </a:t>
            </a:r>
            <a:r>
              <a:rPr lang="es-CL" sz="1600" b="1" dirty="0" smtClean="0">
                <a:solidFill>
                  <a:srgbClr val="FFC000"/>
                </a:solidFill>
              </a:rPr>
              <a:t>facultad contenida en el art. 49°, bis,  </a:t>
            </a:r>
            <a:r>
              <a:rPr lang="es-CL" sz="1600" b="1" dirty="0">
                <a:solidFill>
                  <a:srgbClr val="FFC000"/>
                </a:solidFill>
              </a:rPr>
              <a:t>se deberán considerar los siguientes límites y requisitos:</a:t>
            </a:r>
          </a:p>
          <a:p>
            <a:pPr algn="just"/>
            <a:endParaRPr lang="es-CL" sz="1600" b="1" dirty="0">
              <a:solidFill>
                <a:srgbClr val="FFC000"/>
              </a:solidFill>
            </a:endParaRPr>
          </a:p>
          <a:p>
            <a:pPr marL="0" indent="0" algn="just">
              <a:buNone/>
            </a:pPr>
            <a:r>
              <a:rPr lang="es-CL" sz="1600" b="1" dirty="0">
                <a:solidFill>
                  <a:srgbClr val="FFC000"/>
                </a:solidFill>
              </a:rPr>
              <a:t>1. El límite de gasto en personal vigente a la fecha del reglamento respectivo.</a:t>
            </a:r>
          </a:p>
          <a:p>
            <a:pPr algn="just"/>
            <a:endParaRPr lang="es-CL" sz="1600" b="1" dirty="0">
              <a:solidFill>
                <a:srgbClr val="FFC000"/>
              </a:solidFill>
            </a:endParaRPr>
          </a:p>
          <a:p>
            <a:pPr marL="0" indent="0" algn="just">
              <a:buNone/>
            </a:pPr>
            <a:r>
              <a:rPr lang="es-CL" sz="1600" b="1" dirty="0">
                <a:solidFill>
                  <a:srgbClr val="FFC000"/>
                </a:solidFill>
              </a:rPr>
              <a:t>2. La disponibilidad presupuestaria. </a:t>
            </a:r>
            <a:r>
              <a:rPr lang="es-CL" sz="1600" b="1" dirty="0" smtClean="0">
                <a:solidFill>
                  <a:srgbClr val="FFC000"/>
                </a:solidFill>
              </a:rPr>
              <a:t>El </a:t>
            </a:r>
            <a:r>
              <a:rPr lang="es-CL" sz="1600" b="1" dirty="0">
                <a:solidFill>
                  <a:srgbClr val="FFC000"/>
                </a:solidFill>
              </a:rPr>
              <a:t>cálculo de la disponibilidad presupuestaria y su proyección deberán considerar </a:t>
            </a:r>
            <a:r>
              <a:rPr lang="es-CL" sz="1600" b="1" dirty="0" smtClean="0">
                <a:solidFill>
                  <a:srgbClr val="FFC000"/>
                </a:solidFill>
              </a:rPr>
              <a:t>los ingresos </a:t>
            </a:r>
            <a:r>
              <a:rPr lang="es-CL" sz="1600" b="1" dirty="0">
                <a:solidFill>
                  <a:srgbClr val="FFC000"/>
                </a:solidFill>
              </a:rPr>
              <a:t>propios y el gasto en personal de los tres años precedentes al proceso de fijación </a:t>
            </a:r>
            <a:r>
              <a:rPr lang="es-CL" sz="1600" b="1" dirty="0" smtClean="0">
                <a:solidFill>
                  <a:srgbClr val="FFC000"/>
                </a:solidFill>
              </a:rPr>
              <a:t>	o </a:t>
            </a:r>
            <a:r>
              <a:rPr lang="es-CL" sz="1600" b="1" dirty="0">
                <a:solidFill>
                  <a:srgbClr val="FFC000"/>
                </a:solidFill>
              </a:rPr>
              <a:t>modificación de las </a:t>
            </a:r>
            <a:r>
              <a:rPr lang="es-CL" sz="1600" b="1" dirty="0" smtClean="0">
                <a:solidFill>
                  <a:srgbClr val="FFC000"/>
                </a:solidFill>
              </a:rPr>
              <a:t>plantas, Todo </a:t>
            </a:r>
            <a:r>
              <a:rPr lang="es-CL" sz="1600" b="1" dirty="0">
                <a:solidFill>
                  <a:srgbClr val="FFC000"/>
                </a:solidFill>
              </a:rPr>
              <a:t>lo cual deberá ser certificado previamente por los jefes de las unidades </a:t>
            </a:r>
            <a:r>
              <a:rPr lang="es-CL" sz="1600" b="1" dirty="0" smtClean="0">
                <a:solidFill>
                  <a:srgbClr val="FFC000"/>
                </a:solidFill>
              </a:rPr>
              <a:t>de administración </a:t>
            </a:r>
            <a:r>
              <a:rPr lang="es-CL" sz="1600" b="1" dirty="0">
                <a:solidFill>
                  <a:srgbClr val="FFC000"/>
                </a:solidFill>
              </a:rPr>
              <a:t>y finanzas y control de la municipalidad respectiva.</a:t>
            </a:r>
          </a:p>
          <a:p>
            <a:pPr algn="just"/>
            <a:endParaRPr lang="es-CL" sz="1600" b="1" dirty="0">
              <a:solidFill>
                <a:srgbClr val="FFC000"/>
              </a:solidFill>
            </a:endParaRPr>
          </a:p>
          <a:p>
            <a:pPr marL="0" indent="0" algn="just">
              <a:buNone/>
            </a:pPr>
            <a:r>
              <a:rPr lang="es-CL" sz="1600" b="1" dirty="0">
                <a:solidFill>
                  <a:srgbClr val="FFC000"/>
                </a:solidFill>
              </a:rPr>
              <a:t>3. Disponer de escalafón de mérito del personal actualizado, conforme a lo dispuesto en los artículos </a:t>
            </a:r>
            <a:r>
              <a:rPr lang="es-CL" sz="1600" b="1" dirty="0" smtClean="0">
                <a:solidFill>
                  <a:srgbClr val="FFC000"/>
                </a:solidFill>
              </a:rPr>
              <a:t>49° y 50 de la Ley N° 18.,883:</a:t>
            </a:r>
          </a:p>
          <a:p>
            <a:pPr marL="0" indent="0" algn="just">
              <a:buNone/>
            </a:pPr>
            <a:endParaRPr lang="es-CL" sz="1600" b="1" dirty="0" smtClean="0">
              <a:solidFill>
                <a:srgbClr val="FFC000"/>
              </a:solidFill>
            </a:endParaRPr>
          </a:p>
          <a:p>
            <a:pPr marL="0" indent="0" algn="just">
              <a:buNone/>
            </a:pPr>
            <a:r>
              <a:rPr lang="es-CL" sz="1600" b="1" dirty="0" smtClean="0">
                <a:solidFill>
                  <a:srgbClr val="FFC000"/>
                </a:solidFill>
              </a:rPr>
              <a:t> </a:t>
            </a:r>
            <a:r>
              <a:rPr lang="es-CL" sz="1600" b="1" dirty="0">
                <a:solidFill>
                  <a:srgbClr val="FFC000"/>
                </a:solidFill>
              </a:rPr>
              <a:t>(Artículo 49.- Con el resultado de las calificaciones ejecutoriadas, las  Municipalidades confeccionarán un escalafón disponiendo a los funcionarios de cada grado de la respectiva planta en orden decreciente conforme al puntaje obtenido. En caso de producirse un empate, los funcionarios se ubicarán en el escalafón de acuerdo con su </a:t>
            </a:r>
            <a:r>
              <a:rPr lang="es-CL" sz="1600" b="1" dirty="0" err="1">
                <a:solidFill>
                  <a:srgbClr val="FFC000"/>
                </a:solidFill>
              </a:rPr>
              <a:t>antiguedad</a:t>
            </a:r>
            <a:r>
              <a:rPr lang="es-CL" sz="1600" b="1" dirty="0">
                <a:solidFill>
                  <a:srgbClr val="FFC000"/>
                </a:solidFill>
              </a:rPr>
              <a:t>: primero en el cargo, luego en el grado, luego en la Municipalidad, a continuación en la Administración del Estado, y finalmente, en el evento de mantenerse la concordancia, decidirá el Alcalde</a:t>
            </a:r>
            <a:r>
              <a:rPr lang="es-CL" sz="1600" b="1" dirty="0" smtClean="0">
                <a:solidFill>
                  <a:srgbClr val="FFC000"/>
                </a:solidFill>
              </a:rPr>
              <a:t>),</a:t>
            </a:r>
          </a:p>
          <a:p>
            <a:pPr marL="0" indent="0" algn="just">
              <a:buNone/>
            </a:pPr>
            <a:endParaRPr lang="es-CL" sz="1600" b="1" dirty="0" smtClean="0">
              <a:solidFill>
                <a:srgbClr val="FFC000"/>
              </a:solidFill>
            </a:endParaRPr>
          </a:p>
          <a:p>
            <a:pPr marL="0" indent="0" algn="just">
              <a:buNone/>
            </a:pPr>
            <a:r>
              <a:rPr lang="es-CL" sz="1600" b="1" dirty="0" smtClean="0">
                <a:solidFill>
                  <a:srgbClr val="FFC000"/>
                </a:solidFill>
              </a:rPr>
              <a:t>(</a:t>
            </a:r>
            <a:r>
              <a:rPr lang="es-CL" sz="1600" b="1" dirty="0">
                <a:solidFill>
                  <a:srgbClr val="FFC000"/>
                </a:solidFill>
              </a:rPr>
              <a:t>Artículo 50.- El escalafón comenzará a regir a contar desde el 1° de enero de cada año y durará doce meses. El escalafón será público para los funcionarios del respectivo municipio. Los funcionarios tendrán derecho a reclamar de su ubicación en el escalafón con arreglo al artículo 156 de este Estatuto. El plazo para interponer este reclamo deberá contarse desde la fecha en que el escalafón esté a disposición de los funcionarios para ser consultado) </a:t>
            </a:r>
            <a:r>
              <a:rPr lang="es-CL" sz="1600" b="1" dirty="0" smtClean="0">
                <a:solidFill>
                  <a:srgbClr val="FFC000"/>
                </a:solidFill>
              </a:rPr>
              <a:t>.</a:t>
            </a:r>
            <a:endParaRPr lang="es-CL" sz="1600" b="1" dirty="0">
              <a:solidFill>
                <a:srgbClr val="FFC000"/>
              </a:solidFill>
            </a:endParaRPr>
          </a:p>
          <a:p>
            <a:pPr algn="just"/>
            <a:endParaRPr lang="es-CL" sz="1600" b="1" dirty="0">
              <a:solidFill>
                <a:srgbClr val="FFC000"/>
              </a:solidFill>
            </a:endParaRPr>
          </a:p>
          <a:p>
            <a:endParaRPr lang="es-CL" sz="1600" dirty="0"/>
          </a:p>
        </p:txBody>
      </p:sp>
      <p:sp>
        <p:nvSpPr>
          <p:cNvPr id="2" name="1 Marcador de pie de página"/>
          <p:cNvSpPr>
            <a:spLocks noGrp="1"/>
          </p:cNvSpPr>
          <p:nvPr>
            <p:ph type="ftr" sz="quarter" idx="11"/>
          </p:nvPr>
        </p:nvSpPr>
        <p:spPr/>
        <p:txBody>
          <a:bodyPr/>
          <a:lstStyle/>
          <a:p>
            <a:r>
              <a:rPr lang="es-MX" smtClean="0"/>
              <a:t>1-20</a:t>
            </a:r>
            <a:endParaRPr lang="es-MX"/>
          </a:p>
        </p:txBody>
      </p:sp>
      <p:sp>
        <p:nvSpPr>
          <p:cNvPr id="3" name="2 Marcador de número de diapositiva"/>
          <p:cNvSpPr>
            <a:spLocks noGrp="1"/>
          </p:cNvSpPr>
          <p:nvPr>
            <p:ph type="sldNum" sz="quarter" idx="12"/>
          </p:nvPr>
        </p:nvSpPr>
        <p:spPr/>
        <p:txBody>
          <a:bodyPr/>
          <a:lstStyle/>
          <a:p>
            <a:fld id="{4C3AB509-86AC-47C3-BDE7-088088B76A63}" type="slidenum">
              <a:rPr lang="es-MX" smtClean="0"/>
              <a:pPr/>
              <a:t>33</a:t>
            </a:fld>
            <a:endParaRPr lang="es-MX"/>
          </a:p>
        </p:txBody>
      </p:sp>
    </p:spTree>
    <p:extLst>
      <p:ext uri="{BB962C8B-B14F-4D97-AF65-F5344CB8AC3E}">
        <p14:creationId xmlns:p14="http://schemas.microsoft.com/office/powerpoint/2010/main" val="76838568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457200" y="274638"/>
            <a:ext cx="8229600" cy="58018"/>
          </a:xfrm>
        </p:spPr>
        <p:txBody>
          <a:bodyPr>
            <a:normAutofit fontScale="90000"/>
          </a:bodyPr>
          <a:lstStyle/>
          <a:p>
            <a:endParaRPr lang="es-CL" dirty="0"/>
          </a:p>
        </p:txBody>
      </p:sp>
      <p:sp>
        <p:nvSpPr>
          <p:cNvPr id="5" name="4 Marcador de contenido"/>
          <p:cNvSpPr>
            <a:spLocks noGrp="1"/>
          </p:cNvSpPr>
          <p:nvPr>
            <p:ph idx="1"/>
          </p:nvPr>
        </p:nvSpPr>
        <p:spPr>
          <a:xfrm>
            <a:off x="457200" y="620688"/>
            <a:ext cx="8229600" cy="5505475"/>
          </a:xfrm>
        </p:spPr>
        <p:txBody>
          <a:bodyPr>
            <a:normAutofit/>
          </a:bodyPr>
          <a:lstStyle/>
          <a:p>
            <a:pPr marL="0" indent="0" algn="just">
              <a:buNone/>
            </a:pPr>
            <a:r>
              <a:rPr lang="es-CL" sz="1600" b="1" dirty="0">
                <a:solidFill>
                  <a:srgbClr val="FFC000"/>
                </a:solidFill>
              </a:rPr>
              <a:t>4. En caso que se incremente el número total de cargos en la planta de personal, a lo menos un 75% (setenta y cinco por ciento) de los nuevos cargos que se creen deberán requerir título profesional o técnico.</a:t>
            </a:r>
          </a:p>
          <a:p>
            <a:pPr algn="just"/>
            <a:endParaRPr lang="es-CL" sz="1600" b="1" dirty="0">
              <a:solidFill>
                <a:srgbClr val="FFC000"/>
              </a:solidFill>
            </a:endParaRPr>
          </a:p>
          <a:p>
            <a:pPr marL="0" indent="0" algn="just">
              <a:buNone/>
            </a:pPr>
            <a:r>
              <a:rPr lang="es-CL" sz="1600" b="1" dirty="0">
                <a:solidFill>
                  <a:srgbClr val="FFC000"/>
                </a:solidFill>
              </a:rPr>
              <a:t>5. Los alcaldes deberán consultar a las asociaciones de funcionarios regidos por la ley N° 18.883 existentes en la respectiva municipalidad, en el proceso de elaboración de la planta de personal. </a:t>
            </a:r>
          </a:p>
          <a:p>
            <a:pPr algn="just"/>
            <a:r>
              <a:rPr lang="es-CL" sz="1600" b="1" dirty="0">
                <a:solidFill>
                  <a:srgbClr val="FFC000"/>
                </a:solidFill>
              </a:rPr>
              <a:t>- Para tal efecto, se deberá constituir un comité bipartito, integrado paritariamente por representantes del alcalde y de las asociaciones de funcionarios existentes en la municipalidad.</a:t>
            </a:r>
          </a:p>
          <a:p>
            <a:pPr algn="just"/>
            <a:r>
              <a:rPr lang="es-CL" sz="1600" b="1" dirty="0">
                <a:solidFill>
                  <a:srgbClr val="FFC000"/>
                </a:solidFill>
              </a:rPr>
              <a:t>- Su opinión deberá ser presentada al concejo municipal en ejercicio con anterioridad a la readecuación de la planta y no será vinculante.</a:t>
            </a:r>
          </a:p>
          <a:p>
            <a:pPr algn="just"/>
            <a:r>
              <a:rPr lang="es-CL" sz="1600" b="1" dirty="0">
                <a:solidFill>
                  <a:srgbClr val="FFC000"/>
                </a:solidFill>
              </a:rPr>
              <a:t>- En las municipalidades donde no existan asociaciones de funcionarios, o éstas no se encuentren vigentes, representarán a los funcionarios aquellos que sean elegidos en votación secreta efectuada para tal efecto, debiendo representar a distintos estamentos.</a:t>
            </a:r>
          </a:p>
          <a:p>
            <a:pPr algn="just"/>
            <a:endParaRPr lang="es-CL" sz="1600" b="1" dirty="0">
              <a:solidFill>
                <a:srgbClr val="FFC000"/>
              </a:solidFill>
            </a:endParaRPr>
          </a:p>
          <a:p>
            <a:pPr marL="0" indent="0" algn="just">
              <a:buNone/>
            </a:pPr>
            <a:r>
              <a:rPr lang="es-CL" sz="1600" b="1" dirty="0">
                <a:solidFill>
                  <a:srgbClr val="FFC000"/>
                </a:solidFill>
              </a:rPr>
              <a:t>6. Los alcaldes deberán presentar la propuesta de planta de personal y del reglamento que la contenga al concejo municipal, la que deberá ser aprobada por los dos tercios de sus integrantes en ejercicio.</a:t>
            </a:r>
          </a:p>
          <a:p>
            <a:pPr algn="just"/>
            <a:endParaRPr lang="es-CL" sz="1600" b="1" dirty="0">
              <a:solidFill>
                <a:srgbClr val="FFC000"/>
              </a:solidFill>
            </a:endParaRPr>
          </a:p>
          <a:p>
            <a:pPr algn="just"/>
            <a:endParaRPr lang="es-CL" sz="1600" dirty="0"/>
          </a:p>
        </p:txBody>
      </p:sp>
      <p:sp>
        <p:nvSpPr>
          <p:cNvPr id="2" name="1 Marcador de pie de página"/>
          <p:cNvSpPr>
            <a:spLocks noGrp="1"/>
          </p:cNvSpPr>
          <p:nvPr>
            <p:ph type="ftr" sz="quarter" idx="11"/>
          </p:nvPr>
        </p:nvSpPr>
        <p:spPr/>
        <p:txBody>
          <a:bodyPr/>
          <a:lstStyle/>
          <a:p>
            <a:r>
              <a:rPr lang="es-MX" smtClean="0"/>
              <a:t>1-20</a:t>
            </a:r>
            <a:endParaRPr lang="es-MX"/>
          </a:p>
        </p:txBody>
      </p:sp>
      <p:sp>
        <p:nvSpPr>
          <p:cNvPr id="3" name="2 Marcador de número de diapositiva"/>
          <p:cNvSpPr>
            <a:spLocks noGrp="1"/>
          </p:cNvSpPr>
          <p:nvPr>
            <p:ph type="sldNum" sz="quarter" idx="12"/>
          </p:nvPr>
        </p:nvSpPr>
        <p:spPr/>
        <p:txBody>
          <a:bodyPr/>
          <a:lstStyle/>
          <a:p>
            <a:fld id="{4C3AB509-86AC-47C3-BDE7-088088B76A63}" type="slidenum">
              <a:rPr lang="es-MX" smtClean="0"/>
              <a:pPr/>
              <a:t>34</a:t>
            </a:fld>
            <a:endParaRPr lang="es-MX"/>
          </a:p>
        </p:txBody>
      </p:sp>
    </p:spTree>
    <p:extLst>
      <p:ext uri="{BB962C8B-B14F-4D97-AF65-F5344CB8AC3E}">
        <p14:creationId xmlns:p14="http://schemas.microsoft.com/office/powerpoint/2010/main" val="413222852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457200" y="274638"/>
            <a:ext cx="8229600" cy="130026"/>
          </a:xfrm>
        </p:spPr>
        <p:txBody>
          <a:bodyPr>
            <a:normAutofit fontScale="90000"/>
          </a:bodyPr>
          <a:lstStyle/>
          <a:p>
            <a:endParaRPr lang="es-CL" dirty="0"/>
          </a:p>
        </p:txBody>
      </p:sp>
      <p:sp>
        <p:nvSpPr>
          <p:cNvPr id="5" name="4 Marcador de contenido"/>
          <p:cNvSpPr>
            <a:spLocks noGrp="1"/>
          </p:cNvSpPr>
          <p:nvPr>
            <p:ph idx="1"/>
          </p:nvPr>
        </p:nvSpPr>
        <p:spPr>
          <a:xfrm>
            <a:off x="457200" y="620688"/>
            <a:ext cx="8229600" cy="5505475"/>
          </a:xfrm>
        </p:spPr>
        <p:txBody>
          <a:bodyPr>
            <a:normAutofit fontScale="92500" lnSpcReduction="10000"/>
          </a:bodyPr>
          <a:lstStyle/>
          <a:p>
            <a:pPr marL="0" indent="0" algn="just">
              <a:buNone/>
            </a:pPr>
            <a:r>
              <a:rPr lang="es-CL" sz="1600" b="1" dirty="0">
                <a:solidFill>
                  <a:srgbClr val="FFC000"/>
                </a:solidFill>
              </a:rPr>
              <a:t>7. El concejo municipal no podrá aumentar el número de cargos ni modificar los grados que contenga la proposición y sólo podrá reducir o rechazar la proposición de planta.</a:t>
            </a:r>
          </a:p>
          <a:p>
            <a:pPr algn="just"/>
            <a:endParaRPr lang="es-CL" sz="1600" b="1" dirty="0">
              <a:solidFill>
                <a:srgbClr val="FFC000"/>
              </a:solidFill>
            </a:endParaRPr>
          </a:p>
          <a:p>
            <a:pPr marL="0" indent="0" algn="just">
              <a:buNone/>
            </a:pPr>
            <a:r>
              <a:rPr lang="es-CL" sz="1600" b="1" dirty="0">
                <a:solidFill>
                  <a:srgbClr val="FFC000"/>
                </a:solidFill>
              </a:rPr>
              <a:t>8. La municipalidad deberá remitir copia del reglamento que determine la planta respectiva y sus antecedentes a la Subsecretaría de Desarrollo Regional y Administrativo, dentro de los sesenta días posteriores a su dictación.</a:t>
            </a:r>
          </a:p>
          <a:p>
            <a:pPr algn="just"/>
            <a:endParaRPr lang="es-CL" sz="1600" b="1" dirty="0">
              <a:solidFill>
                <a:srgbClr val="FFC000"/>
              </a:solidFill>
            </a:endParaRPr>
          </a:p>
          <a:p>
            <a:pPr marL="0" indent="0" algn="just">
              <a:buNone/>
            </a:pPr>
            <a:r>
              <a:rPr lang="es-CL" sz="1600" b="1" dirty="0">
                <a:solidFill>
                  <a:srgbClr val="FFC000"/>
                </a:solidFill>
              </a:rPr>
              <a:t>9. Lo dispuesto en el inciso quinto del artículo 5° de la ley N° 15.231, en el artículo 7° de la ley N° 19.602 y en el artículo 16°  de esta ley, en lo atingente a la posición de los cargos que allí se indican.</a:t>
            </a:r>
          </a:p>
          <a:p>
            <a:pPr algn="just"/>
            <a:endParaRPr lang="es-CL" sz="1600" b="1" dirty="0">
              <a:solidFill>
                <a:srgbClr val="FFC000"/>
              </a:solidFill>
            </a:endParaRPr>
          </a:p>
          <a:p>
            <a:pPr algn="just"/>
            <a:r>
              <a:rPr lang="es-CL" sz="1600" b="1" dirty="0" smtClean="0">
                <a:solidFill>
                  <a:srgbClr val="FFC000"/>
                </a:solidFill>
              </a:rPr>
              <a:t>-Artículo </a:t>
            </a:r>
            <a:r>
              <a:rPr lang="es-CL" sz="1600" b="1" dirty="0">
                <a:solidFill>
                  <a:srgbClr val="FFC000"/>
                </a:solidFill>
              </a:rPr>
              <a:t>5°, inciso quinto, Ley N° 15.231, Los Jueces de Policía Local deberán tener el grado máximo del escalafón municipal respectivo.</a:t>
            </a:r>
          </a:p>
          <a:p>
            <a:pPr algn="just"/>
            <a:r>
              <a:rPr lang="es-CL" sz="1600" b="1" dirty="0" smtClean="0">
                <a:solidFill>
                  <a:srgbClr val="FFC000"/>
                </a:solidFill>
              </a:rPr>
              <a:t>-Artículo </a:t>
            </a:r>
            <a:r>
              <a:rPr lang="es-CL" sz="1600" b="1" dirty="0">
                <a:solidFill>
                  <a:srgbClr val="FFC000"/>
                </a:solidFill>
              </a:rPr>
              <a:t>7º, Ley N° 19.602. Créase por el solo ministerio de la ley el cargo de administrador municipal en todas las municipalidades del país, modificándose de pleno derecho los decretos con fuerza de ley que establecen las plantas municipales de cada una de ellas. El administrador municipal, por efecto de lo dispuesto en el inciso anterior, tendrá el grado más alto de la planta de Directivos correspondiente. </a:t>
            </a:r>
          </a:p>
          <a:p>
            <a:pPr algn="just"/>
            <a:r>
              <a:rPr lang="es-CL" sz="1600" b="1" dirty="0" smtClean="0">
                <a:solidFill>
                  <a:srgbClr val="FFC000"/>
                </a:solidFill>
              </a:rPr>
              <a:t>-Artículo </a:t>
            </a:r>
            <a:r>
              <a:rPr lang="es-CL" sz="1600" b="1" dirty="0">
                <a:solidFill>
                  <a:srgbClr val="FFC000"/>
                </a:solidFill>
              </a:rPr>
              <a:t>16° Ley LOCM, la organización interna de las municipalidades deberá considerar, a lo menos, las siguientes unidades: Secretaría Municipal, Secretaría Comunal de Planificación, Unidad de Desarrollo Comunitario, Unidad de Administración y Finanzas y Unidad de Control. Dichos cargos tendrán dos grados inmediatamente inferiores a aquel que le corresponde al alcalde en la municipalidad respectiva, y aquellos señalados en el artículo 47 mantendrán la calidad de exclusiva confianza. </a:t>
            </a:r>
          </a:p>
          <a:p>
            <a:endParaRPr lang="es-CL" sz="1600" dirty="0"/>
          </a:p>
        </p:txBody>
      </p:sp>
      <p:sp>
        <p:nvSpPr>
          <p:cNvPr id="2" name="1 Marcador de pie de página"/>
          <p:cNvSpPr>
            <a:spLocks noGrp="1"/>
          </p:cNvSpPr>
          <p:nvPr>
            <p:ph type="ftr" sz="quarter" idx="11"/>
          </p:nvPr>
        </p:nvSpPr>
        <p:spPr/>
        <p:txBody>
          <a:bodyPr/>
          <a:lstStyle/>
          <a:p>
            <a:r>
              <a:rPr lang="es-MX" smtClean="0"/>
              <a:t>1-20</a:t>
            </a:r>
            <a:endParaRPr lang="es-MX"/>
          </a:p>
        </p:txBody>
      </p:sp>
      <p:sp>
        <p:nvSpPr>
          <p:cNvPr id="3" name="2 Marcador de número de diapositiva"/>
          <p:cNvSpPr>
            <a:spLocks noGrp="1"/>
          </p:cNvSpPr>
          <p:nvPr>
            <p:ph type="sldNum" sz="quarter" idx="12"/>
          </p:nvPr>
        </p:nvSpPr>
        <p:spPr/>
        <p:txBody>
          <a:bodyPr/>
          <a:lstStyle/>
          <a:p>
            <a:fld id="{4C3AB509-86AC-47C3-BDE7-088088B76A63}" type="slidenum">
              <a:rPr lang="es-MX" smtClean="0"/>
              <a:pPr/>
              <a:t>35</a:t>
            </a:fld>
            <a:endParaRPr lang="es-MX"/>
          </a:p>
        </p:txBody>
      </p:sp>
    </p:spTree>
    <p:extLst>
      <p:ext uri="{BB962C8B-B14F-4D97-AF65-F5344CB8AC3E}">
        <p14:creationId xmlns:p14="http://schemas.microsoft.com/office/powerpoint/2010/main" val="165809328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457200" y="274638"/>
            <a:ext cx="8229600" cy="58018"/>
          </a:xfrm>
        </p:spPr>
        <p:txBody>
          <a:bodyPr>
            <a:normAutofit fontScale="90000"/>
          </a:bodyPr>
          <a:lstStyle/>
          <a:p>
            <a:endParaRPr lang="es-CL" dirty="0"/>
          </a:p>
        </p:txBody>
      </p:sp>
      <p:sp>
        <p:nvSpPr>
          <p:cNvPr id="5" name="4 Marcador de contenido"/>
          <p:cNvSpPr>
            <a:spLocks noGrp="1"/>
          </p:cNvSpPr>
          <p:nvPr>
            <p:ph idx="1"/>
          </p:nvPr>
        </p:nvSpPr>
        <p:spPr>
          <a:xfrm>
            <a:off x="457200" y="476672"/>
            <a:ext cx="8229600" cy="5649491"/>
          </a:xfrm>
        </p:spPr>
        <p:txBody>
          <a:bodyPr>
            <a:normAutofit lnSpcReduction="10000"/>
          </a:bodyPr>
          <a:lstStyle/>
          <a:p>
            <a:pPr marL="0" indent="0" algn="just">
              <a:buNone/>
            </a:pPr>
            <a:r>
              <a:rPr lang="es-CL" sz="1600" b="1" dirty="0">
                <a:solidFill>
                  <a:srgbClr val="FFC000"/>
                </a:solidFill>
              </a:rPr>
              <a:t>12. PROCESO DE ENCASILLAMIENTOS:</a:t>
            </a:r>
          </a:p>
          <a:p>
            <a:pPr algn="just"/>
            <a:endParaRPr lang="es-CL" sz="1600" b="1" dirty="0">
              <a:solidFill>
                <a:srgbClr val="FFC000"/>
              </a:solidFill>
            </a:endParaRPr>
          </a:p>
          <a:p>
            <a:pPr marL="0" indent="0" algn="just">
              <a:buNone/>
            </a:pPr>
            <a:r>
              <a:rPr lang="es-CL" sz="1600" b="1" dirty="0">
                <a:solidFill>
                  <a:srgbClr val="FFC000"/>
                </a:solidFill>
              </a:rPr>
              <a:t>El artículo 4° N° 5 de la Ley N° 20.922, introdujo el siguiente artículo 49° ter a la </a:t>
            </a:r>
            <a:r>
              <a:rPr lang="es-CL" sz="1600" b="1" dirty="0" smtClean="0">
                <a:solidFill>
                  <a:srgbClr val="FFC000"/>
                </a:solidFill>
              </a:rPr>
              <a:t>LOCM: “ </a:t>
            </a:r>
            <a:r>
              <a:rPr lang="es-CL" sz="1600" b="1" dirty="0">
                <a:solidFill>
                  <a:srgbClr val="FFC000"/>
                </a:solidFill>
              </a:rPr>
              <a:t>Para los procesos de encasillamiento del personal que se originen en la fijación o modificación de plantas de personal de conformidad al procedimiento dispuesto en el artículo 49° bis,  se seguirán las normas siguientes:</a:t>
            </a:r>
          </a:p>
          <a:p>
            <a:pPr algn="just"/>
            <a:endParaRPr lang="es-CL" sz="1600" b="1" dirty="0">
              <a:solidFill>
                <a:srgbClr val="FFC000"/>
              </a:solidFill>
            </a:endParaRPr>
          </a:p>
          <a:p>
            <a:pPr marL="0" indent="0" algn="just">
              <a:buNone/>
            </a:pPr>
            <a:r>
              <a:rPr lang="es-CL" sz="1600" b="1" dirty="0">
                <a:solidFill>
                  <a:srgbClr val="FFC000"/>
                </a:solidFill>
              </a:rPr>
              <a:t>a) Los funcionarios de las plantas de directivos, profesionales, jefaturas, técnicos, administrativos y auxiliares se encasillarán en cargos de igual grado al que tenían a la fecha del encasillamiento, manteniendo el orden del escalafón de mérito. Si en las nuevas plantas no existieren los grados que tenían los funcionarios, por haber variado los grados de ingreso a ellas, éstos se encasillarán en el último grado que se consulte en la nueva planta.</a:t>
            </a:r>
          </a:p>
          <a:p>
            <a:pPr algn="just"/>
            <a:endParaRPr lang="es-CL" sz="1600" b="1" dirty="0">
              <a:solidFill>
                <a:srgbClr val="FFC000"/>
              </a:solidFill>
            </a:endParaRPr>
          </a:p>
          <a:p>
            <a:pPr algn="just"/>
            <a:r>
              <a:rPr lang="es-CL" sz="1600" b="1" dirty="0">
                <a:solidFill>
                  <a:srgbClr val="FFC000"/>
                </a:solidFill>
              </a:rPr>
              <a:t>En el ejercicio de esta facultad, los alcaldes podrán encasillar de acuerdo al escalafón de mérito, a los funcionarios titulares en una planta distinta a la que éstos pertenecen en la medida que hayan quedado vacantes luego de la provisión indicada en el párrafo anterior, siempre que se cumplan los requisitos propios del cargo y, además, los siguientes</a:t>
            </a:r>
            <a:r>
              <a:rPr lang="es-CL" sz="1600" b="1" dirty="0" smtClean="0">
                <a:solidFill>
                  <a:srgbClr val="FFC000"/>
                </a:solidFill>
              </a:rPr>
              <a:t>:</a:t>
            </a:r>
          </a:p>
          <a:p>
            <a:pPr marL="0" indent="0" algn="just">
              <a:buNone/>
            </a:pPr>
            <a:endParaRPr lang="es-CL" sz="1600" b="1" dirty="0">
              <a:solidFill>
                <a:srgbClr val="FFC000"/>
              </a:solidFill>
            </a:endParaRPr>
          </a:p>
          <a:p>
            <a:pPr marL="0" indent="0" algn="just">
              <a:buNone/>
            </a:pPr>
            <a:r>
              <a:rPr lang="es-CL" sz="1600" b="1" dirty="0" smtClean="0">
                <a:solidFill>
                  <a:srgbClr val="FFC000"/>
                </a:solidFill>
              </a:rPr>
              <a:t>	i</a:t>
            </a:r>
            <a:r>
              <a:rPr lang="es-CL" sz="1600" b="1" dirty="0">
                <a:solidFill>
                  <a:srgbClr val="FFC000"/>
                </a:solidFill>
              </a:rPr>
              <a:t>.- Que el funcionario, a lo menos tres años antes, esté realizando las funciones </a:t>
            </a:r>
            <a:r>
              <a:rPr lang="es-CL" sz="1600" b="1" dirty="0" smtClean="0">
                <a:solidFill>
                  <a:srgbClr val="FFC000"/>
                </a:solidFill>
              </a:rPr>
              <a:t>	propias </a:t>
            </a:r>
            <a:r>
              <a:rPr lang="es-CL" sz="1600" b="1" dirty="0">
                <a:solidFill>
                  <a:srgbClr val="FFC000"/>
                </a:solidFill>
              </a:rPr>
              <a:t>del estamento de la planta en que se encasilla.</a:t>
            </a:r>
          </a:p>
          <a:p>
            <a:pPr marL="0" indent="0" algn="just">
              <a:buNone/>
            </a:pPr>
            <a:r>
              <a:rPr lang="es-CL" sz="1600" b="1" dirty="0" smtClean="0">
                <a:solidFill>
                  <a:srgbClr val="FFC000"/>
                </a:solidFill>
              </a:rPr>
              <a:t>	ii</a:t>
            </a:r>
            <a:r>
              <a:rPr lang="es-CL" sz="1600" b="1" dirty="0">
                <a:solidFill>
                  <a:srgbClr val="FFC000"/>
                </a:solidFill>
              </a:rPr>
              <a:t>.- Que el funcionario acepte previamente, por escrito, el traspaso.</a:t>
            </a:r>
          </a:p>
        </p:txBody>
      </p:sp>
      <p:sp>
        <p:nvSpPr>
          <p:cNvPr id="2" name="1 Marcador de pie de página"/>
          <p:cNvSpPr>
            <a:spLocks noGrp="1"/>
          </p:cNvSpPr>
          <p:nvPr>
            <p:ph type="ftr" sz="quarter" idx="11"/>
          </p:nvPr>
        </p:nvSpPr>
        <p:spPr/>
        <p:txBody>
          <a:bodyPr/>
          <a:lstStyle/>
          <a:p>
            <a:r>
              <a:rPr lang="es-MX" smtClean="0"/>
              <a:t>1-20</a:t>
            </a:r>
            <a:endParaRPr lang="es-MX"/>
          </a:p>
        </p:txBody>
      </p:sp>
      <p:sp>
        <p:nvSpPr>
          <p:cNvPr id="3" name="2 Marcador de número de diapositiva"/>
          <p:cNvSpPr>
            <a:spLocks noGrp="1"/>
          </p:cNvSpPr>
          <p:nvPr>
            <p:ph type="sldNum" sz="quarter" idx="12"/>
          </p:nvPr>
        </p:nvSpPr>
        <p:spPr/>
        <p:txBody>
          <a:bodyPr/>
          <a:lstStyle/>
          <a:p>
            <a:fld id="{4C3AB509-86AC-47C3-BDE7-088088B76A63}" type="slidenum">
              <a:rPr lang="es-MX" smtClean="0"/>
              <a:pPr/>
              <a:t>36</a:t>
            </a:fld>
            <a:endParaRPr lang="es-MX"/>
          </a:p>
        </p:txBody>
      </p:sp>
    </p:spTree>
    <p:extLst>
      <p:ext uri="{BB962C8B-B14F-4D97-AF65-F5344CB8AC3E}">
        <p14:creationId xmlns:p14="http://schemas.microsoft.com/office/powerpoint/2010/main" val="237612996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30026"/>
          </a:xfrm>
        </p:spPr>
        <p:txBody>
          <a:bodyPr>
            <a:normAutofit fontScale="90000"/>
          </a:bodyPr>
          <a:lstStyle/>
          <a:p>
            <a:endParaRPr lang="es-CL"/>
          </a:p>
        </p:txBody>
      </p:sp>
      <p:sp>
        <p:nvSpPr>
          <p:cNvPr id="3" name="2 Marcador de contenido"/>
          <p:cNvSpPr>
            <a:spLocks noGrp="1"/>
          </p:cNvSpPr>
          <p:nvPr>
            <p:ph idx="1"/>
          </p:nvPr>
        </p:nvSpPr>
        <p:spPr>
          <a:xfrm>
            <a:off x="457200" y="548680"/>
            <a:ext cx="8229600" cy="5577483"/>
          </a:xfrm>
        </p:spPr>
        <p:txBody>
          <a:bodyPr>
            <a:normAutofit lnSpcReduction="10000"/>
          </a:bodyPr>
          <a:lstStyle/>
          <a:p>
            <a:pPr marL="0" indent="0" algn="just">
              <a:buNone/>
            </a:pPr>
            <a:endParaRPr lang="es-CL" sz="1600" b="1" dirty="0" smtClean="0">
              <a:solidFill>
                <a:srgbClr val="FFC000"/>
              </a:solidFill>
            </a:endParaRPr>
          </a:p>
          <a:p>
            <a:pPr marL="0" indent="0" algn="just">
              <a:buNone/>
            </a:pPr>
            <a:r>
              <a:rPr lang="es-CL" sz="1600" b="1" dirty="0" smtClean="0">
                <a:solidFill>
                  <a:srgbClr val="FFC000"/>
                </a:solidFill>
              </a:rPr>
              <a:t>b</a:t>
            </a:r>
            <a:r>
              <a:rPr lang="es-CL" sz="1600" b="1" dirty="0">
                <a:solidFill>
                  <a:srgbClr val="FFC000"/>
                </a:solidFill>
              </a:rPr>
              <a:t>) Una vez encasillado el personal de la letra a) precedente en los cargos que queden vacantes, se encasillará a los funcionarios a contrata asimilados a las referidas plantas, que se encuentren en servicio al 31 de diciembre del año anterior al del inicio del plazo para ejercer la facultad de dictación del reglamento que fija o modifica la planta de personal.</a:t>
            </a:r>
          </a:p>
          <a:p>
            <a:pPr algn="just"/>
            <a:endParaRPr lang="es-CL" sz="1600" b="1" dirty="0">
              <a:solidFill>
                <a:srgbClr val="FFC000"/>
              </a:solidFill>
            </a:endParaRPr>
          </a:p>
          <a:p>
            <a:pPr algn="just"/>
            <a:r>
              <a:rPr lang="es-CL" sz="1600" b="1" dirty="0" smtClean="0">
                <a:solidFill>
                  <a:srgbClr val="FFC000"/>
                </a:solidFill>
              </a:rPr>
              <a:t>Los </a:t>
            </a:r>
            <a:r>
              <a:rPr lang="es-CL" sz="1600" b="1" dirty="0">
                <a:solidFill>
                  <a:srgbClr val="FFC000"/>
                </a:solidFill>
              </a:rPr>
              <a:t>funcionarios a contrata señalados en el párrafo anterior sólo podrán ser encasillados siempre que tengan, a lo menos, cinco años de servicios continuos en la respectiva municipalidad anteriores al encasillamiento, cumplan con los requisitos generales y específicos del cargo correspondiente, y se encuentren calificados en lista N° 1, de distinción, o lista N° 2, buena.</a:t>
            </a:r>
          </a:p>
          <a:p>
            <a:pPr algn="just"/>
            <a:endParaRPr lang="es-CL" sz="1600" b="1" dirty="0">
              <a:solidFill>
                <a:srgbClr val="FFC000"/>
              </a:solidFill>
            </a:endParaRPr>
          </a:p>
          <a:p>
            <a:pPr algn="just"/>
            <a:r>
              <a:rPr lang="es-CL" sz="1600" b="1" dirty="0" smtClean="0">
                <a:solidFill>
                  <a:srgbClr val="FFC000"/>
                </a:solidFill>
              </a:rPr>
              <a:t>El </a:t>
            </a:r>
            <a:r>
              <a:rPr lang="es-CL" sz="1600" b="1" dirty="0">
                <a:solidFill>
                  <a:srgbClr val="FFC000"/>
                </a:solidFill>
              </a:rPr>
              <a:t>nombramiento deberá realizarse en un cargo vacante que corresponda a la misma planta y grado al cual se encontraban asimilados. Con todo, aquellos funcionarios que hubieren experimentado mejoramiento de grado remuneratorio en los últimos treinta y seis meses anteriores al encasillamiento sólo podrán ser encasillados en el grado que tenían con anterioridad a dicho mejoramiento</a:t>
            </a:r>
            <a:r>
              <a:rPr lang="es-CL" sz="1600" b="1" dirty="0" smtClean="0">
                <a:solidFill>
                  <a:srgbClr val="FFC000"/>
                </a:solidFill>
              </a:rPr>
              <a:t>.</a:t>
            </a:r>
          </a:p>
          <a:p>
            <a:pPr marL="0" indent="0" algn="just">
              <a:buNone/>
            </a:pPr>
            <a:endParaRPr lang="es-CL" sz="1600" b="1" dirty="0">
              <a:solidFill>
                <a:srgbClr val="FFC000"/>
              </a:solidFill>
            </a:endParaRPr>
          </a:p>
          <a:p>
            <a:pPr algn="just"/>
            <a:r>
              <a:rPr lang="es-CL" sz="1600" b="1" dirty="0" smtClean="0">
                <a:solidFill>
                  <a:srgbClr val="FFC000"/>
                </a:solidFill>
              </a:rPr>
              <a:t>En </a:t>
            </a:r>
            <a:r>
              <a:rPr lang="es-CL" sz="1600" b="1" dirty="0">
                <a:solidFill>
                  <a:srgbClr val="FFC000"/>
                </a:solidFill>
              </a:rPr>
              <a:t>caso que existan más funcionarios a contrata que cargos vacantes, la provisión de éstos se efectuará, en primer término, de acuerdo al resultado de la última calificación obtenida y, en caso de empate, conforme a la antigüedad de servicio en la respectiva municipalidad y, en el evento de mantenerse la igualdad, decidirá el alcalde.</a:t>
            </a:r>
          </a:p>
          <a:p>
            <a:pPr algn="just"/>
            <a:endParaRPr lang="es-CL" sz="1600" b="1" dirty="0">
              <a:solidFill>
                <a:srgbClr val="FFC000"/>
              </a:solidFill>
            </a:endParaRPr>
          </a:p>
        </p:txBody>
      </p:sp>
      <p:sp>
        <p:nvSpPr>
          <p:cNvPr id="4" name="3 Marcador de pie de página"/>
          <p:cNvSpPr>
            <a:spLocks noGrp="1"/>
          </p:cNvSpPr>
          <p:nvPr>
            <p:ph type="ftr" sz="quarter" idx="11"/>
          </p:nvPr>
        </p:nvSpPr>
        <p:spPr/>
        <p:txBody>
          <a:bodyPr/>
          <a:lstStyle/>
          <a:p>
            <a:r>
              <a:rPr lang="es-MX" smtClean="0"/>
              <a:t>1-20</a:t>
            </a:r>
            <a:endParaRPr lang="es-MX"/>
          </a:p>
        </p:txBody>
      </p:sp>
      <p:sp>
        <p:nvSpPr>
          <p:cNvPr id="5" name="4 Marcador de número de diapositiva"/>
          <p:cNvSpPr>
            <a:spLocks noGrp="1"/>
          </p:cNvSpPr>
          <p:nvPr>
            <p:ph type="sldNum" sz="quarter" idx="12"/>
          </p:nvPr>
        </p:nvSpPr>
        <p:spPr/>
        <p:txBody>
          <a:bodyPr/>
          <a:lstStyle/>
          <a:p>
            <a:fld id="{4C3AB509-86AC-47C3-BDE7-088088B76A63}" type="slidenum">
              <a:rPr lang="es-MX" smtClean="0"/>
              <a:pPr/>
              <a:t>37</a:t>
            </a:fld>
            <a:endParaRPr lang="es-MX"/>
          </a:p>
        </p:txBody>
      </p:sp>
    </p:spTree>
    <p:extLst>
      <p:ext uri="{BB962C8B-B14F-4D97-AF65-F5344CB8AC3E}">
        <p14:creationId xmlns:p14="http://schemas.microsoft.com/office/powerpoint/2010/main" val="298087992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30026"/>
          </a:xfrm>
        </p:spPr>
        <p:txBody>
          <a:bodyPr>
            <a:normAutofit fontScale="90000"/>
          </a:bodyPr>
          <a:lstStyle/>
          <a:p>
            <a:endParaRPr lang="es-CL" dirty="0"/>
          </a:p>
        </p:txBody>
      </p:sp>
      <p:sp>
        <p:nvSpPr>
          <p:cNvPr id="3" name="2 Marcador de contenido"/>
          <p:cNvSpPr>
            <a:spLocks noGrp="1"/>
          </p:cNvSpPr>
          <p:nvPr>
            <p:ph idx="1"/>
          </p:nvPr>
        </p:nvSpPr>
        <p:spPr>
          <a:xfrm>
            <a:off x="457200" y="620688"/>
            <a:ext cx="8229600" cy="5505475"/>
          </a:xfrm>
        </p:spPr>
        <p:txBody>
          <a:bodyPr>
            <a:normAutofit lnSpcReduction="10000"/>
          </a:bodyPr>
          <a:lstStyle/>
          <a:p>
            <a:pPr marL="0" indent="0" algn="just">
              <a:buNone/>
            </a:pPr>
            <a:r>
              <a:rPr lang="es-CL" sz="1600" b="1" dirty="0">
                <a:solidFill>
                  <a:srgbClr val="FFC000"/>
                </a:solidFill>
              </a:rPr>
              <a:t>c) Una vez practicado el procedimiento anterior, los cargos que queden vacantes se proveerán con los funcionarios señalados en la letra a) anterior, de acuerdo a los artículos 51, 52, 53 y 54 de la ley N° 18.883. (ascensos).</a:t>
            </a:r>
          </a:p>
          <a:p>
            <a:pPr algn="just"/>
            <a:endParaRPr lang="es-CL" sz="1600" b="1" dirty="0">
              <a:solidFill>
                <a:srgbClr val="FFC000"/>
              </a:solidFill>
            </a:endParaRPr>
          </a:p>
          <a:p>
            <a:pPr algn="just"/>
            <a:r>
              <a:rPr lang="es-CL" sz="1600" b="1" dirty="0" smtClean="0">
                <a:solidFill>
                  <a:srgbClr val="FFC000"/>
                </a:solidFill>
              </a:rPr>
              <a:t>Artículo 51°, - </a:t>
            </a:r>
            <a:r>
              <a:rPr lang="es-CL" sz="1600" b="1" dirty="0">
                <a:solidFill>
                  <a:srgbClr val="FFC000"/>
                </a:solidFill>
              </a:rPr>
              <a:t>Las promociones se efectuarán por ascenso o excepcionalmente por concurso.</a:t>
            </a:r>
          </a:p>
          <a:p>
            <a:pPr algn="just"/>
            <a:r>
              <a:rPr lang="es-CL" sz="1600" b="1" dirty="0">
                <a:solidFill>
                  <a:srgbClr val="FFC000"/>
                </a:solidFill>
              </a:rPr>
              <a:t>Artículo </a:t>
            </a:r>
            <a:r>
              <a:rPr lang="es-CL" sz="1600" b="1" dirty="0" smtClean="0">
                <a:solidFill>
                  <a:srgbClr val="FFC000"/>
                </a:solidFill>
              </a:rPr>
              <a:t>52°, - </a:t>
            </a:r>
            <a:r>
              <a:rPr lang="es-CL" sz="1600" b="1" dirty="0">
                <a:solidFill>
                  <a:srgbClr val="FFC000"/>
                </a:solidFill>
              </a:rPr>
              <a:t>El ascenso es el derecho de un funcionario de acceder a un cargo vacante de grado superior en la línea jerárquica de la respectiva planta, sujetándose estrictamente al escalafón, sin perjuicio de lo dispuesto en el artículo 54.</a:t>
            </a:r>
          </a:p>
          <a:p>
            <a:pPr algn="just"/>
            <a:r>
              <a:rPr lang="es-CL" sz="1600" b="1" dirty="0">
                <a:solidFill>
                  <a:srgbClr val="FFC000"/>
                </a:solidFill>
              </a:rPr>
              <a:t>Artículo </a:t>
            </a:r>
            <a:r>
              <a:rPr lang="es-CL" sz="1600" b="1" dirty="0" smtClean="0">
                <a:solidFill>
                  <a:srgbClr val="FFC000"/>
                </a:solidFill>
              </a:rPr>
              <a:t>53°, establece las  inhabilidades  </a:t>
            </a:r>
            <a:r>
              <a:rPr lang="es-CL" sz="1600" b="1" dirty="0">
                <a:solidFill>
                  <a:srgbClr val="FFC000"/>
                </a:solidFill>
              </a:rPr>
              <a:t>para </a:t>
            </a:r>
            <a:r>
              <a:rPr lang="es-CL" sz="1600" b="1" dirty="0" smtClean="0">
                <a:solidFill>
                  <a:srgbClr val="FFC000"/>
                </a:solidFill>
              </a:rPr>
              <a:t>ascender.</a:t>
            </a:r>
            <a:endParaRPr lang="es-CL" sz="1600" b="1" dirty="0">
              <a:solidFill>
                <a:srgbClr val="FFC000"/>
              </a:solidFill>
            </a:endParaRPr>
          </a:p>
          <a:p>
            <a:pPr algn="just"/>
            <a:r>
              <a:rPr lang="es-CL" sz="1600" b="1" dirty="0">
                <a:solidFill>
                  <a:srgbClr val="FFC000"/>
                </a:solidFill>
              </a:rPr>
              <a:t>Artículo </a:t>
            </a:r>
            <a:r>
              <a:rPr lang="es-CL" sz="1600" b="1" dirty="0" smtClean="0">
                <a:solidFill>
                  <a:srgbClr val="FFC000"/>
                </a:solidFill>
              </a:rPr>
              <a:t>54°,- </a:t>
            </a:r>
            <a:r>
              <a:rPr lang="es-CL" sz="1600" b="1" dirty="0">
                <a:solidFill>
                  <a:srgbClr val="FFC000"/>
                </a:solidFill>
              </a:rPr>
              <a:t>Un funcionario tendrá derecho a ascender a un cargo de otra planta, gozando de preferencia respecto de los funcionarios de ésta, cuando se encuentre en el tope de su planta, reúna los requisitos para ocupar el cargo y tenga un mayor puntaje en el escalafón que los funcionarios de la planta a la cual accede. </a:t>
            </a:r>
          </a:p>
          <a:p>
            <a:pPr algn="just"/>
            <a:r>
              <a:rPr lang="es-CL" sz="1600" b="1" dirty="0">
                <a:solidFill>
                  <a:srgbClr val="FFC000"/>
                </a:solidFill>
              </a:rPr>
              <a:t>Este derecho corresponderá sucesivamente a los funcionarios que, cumpliendo las mismas exigencias del inciso anterior, ocupen los dos siguientes lugares en el escalafón, si el funcionario ubicado en el primer o segundo lugar renunciaren al ascenso, o no cumplieren con los requisitos necesarios para el desempeño del cargo</a:t>
            </a:r>
            <a:r>
              <a:rPr lang="es-CL" sz="1600" b="1" dirty="0" smtClean="0">
                <a:solidFill>
                  <a:srgbClr val="FFC000"/>
                </a:solidFill>
              </a:rPr>
              <a:t>.</a:t>
            </a:r>
          </a:p>
          <a:p>
            <a:pPr marL="0" indent="0" algn="just">
              <a:buNone/>
            </a:pPr>
            <a:endParaRPr lang="es-CL" sz="1600" b="1" dirty="0">
              <a:solidFill>
                <a:srgbClr val="FFC000"/>
              </a:solidFill>
            </a:endParaRPr>
          </a:p>
          <a:p>
            <a:pPr algn="just"/>
            <a:r>
              <a:rPr lang="es-CL" sz="1600" b="1" dirty="0">
                <a:solidFill>
                  <a:srgbClr val="FFC000"/>
                </a:solidFill>
              </a:rPr>
              <a:t>Si después de este procedimiento quedaren aún cargos vacantes, éstos se proveerán en conformidad a lo estatuido en el Párrafo I del Título II de la </a:t>
            </a:r>
            <a:r>
              <a:rPr lang="es-CL" sz="1600" b="1" dirty="0" smtClean="0">
                <a:solidFill>
                  <a:srgbClr val="FFC000"/>
                </a:solidFill>
              </a:rPr>
              <a:t> ley N° 18,883.(</a:t>
            </a:r>
            <a:r>
              <a:rPr lang="es-CL" sz="1600" b="1" dirty="0">
                <a:solidFill>
                  <a:srgbClr val="FFC000"/>
                </a:solidFill>
              </a:rPr>
              <a:t>concurso público).</a:t>
            </a:r>
          </a:p>
          <a:p>
            <a:pPr algn="just"/>
            <a:endParaRPr lang="es-CL" sz="1600" b="1" dirty="0">
              <a:solidFill>
                <a:srgbClr val="FFC000"/>
              </a:solidFill>
            </a:endParaRPr>
          </a:p>
        </p:txBody>
      </p:sp>
      <p:sp>
        <p:nvSpPr>
          <p:cNvPr id="4" name="3 Marcador de pie de página"/>
          <p:cNvSpPr>
            <a:spLocks noGrp="1"/>
          </p:cNvSpPr>
          <p:nvPr>
            <p:ph type="ftr" sz="quarter" idx="11"/>
          </p:nvPr>
        </p:nvSpPr>
        <p:spPr/>
        <p:txBody>
          <a:bodyPr/>
          <a:lstStyle/>
          <a:p>
            <a:r>
              <a:rPr lang="es-MX" smtClean="0"/>
              <a:t>1-20</a:t>
            </a:r>
            <a:endParaRPr lang="es-MX"/>
          </a:p>
        </p:txBody>
      </p:sp>
      <p:sp>
        <p:nvSpPr>
          <p:cNvPr id="5" name="4 Marcador de número de diapositiva"/>
          <p:cNvSpPr>
            <a:spLocks noGrp="1"/>
          </p:cNvSpPr>
          <p:nvPr>
            <p:ph type="sldNum" sz="quarter" idx="12"/>
          </p:nvPr>
        </p:nvSpPr>
        <p:spPr/>
        <p:txBody>
          <a:bodyPr/>
          <a:lstStyle/>
          <a:p>
            <a:fld id="{4C3AB509-86AC-47C3-BDE7-088088B76A63}" type="slidenum">
              <a:rPr lang="es-MX" smtClean="0"/>
              <a:pPr/>
              <a:t>38</a:t>
            </a:fld>
            <a:endParaRPr lang="es-MX"/>
          </a:p>
        </p:txBody>
      </p:sp>
    </p:spTree>
    <p:extLst>
      <p:ext uri="{BB962C8B-B14F-4D97-AF65-F5344CB8AC3E}">
        <p14:creationId xmlns:p14="http://schemas.microsoft.com/office/powerpoint/2010/main" val="318670049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30026"/>
          </a:xfrm>
        </p:spPr>
        <p:txBody>
          <a:bodyPr>
            <a:normAutofit fontScale="90000"/>
          </a:bodyPr>
          <a:lstStyle/>
          <a:p>
            <a:endParaRPr lang="es-CL" dirty="0"/>
          </a:p>
        </p:txBody>
      </p:sp>
      <p:sp>
        <p:nvSpPr>
          <p:cNvPr id="3" name="2 Marcador de contenido"/>
          <p:cNvSpPr>
            <a:spLocks noGrp="1"/>
          </p:cNvSpPr>
          <p:nvPr>
            <p:ph idx="1"/>
          </p:nvPr>
        </p:nvSpPr>
        <p:spPr>
          <a:xfrm>
            <a:off x="457200" y="548680"/>
            <a:ext cx="8229600" cy="5577483"/>
          </a:xfrm>
        </p:spPr>
        <p:txBody>
          <a:bodyPr>
            <a:normAutofit fontScale="85000" lnSpcReduction="20000"/>
          </a:bodyPr>
          <a:lstStyle/>
          <a:p>
            <a:pPr marL="0" indent="0" algn="just">
              <a:buNone/>
            </a:pPr>
            <a:r>
              <a:rPr lang="es-CL" sz="1600" b="1" dirty="0">
                <a:solidFill>
                  <a:srgbClr val="FFC000"/>
                </a:solidFill>
              </a:rPr>
              <a:t>d) Lo dispuesto en </a:t>
            </a:r>
            <a:r>
              <a:rPr lang="es-CL" sz="1600" b="1" dirty="0" smtClean="0">
                <a:solidFill>
                  <a:srgbClr val="FFC000"/>
                </a:solidFill>
              </a:rPr>
              <a:t>el artículo 49° ter quedará </a:t>
            </a:r>
            <a:r>
              <a:rPr lang="es-CL" sz="1600" b="1" dirty="0">
                <a:solidFill>
                  <a:srgbClr val="FFC000"/>
                </a:solidFill>
              </a:rPr>
              <a:t>sujeto a las siguientes restricciones, respecto del personal al que afecte:</a:t>
            </a:r>
          </a:p>
          <a:p>
            <a:pPr algn="just"/>
            <a:endParaRPr lang="es-CL" sz="1600" b="1" dirty="0">
              <a:solidFill>
                <a:srgbClr val="FFC000"/>
              </a:solidFill>
            </a:endParaRPr>
          </a:p>
          <a:p>
            <a:pPr marL="0" indent="0" algn="just">
              <a:buNone/>
            </a:pPr>
            <a:r>
              <a:rPr lang="es-CL" sz="1600" b="1" dirty="0">
                <a:solidFill>
                  <a:srgbClr val="FFC000"/>
                </a:solidFill>
              </a:rPr>
              <a:t>i.- El encasillamiento no podrá tener como consecuencia, ni podrá ser considerado como causal de término de servicios, cesación de funciones o término de la relación laboral del personal</a:t>
            </a:r>
            <a:r>
              <a:rPr lang="es-CL" sz="1600" b="1" dirty="0" smtClean="0">
                <a:solidFill>
                  <a:srgbClr val="FFC000"/>
                </a:solidFill>
              </a:rPr>
              <a:t>.</a:t>
            </a:r>
          </a:p>
          <a:p>
            <a:pPr marL="0" indent="0" algn="just">
              <a:buNone/>
            </a:pPr>
            <a:endParaRPr lang="es-CL" sz="1600" b="1" dirty="0">
              <a:solidFill>
                <a:srgbClr val="FFC000"/>
              </a:solidFill>
            </a:endParaRPr>
          </a:p>
          <a:p>
            <a:pPr marL="0" indent="0" algn="just">
              <a:buNone/>
            </a:pPr>
            <a:r>
              <a:rPr lang="es-CL" sz="1600" b="1" dirty="0">
                <a:solidFill>
                  <a:srgbClr val="FFC000"/>
                </a:solidFill>
              </a:rPr>
              <a:t>ii.- No podrá significar pérdida del empleo, disminución de sus remuneraciones, excepto en el caso contemplado en el párrafo tercero del literal b), ni modificación de derechos previsionales</a:t>
            </a:r>
            <a:r>
              <a:rPr lang="es-CL" sz="1600" b="1" dirty="0" smtClean="0">
                <a:solidFill>
                  <a:srgbClr val="FFC000"/>
                </a:solidFill>
              </a:rPr>
              <a:t>.</a:t>
            </a:r>
          </a:p>
          <a:p>
            <a:pPr marL="0" indent="0" algn="just">
              <a:buNone/>
            </a:pPr>
            <a:endParaRPr lang="es-CL" sz="1600" b="1" dirty="0">
              <a:solidFill>
                <a:srgbClr val="FFC000"/>
              </a:solidFill>
            </a:endParaRPr>
          </a:p>
          <a:p>
            <a:pPr marL="0" indent="0" algn="just">
              <a:buNone/>
            </a:pPr>
            <a:r>
              <a:rPr lang="es-CL" sz="1600" b="1" dirty="0">
                <a:solidFill>
                  <a:srgbClr val="FFC000"/>
                </a:solidFill>
              </a:rPr>
              <a:t>iii.- Cualquier diferencia de remuneraciones deberá ser pagada por planilla suplementaria, la que se absorberá por los futuros mejoramientos de remuneraciones que correspondan a los funcionarios, excepto los derivados de reajustes generales que se otorguen a los trabajadores del sector público. Dicha planilla mantendrá la misma </a:t>
            </a:r>
            <a:r>
              <a:rPr lang="es-CL" sz="1600" b="1" dirty="0" err="1">
                <a:solidFill>
                  <a:srgbClr val="FFC000"/>
                </a:solidFill>
              </a:rPr>
              <a:t>imponibilidad</a:t>
            </a:r>
            <a:r>
              <a:rPr lang="es-CL" sz="1600" b="1" dirty="0">
                <a:solidFill>
                  <a:srgbClr val="FFC000"/>
                </a:solidFill>
              </a:rPr>
              <a:t> que aquella de las remuneraciones que compensa. Además, a la planilla suplementaria se le aplicará el reajuste general antes indicado</a:t>
            </a:r>
            <a:r>
              <a:rPr lang="es-CL" sz="1600" b="1" dirty="0" smtClean="0">
                <a:solidFill>
                  <a:srgbClr val="FFC000"/>
                </a:solidFill>
              </a:rPr>
              <a:t>.</a:t>
            </a:r>
          </a:p>
          <a:p>
            <a:pPr marL="0" indent="0" algn="just">
              <a:buNone/>
            </a:pPr>
            <a:endParaRPr lang="es-CL" sz="1600" b="1" dirty="0">
              <a:solidFill>
                <a:srgbClr val="FFC000"/>
              </a:solidFill>
            </a:endParaRPr>
          </a:p>
          <a:p>
            <a:pPr marL="0" indent="0" algn="just">
              <a:buNone/>
            </a:pPr>
            <a:r>
              <a:rPr lang="es-CL" sz="1600" b="1" dirty="0">
                <a:solidFill>
                  <a:srgbClr val="FFC000"/>
                </a:solidFill>
              </a:rPr>
              <a:t>iv.- Los funcionarios encasillados conservarán la asignación de antigüedad que tengan reconocida, como también el tiempo computable para dicho reconocimiento.</a:t>
            </a:r>
          </a:p>
          <a:p>
            <a:pPr algn="just"/>
            <a:endParaRPr lang="es-CL" sz="1600" b="1" dirty="0">
              <a:solidFill>
                <a:srgbClr val="FFC000"/>
              </a:solidFill>
            </a:endParaRPr>
          </a:p>
          <a:p>
            <a:pPr marL="0" indent="0" algn="just">
              <a:buNone/>
            </a:pPr>
            <a:r>
              <a:rPr lang="es-CL" sz="1600" b="1" dirty="0">
                <a:solidFill>
                  <a:srgbClr val="FFC000"/>
                </a:solidFill>
              </a:rPr>
              <a:t>CUANDO SE REALIZAN LOS PROCESOS DE ENCASILLAMIENTOS DEL PERSONAL DISPUESTOS POR EL ARTÍCULO 49° TER DE LA LOCM: </a:t>
            </a:r>
          </a:p>
          <a:p>
            <a:pPr algn="just"/>
            <a:endParaRPr lang="es-CL" sz="1600" b="1" dirty="0">
              <a:solidFill>
                <a:srgbClr val="FFC000"/>
              </a:solidFill>
            </a:endParaRPr>
          </a:p>
          <a:p>
            <a:pPr algn="just"/>
            <a:r>
              <a:rPr lang="es-CL" sz="1600" b="1" dirty="0" smtClean="0">
                <a:solidFill>
                  <a:srgbClr val="FFC000"/>
                </a:solidFill>
              </a:rPr>
              <a:t>Esta facultad , conforme a lo dispuesto </a:t>
            </a:r>
            <a:r>
              <a:rPr lang="es-CL" sz="1600" b="1" dirty="0">
                <a:solidFill>
                  <a:srgbClr val="FFC000"/>
                </a:solidFill>
              </a:rPr>
              <a:t>por el inciso cuarto del artículo 49° </a:t>
            </a:r>
            <a:r>
              <a:rPr lang="es-CL" sz="1600" b="1" dirty="0" err="1">
                <a:solidFill>
                  <a:srgbClr val="FFC000"/>
                </a:solidFill>
              </a:rPr>
              <a:t>quáter</a:t>
            </a:r>
            <a:r>
              <a:rPr lang="es-CL" sz="1600" b="1" dirty="0">
                <a:solidFill>
                  <a:srgbClr val="FFC000"/>
                </a:solidFill>
              </a:rPr>
              <a:t>,  deberá ejercerse dentro de:</a:t>
            </a:r>
          </a:p>
          <a:p>
            <a:pPr algn="just"/>
            <a:endParaRPr lang="es-CL" sz="1600" b="1" dirty="0">
              <a:solidFill>
                <a:srgbClr val="FFC000"/>
              </a:solidFill>
            </a:endParaRPr>
          </a:p>
          <a:p>
            <a:pPr algn="just"/>
            <a:r>
              <a:rPr lang="es-CL" sz="1600" b="1" dirty="0" smtClean="0">
                <a:solidFill>
                  <a:srgbClr val="FFC000"/>
                </a:solidFill>
              </a:rPr>
              <a:t>Los </a:t>
            </a:r>
            <a:r>
              <a:rPr lang="es-CL" sz="1600" b="1" dirty="0">
                <a:solidFill>
                  <a:srgbClr val="FFC000"/>
                </a:solidFill>
              </a:rPr>
              <a:t>ciento ochenta días siguientes a la entrada en vigencia del reglamento municipal que modifique o fije la planta respectiva</a:t>
            </a:r>
            <a:r>
              <a:rPr lang="es-CL" sz="1600" b="1" dirty="0" smtClean="0">
                <a:solidFill>
                  <a:srgbClr val="FFC000"/>
                </a:solidFill>
              </a:rPr>
              <a:t>.</a:t>
            </a:r>
          </a:p>
          <a:p>
            <a:pPr algn="just"/>
            <a:r>
              <a:rPr lang="es-CL" sz="1600" b="1" dirty="0" smtClean="0">
                <a:solidFill>
                  <a:srgbClr val="FFC000"/>
                </a:solidFill>
              </a:rPr>
              <a:t>En </a:t>
            </a:r>
            <a:r>
              <a:rPr lang="es-CL" sz="1600" b="1" dirty="0">
                <a:solidFill>
                  <a:srgbClr val="FFC000"/>
                </a:solidFill>
              </a:rPr>
              <a:t>el caso que procediere la realización de concursos públicos, éstos deberán efectuarse en el plazo de un año contado desde la citada fecha.</a:t>
            </a:r>
          </a:p>
          <a:p>
            <a:endParaRPr lang="es-CL" sz="1600" dirty="0"/>
          </a:p>
        </p:txBody>
      </p:sp>
      <p:sp>
        <p:nvSpPr>
          <p:cNvPr id="4" name="3 Marcador de pie de página"/>
          <p:cNvSpPr>
            <a:spLocks noGrp="1"/>
          </p:cNvSpPr>
          <p:nvPr>
            <p:ph type="ftr" sz="quarter" idx="11"/>
          </p:nvPr>
        </p:nvSpPr>
        <p:spPr/>
        <p:txBody>
          <a:bodyPr/>
          <a:lstStyle/>
          <a:p>
            <a:r>
              <a:rPr lang="es-MX" smtClean="0"/>
              <a:t>1-20</a:t>
            </a:r>
            <a:endParaRPr lang="es-MX"/>
          </a:p>
        </p:txBody>
      </p:sp>
      <p:sp>
        <p:nvSpPr>
          <p:cNvPr id="5" name="4 Marcador de número de diapositiva"/>
          <p:cNvSpPr>
            <a:spLocks noGrp="1"/>
          </p:cNvSpPr>
          <p:nvPr>
            <p:ph type="sldNum" sz="quarter" idx="12"/>
          </p:nvPr>
        </p:nvSpPr>
        <p:spPr/>
        <p:txBody>
          <a:bodyPr/>
          <a:lstStyle/>
          <a:p>
            <a:fld id="{4C3AB509-86AC-47C3-BDE7-088088B76A63}" type="slidenum">
              <a:rPr lang="es-MX" smtClean="0"/>
              <a:pPr/>
              <a:t>39</a:t>
            </a:fld>
            <a:endParaRPr lang="es-MX"/>
          </a:p>
        </p:txBody>
      </p:sp>
    </p:spTree>
    <p:extLst>
      <p:ext uri="{BB962C8B-B14F-4D97-AF65-F5344CB8AC3E}">
        <p14:creationId xmlns:p14="http://schemas.microsoft.com/office/powerpoint/2010/main" val="7984275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53966"/>
          </a:xfrm>
        </p:spPr>
        <p:txBody>
          <a:bodyPr>
            <a:normAutofit fontScale="90000"/>
          </a:bodyPr>
          <a:lstStyle/>
          <a:p>
            <a:endParaRPr lang="es-CL" dirty="0"/>
          </a:p>
        </p:txBody>
      </p:sp>
      <p:sp>
        <p:nvSpPr>
          <p:cNvPr id="3" name="2 Marcador de contenido"/>
          <p:cNvSpPr>
            <a:spLocks noGrp="1"/>
          </p:cNvSpPr>
          <p:nvPr>
            <p:ph idx="1"/>
          </p:nvPr>
        </p:nvSpPr>
        <p:spPr>
          <a:xfrm>
            <a:off x="500034" y="571480"/>
            <a:ext cx="8229600" cy="5809848"/>
          </a:xfrm>
        </p:spPr>
        <p:txBody>
          <a:bodyPr>
            <a:normAutofit fontScale="92500" lnSpcReduction="10000"/>
          </a:bodyPr>
          <a:lstStyle/>
          <a:p>
            <a:pPr lvl="0">
              <a:buNone/>
            </a:pPr>
            <a:r>
              <a:rPr lang="es-CL" sz="1900" b="1" dirty="0">
                <a:solidFill>
                  <a:srgbClr val="FFC000"/>
                </a:solidFill>
              </a:rPr>
              <a:t>5.- APORTE FISCAL EXTRAORDINARIO E INCREMENTO DEL FONDO COMÚN MUNICIPAL:</a:t>
            </a:r>
          </a:p>
          <a:p>
            <a:pPr lvl="0">
              <a:buNone/>
            </a:pPr>
            <a:r>
              <a:rPr lang="es-CL" sz="1900" b="1" dirty="0">
                <a:solidFill>
                  <a:srgbClr val="FFC000"/>
                </a:solidFill>
              </a:rPr>
              <a:t>•	Para cancelar los beneficios que contempla la ley, se dispone un aporte fiscal de $32 mil millones el año 2016 y de $36 mil millones el año 2017.</a:t>
            </a:r>
          </a:p>
          <a:p>
            <a:pPr lvl="0">
              <a:buNone/>
            </a:pPr>
            <a:r>
              <a:rPr lang="es-CL" sz="1900" b="1" dirty="0">
                <a:solidFill>
                  <a:srgbClr val="FFC000"/>
                </a:solidFill>
              </a:rPr>
              <a:t>•	Desde el año 2018 se cuadruplica el aporte que el Estado hace al Fondo Común Municipal, pasando de las actuales 218 mil UTM a 1 millón 52 mil UTM</a:t>
            </a:r>
            <a:r>
              <a:rPr lang="es-CL" sz="1900" b="1" dirty="0" smtClean="0">
                <a:solidFill>
                  <a:srgbClr val="FFC000"/>
                </a:solidFill>
              </a:rPr>
              <a:t>.</a:t>
            </a:r>
          </a:p>
          <a:p>
            <a:pPr lvl="0">
              <a:buNone/>
            </a:pPr>
            <a:endParaRPr lang="es-CL" sz="1900" b="1" dirty="0">
              <a:solidFill>
                <a:srgbClr val="FFC000"/>
              </a:solidFill>
            </a:endParaRPr>
          </a:p>
          <a:p>
            <a:pPr lvl="0">
              <a:buNone/>
            </a:pPr>
            <a:r>
              <a:rPr lang="es-CL" sz="1900" b="1" dirty="0">
                <a:solidFill>
                  <a:srgbClr val="FFC000"/>
                </a:solidFill>
              </a:rPr>
              <a:t>6.- MODIFICACIÓN LÍMITE DE GASTOS:</a:t>
            </a:r>
          </a:p>
          <a:p>
            <a:pPr lvl="0">
              <a:buNone/>
            </a:pPr>
            <a:r>
              <a:rPr lang="es-CL" sz="1900" b="1" dirty="0">
                <a:solidFill>
                  <a:srgbClr val="FFC000"/>
                </a:solidFill>
              </a:rPr>
              <a:t>•	Modifica el límite del gasto en personal a contrata pasando del 20% al 40% del gasto en planta.</a:t>
            </a:r>
          </a:p>
          <a:p>
            <a:pPr lvl="0">
              <a:buNone/>
            </a:pPr>
            <a:r>
              <a:rPr lang="es-CL" sz="1900" b="1" dirty="0">
                <a:solidFill>
                  <a:srgbClr val="FFC000"/>
                </a:solidFill>
              </a:rPr>
              <a:t>•	El gasto en personal de la nueva planta sube del 35% al 42% de los ingresos propios del municipio</a:t>
            </a:r>
            <a:r>
              <a:rPr lang="es-CL" sz="1900" b="1" dirty="0" smtClean="0">
                <a:solidFill>
                  <a:srgbClr val="FFC000"/>
                </a:solidFill>
              </a:rPr>
              <a:t>.</a:t>
            </a:r>
          </a:p>
          <a:p>
            <a:pPr lvl="0">
              <a:buNone/>
            </a:pPr>
            <a:endParaRPr lang="es-CL" sz="1900" b="1" dirty="0">
              <a:solidFill>
                <a:srgbClr val="FFC000"/>
              </a:solidFill>
            </a:endParaRPr>
          </a:p>
          <a:p>
            <a:pPr lvl="0">
              <a:buNone/>
            </a:pPr>
            <a:r>
              <a:rPr lang="es-CL" sz="1900" b="1" dirty="0">
                <a:solidFill>
                  <a:srgbClr val="FFC000"/>
                </a:solidFill>
              </a:rPr>
              <a:t>7.- OBLIGATORIEDAD DE CONTAR CON POLÍTICA DE RECURSOS HUMANOS Y RE LAMENTO CONCURSOS PÚBLICOS:</a:t>
            </a:r>
          </a:p>
          <a:p>
            <a:pPr lvl="0">
              <a:buNone/>
            </a:pPr>
            <a:r>
              <a:rPr lang="es-CL" sz="1900" b="1" dirty="0">
                <a:solidFill>
                  <a:srgbClr val="FFC000"/>
                </a:solidFill>
              </a:rPr>
              <a:t>•	Se exige como instrumento de gestión municipal la política de recursos humanos, con participación de los funcionarios, y su estado de cumplimiento debe ser parte de la cuenta pública del alcalde.</a:t>
            </a:r>
          </a:p>
          <a:p>
            <a:pPr lvl="0">
              <a:buNone/>
            </a:pPr>
            <a:r>
              <a:rPr lang="es-CL" sz="1900" b="1" dirty="0">
                <a:solidFill>
                  <a:srgbClr val="FFC000"/>
                </a:solidFill>
              </a:rPr>
              <a:t>•	Asimismo, se incorpora como exigencia municipal, la existencia de un reglamento de concursos públicos.</a:t>
            </a:r>
          </a:p>
          <a:p>
            <a:pPr lvl="0">
              <a:buNone/>
            </a:pPr>
            <a:endParaRPr lang="es-CL" sz="1900" b="1" dirty="0">
              <a:solidFill>
                <a:srgbClr val="FFC000"/>
              </a:solidFill>
            </a:endParaRPr>
          </a:p>
          <a:p>
            <a:pPr lvl="0">
              <a:buNone/>
            </a:pPr>
            <a:endParaRPr lang="es-CL" sz="1900" b="1" u="sng" dirty="0">
              <a:solidFill>
                <a:srgbClr val="FFC000"/>
              </a:solidFill>
            </a:endParaRPr>
          </a:p>
          <a:p>
            <a:endParaRPr lang="es-CL" sz="1800" dirty="0"/>
          </a:p>
        </p:txBody>
      </p:sp>
      <p:sp>
        <p:nvSpPr>
          <p:cNvPr id="4" name="3 Marcador de pie de página"/>
          <p:cNvSpPr>
            <a:spLocks noGrp="1"/>
          </p:cNvSpPr>
          <p:nvPr>
            <p:ph type="ftr" sz="quarter" idx="11"/>
          </p:nvPr>
        </p:nvSpPr>
        <p:spPr/>
        <p:txBody>
          <a:bodyPr/>
          <a:lstStyle/>
          <a:p>
            <a:r>
              <a:rPr lang="es-MX" smtClean="0"/>
              <a:t>1-20</a:t>
            </a:r>
            <a:endParaRPr lang="es-MX"/>
          </a:p>
        </p:txBody>
      </p:sp>
      <p:sp>
        <p:nvSpPr>
          <p:cNvPr id="5" name="4 Marcador de número de diapositiva"/>
          <p:cNvSpPr>
            <a:spLocks noGrp="1"/>
          </p:cNvSpPr>
          <p:nvPr>
            <p:ph type="sldNum" sz="quarter" idx="12"/>
          </p:nvPr>
        </p:nvSpPr>
        <p:spPr/>
        <p:txBody>
          <a:bodyPr/>
          <a:lstStyle/>
          <a:p>
            <a:fld id="{4C3AB509-86AC-47C3-BDE7-088088B76A63}" type="slidenum">
              <a:rPr lang="es-MX" smtClean="0"/>
              <a:pPr/>
              <a:t>4</a:t>
            </a:fld>
            <a:endParaRPr lang="es-MX"/>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58018"/>
          </a:xfrm>
        </p:spPr>
        <p:txBody>
          <a:bodyPr>
            <a:normAutofit fontScale="90000"/>
          </a:bodyPr>
          <a:lstStyle/>
          <a:p>
            <a:endParaRPr lang="es-CL" dirty="0"/>
          </a:p>
        </p:txBody>
      </p:sp>
      <p:sp>
        <p:nvSpPr>
          <p:cNvPr id="3" name="2 Marcador de contenido"/>
          <p:cNvSpPr>
            <a:spLocks noGrp="1"/>
          </p:cNvSpPr>
          <p:nvPr>
            <p:ph idx="1"/>
          </p:nvPr>
        </p:nvSpPr>
        <p:spPr>
          <a:xfrm>
            <a:off x="457200" y="548680"/>
            <a:ext cx="8229600" cy="5577483"/>
          </a:xfrm>
        </p:spPr>
        <p:txBody>
          <a:bodyPr>
            <a:normAutofit/>
          </a:bodyPr>
          <a:lstStyle/>
          <a:p>
            <a:pPr marL="0" indent="0" algn="just">
              <a:buNone/>
            </a:pPr>
            <a:endParaRPr lang="es-CL" sz="1600" b="1" dirty="0" smtClean="0">
              <a:solidFill>
                <a:srgbClr val="FFC000"/>
              </a:solidFill>
            </a:endParaRPr>
          </a:p>
          <a:p>
            <a:pPr marL="0" indent="0" algn="just">
              <a:buNone/>
            </a:pPr>
            <a:r>
              <a:rPr lang="es-CL" sz="2000" b="1" dirty="0" smtClean="0">
                <a:solidFill>
                  <a:srgbClr val="FFC000"/>
                </a:solidFill>
              </a:rPr>
              <a:t>13</a:t>
            </a:r>
            <a:r>
              <a:rPr lang="es-CL" sz="2000" b="1" dirty="0">
                <a:solidFill>
                  <a:srgbClr val="FFC000"/>
                </a:solidFill>
              </a:rPr>
              <a:t>. TAREAS Y RECOMENDACIONES DE CORTO PLAZO:</a:t>
            </a:r>
          </a:p>
          <a:p>
            <a:pPr algn="just"/>
            <a:endParaRPr lang="es-CL" sz="2000" b="1" dirty="0">
              <a:solidFill>
                <a:srgbClr val="FFC000"/>
              </a:solidFill>
            </a:endParaRPr>
          </a:p>
          <a:p>
            <a:pPr algn="just"/>
            <a:r>
              <a:rPr lang="es-CL" sz="2000" b="1" dirty="0" smtClean="0">
                <a:solidFill>
                  <a:srgbClr val="FFC000"/>
                </a:solidFill>
              </a:rPr>
              <a:t>Establecimiento </a:t>
            </a:r>
            <a:r>
              <a:rPr lang="es-CL" sz="2000" b="1" dirty="0">
                <a:solidFill>
                  <a:srgbClr val="FFC000"/>
                </a:solidFill>
              </a:rPr>
              <a:t>de la Política de Recursos Humanos.</a:t>
            </a:r>
          </a:p>
          <a:p>
            <a:pPr algn="just"/>
            <a:r>
              <a:rPr lang="es-CL" sz="2000" b="1" dirty="0" smtClean="0">
                <a:solidFill>
                  <a:srgbClr val="FFC000"/>
                </a:solidFill>
              </a:rPr>
              <a:t>Reglamento </a:t>
            </a:r>
            <a:r>
              <a:rPr lang="es-CL" sz="2000" b="1" dirty="0">
                <a:solidFill>
                  <a:srgbClr val="FFC000"/>
                </a:solidFill>
              </a:rPr>
              <a:t>de concursos públicos</a:t>
            </a:r>
          </a:p>
          <a:p>
            <a:pPr algn="just"/>
            <a:r>
              <a:rPr lang="es-CL" sz="2000" b="1" dirty="0" smtClean="0">
                <a:solidFill>
                  <a:srgbClr val="FFC000"/>
                </a:solidFill>
              </a:rPr>
              <a:t>Escalafón </a:t>
            </a:r>
            <a:r>
              <a:rPr lang="es-CL" sz="2000" b="1" dirty="0">
                <a:solidFill>
                  <a:srgbClr val="FFC000"/>
                </a:solidFill>
              </a:rPr>
              <a:t>de mérito vigente.</a:t>
            </a:r>
          </a:p>
          <a:p>
            <a:pPr algn="just"/>
            <a:r>
              <a:rPr lang="es-CL" sz="2000" b="1" dirty="0" smtClean="0">
                <a:solidFill>
                  <a:srgbClr val="FFC000"/>
                </a:solidFill>
              </a:rPr>
              <a:t>Constituir </a:t>
            </a:r>
            <a:r>
              <a:rPr lang="es-CL" sz="2000" b="1" dirty="0">
                <a:solidFill>
                  <a:srgbClr val="FFC000"/>
                </a:solidFill>
              </a:rPr>
              <a:t>los comités bipartitos paritarios para iniciar reuniones sobre aplicación de los artículos 49° bis y ter de la LOCM.</a:t>
            </a:r>
          </a:p>
          <a:p>
            <a:pPr algn="just"/>
            <a:r>
              <a:rPr lang="es-CL" sz="2000" b="1" dirty="0" smtClean="0">
                <a:solidFill>
                  <a:srgbClr val="FFC000"/>
                </a:solidFill>
              </a:rPr>
              <a:t>Reuniones </a:t>
            </a:r>
            <a:r>
              <a:rPr lang="es-CL" sz="2000" b="1" dirty="0">
                <a:solidFill>
                  <a:srgbClr val="FFC000"/>
                </a:solidFill>
              </a:rPr>
              <a:t>con miembros del concejo municipal, para difusión y potenciar los efectos positivos de este proceso.</a:t>
            </a:r>
          </a:p>
          <a:p>
            <a:pPr algn="just"/>
            <a:r>
              <a:rPr lang="es-CL" sz="2000" b="1" dirty="0" smtClean="0">
                <a:solidFill>
                  <a:srgbClr val="FFC000"/>
                </a:solidFill>
              </a:rPr>
              <a:t>Difusión </a:t>
            </a:r>
            <a:r>
              <a:rPr lang="es-CL" sz="2000" b="1" dirty="0">
                <a:solidFill>
                  <a:srgbClr val="FFC000"/>
                </a:solidFill>
              </a:rPr>
              <a:t>interna, con los asociados, del efecto del proceso de plantas y encasillamiento.</a:t>
            </a:r>
          </a:p>
          <a:p>
            <a:pPr algn="just"/>
            <a:r>
              <a:rPr lang="es-CL" sz="2000" b="1" dirty="0" smtClean="0">
                <a:solidFill>
                  <a:srgbClr val="FFC000"/>
                </a:solidFill>
              </a:rPr>
              <a:t>Capacitación, capacitación, capacitación.</a:t>
            </a:r>
            <a:endParaRPr lang="es-CL" sz="2000" b="1" dirty="0">
              <a:solidFill>
                <a:srgbClr val="FFC000"/>
              </a:solidFill>
            </a:endParaRPr>
          </a:p>
          <a:p>
            <a:endParaRPr lang="es-CL" sz="1600" dirty="0"/>
          </a:p>
          <a:p>
            <a:endParaRPr lang="es-CL" sz="1600" dirty="0"/>
          </a:p>
        </p:txBody>
      </p:sp>
      <p:sp>
        <p:nvSpPr>
          <p:cNvPr id="4" name="3 Marcador de pie de página"/>
          <p:cNvSpPr>
            <a:spLocks noGrp="1"/>
          </p:cNvSpPr>
          <p:nvPr>
            <p:ph type="ftr" sz="quarter" idx="11"/>
          </p:nvPr>
        </p:nvSpPr>
        <p:spPr/>
        <p:txBody>
          <a:bodyPr/>
          <a:lstStyle/>
          <a:p>
            <a:r>
              <a:rPr lang="es-MX" smtClean="0"/>
              <a:t>1-20</a:t>
            </a:r>
            <a:endParaRPr lang="es-MX"/>
          </a:p>
        </p:txBody>
      </p:sp>
      <p:sp>
        <p:nvSpPr>
          <p:cNvPr id="5" name="4 Marcador de número de diapositiva"/>
          <p:cNvSpPr>
            <a:spLocks noGrp="1"/>
          </p:cNvSpPr>
          <p:nvPr>
            <p:ph type="sldNum" sz="quarter" idx="12"/>
          </p:nvPr>
        </p:nvSpPr>
        <p:spPr/>
        <p:txBody>
          <a:bodyPr/>
          <a:lstStyle/>
          <a:p>
            <a:fld id="{4C3AB509-86AC-47C3-BDE7-088088B76A63}" type="slidenum">
              <a:rPr lang="es-MX" smtClean="0"/>
              <a:pPr/>
              <a:t>40</a:t>
            </a:fld>
            <a:endParaRPr lang="es-MX"/>
          </a:p>
        </p:txBody>
      </p:sp>
    </p:spTree>
    <p:extLst>
      <p:ext uri="{BB962C8B-B14F-4D97-AF65-F5344CB8AC3E}">
        <p14:creationId xmlns:p14="http://schemas.microsoft.com/office/powerpoint/2010/main" val="359983991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323528" y="1775718"/>
            <a:ext cx="8496944"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es-MX" sz="3200" b="1" dirty="0" smtClean="0">
                <a:solidFill>
                  <a:srgbClr val="FFC000"/>
                </a:solidFill>
                <a:latin typeface="Arial" pitchFamily="34" charset="0"/>
                <a:cs typeface="Arial" pitchFamily="34" charset="0"/>
              </a:rPr>
              <a:t>GRACIAS POR VUESTRA  ATENCIÓN</a:t>
            </a:r>
            <a:endParaRPr lang="es-MX" sz="3200" b="1" dirty="0">
              <a:solidFill>
                <a:srgbClr val="FFC000"/>
              </a:solidFill>
              <a:latin typeface="Arial" pitchFamily="34" charset="0"/>
              <a:cs typeface="Arial" pitchFamily="34" charset="0"/>
            </a:endParaRPr>
          </a:p>
          <a:p>
            <a:endParaRPr lang="es-MX" sz="3200" b="1" dirty="0">
              <a:solidFill>
                <a:schemeClr val="bg1"/>
              </a:solidFill>
              <a:latin typeface="Arial" pitchFamily="34" charset="0"/>
              <a:cs typeface="Arial" pitchFamily="34" charset="0"/>
            </a:endParaRPr>
          </a:p>
        </p:txBody>
      </p:sp>
      <p:pic>
        <p:nvPicPr>
          <p:cNvPr id="15362" name="Picture 2" descr="LOGOASEMUCH ok"/>
          <p:cNvPicPr>
            <a:picLocks noChangeAspect="1" noChangeArrowheads="1"/>
          </p:cNvPicPr>
          <p:nvPr/>
        </p:nvPicPr>
        <p:blipFill>
          <a:blip r:embed="rId2" cstate="print"/>
          <a:srcRect/>
          <a:stretch>
            <a:fillRect/>
          </a:stretch>
        </p:blipFill>
        <p:spPr bwMode="auto">
          <a:xfrm>
            <a:off x="3851920" y="3053615"/>
            <a:ext cx="1502097" cy="1887553"/>
          </a:xfrm>
          <a:prstGeom prst="rect">
            <a:avLst/>
          </a:prstGeom>
          <a:noFill/>
          <a:ln w="9525">
            <a:noFill/>
            <a:miter lim="800000"/>
            <a:headEnd/>
            <a:tailEnd/>
          </a:ln>
        </p:spPr>
      </p:pic>
      <p:sp>
        <p:nvSpPr>
          <p:cNvPr id="15363" name="Rectangle 3"/>
          <p:cNvSpPr>
            <a:spLocks noChangeArrowheads="1"/>
          </p:cNvSpPr>
          <p:nvPr/>
        </p:nvSpPr>
        <p:spPr bwMode="auto">
          <a:xfrm>
            <a:off x="1683100" y="5010943"/>
            <a:ext cx="5777799"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200" b="1" i="0" u="sng" strike="noStrike" cap="none" normalizeH="0" baseline="0" dirty="0" smtClean="0">
                <a:ln>
                  <a:noFill/>
                </a:ln>
                <a:solidFill>
                  <a:srgbClr val="FFC000"/>
                </a:solidFill>
                <a:effectLst/>
                <a:latin typeface="Arial" pitchFamily="34" charset="0"/>
                <a:ea typeface="Times New Roman" pitchFamily="18" charset="0"/>
                <a:cs typeface="Arial" pitchFamily="34" charset="0"/>
              </a:rPr>
              <a:t>CONFEDERACION NACIONAL DE FUNCIONARIOS MUNICIPALES DE CHILE,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s-ES" sz="1200" b="1" i="0" u="sng" strike="noStrike" cap="none" normalizeH="0" baseline="0" dirty="0" smtClean="0">
                <a:ln>
                  <a:noFill/>
                </a:ln>
                <a:solidFill>
                  <a:srgbClr val="FFC000"/>
                </a:solidFill>
                <a:effectLst/>
                <a:latin typeface="Arial" pitchFamily="34" charset="0"/>
                <a:ea typeface="Times New Roman" pitchFamily="18" charset="0"/>
                <a:cs typeface="Arial" pitchFamily="34" charset="0"/>
              </a:rPr>
              <a:t> ASEMUCH</a:t>
            </a:r>
            <a:endParaRPr kumimoji="0" lang="es-ES" sz="1800" b="0" i="0" u="none" strike="noStrike" cap="none" normalizeH="0" baseline="0" dirty="0" smtClean="0">
              <a:ln>
                <a:noFill/>
              </a:ln>
              <a:solidFill>
                <a:srgbClr val="FFC000"/>
              </a:solidFill>
              <a:effectLst/>
              <a:latin typeface="Arial" pitchFamily="34" charset="0"/>
              <a:cs typeface="Arial" pitchFamily="34" charset="0"/>
            </a:endParaRPr>
          </a:p>
        </p:txBody>
      </p:sp>
      <p:sp>
        <p:nvSpPr>
          <p:cNvPr id="5" name="4 Marcador de número de diapositiva"/>
          <p:cNvSpPr>
            <a:spLocks noGrp="1"/>
          </p:cNvSpPr>
          <p:nvPr>
            <p:ph type="sldNum" sz="quarter" idx="12"/>
          </p:nvPr>
        </p:nvSpPr>
        <p:spPr/>
        <p:txBody>
          <a:bodyPr/>
          <a:lstStyle/>
          <a:p>
            <a:fld id="{4C3AB509-86AC-47C3-BDE7-088088B76A63}" type="slidenum">
              <a:rPr lang="es-MX" smtClean="0"/>
              <a:pPr/>
              <a:t>41</a:t>
            </a:fld>
            <a:endParaRPr lang="es-MX"/>
          </a:p>
        </p:txBody>
      </p:sp>
      <p:sp>
        <p:nvSpPr>
          <p:cNvPr id="6" name="5 Marcador de pie de página"/>
          <p:cNvSpPr>
            <a:spLocks noGrp="1"/>
          </p:cNvSpPr>
          <p:nvPr>
            <p:ph type="ftr" sz="quarter" idx="11"/>
          </p:nvPr>
        </p:nvSpPr>
        <p:spPr/>
        <p:txBody>
          <a:bodyPr/>
          <a:lstStyle/>
          <a:p>
            <a:r>
              <a:rPr lang="es-MX" smtClean="0"/>
              <a:t>1-20</a:t>
            </a:r>
            <a:endParaRPr lang="es-MX"/>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346050"/>
          </a:xfrm>
        </p:spPr>
        <p:txBody>
          <a:bodyPr>
            <a:normAutofit fontScale="90000"/>
          </a:bodyPr>
          <a:lstStyle/>
          <a:p>
            <a:endParaRPr lang="es-CL" dirty="0"/>
          </a:p>
        </p:txBody>
      </p:sp>
      <p:sp>
        <p:nvSpPr>
          <p:cNvPr id="3" name="2 Marcador de contenido"/>
          <p:cNvSpPr>
            <a:spLocks noGrp="1"/>
          </p:cNvSpPr>
          <p:nvPr>
            <p:ph idx="1"/>
          </p:nvPr>
        </p:nvSpPr>
        <p:spPr>
          <a:xfrm>
            <a:off x="457200" y="692696"/>
            <a:ext cx="8229600" cy="5433467"/>
          </a:xfrm>
        </p:spPr>
        <p:txBody>
          <a:bodyPr>
            <a:normAutofit fontScale="77500" lnSpcReduction="20000"/>
          </a:bodyPr>
          <a:lstStyle/>
          <a:p>
            <a:pPr marL="0" lvl="0" indent="0" algn="just">
              <a:buNone/>
            </a:pPr>
            <a:r>
              <a:rPr lang="es-CL" sz="2400" b="1" dirty="0">
                <a:solidFill>
                  <a:srgbClr val="FFC000"/>
                </a:solidFill>
              </a:rPr>
              <a:t>8.- CREACIÓN Y MODIFICACIÓN DE PLANTAS MUNICIPALES</a:t>
            </a:r>
            <a:r>
              <a:rPr lang="es-CL" sz="2400" b="1" dirty="0" smtClean="0">
                <a:solidFill>
                  <a:srgbClr val="FFC000"/>
                </a:solidFill>
              </a:rPr>
              <a:t>:</a:t>
            </a:r>
          </a:p>
          <a:p>
            <a:pPr lvl="0" algn="just"/>
            <a:endParaRPr lang="es-CL" sz="2400" b="1" dirty="0" smtClean="0">
              <a:solidFill>
                <a:srgbClr val="FFC000"/>
              </a:solidFill>
            </a:endParaRPr>
          </a:p>
          <a:p>
            <a:pPr lvl="0" algn="just"/>
            <a:r>
              <a:rPr lang="es-CL" sz="2400" b="1" dirty="0" smtClean="0">
                <a:solidFill>
                  <a:srgbClr val="FFC000"/>
                </a:solidFill>
              </a:rPr>
              <a:t>Faculta </a:t>
            </a:r>
            <a:r>
              <a:rPr lang="es-CL" sz="2400" b="1" dirty="0">
                <a:solidFill>
                  <a:srgbClr val="FFC000"/>
                </a:solidFill>
              </a:rPr>
              <a:t>a las municipalidades para fijar o modificar las plantas de personal municipal. </a:t>
            </a:r>
          </a:p>
          <a:p>
            <a:pPr algn="just"/>
            <a:r>
              <a:rPr lang="es-CL" sz="2400" b="1" dirty="0" smtClean="0">
                <a:solidFill>
                  <a:srgbClr val="FFC000"/>
                </a:solidFill>
              </a:rPr>
              <a:t>Los </a:t>
            </a:r>
            <a:r>
              <a:rPr lang="es-CL" sz="2400" b="1" dirty="0">
                <a:solidFill>
                  <a:srgbClr val="FFC000"/>
                </a:solidFill>
              </a:rPr>
              <a:t>alcaldes, con el acuerdo de 2/3 del Concejo Municipal y previa consulta a un comité bipartito-paritario, compuesto por representantes de los funcionarios y del propio alcalde, podrán modificar la respectiva planta cada ocho años, a partir del 1 de enero del 2018.</a:t>
            </a:r>
          </a:p>
          <a:p>
            <a:pPr algn="just"/>
            <a:r>
              <a:rPr lang="es-CL" sz="2400" b="1" dirty="0" smtClean="0">
                <a:solidFill>
                  <a:srgbClr val="FFC000"/>
                </a:solidFill>
              </a:rPr>
              <a:t>Promueve </a:t>
            </a:r>
            <a:r>
              <a:rPr lang="es-CL" sz="2400" b="1" dirty="0">
                <a:solidFill>
                  <a:srgbClr val="FFC000"/>
                </a:solidFill>
              </a:rPr>
              <a:t>la profesionalización de los municipios, porque un 75% de los nuevos cargos que se creen deberán ser profesionales y técnicos.</a:t>
            </a:r>
          </a:p>
          <a:p>
            <a:pPr algn="just"/>
            <a:r>
              <a:rPr lang="es-CL" sz="2400" b="1" dirty="0" smtClean="0">
                <a:solidFill>
                  <a:srgbClr val="FFC000"/>
                </a:solidFill>
              </a:rPr>
              <a:t>Establece </a:t>
            </a:r>
            <a:r>
              <a:rPr lang="es-CL" sz="2400" b="1" dirty="0">
                <a:solidFill>
                  <a:srgbClr val="FFC000"/>
                </a:solidFill>
              </a:rPr>
              <a:t>normas de responsabilidad fiscal y probidad para el proceso de fijación de plantas</a:t>
            </a:r>
            <a:r>
              <a:rPr lang="es-CL" sz="2400" b="1" dirty="0" smtClean="0">
                <a:solidFill>
                  <a:srgbClr val="FFC000"/>
                </a:solidFill>
              </a:rPr>
              <a:t>.</a:t>
            </a:r>
          </a:p>
          <a:p>
            <a:pPr marL="0" indent="0" algn="just">
              <a:buNone/>
            </a:pPr>
            <a:endParaRPr lang="es-CL" sz="2400" b="1" dirty="0">
              <a:solidFill>
                <a:srgbClr val="FFC000"/>
              </a:solidFill>
            </a:endParaRPr>
          </a:p>
          <a:p>
            <a:pPr marL="0" lvl="0" indent="0" algn="just">
              <a:buNone/>
            </a:pPr>
            <a:r>
              <a:rPr lang="es-CL" sz="2400" b="1" dirty="0">
                <a:solidFill>
                  <a:srgbClr val="FFC000"/>
                </a:solidFill>
              </a:rPr>
              <a:t>9.- ENCASILLAMIENTO DEL PERSONAL QUE SE ORIGINA EN LA FIJACIÓN O MODIFICACIÓN DE PLANTAS</a:t>
            </a:r>
            <a:r>
              <a:rPr lang="es-CL" sz="2400" b="1" dirty="0" smtClean="0">
                <a:solidFill>
                  <a:srgbClr val="FFC000"/>
                </a:solidFill>
              </a:rPr>
              <a:t>:</a:t>
            </a:r>
          </a:p>
          <a:p>
            <a:pPr marL="0" lvl="0" indent="0" algn="just">
              <a:buNone/>
            </a:pPr>
            <a:endParaRPr lang="es-CL" sz="2400" b="1" dirty="0">
              <a:solidFill>
                <a:srgbClr val="FFC000"/>
              </a:solidFill>
            </a:endParaRPr>
          </a:p>
          <a:p>
            <a:pPr algn="just"/>
            <a:r>
              <a:rPr lang="es-CL" sz="2400" b="1" dirty="0" smtClean="0">
                <a:solidFill>
                  <a:srgbClr val="FFC000"/>
                </a:solidFill>
              </a:rPr>
              <a:t>Fija </a:t>
            </a:r>
            <a:r>
              <a:rPr lang="es-CL" sz="2400" b="1" dirty="0">
                <a:solidFill>
                  <a:srgbClr val="FFC000"/>
                </a:solidFill>
              </a:rPr>
              <a:t>las normas para el encasillamiento del personal de planta; al personal a contrata en cargos vacantes; los ascensos en cargos vacantes y los concursos públicos en cargos vacantes.</a:t>
            </a:r>
          </a:p>
          <a:p>
            <a:pPr algn="just"/>
            <a:r>
              <a:rPr lang="es-CL" sz="2400" b="1" dirty="0" smtClean="0">
                <a:solidFill>
                  <a:srgbClr val="FFC000"/>
                </a:solidFill>
              </a:rPr>
              <a:t>Establece </a:t>
            </a:r>
            <a:r>
              <a:rPr lang="es-CL" sz="2400" b="1" dirty="0">
                <a:solidFill>
                  <a:srgbClr val="FFC000"/>
                </a:solidFill>
              </a:rPr>
              <a:t>restricciones respecto del personal que afecte el encasillamiento. </a:t>
            </a:r>
          </a:p>
          <a:p>
            <a:pPr marL="0" lvl="0" indent="0" algn="just">
              <a:buNone/>
            </a:pPr>
            <a:endParaRPr lang="es-CL" sz="2400" b="1" u="sng" dirty="0" smtClean="0">
              <a:solidFill>
                <a:srgbClr val="FFC000"/>
              </a:solidFill>
            </a:endParaRPr>
          </a:p>
          <a:p>
            <a:pPr marL="0" lvl="0" indent="0" algn="just">
              <a:buNone/>
            </a:pPr>
            <a:endParaRPr lang="es-CL" sz="2400" b="1" u="sng" dirty="0" smtClean="0">
              <a:solidFill>
                <a:srgbClr val="FFC000"/>
              </a:solidFill>
            </a:endParaRPr>
          </a:p>
          <a:p>
            <a:endParaRPr lang="es-CL" dirty="0"/>
          </a:p>
        </p:txBody>
      </p:sp>
      <p:sp>
        <p:nvSpPr>
          <p:cNvPr id="4" name="3 Marcador de pie de página"/>
          <p:cNvSpPr>
            <a:spLocks noGrp="1"/>
          </p:cNvSpPr>
          <p:nvPr>
            <p:ph type="ftr" sz="quarter" idx="11"/>
          </p:nvPr>
        </p:nvSpPr>
        <p:spPr/>
        <p:txBody>
          <a:bodyPr/>
          <a:lstStyle/>
          <a:p>
            <a:r>
              <a:rPr lang="es-MX" smtClean="0"/>
              <a:t>1-20</a:t>
            </a:r>
            <a:endParaRPr lang="es-MX"/>
          </a:p>
        </p:txBody>
      </p:sp>
      <p:sp>
        <p:nvSpPr>
          <p:cNvPr id="5" name="4 Marcador de número de diapositiva"/>
          <p:cNvSpPr>
            <a:spLocks noGrp="1"/>
          </p:cNvSpPr>
          <p:nvPr>
            <p:ph type="sldNum" sz="quarter" idx="12"/>
          </p:nvPr>
        </p:nvSpPr>
        <p:spPr/>
        <p:txBody>
          <a:bodyPr/>
          <a:lstStyle/>
          <a:p>
            <a:fld id="{4C3AB509-86AC-47C3-BDE7-088088B76A63}" type="slidenum">
              <a:rPr lang="es-MX" smtClean="0"/>
              <a:pPr/>
              <a:t>5</a:t>
            </a:fld>
            <a:endParaRPr lang="es-MX"/>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323528" y="3382247"/>
            <a:ext cx="8496944" cy="5539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lang="es-ES" sz="1200" b="1" u="sng" dirty="0">
              <a:latin typeface="Arial" pitchFamily="34"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 name="1 Título"/>
          <p:cNvSpPr>
            <a:spLocks noGrp="1"/>
          </p:cNvSpPr>
          <p:nvPr>
            <p:ph type="title"/>
          </p:nvPr>
        </p:nvSpPr>
        <p:spPr>
          <a:xfrm>
            <a:off x="327503" y="188640"/>
            <a:ext cx="8229600" cy="6120680"/>
          </a:xfrm>
        </p:spPr>
        <p:txBody>
          <a:bodyPr>
            <a:noAutofit/>
          </a:bodyPr>
          <a:lstStyle/>
          <a:p>
            <a:pPr algn="just"/>
            <a:r>
              <a:rPr lang="es-CL" sz="2800" b="1" dirty="0" smtClean="0">
                <a:solidFill>
                  <a:srgbClr val="FFFF00"/>
                </a:solidFill>
              </a:rPr>
              <a:t/>
            </a:r>
            <a:br>
              <a:rPr lang="es-CL" sz="2800" b="1" dirty="0" smtClean="0">
                <a:solidFill>
                  <a:srgbClr val="FFFF00"/>
                </a:solidFill>
              </a:rPr>
            </a:br>
            <a:r>
              <a:rPr lang="es-CL" sz="2800" b="1" dirty="0" smtClean="0">
                <a:solidFill>
                  <a:srgbClr val="FFFF00"/>
                </a:solidFill>
              </a:rPr>
              <a:t/>
            </a:r>
            <a:br>
              <a:rPr lang="es-CL" sz="2800" b="1" dirty="0" smtClean="0">
                <a:solidFill>
                  <a:srgbClr val="FFFF00"/>
                </a:solidFill>
              </a:rPr>
            </a:br>
            <a:r>
              <a:rPr lang="es-CL" sz="2800" b="1" dirty="0" smtClean="0">
                <a:solidFill>
                  <a:srgbClr val="FFFF00"/>
                </a:solidFill>
              </a:rPr>
              <a:t/>
            </a:r>
            <a:br>
              <a:rPr lang="es-CL" sz="2800" b="1" dirty="0" smtClean="0">
                <a:solidFill>
                  <a:srgbClr val="FFFF00"/>
                </a:solidFill>
              </a:rPr>
            </a:br>
            <a:r>
              <a:rPr lang="es-ES" sz="2800" b="1" dirty="0" smtClean="0"/>
              <a:t>.</a:t>
            </a:r>
            <a:r>
              <a:rPr lang="es-CL" sz="2800" dirty="0" smtClean="0"/>
              <a:t/>
            </a:r>
            <a:br>
              <a:rPr lang="es-CL" sz="2800" dirty="0" smtClean="0"/>
            </a:br>
            <a:r>
              <a:rPr lang="es-CL" sz="2800" b="1" dirty="0" smtClean="0">
                <a:solidFill>
                  <a:srgbClr val="FFFF00"/>
                </a:solidFill>
              </a:rPr>
              <a:t/>
            </a:r>
            <a:br>
              <a:rPr lang="es-CL" sz="2800" b="1" dirty="0" smtClean="0">
                <a:solidFill>
                  <a:srgbClr val="FFFF00"/>
                </a:solidFill>
              </a:rPr>
            </a:br>
            <a:endParaRPr lang="es-CL" sz="2800" b="1" dirty="0">
              <a:solidFill>
                <a:srgbClr val="FFC000"/>
              </a:solidFill>
            </a:endParaRPr>
          </a:p>
        </p:txBody>
      </p:sp>
      <p:sp>
        <p:nvSpPr>
          <p:cNvPr id="3" name="2 Marcador de contenido"/>
          <p:cNvSpPr>
            <a:spLocks noGrp="1"/>
          </p:cNvSpPr>
          <p:nvPr>
            <p:ph idx="1"/>
          </p:nvPr>
        </p:nvSpPr>
        <p:spPr>
          <a:xfrm>
            <a:off x="590872" y="332656"/>
            <a:ext cx="8229600" cy="6225555"/>
          </a:xfrm>
        </p:spPr>
        <p:txBody>
          <a:bodyPr>
            <a:normAutofit fontScale="25000" lnSpcReduction="20000"/>
          </a:bodyPr>
          <a:lstStyle/>
          <a:p>
            <a:pPr marL="0" lvl="0" indent="0" algn="just">
              <a:buNone/>
            </a:pPr>
            <a:endParaRPr lang="es-CL" sz="2900" b="1" dirty="0" smtClean="0">
              <a:solidFill>
                <a:srgbClr val="FFC000"/>
              </a:solidFill>
            </a:endParaRPr>
          </a:p>
          <a:p>
            <a:pPr marL="0" lvl="0" indent="0" algn="just">
              <a:buNone/>
            </a:pPr>
            <a:endParaRPr lang="es-CL" sz="2900" b="1" dirty="0">
              <a:solidFill>
                <a:srgbClr val="FFC000"/>
              </a:solidFill>
            </a:endParaRPr>
          </a:p>
          <a:p>
            <a:pPr marL="0" lvl="0" indent="0" algn="just">
              <a:buNone/>
            </a:pPr>
            <a:endParaRPr lang="es-CL" sz="4500" b="1" dirty="0" smtClean="0">
              <a:solidFill>
                <a:srgbClr val="FFC000"/>
              </a:solidFill>
            </a:endParaRPr>
          </a:p>
          <a:p>
            <a:pPr marL="0" lvl="0" indent="0" algn="just">
              <a:buNone/>
            </a:pPr>
            <a:r>
              <a:rPr lang="es-CL" sz="7200" b="1" dirty="0" smtClean="0">
                <a:solidFill>
                  <a:srgbClr val="FFC000"/>
                </a:solidFill>
              </a:rPr>
              <a:t>CONSIDERACIONES </a:t>
            </a:r>
            <a:r>
              <a:rPr lang="es-CL" sz="7200" b="1" dirty="0">
                <a:solidFill>
                  <a:srgbClr val="FFC000"/>
                </a:solidFill>
              </a:rPr>
              <a:t>PRELIMINARES PARA INICIAR EL PROCESO DE FIJACIÓN O MODIFICACION DE PLANTAS DE PERSONAL MUNICIPAL.</a:t>
            </a:r>
          </a:p>
          <a:p>
            <a:pPr lvl="0" algn="just"/>
            <a:endParaRPr lang="es-CL" sz="2900" b="1" dirty="0">
              <a:solidFill>
                <a:srgbClr val="FFC000"/>
              </a:solidFill>
            </a:endParaRPr>
          </a:p>
          <a:p>
            <a:pPr marL="0" lvl="0" indent="0" algn="just">
              <a:buNone/>
            </a:pPr>
            <a:r>
              <a:rPr lang="es-CL" sz="6400" b="1" dirty="0">
                <a:solidFill>
                  <a:srgbClr val="FFC000"/>
                </a:solidFill>
              </a:rPr>
              <a:t>1.	INSTRUMENTOS PARA LA GESTIÓN MUNICIPAL:</a:t>
            </a:r>
          </a:p>
          <a:p>
            <a:pPr marL="0" lvl="0" indent="0" algn="just">
              <a:buNone/>
            </a:pPr>
            <a:endParaRPr lang="es-CL" sz="6400" b="1" dirty="0">
              <a:solidFill>
                <a:srgbClr val="FFC000"/>
              </a:solidFill>
            </a:endParaRPr>
          </a:p>
          <a:p>
            <a:pPr marL="0" lvl="0" indent="0" algn="just">
              <a:buNone/>
            </a:pPr>
            <a:r>
              <a:rPr lang="es-CL" sz="6400" b="1" dirty="0">
                <a:solidFill>
                  <a:srgbClr val="FFC000"/>
                </a:solidFill>
              </a:rPr>
              <a:t>El Artículo 6º, de la LOCM, establece que la gestión municipal deberá contar, a lo menos, con los siguientes instrumentos:</a:t>
            </a:r>
          </a:p>
          <a:p>
            <a:pPr marL="0" lvl="0" indent="0" algn="just">
              <a:buNone/>
            </a:pPr>
            <a:endParaRPr lang="es-CL" sz="6400" b="1" dirty="0">
              <a:solidFill>
                <a:srgbClr val="FFC000"/>
              </a:solidFill>
            </a:endParaRPr>
          </a:p>
          <a:p>
            <a:pPr marL="0" lvl="0" indent="0" algn="just">
              <a:buNone/>
            </a:pPr>
            <a:r>
              <a:rPr lang="es-CL" sz="6400" b="1" dirty="0">
                <a:solidFill>
                  <a:srgbClr val="FFC000"/>
                </a:solidFill>
              </a:rPr>
              <a:t>a)	EL PLAN DE DESARROLLO COMUNAL Y SUS PROGRAMAS:</a:t>
            </a:r>
          </a:p>
          <a:p>
            <a:pPr marL="0" lvl="0" indent="0" algn="just">
              <a:buNone/>
            </a:pPr>
            <a:endParaRPr lang="es-CL" sz="6400" b="1" dirty="0">
              <a:solidFill>
                <a:srgbClr val="FFC000"/>
              </a:solidFill>
            </a:endParaRPr>
          </a:p>
          <a:p>
            <a:pPr algn="just"/>
            <a:r>
              <a:rPr lang="es-CL" sz="6400" b="1" dirty="0" smtClean="0">
                <a:solidFill>
                  <a:srgbClr val="FFC000"/>
                </a:solidFill>
              </a:rPr>
              <a:t>Instrumento </a:t>
            </a:r>
            <a:r>
              <a:rPr lang="es-CL" sz="6400" b="1" dirty="0">
                <a:solidFill>
                  <a:srgbClr val="FFC000"/>
                </a:solidFill>
              </a:rPr>
              <a:t>rector del desarrollo en la comuna, que debe contemplar las acciones orientadas a satisfacer las necesidades de la comunidad local y a promover su avance social, económico y cultural</a:t>
            </a:r>
            <a:r>
              <a:rPr lang="es-CL" sz="6400" b="1" dirty="0" smtClean="0">
                <a:solidFill>
                  <a:srgbClr val="FFC000"/>
                </a:solidFill>
              </a:rPr>
              <a:t>.</a:t>
            </a:r>
          </a:p>
          <a:p>
            <a:pPr marL="0" indent="0" algn="just">
              <a:buNone/>
            </a:pPr>
            <a:endParaRPr lang="es-CL" sz="6400" b="1" dirty="0">
              <a:solidFill>
                <a:srgbClr val="FFC000"/>
              </a:solidFill>
            </a:endParaRPr>
          </a:p>
          <a:p>
            <a:pPr algn="just"/>
            <a:r>
              <a:rPr lang="es-CL" sz="6400" b="1" dirty="0" smtClean="0">
                <a:solidFill>
                  <a:srgbClr val="FFC000"/>
                </a:solidFill>
              </a:rPr>
              <a:t>Su </a:t>
            </a:r>
            <a:r>
              <a:rPr lang="es-CL" sz="6400" b="1" dirty="0">
                <a:solidFill>
                  <a:srgbClr val="FFC000"/>
                </a:solidFill>
              </a:rPr>
              <a:t>vigencia mínima será de cuatro años</a:t>
            </a:r>
            <a:r>
              <a:rPr lang="es-CL" sz="6400" b="1" dirty="0" smtClean="0">
                <a:solidFill>
                  <a:srgbClr val="FFC000"/>
                </a:solidFill>
              </a:rPr>
              <a:t>.</a:t>
            </a:r>
          </a:p>
          <a:p>
            <a:pPr marL="0" indent="0" algn="just">
              <a:buNone/>
            </a:pPr>
            <a:endParaRPr lang="es-CL" sz="6400" b="1" dirty="0">
              <a:solidFill>
                <a:srgbClr val="FFC000"/>
              </a:solidFill>
            </a:endParaRPr>
          </a:p>
          <a:p>
            <a:pPr algn="just"/>
            <a:r>
              <a:rPr lang="es-CL" sz="6400" b="1" dirty="0" smtClean="0">
                <a:solidFill>
                  <a:srgbClr val="FFC000"/>
                </a:solidFill>
              </a:rPr>
              <a:t>Su </a:t>
            </a:r>
            <a:r>
              <a:rPr lang="es-CL" sz="6400" b="1" dirty="0">
                <a:solidFill>
                  <a:srgbClr val="FFC000"/>
                </a:solidFill>
              </a:rPr>
              <a:t>ejecución deberá someterse a evaluación periódica, dando lugar a los ajustes y modificaciones que correspondan. </a:t>
            </a:r>
            <a:endParaRPr lang="es-CL" sz="6400" b="1" dirty="0" smtClean="0">
              <a:solidFill>
                <a:srgbClr val="FFC000"/>
              </a:solidFill>
            </a:endParaRPr>
          </a:p>
          <a:p>
            <a:pPr marL="0" indent="0" algn="just">
              <a:buNone/>
            </a:pPr>
            <a:endParaRPr lang="es-CL" sz="6400" b="1" dirty="0">
              <a:solidFill>
                <a:srgbClr val="FFC000"/>
              </a:solidFill>
            </a:endParaRPr>
          </a:p>
          <a:p>
            <a:pPr algn="just"/>
            <a:r>
              <a:rPr lang="es-CL" sz="6400" b="1" dirty="0" smtClean="0">
                <a:solidFill>
                  <a:srgbClr val="FFC000"/>
                </a:solidFill>
              </a:rPr>
              <a:t>En </a:t>
            </a:r>
            <a:r>
              <a:rPr lang="es-CL" sz="6400" b="1" dirty="0">
                <a:solidFill>
                  <a:srgbClr val="FFC000"/>
                </a:solidFill>
              </a:rPr>
              <a:t>su elaboración y ejecución, tanto el alcalde como el concejo deberán tener en cuenta la participación ciudadana y la necesaria coordinación con los demás servicios públicos que operen en el ámbito comunal o ejerzan competencias en dicho ámbito.</a:t>
            </a:r>
          </a:p>
          <a:p>
            <a:pPr lvl="0" algn="just"/>
            <a:endParaRPr lang="es-CL" sz="4500" dirty="0">
              <a:solidFill>
                <a:srgbClr val="FFC000"/>
              </a:solidFill>
            </a:endParaRPr>
          </a:p>
          <a:p>
            <a:pPr lvl="0" algn="just"/>
            <a:endParaRPr lang="es-CL" sz="3300" dirty="0" smtClean="0">
              <a:solidFill>
                <a:srgbClr val="FFC000"/>
              </a:solidFill>
            </a:endParaRPr>
          </a:p>
          <a:p>
            <a:pPr lvl="0" algn="just"/>
            <a:endParaRPr lang="es-CL" sz="2400" dirty="0">
              <a:solidFill>
                <a:srgbClr val="FFC000"/>
              </a:solidFill>
            </a:endParaRPr>
          </a:p>
          <a:p>
            <a:pPr lvl="0" algn="just"/>
            <a:endParaRPr lang="es-CL" sz="2400" dirty="0" smtClean="0">
              <a:solidFill>
                <a:srgbClr val="FFC000"/>
              </a:solidFill>
            </a:endParaRPr>
          </a:p>
          <a:p>
            <a:pPr lvl="0" algn="just"/>
            <a:endParaRPr lang="es-CL" sz="2400" dirty="0">
              <a:solidFill>
                <a:srgbClr val="FFC000"/>
              </a:solidFill>
            </a:endParaRPr>
          </a:p>
          <a:p>
            <a:pPr lvl="0" algn="just"/>
            <a:endParaRPr lang="es-CL" sz="2400" dirty="0" smtClean="0">
              <a:solidFill>
                <a:srgbClr val="FFC000"/>
              </a:solidFill>
            </a:endParaRPr>
          </a:p>
          <a:p>
            <a:pPr lvl="0" algn="just">
              <a:buNone/>
            </a:pPr>
            <a:r>
              <a:rPr lang="es-CL" sz="2400" b="1" dirty="0">
                <a:solidFill>
                  <a:srgbClr val="FFC000"/>
                </a:solidFill>
              </a:rPr>
              <a:t> </a:t>
            </a:r>
            <a:endParaRPr lang="es-CL" sz="2400" b="1" dirty="0" smtClean="0">
              <a:solidFill>
                <a:srgbClr val="FFC000"/>
              </a:solidFill>
            </a:endParaRPr>
          </a:p>
          <a:p>
            <a:pPr lvl="0" algn="just">
              <a:buNone/>
            </a:pPr>
            <a:endParaRPr lang="es-CL" sz="2400" b="1" dirty="0">
              <a:solidFill>
                <a:srgbClr val="FFC000"/>
              </a:solidFill>
            </a:endParaRPr>
          </a:p>
          <a:p>
            <a:endParaRPr lang="es-CL" sz="2800" dirty="0"/>
          </a:p>
          <a:p>
            <a:pPr marL="0" indent="0" algn="just">
              <a:buNone/>
            </a:pPr>
            <a:endParaRPr lang="es-CL" sz="2800" b="1" dirty="0" smtClean="0">
              <a:solidFill>
                <a:srgbClr val="FFC000"/>
              </a:solidFill>
            </a:endParaRPr>
          </a:p>
          <a:p>
            <a:pPr lvl="0" algn="just"/>
            <a:endParaRPr lang="es-CL" sz="3800" b="1" dirty="0" smtClean="0">
              <a:solidFill>
                <a:srgbClr val="FFC000"/>
              </a:solidFill>
            </a:endParaRPr>
          </a:p>
          <a:p>
            <a:pPr marL="0" indent="0" algn="just">
              <a:buNone/>
            </a:pPr>
            <a:endParaRPr lang="es-CL" sz="2600" b="1" dirty="0">
              <a:solidFill>
                <a:srgbClr val="FFC000"/>
              </a:solidFill>
            </a:endParaRPr>
          </a:p>
        </p:txBody>
      </p:sp>
      <p:sp>
        <p:nvSpPr>
          <p:cNvPr id="5" name="4 Marcador de número de diapositiva"/>
          <p:cNvSpPr>
            <a:spLocks noGrp="1"/>
          </p:cNvSpPr>
          <p:nvPr>
            <p:ph type="sldNum" sz="quarter" idx="12"/>
          </p:nvPr>
        </p:nvSpPr>
        <p:spPr/>
        <p:txBody>
          <a:bodyPr/>
          <a:lstStyle/>
          <a:p>
            <a:fld id="{4C3AB509-86AC-47C3-BDE7-088088B76A63}" type="slidenum">
              <a:rPr lang="es-MX" smtClean="0"/>
              <a:pPr/>
              <a:t>6</a:t>
            </a:fld>
            <a:endParaRPr lang="es-MX"/>
          </a:p>
        </p:txBody>
      </p:sp>
      <p:sp>
        <p:nvSpPr>
          <p:cNvPr id="6" name="5 Marcador de pie de página"/>
          <p:cNvSpPr>
            <a:spLocks noGrp="1"/>
          </p:cNvSpPr>
          <p:nvPr>
            <p:ph type="ftr" sz="quarter" idx="11"/>
          </p:nvPr>
        </p:nvSpPr>
        <p:spPr/>
        <p:txBody>
          <a:bodyPr/>
          <a:lstStyle/>
          <a:p>
            <a:r>
              <a:rPr lang="es-MX" smtClean="0"/>
              <a:t>1-20</a:t>
            </a:r>
            <a:endParaRPr lang="es-MX"/>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225404"/>
          </a:xfrm>
        </p:spPr>
        <p:txBody>
          <a:bodyPr>
            <a:normAutofit fontScale="90000"/>
          </a:bodyPr>
          <a:lstStyle/>
          <a:p>
            <a:endParaRPr lang="es-CL" dirty="0"/>
          </a:p>
        </p:txBody>
      </p:sp>
      <p:sp>
        <p:nvSpPr>
          <p:cNvPr id="3" name="2 Marcador de contenido"/>
          <p:cNvSpPr>
            <a:spLocks noGrp="1"/>
          </p:cNvSpPr>
          <p:nvPr>
            <p:ph idx="1"/>
          </p:nvPr>
        </p:nvSpPr>
        <p:spPr>
          <a:xfrm>
            <a:off x="457200" y="642918"/>
            <a:ext cx="8229600" cy="5483245"/>
          </a:xfrm>
        </p:spPr>
        <p:txBody>
          <a:bodyPr>
            <a:normAutofit fontScale="70000" lnSpcReduction="20000"/>
          </a:bodyPr>
          <a:lstStyle/>
          <a:p>
            <a:pPr algn="just">
              <a:buNone/>
            </a:pPr>
            <a:r>
              <a:rPr lang="es-CL" sz="2400" b="1" dirty="0">
                <a:solidFill>
                  <a:srgbClr val="FFC000"/>
                </a:solidFill>
              </a:rPr>
              <a:t>b)	EL PLAN REGULADOR COMUNAL; </a:t>
            </a:r>
          </a:p>
          <a:p>
            <a:pPr algn="just">
              <a:buNone/>
            </a:pPr>
            <a:endParaRPr lang="es-CL" sz="2400" b="1" dirty="0">
              <a:solidFill>
                <a:srgbClr val="FFC000"/>
              </a:solidFill>
            </a:endParaRPr>
          </a:p>
          <a:p>
            <a:pPr algn="just"/>
            <a:r>
              <a:rPr lang="es-CL" sz="2400" b="1" dirty="0" smtClean="0">
                <a:solidFill>
                  <a:srgbClr val="FFC000"/>
                </a:solidFill>
              </a:rPr>
              <a:t>El </a:t>
            </a:r>
            <a:r>
              <a:rPr lang="es-CL" sz="2400" b="1" dirty="0">
                <a:solidFill>
                  <a:srgbClr val="FFC000"/>
                </a:solidFill>
              </a:rPr>
              <a:t>Plan Regulador es un instrumento constituido por un conjunto de normas sobre adecuadas condiciones de higiene y seguridad en los edificios y espacios urbanos, y de comodidad en la relación funcional entre las zonas habitacionales, de trabajo, equipamiento y esparcimiento.</a:t>
            </a:r>
          </a:p>
          <a:p>
            <a:pPr algn="just"/>
            <a:r>
              <a:rPr lang="es-CL" sz="2400" b="1" dirty="0" smtClean="0">
                <a:solidFill>
                  <a:srgbClr val="FFC000"/>
                </a:solidFill>
              </a:rPr>
              <a:t>Sus </a:t>
            </a:r>
            <a:r>
              <a:rPr lang="es-CL" sz="2400" b="1" dirty="0">
                <a:solidFill>
                  <a:srgbClr val="FFC000"/>
                </a:solidFill>
              </a:rPr>
              <a:t>disposiciones se refieren al uso del suelo o zonificación, localización del equipamiento comunitario, estacionamiento, jerarquización de la estructura vial, fijación de límites urbanos, densidades y determinación de prioridades en la urbanización de terrenos para la expansión de la ciudad, en función de la factibilidad de ampliar o dotar de redes sanitarias y energéticas, y demás aspectos urbanísticos</a:t>
            </a:r>
            <a:r>
              <a:rPr lang="es-CL" sz="2400" b="1" dirty="0" smtClean="0">
                <a:solidFill>
                  <a:srgbClr val="FFC000"/>
                </a:solidFill>
              </a:rPr>
              <a:t>.</a:t>
            </a:r>
          </a:p>
          <a:p>
            <a:pPr marL="0" indent="0" algn="just">
              <a:buNone/>
            </a:pPr>
            <a:endParaRPr lang="es-CL" sz="2400" b="1" dirty="0">
              <a:solidFill>
                <a:srgbClr val="FFC000"/>
              </a:solidFill>
            </a:endParaRPr>
          </a:p>
          <a:p>
            <a:pPr algn="just">
              <a:buNone/>
            </a:pPr>
            <a:r>
              <a:rPr lang="es-CL" sz="2400" b="1" dirty="0">
                <a:solidFill>
                  <a:srgbClr val="FFC000"/>
                </a:solidFill>
              </a:rPr>
              <a:t>c)	EL PRESUPUESTO MUNICIPAL ANUAL;</a:t>
            </a:r>
          </a:p>
          <a:p>
            <a:pPr algn="just">
              <a:buNone/>
            </a:pPr>
            <a:endParaRPr lang="es-CL" sz="2400" b="1" dirty="0">
              <a:solidFill>
                <a:srgbClr val="FFC000"/>
              </a:solidFill>
            </a:endParaRPr>
          </a:p>
          <a:p>
            <a:pPr algn="just"/>
            <a:r>
              <a:rPr lang="es-CL" sz="2400" b="1" dirty="0" smtClean="0">
                <a:solidFill>
                  <a:srgbClr val="FFC000"/>
                </a:solidFill>
              </a:rPr>
              <a:t>Es </a:t>
            </a:r>
            <a:r>
              <a:rPr lang="es-CL" sz="2400" b="1" dirty="0">
                <a:solidFill>
                  <a:srgbClr val="FFC000"/>
                </a:solidFill>
              </a:rPr>
              <a:t>un instrumento de gestión en el cual se reflejan los posibles ingresos y gastos para un determinado período de un año calendario, en el que se expresan monetariamente los programas y actividades que se realizarán en dicho período. </a:t>
            </a:r>
            <a:endParaRPr lang="es-CL" sz="2400" b="1" dirty="0" smtClean="0">
              <a:solidFill>
                <a:srgbClr val="FFC000"/>
              </a:solidFill>
            </a:endParaRPr>
          </a:p>
          <a:p>
            <a:pPr marL="0" indent="0" algn="just">
              <a:buNone/>
            </a:pPr>
            <a:endParaRPr lang="es-CL" sz="2400" b="1" dirty="0">
              <a:solidFill>
                <a:srgbClr val="FFC000"/>
              </a:solidFill>
            </a:endParaRPr>
          </a:p>
          <a:p>
            <a:pPr algn="just"/>
            <a:r>
              <a:rPr lang="es-CL" sz="2400" b="1" dirty="0" smtClean="0">
                <a:solidFill>
                  <a:srgbClr val="FFC000"/>
                </a:solidFill>
              </a:rPr>
              <a:t>La finalidad </a:t>
            </a:r>
            <a:r>
              <a:rPr lang="es-CL" sz="2400" b="1" dirty="0">
                <a:solidFill>
                  <a:srgbClr val="FFC000"/>
                </a:solidFill>
              </a:rPr>
              <a:t>de dejar una constancia de los recursos que se espera disponer en el año siguiente, basado en una proyección de cómo se gastarán. </a:t>
            </a:r>
            <a:endParaRPr lang="es-CL" sz="2400" b="1" dirty="0" smtClean="0">
              <a:solidFill>
                <a:srgbClr val="FFC000"/>
              </a:solidFill>
            </a:endParaRPr>
          </a:p>
          <a:p>
            <a:pPr marL="0" indent="0" algn="just">
              <a:buNone/>
            </a:pPr>
            <a:endParaRPr lang="es-CL" sz="2400" b="1" dirty="0">
              <a:solidFill>
                <a:srgbClr val="FFC000"/>
              </a:solidFill>
            </a:endParaRPr>
          </a:p>
          <a:p>
            <a:pPr algn="just"/>
            <a:r>
              <a:rPr lang="es-CL" sz="2400" b="1" dirty="0" smtClean="0">
                <a:solidFill>
                  <a:srgbClr val="FFC000"/>
                </a:solidFill>
              </a:rPr>
              <a:t>El </a:t>
            </a:r>
            <a:r>
              <a:rPr lang="es-CL" sz="2400" b="1" dirty="0">
                <a:solidFill>
                  <a:srgbClr val="FFC000"/>
                </a:solidFill>
              </a:rPr>
              <a:t>presupuesto municipal es clave para una buena gestión y planificación, puesto que mediante éste se logra ordenar los recursos en relación a las directrices municipales.</a:t>
            </a:r>
          </a:p>
          <a:p>
            <a:pPr algn="just">
              <a:buNone/>
            </a:pPr>
            <a:endParaRPr lang="es-CL" sz="2400" b="1" dirty="0">
              <a:solidFill>
                <a:srgbClr val="FFC000"/>
              </a:solidFill>
            </a:endParaRPr>
          </a:p>
          <a:p>
            <a:pPr algn="just">
              <a:buNone/>
            </a:pPr>
            <a:endParaRPr lang="es-CL" sz="2400" b="1" dirty="0">
              <a:solidFill>
                <a:srgbClr val="FFC000"/>
              </a:solidFill>
            </a:endParaRPr>
          </a:p>
        </p:txBody>
      </p:sp>
      <p:sp>
        <p:nvSpPr>
          <p:cNvPr id="4" name="3 Marcador de pie de página"/>
          <p:cNvSpPr>
            <a:spLocks noGrp="1"/>
          </p:cNvSpPr>
          <p:nvPr>
            <p:ph type="ftr" sz="quarter" idx="11"/>
          </p:nvPr>
        </p:nvSpPr>
        <p:spPr/>
        <p:txBody>
          <a:bodyPr/>
          <a:lstStyle/>
          <a:p>
            <a:r>
              <a:rPr lang="es-MX" smtClean="0"/>
              <a:t>1-20</a:t>
            </a:r>
            <a:endParaRPr lang="es-MX"/>
          </a:p>
        </p:txBody>
      </p:sp>
      <p:sp>
        <p:nvSpPr>
          <p:cNvPr id="5" name="4 Marcador de número de diapositiva"/>
          <p:cNvSpPr>
            <a:spLocks noGrp="1"/>
          </p:cNvSpPr>
          <p:nvPr>
            <p:ph type="sldNum" sz="quarter" idx="12"/>
          </p:nvPr>
        </p:nvSpPr>
        <p:spPr/>
        <p:txBody>
          <a:bodyPr/>
          <a:lstStyle/>
          <a:p>
            <a:fld id="{4C3AB509-86AC-47C3-BDE7-088088B76A63}" type="slidenum">
              <a:rPr lang="es-MX" smtClean="0"/>
              <a:pPr/>
              <a:t>7</a:t>
            </a:fld>
            <a:endParaRPr lang="es-MX"/>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202034"/>
          </a:xfrm>
        </p:spPr>
        <p:txBody>
          <a:bodyPr>
            <a:normAutofit fontScale="90000"/>
          </a:bodyPr>
          <a:lstStyle/>
          <a:p>
            <a:endParaRPr lang="es-CL" dirty="0"/>
          </a:p>
        </p:txBody>
      </p:sp>
      <p:sp>
        <p:nvSpPr>
          <p:cNvPr id="3" name="2 Marcador de contenido"/>
          <p:cNvSpPr>
            <a:spLocks noGrp="1"/>
          </p:cNvSpPr>
          <p:nvPr>
            <p:ph idx="1"/>
          </p:nvPr>
        </p:nvSpPr>
        <p:spPr>
          <a:xfrm>
            <a:off x="457200" y="620688"/>
            <a:ext cx="8229600" cy="5505475"/>
          </a:xfrm>
        </p:spPr>
        <p:txBody>
          <a:bodyPr>
            <a:normAutofit fontScale="32500" lnSpcReduction="20000"/>
          </a:bodyPr>
          <a:lstStyle/>
          <a:p>
            <a:pPr marL="0" indent="0" algn="just">
              <a:buNone/>
            </a:pPr>
            <a:endParaRPr lang="es-CL" sz="5500" b="1" dirty="0" smtClean="0">
              <a:solidFill>
                <a:srgbClr val="FFC000"/>
              </a:solidFill>
            </a:endParaRPr>
          </a:p>
          <a:p>
            <a:pPr marL="0" indent="0" algn="just">
              <a:buNone/>
            </a:pPr>
            <a:r>
              <a:rPr lang="es-CL" sz="5500" b="1" dirty="0" smtClean="0">
                <a:solidFill>
                  <a:srgbClr val="FFC000"/>
                </a:solidFill>
              </a:rPr>
              <a:t>d</a:t>
            </a:r>
            <a:r>
              <a:rPr lang="es-CL" sz="5500" b="1" dirty="0">
                <a:solidFill>
                  <a:srgbClr val="FFC000"/>
                </a:solidFill>
              </a:rPr>
              <a:t>) LA POLÍTICA DE RECURSOS HUMANOS (modificación incorporada por el  art. 4 N° 1 a), b), c) de la Ley N° 20.922, D.O. del 25/05/2016</a:t>
            </a:r>
            <a:r>
              <a:rPr lang="es-CL" sz="5500" b="1" dirty="0" smtClean="0">
                <a:solidFill>
                  <a:srgbClr val="FFC000"/>
                </a:solidFill>
              </a:rPr>
              <a:t>).</a:t>
            </a:r>
          </a:p>
          <a:p>
            <a:pPr marL="0" indent="0" algn="just">
              <a:buNone/>
            </a:pPr>
            <a:endParaRPr lang="es-CL" sz="3800" b="1" dirty="0">
              <a:solidFill>
                <a:srgbClr val="FFC000"/>
              </a:solidFill>
            </a:endParaRPr>
          </a:p>
          <a:p>
            <a:pPr marL="0" indent="0" algn="just">
              <a:buNone/>
            </a:pPr>
            <a:endParaRPr lang="es-CL" sz="3800" b="1" dirty="0">
              <a:solidFill>
                <a:srgbClr val="FFC000"/>
              </a:solidFill>
            </a:endParaRPr>
          </a:p>
          <a:p>
            <a:pPr algn="just"/>
            <a:endParaRPr lang="es-CL" b="1" dirty="0">
              <a:solidFill>
                <a:srgbClr val="FFC000"/>
              </a:solidFill>
            </a:endParaRPr>
          </a:p>
          <a:p>
            <a:pPr algn="just"/>
            <a:r>
              <a:rPr lang="es-CL" sz="4900" b="1" dirty="0" smtClean="0">
                <a:solidFill>
                  <a:srgbClr val="FFC000"/>
                </a:solidFill>
              </a:rPr>
              <a:t>Se </a:t>
            </a:r>
            <a:r>
              <a:rPr lang="es-CL" sz="4900" b="1" dirty="0">
                <a:solidFill>
                  <a:srgbClr val="FFC000"/>
                </a:solidFill>
              </a:rPr>
              <a:t>incorpora  como instrumento de gestión municipal, </a:t>
            </a:r>
            <a:r>
              <a:rPr lang="es-CL" sz="4900" b="1" dirty="0" smtClean="0">
                <a:solidFill>
                  <a:srgbClr val="FFC000"/>
                </a:solidFill>
              </a:rPr>
              <a:t>la </a:t>
            </a:r>
            <a:r>
              <a:rPr lang="es-CL" sz="4900" b="1" dirty="0">
                <a:solidFill>
                  <a:srgbClr val="FFC000"/>
                </a:solidFill>
              </a:rPr>
              <a:t>política de recursos </a:t>
            </a:r>
            <a:r>
              <a:rPr lang="es-CL" sz="4900" b="1" dirty="0" smtClean="0">
                <a:solidFill>
                  <a:srgbClr val="FFC000"/>
                </a:solidFill>
              </a:rPr>
              <a:t>humanos.</a:t>
            </a:r>
          </a:p>
          <a:p>
            <a:pPr marL="0" indent="0" algn="just">
              <a:buNone/>
            </a:pPr>
            <a:endParaRPr lang="es-CL" sz="4900" b="1" dirty="0" smtClean="0">
              <a:solidFill>
                <a:srgbClr val="FFC000"/>
              </a:solidFill>
            </a:endParaRPr>
          </a:p>
          <a:p>
            <a:pPr algn="just"/>
            <a:r>
              <a:rPr lang="es-CL" sz="4900" b="1" dirty="0" smtClean="0">
                <a:solidFill>
                  <a:srgbClr val="FFC000"/>
                </a:solidFill>
              </a:rPr>
              <a:t>Por </a:t>
            </a:r>
            <a:r>
              <a:rPr lang="es-CL" sz="4900" b="1" dirty="0">
                <a:solidFill>
                  <a:srgbClr val="FFC000"/>
                </a:solidFill>
              </a:rPr>
              <a:t>modificación al artículo 56° de la LOCM,  el alcalde como máxima autoridad de la municipalidad, deberá presentar, oportunamente y en forma fundada, a la aprobación del concejo, además del plan comunal de desarrollo, el presupuesto municipal, el plan regulador, las políticas de la unidad de servicios de salud y educación y demás incorporados a su gestión, las políticas y normas generales sobre licitaciones, adquisiciones, concesiones y permisos, la política de recursos humanos, la cual deberá contemplar, a lo menos, los mecanismos de reclutamiento y selección; promoción y capacitación, y egreso. </a:t>
            </a:r>
            <a:endParaRPr lang="es-CL" sz="4900" b="1" dirty="0" smtClean="0">
              <a:solidFill>
                <a:srgbClr val="FFC000"/>
              </a:solidFill>
            </a:endParaRPr>
          </a:p>
          <a:p>
            <a:pPr marL="0" indent="0" algn="just">
              <a:buNone/>
            </a:pPr>
            <a:endParaRPr lang="es-CL" sz="4900" b="1" dirty="0" smtClean="0">
              <a:solidFill>
                <a:srgbClr val="FFC000"/>
              </a:solidFill>
            </a:endParaRPr>
          </a:p>
          <a:p>
            <a:pPr algn="just"/>
            <a:r>
              <a:rPr lang="es-CL" sz="4900" b="1" dirty="0" smtClean="0">
                <a:solidFill>
                  <a:srgbClr val="FFC000"/>
                </a:solidFill>
              </a:rPr>
              <a:t>En </a:t>
            </a:r>
            <a:r>
              <a:rPr lang="es-CL" sz="4900" b="1" dirty="0">
                <a:solidFill>
                  <a:srgbClr val="FFC000"/>
                </a:solidFill>
              </a:rPr>
              <a:t>este proceso los alcaldes podrán considerar la opinión de un comité bipartito conformado en los términos del número 5 del artículo 49 bis, es decir, por representantes del alcalde y de la asociación de funcionarios</a:t>
            </a:r>
            <a:r>
              <a:rPr lang="es-CL" sz="4900" b="1" dirty="0" smtClean="0">
                <a:solidFill>
                  <a:srgbClr val="FFC000"/>
                </a:solidFill>
              </a:rPr>
              <a:t>.</a:t>
            </a:r>
          </a:p>
          <a:p>
            <a:pPr marL="0" indent="0" algn="just">
              <a:buNone/>
            </a:pPr>
            <a:endParaRPr lang="es-CL" sz="4900" b="1" dirty="0">
              <a:solidFill>
                <a:srgbClr val="FFC000"/>
              </a:solidFill>
            </a:endParaRPr>
          </a:p>
          <a:p>
            <a:pPr algn="just"/>
            <a:r>
              <a:rPr lang="es-CL" sz="4900" b="1" dirty="0" smtClean="0">
                <a:solidFill>
                  <a:srgbClr val="FFC000"/>
                </a:solidFill>
              </a:rPr>
              <a:t>Modifica </a:t>
            </a:r>
            <a:r>
              <a:rPr lang="es-CL" sz="4900" b="1" dirty="0">
                <a:solidFill>
                  <a:srgbClr val="FFC000"/>
                </a:solidFill>
              </a:rPr>
              <a:t>el Artículo 67º, estableciendo que el alcalde en la cuenta pública al concejo y al consejo comunal de organizaciones de la sociedad civil, que debe dar en el mes de abril de cada año, de su gestión anual y de la marcha general de la municipalidad, además deberá incorporar el estado de la aplicación de la política de recursos humanos.</a:t>
            </a:r>
          </a:p>
          <a:p>
            <a:pPr algn="just"/>
            <a:endParaRPr lang="es-CL" sz="4900" b="1" dirty="0"/>
          </a:p>
        </p:txBody>
      </p:sp>
      <p:sp>
        <p:nvSpPr>
          <p:cNvPr id="4" name="3 Marcador de pie de página"/>
          <p:cNvSpPr>
            <a:spLocks noGrp="1"/>
          </p:cNvSpPr>
          <p:nvPr>
            <p:ph type="ftr" sz="quarter" idx="11"/>
          </p:nvPr>
        </p:nvSpPr>
        <p:spPr/>
        <p:txBody>
          <a:bodyPr/>
          <a:lstStyle/>
          <a:p>
            <a:r>
              <a:rPr lang="es-MX" smtClean="0"/>
              <a:t>1-20</a:t>
            </a:r>
            <a:endParaRPr lang="es-MX"/>
          </a:p>
        </p:txBody>
      </p:sp>
      <p:sp>
        <p:nvSpPr>
          <p:cNvPr id="5" name="4 Marcador de número de diapositiva"/>
          <p:cNvSpPr>
            <a:spLocks noGrp="1"/>
          </p:cNvSpPr>
          <p:nvPr>
            <p:ph type="sldNum" sz="quarter" idx="12"/>
          </p:nvPr>
        </p:nvSpPr>
        <p:spPr/>
        <p:txBody>
          <a:bodyPr/>
          <a:lstStyle/>
          <a:p>
            <a:fld id="{4C3AB509-86AC-47C3-BDE7-088088B76A63}" type="slidenum">
              <a:rPr lang="es-MX" smtClean="0"/>
              <a:pPr/>
              <a:t>8</a:t>
            </a:fld>
            <a:endParaRPr lang="es-MX"/>
          </a:p>
        </p:txBody>
      </p:sp>
    </p:spTree>
    <p:extLst>
      <p:ext uri="{BB962C8B-B14F-4D97-AF65-F5344CB8AC3E}">
        <p14:creationId xmlns:p14="http://schemas.microsoft.com/office/powerpoint/2010/main" val="21559007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30026"/>
          </a:xfrm>
        </p:spPr>
        <p:txBody>
          <a:bodyPr>
            <a:normAutofit fontScale="90000"/>
          </a:bodyPr>
          <a:lstStyle/>
          <a:p>
            <a:endParaRPr lang="es-CL" dirty="0"/>
          </a:p>
        </p:txBody>
      </p:sp>
      <p:sp>
        <p:nvSpPr>
          <p:cNvPr id="3" name="2 Marcador de contenido"/>
          <p:cNvSpPr>
            <a:spLocks noGrp="1"/>
          </p:cNvSpPr>
          <p:nvPr>
            <p:ph idx="1"/>
          </p:nvPr>
        </p:nvSpPr>
        <p:spPr>
          <a:xfrm>
            <a:off x="457200" y="548680"/>
            <a:ext cx="8229600" cy="5577483"/>
          </a:xfrm>
        </p:spPr>
        <p:txBody>
          <a:bodyPr>
            <a:normAutofit fontScale="32500" lnSpcReduction="20000"/>
          </a:bodyPr>
          <a:lstStyle/>
          <a:p>
            <a:pPr marL="0" indent="0">
              <a:buNone/>
            </a:pPr>
            <a:endParaRPr lang="es-CL" sz="3400" b="1" dirty="0" smtClean="0">
              <a:solidFill>
                <a:srgbClr val="FFC000"/>
              </a:solidFill>
            </a:endParaRPr>
          </a:p>
          <a:p>
            <a:r>
              <a:rPr lang="es-CL" sz="4300" b="1" dirty="0" smtClean="0">
                <a:solidFill>
                  <a:srgbClr val="FFC000"/>
                </a:solidFill>
              </a:rPr>
              <a:t>De </a:t>
            </a:r>
            <a:r>
              <a:rPr lang="es-CL" sz="4300" b="1" dirty="0">
                <a:solidFill>
                  <a:srgbClr val="FFC000"/>
                </a:solidFill>
              </a:rPr>
              <a:t>acuerdo al artículo 65º vigente de la LOCM, si bien es cierto que las materias que requieren el acuerdo del concejo serán de iniciativa del alcalde, si  el alcalde incurriere en incumplimiento reiterado y negligente de las obligaciones señaladas en el inciso segundo del artículo 56, podrá ser requerido por el concejo para que presente el o los proyectos que correspondan dentro de un tiempo prudencial</a:t>
            </a:r>
            <a:r>
              <a:rPr lang="es-CL" sz="4300" b="1" dirty="0" smtClean="0">
                <a:solidFill>
                  <a:srgbClr val="FFC000"/>
                </a:solidFill>
              </a:rPr>
              <a:t>. </a:t>
            </a:r>
          </a:p>
          <a:p>
            <a:pPr marL="0" indent="0">
              <a:buNone/>
            </a:pPr>
            <a:endParaRPr lang="es-CL" sz="4300" b="1" dirty="0" smtClean="0">
              <a:solidFill>
                <a:srgbClr val="FFC000"/>
              </a:solidFill>
            </a:endParaRPr>
          </a:p>
          <a:p>
            <a:r>
              <a:rPr lang="es-CL" sz="4300" b="1" dirty="0" smtClean="0">
                <a:solidFill>
                  <a:srgbClr val="FFC000"/>
                </a:solidFill>
              </a:rPr>
              <a:t>En </a:t>
            </a:r>
            <a:r>
              <a:rPr lang="es-CL" sz="4300" b="1" dirty="0">
                <a:solidFill>
                  <a:srgbClr val="FFC000"/>
                </a:solidFill>
              </a:rPr>
              <a:t>caso de que el alcalde persista en la omisión, su conducta podrá ser considerada como causal de notable abandono de deberes, para los efectos de lo previsto en la letra c) del artículo </a:t>
            </a:r>
            <a:r>
              <a:rPr lang="es-CL" sz="4300" b="1" dirty="0" smtClean="0">
                <a:solidFill>
                  <a:srgbClr val="FFC000"/>
                </a:solidFill>
              </a:rPr>
              <a:t>60.</a:t>
            </a:r>
          </a:p>
          <a:p>
            <a:pPr marL="0" indent="0">
              <a:buNone/>
            </a:pPr>
            <a:endParaRPr lang="es-CL" sz="4300" b="1" dirty="0" smtClean="0">
              <a:solidFill>
                <a:srgbClr val="FFC000"/>
              </a:solidFill>
            </a:endParaRPr>
          </a:p>
          <a:p>
            <a:r>
              <a:rPr lang="es-CL" sz="4300" b="1" dirty="0" smtClean="0">
                <a:solidFill>
                  <a:srgbClr val="FFC000"/>
                </a:solidFill>
              </a:rPr>
              <a:t>No </a:t>
            </a:r>
            <a:r>
              <a:rPr lang="es-CL" sz="4300" b="1" dirty="0">
                <a:solidFill>
                  <a:srgbClr val="FFC000"/>
                </a:solidFill>
              </a:rPr>
              <a:t>obstante lo expresado precedentemente, los concejales podrán someter a consideración del concejo las materias señaladas anteriormente, siempre que éstas no incidan en la administración financiera del </a:t>
            </a:r>
            <a:r>
              <a:rPr lang="es-CL" sz="4300" b="1" dirty="0" smtClean="0">
                <a:solidFill>
                  <a:srgbClr val="FFC000"/>
                </a:solidFill>
              </a:rPr>
              <a:t>municipio.</a:t>
            </a:r>
          </a:p>
          <a:p>
            <a:pPr marL="0" indent="0">
              <a:buNone/>
            </a:pPr>
            <a:endParaRPr lang="es-CL" sz="4300" b="1" dirty="0" smtClean="0">
              <a:solidFill>
                <a:srgbClr val="FFC000"/>
              </a:solidFill>
            </a:endParaRPr>
          </a:p>
          <a:p>
            <a:r>
              <a:rPr lang="es-CL" sz="4300" b="1" dirty="0" smtClean="0">
                <a:solidFill>
                  <a:srgbClr val="FFC000"/>
                </a:solidFill>
              </a:rPr>
              <a:t>Por </a:t>
            </a:r>
            <a:r>
              <a:rPr lang="es-CL" sz="4300" b="1" dirty="0">
                <a:solidFill>
                  <a:srgbClr val="FFC000"/>
                </a:solidFill>
              </a:rPr>
              <a:t>modificación al artículo 27° de la LOCM, a la unidad encargada de administración y finanzas tendrá las siguientes funciones: a) Asesorar al alcalde en la administración del personal de la municipalidad y deberá: </a:t>
            </a:r>
          </a:p>
          <a:p>
            <a:pPr marL="0" indent="0">
              <a:buNone/>
            </a:pPr>
            <a:r>
              <a:rPr lang="es-CL" sz="4300" b="1" dirty="0">
                <a:solidFill>
                  <a:srgbClr val="FFC000"/>
                </a:solidFill>
              </a:rPr>
              <a:t>	</a:t>
            </a:r>
          </a:p>
          <a:p>
            <a:pPr marL="0" indent="0">
              <a:buNone/>
            </a:pPr>
            <a:r>
              <a:rPr lang="es-CL" sz="4300" b="1" dirty="0" smtClean="0">
                <a:solidFill>
                  <a:srgbClr val="FFC000"/>
                </a:solidFill>
              </a:rPr>
              <a:t>	- Deberá </a:t>
            </a:r>
            <a:r>
              <a:rPr lang="es-CL" sz="4300" b="1" dirty="0">
                <a:solidFill>
                  <a:srgbClr val="FFC000"/>
                </a:solidFill>
              </a:rPr>
              <a:t>informar trimestralmente al concejo municipal sobre las contrataciones de personal </a:t>
            </a:r>
            <a:r>
              <a:rPr lang="es-CL" sz="4300" b="1" dirty="0" smtClean="0">
                <a:solidFill>
                  <a:srgbClr val="FFC000"/>
                </a:solidFill>
              </a:rPr>
              <a:t>	realizadas </a:t>
            </a:r>
            <a:r>
              <a:rPr lang="es-CL" sz="4300" b="1" dirty="0">
                <a:solidFill>
                  <a:srgbClr val="FFC000"/>
                </a:solidFill>
              </a:rPr>
              <a:t>en el trimestre anterior, individualizando al personal, su calidad  jurídica, estamento, </a:t>
            </a:r>
            <a:r>
              <a:rPr lang="es-CL" sz="4300" b="1" dirty="0" smtClean="0">
                <a:solidFill>
                  <a:srgbClr val="FFC000"/>
                </a:solidFill>
              </a:rPr>
              <a:t>	grado </a:t>
            </a:r>
            <a:r>
              <a:rPr lang="es-CL" sz="4300" b="1" dirty="0">
                <a:solidFill>
                  <a:srgbClr val="FFC000"/>
                </a:solidFill>
              </a:rPr>
              <a:t>de remuneración y, respecto del personal a honorarios contratado con cargo al subtítulo </a:t>
            </a:r>
            <a:r>
              <a:rPr lang="es-CL" sz="4300" b="1" dirty="0" smtClean="0">
                <a:solidFill>
                  <a:srgbClr val="FFC000"/>
                </a:solidFill>
              </a:rPr>
              <a:t>	21</a:t>
            </a:r>
            <a:r>
              <a:rPr lang="es-CL" sz="4300" b="1" dirty="0">
                <a:solidFill>
                  <a:srgbClr val="FFC000"/>
                </a:solidFill>
              </a:rPr>
              <a:t>, ítem 03, del presupuesto municipal, el detalle de los servicios prestados. (Art. 4 N° 3, Ley N° </a:t>
            </a:r>
            <a:r>
              <a:rPr lang="es-CL" sz="4300" b="1" dirty="0" smtClean="0">
                <a:solidFill>
                  <a:srgbClr val="FFC000"/>
                </a:solidFill>
              </a:rPr>
              <a:t>	20.922).</a:t>
            </a:r>
          </a:p>
          <a:p>
            <a:pPr marL="0" indent="0">
              <a:buNone/>
            </a:pPr>
            <a:endParaRPr lang="es-CL" sz="4300" b="1" dirty="0">
              <a:solidFill>
                <a:srgbClr val="FFC000"/>
              </a:solidFill>
            </a:endParaRPr>
          </a:p>
          <a:p>
            <a:pPr marL="0" indent="0">
              <a:buNone/>
            </a:pPr>
            <a:r>
              <a:rPr lang="es-CL" sz="4300" b="1" dirty="0" smtClean="0">
                <a:solidFill>
                  <a:srgbClr val="FFC000"/>
                </a:solidFill>
              </a:rPr>
              <a:t>	- También</a:t>
            </a:r>
            <a:r>
              <a:rPr lang="es-CL" sz="4300" b="1" dirty="0">
                <a:solidFill>
                  <a:srgbClr val="FFC000"/>
                </a:solidFill>
              </a:rPr>
              <a:t>, en la primera sesión de cada año del concejo, deberá informar a éste sobre el </a:t>
            </a:r>
            <a:r>
              <a:rPr lang="es-CL" sz="4300" b="1" dirty="0" err="1" smtClean="0">
                <a:solidFill>
                  <a:srgbClr val="FFC000"/>
                </a:solidFill>
              </a:rPr>
              <a:t>scalafón</a:t>
            </a:r>
            <a:r>
              <a:rPr lang="es-CL" sz="4300" b="1" dirty="0" smtClean="0">
                <a:solidFill>
                  <a:srgbClr val="FFC000"/>
                </a:solidFill>
              </a:rPr>
              <a:t> 	de </a:t>
            </a:r>
            <a:r>
              <a:rPr lang="es-CL" sz="4300" b="1" dirty="0">
                <a:solidFill>
                  <a:srgbClr val="FFC000"/>
                </a:solidFill>
              </a:rPr>
              <a:t>mérito del personal municipal y un reporte sobre el registro del personal enviado y tramitado </a:t>
            </a:r>
            <a:r>
              <a:rPr lang="es-CL" sz="4300" b="1" dirty="0" smtClean="0">
                <a:solidFill>
                  <a:srgbClr val="FFC000"/>
                </a:solidFill>
              </a:rPr>
              <a:t>	en </a:t>
            </a:r>
            <a:r>
              <a:rPr lang="es-CL" sz="4300" b="1" dirty="0">
                <a:solidFill>
                  <a:srgbClr val="FFC000"/>
                </a:solidFill>
              </a:rPr>
              <a:t>la Contraloría General de la República en el año inmediatamente anterior. (Artículo 4 N° 3, Ley </a:t>
            </a:r>
            <a:r>
              <a:rPr lang="es-CL" sz="4300" b="1" dirty="0" smtClean="0">
                <a:solidFill>
                  <a:srgbClr val="FFC000"/>
                </a:solidFill>
              </a:rPr>
              <a:t>	N</a:t>
            </a:r>
            <a:r>
              <a:rPr lang="es-CL" sz="4300" b="1" dirty="0">
                <a:solidFill>
                  <a:srgbClr val="FFC000"/>
                </a:solidFill>
              </a:rPr>
              <a:t>° 20.922).</a:t>
            </a:r>
          </a:p>
          <a:p>
            <a:endParaRPr lang="es-CL" dirty="0"/>
          </a:p>
          <a:p>
            <a:endParaRPr lang="es-CL" dirty="0"/>
          </a:p>
        </p:txBody>
      </p:sp>
      <p:sp>
        <p:nvSpPr>
          <p:cNvPr id="4" name="3 Marcador de pie de página"/>
          <p:cNvSpPr>
            <a:spLocks noGrp="1"/>
          </p:cNvSpPr>
          <p:nvPr>
            <p:ph type="ftr" sz="quarter" idx="11"/>
          </p:nvPr>
        </p:nvSpPr>
        <p:spPr/>
        <p:txBody>
          <a:bodyPr/>
          <a:lstStyle/>
          <a:p>
            <a:r>
              <a:rPr lang="es-MX" smtClean="0"/>
              <a:t>1-20</a:t>
            </a:r>
            <a:endParaRPr lang="es-MX"/>
          </a:p>
        </p:txBody>
      </p:sp>
      <p:sp>
        <p:nvSpPr>
          <p:cNvPr id="5" name="4 Marcador de número de diapositiva"/>
          <p:cNvSpPr>
            <a:spLocks noGrp="1"/>
          </p:cNvSpPr>
          <p:nvPr>
            <p:ph type="sldNum" sz="quarter" idx="12"/>
          </p:nvPr>
        </p:nvSpPr>
        <p:spPr/>
        <p:txBody>
          <a:bodyPr/>
          <a:lstStyle/>
          <a:p>
            <a:fld id="{4C3AB509-86AC-47C3-BDE7-088088B76A63}" type="slidenum">
              <a:rPr lang="es-MX" smtClean="0"/>
              <a:pPr/>
              <a:t>9</a:t>
            </a:fld>
            <a:endParaRPr lang="es-MX"/>
          </a:p>
        </p:txBody>
      </p:sp>
    </p:spTree>
    <p:extLst>
      <p:ext uri="{BB962C8B-B14F-4D97-AF65-F5344CB8AC3E}">
        <p14:creationId xmlns:p14="http://schemas.microsoft.com/office/powerpoint/2010/main" val="1843689758"/>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1756</TotalTime>
  <Words>6250</Words>
  <Application>Microsoft Office PowerPoint</Application>
  <PresentationFormat>Presentación en pantalla (4:3)</PresentationFormat>
  <Paragraphs>569</Paragraphs>
  <Slides>41</Slides>
  <Notes>1</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41</vt:i4>
      </vt:variant>
    </vt:vector>
  </HeadingPairs>
  <TitlesOfParts>
    <vt:vector size="45" baseType="lpstr">
      <vt:lpstr>Arial</vt:lpstr>
      <vt:lpstr>Calibri</vt:lpstr>
      <vt:lpstr>Times New Roman</vt:lpstr>
      <vt:lpstr>Tema de Office</vt:lpstr>
      <vt:lpstr>Presentación de PowerPoint</vt:lpstr>
      <vt:lpstr>Presentación de PowerPoint</vt:lpstr>
      <vt:lpstr>Presentación de PowerPoint</vt:lpstr>
      <vt:lpstr>Presentación de PowerPoint</vt:lpstr>
      <vt:lpstr>Presentación de PowerPoint</vt:lpstr>
      <vt:lpstr>   .  </vt:lpstr>
      <vt:lpstr>Presentación de PowerPoint</vt:lpstr>
      <vt:lpstr>Presentación de PowerPoint</vt:lpstr>
      <vt:lpstr>Presentación de PowerPoint</vt:lpstr>
      <vt:lpstr>Presentación de PowerPoint</vt:lpstr>
      <vt:lpstr>Presentación de PowerPoint</vt:lpstr>
      <vt:lpstr>Presentación de PowerPoint</vt:lpstr>
      <vt:lpstr>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VAIO</dc:creator>
  <cp:lastModifiedBy>ramon chanqueo</cp:lastModifiedBy>
  <cp:revision>430</cp:revision>
  <cp:lastPrinted>2017-05-22T16:12:04Z</cp:lastPrinted>
  <dcterms:created xsi:type="dcterms:W3CDTF">2012-07-10T18:23:01Z</dcterms:created>
  <dcterms:modified xsi:type="dcterms:W3CDTF">2017-06-02T16:26:59Z</dcterms:modified>
</cp:coreProperties>
</file>