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FBA0F-04D6-458B-A664-56F084199E1B}" type="datetimeFigureOut">
              <a:rPr lang="es-CL" smtClean="0"/>
              <a:t>24-05-2017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C958B-B423-4BB0-A64B-D97F479F7A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5025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C958B-B423-4BB0-A64B-D97F479F7A96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2589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1ADC-0451-474E-8958-E15266D6A35B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E0063-7FAB-4B2F-89B5-4843A69E81DD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E5B2-B807-4B11-845E-F8601459A142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52F7-C9ED-419A-BFEB-EDB04BEA08C5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ED3E-FD6E-4135-A848-70F1D55CAEB6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5D76C-A4DE-4A4A-825D-09BB4325BDB0}" type="datetime1">
              <a:rPr lang="es-ES" smtClean="0"/>
              <a:t>24/05/2017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6219-3E75-4B7A-AF8E-F1D3864A401F}" type="datetime1">
              <a:rPr lang="es-ES" smtClean="0"/>
              <a:t>24/05/2017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81F2E-4204-4029-85BC-AABC8C8A6BF5}" type="datetime1">
              <a:rPr lang="es-ES" smtClean="0"/>
              <a:t>24/05/2017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116CD-0922-487B-A334-63096B440DF6}" type="datetime1">
              <a:rPr lang="es-ES" smtClean="0"/>
              <a:t>24/05/2017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193C-A6E9-4EC5-A9D0-6564944324BB}" type="datetime1">
              <a:rPr lang="es-ES" smtClean="0"/>
              <a:t>24/05/2017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C201-619D-4566-BB44-1ABCB9BA6D00}" type="datetime1">
              <a:rPr lang="es-ES" smtClean="0"/>
              <a:t>24/05/2017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0AF6-DD92-4A82-B966-431D7840193E}" type="datetime1">
              <a:rPr lang="es-ES" smtClean="0"/>
              <a:t>24/05/2017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ariklama@centrolaboral.cl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98178"/>
          </a:xfrm>
        </p:spPr>
        <p:txBody>
          <a:bodyPr>
            <a:normAutofit/>
          </a:bodyPr>
          <a:lstStyle/>
          <a:p>
            <a:r>
              <a:rPr lang="es-CL" b="1" dirty="0" smtClean="0"/>
              <a:t>PROCEDIMIENTO DE TUTELA LABORAL</a:t>
            </a: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25963"/>
          </a:xfrm>
        </p:spPr>
        <p:txBody>
          <a:bodyPr>
            <a:normAutofit/>
          </a:bodyPr>
          <a:lstStyle/>
          <a:p>
            <a:r>
              <a:rPr lang="es-CL" dirty="0" smtClean="0"/>
              <a:t>Código del Trabajo, Párrafo 6°, art. 485 y siguientes.</a:t>
            </a:r>
          </a:p>
          <a:p>
            <a:endParaRPr lang="es-CL" dirty="0"/>
          </a:p>
          <a:p>
            <a:pPr marL="0" indent="0" algn="ctr">
              <a:buNone/>
            </a:pPr>
            <a:r>
              <a:rPr lang="es-CL" b="1" dirty="0" smtClean="0"/>
              <a:t>Tarik Lama Gálvez</a:t>
            </a:r>
          </a:p>
          <a:p>
            <a:endParaRPr lang="es-CL" dirty="0"/>
          </a:p>
        </p:txBody>
      </p:sp>
      <p:pic>
        <p:nvPicPr>
          <p:cNvPr id="1026" name="Picture 2" descr="C:\Users\Palestina Libre\Desktop\CJL\logo cjl f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5104"/>
            <a:ext cx="6051302" cy="153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730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264696"/>
          </a:xfrm>
        </p:spPr>
        <p:txBody>
          <a:bodyPr/>
          <a:lstStyle/>
          <a:p>
            <a:r>
              <a:rPr lang="es-CL" b="1" dirty="0" smtClean="0"/>
              <a:t>Prueba Indiciaria: </a:t>
            </a:r>
            <a:r>
              <a:rPr lang="es-CL" dirty="0" smtClean="0"/>
              <a:t>Alteración del </a:t>
            </a:r>
            <a:r>
              <a:rPr lang="es-CL" i="1" dirty="0" err="1" smtClean="0"/>
              <a:t>Onus</a:t>
            </a:r>
            <a:r>
              <a:rPr lang="es-CL" i="1" dirty="0" smtClean="0"/>
              <a:t> </a:t>
            </a:r>
            <a:r>
              <a:rPr lang="es-CL" i="1" dirty="0" err="1" smtClean="0"/>
              <a:t>Probandi</a:t>
            </a:r>
            <a:endParaRPr lang="es-CL" i="1" dirty="0" smtClean="0"/>
          </a:p>
          <a:p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Cuando de los antecedentes presentados haya </a:t>
            </a:r>
            <a:r>
              <a:rPr lang="es-CL" dirty="0" smtClean="0">
                <a:solidFill>
                  <a:srgbClr val="FF0000"/>
                </a:solidFill>
              </a:rPr>
              <a:t>indicios suficientes </a:t>
            </a:r>
            <a:r>
              <a:rPr lang="es-CL" dirty="0" smtClean="0"/>
              <a:t>de vulneración, se alterará la carga de la prueba y corresponderá al denunciado (empleador)  explicar los fundamentos y proporcionalidad de sus medidas.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517232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401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Sentencia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Declaración de la existencia o no de Lesión de DD.FF.</a:t>
            </a:r>
          </a:p>
          <a:p>
            <a:r>
              <a:rPr lang="es-CL" dirty="0" smtClean="0"/>
              <a:t>Indicación Concreta de las Medidas de reparación</a:t>
            </a:r>
          </a:p>
          <a:p>
            <a:r>
              <a:rPr lang="es-CL" dirty="0" smtClean="0"/>
              <a:t>Indemnizaciones</a:t>
            </a:r>
          </a:p>
          <a:p>
            <a:r>
              <a:rPr lang="es-CL" dirty="0" smtClean="0"/>
              <a:t>Multas</a:t>
            </a:r>
            <a:br>
              <a:rPr lang="es-CL" dirty="0" smtClean="0"/>
            </a:br>
            <a:r>
              <a:rPr lang="es-CL" dirty="0" smtClean="0"/>
              <a:t>                                                                               </a:t>
            </a:r>
            <a:r>
              <a:rPr lang="es-CL" sz="2000" dirty="0" smtClean="0"/>
              <a:t>11</a:t>
            </a:r>
            <a:endParaRPr lang="es-CL" sz="2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5229200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3237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Indemnizaciones o Reintegro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u="sng" dirty="0" smtClean="0"/>
              <a:t>Reintegro</a:t>
            </a:r>
            <a:r>
              <a:rPr lang="es-CL" dirty="0" smtClean="0"/>
              <a:t>: Discriminación </a:t>
            </a:r>
          </a:p>
          <a:p>
            <a:r>
              <a:rPr lang="es-CL" b="1" u="sng" dirty="0" smtClean="0"/>
              <a:t>Indemnización:</a:t>
            </a: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>Mes de Aviso</a:t>
            </a:r>
            <a:br>
              <a:rPr lang="es-CL" dirty="0" smtClean="0"/>
            </a:br>
            <a:r>
              <a:rPr lang="es-CL" dirty="0" smtClean="0"/>
              <a:t>Años de servicio</a:t>
            </a:r>
            <a:br>
              <a:rPr lang="es-CL" dirty="0" smtClean="0"/>
            </a:br>
            <a:r>
              <a:rPr lang="es-CL" dirty="0" smtClean="0"/>
              <a:t>Aumento del 30% al 80%</a:t>
            </a:r>
            <a:br>
              <a:rPr lang="es-CL" dirty="0" smtClean="0"/>
            </a:br>
            <a:r>
              <a:rPr lang="es-CL" dirty="0" smtClean="0"/>
              <a:t>6 a 11 remuneraciones</a:t>
            </a:r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>Daño Moral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003" y="5373216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8930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/>
          <a:lstStyle/>
          <a:p>
            <a:r>
              <a:rPr lang="es-CL" dirty="0" smtClean="0"/>
              <a:t>¿Preguntas?</a:t>
            </a:r>
            <a:endParaRPr lang="es-CL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949015"/>
            <a:ext cx="4573244" cy="1257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67544" y="2587058"/>
            <a:ext cx="417646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 smtClean="0"/>
              <a:t>Tarik Lama Gálvez, abogado</a:t>
            </a:r>
            <a:br>
              <a:rPr lang="es-CL" sz="2400" b="1" dirty="0" smtClean="0"/>
            </a:br>
            <a:r>
              <a:rPr lang="es-CL" sz="2400" b="1" dirty="0" smtClean="0"/>
              <a:t/>
            </a:r>
            <a:br>
              <a:rPr lang="es-CL" sz="2400" b="1" dirty="0" smtClean="0"/>
            </a:br>
            <a:r>
              <a:rPr lang="es-CL" sz="2600" b="1" dirty="0" smtClean="0"/>
              <a:t>Email: </a:t>
            </a:r>
            <a:r>
              <a:rPr lang="es-CL" sz="2600" b="1" dirty="0" smtClean="0">
                <a:hlinkClick r:id="rId3"/>
              </a:rPr>
              <a:t>tariklama@centrolaboral.cl</a:t>
            </a:r>
            <a:r>
              <a:rPr lang="es-CL" sz="2600" b="1" dirty="0" smtClean="0"/>
              <a:t> </a:t>
            </a:r>
            <a:br>
              <a:rPr lang="es-CL" sz="2600" b="1" dirty="0" smtClean="0"/>
            </a:br>
            <a:r>
              <a:rPr lang="es-CL" sz="2600" b="1" dirty="0" smtClean="0"/>
              <a:t/>
            </a:r>
            <a:br>
              <a:rPr lang="es-CL" sz="2600" b="1" dirty="0" smtClean="0"/>
            </a:br>
            <a:r>
              <a:rPr lang="es-CL" sz="2600" b="1" dirty="0" smtClean="0"/>
              <a:t>Teléfono: </a:t>
            </a:r>
          </a:p>
          <a:p>
            <a:endParaRPr lang="es-CL" sz="2600" b="1" dirty="0">
              <a:solidFill>
                <a:srgbClr val="002060"/>
              </a:solidFill>
            </a:endParaRPr>
          </a:p>
          <a:p>
            <a:r>
              <a:rPr lang="es-CL" sz="2800" b="1" dirty="0" smtClean="0">
                <a:solidFill>
                  <a:srgbClr val="002060"/>
                </a:solidFill>
              </a:rPr>
              <a:t>+569 571 936 02</a:t>
            </a:r>
            <a:endParaRPr lang="es-CL" sz="2800" b="1" dirty="0">
              <a:solidFill>
                <a:srgbClr val="00206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08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¿Procede para Funcionarios Municipales?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L" dirty="0" smtClean="0"/>
              <a:t>Art 1 del Código del Trabajo</a:t>
            </a:r>
          </a:p>
          <a:p>
            <a:pPr marL="0" indent="0">
              <a:buNone/>
            </a:pPr>
            <a:endParaRPr lang="es-CL" i="1" dirty="0" smtClean="0"/>
          </a:p>
          <a:p>
            <a:pPr marL="0" indent="0">
              <a:buNone/>
            </a:pPr>
            <a:r>
              <a:rPr lang="es-CL" i="1" dirty="0" smtClean="0"/>
              <a:t>Estas </a:t>
            </a:r>
            <a:r>
              <a:rPr lang="es-CL" i="1" dirty="0"/>
              <a:t>normas no se aplicarán, sin embargo, a los funcionarios de la Administración del Estado, centralizada y descentralizada, del Congreso Nacional y del Poder Judicial, ni a los trabajadores de las empresas o instituciones del Estado o de aquellas en que éste tenga aportes, participación o representación, siempre que dichos funcionarios o trabajadores se encuentren sometidos por ley a un estatuto especial. </a:t>
            </a:r>
            <a:br>
              <a:rPr lang="es-CL" i="1" dirty="0"/>
            </a:br>
            <a:r>
              <a:rPr lang="es-CL" i="1" dirty="0"/>
              <a:t/>
            </a:r>
            <a:br>
              <a:rPr lang="es-CL" i="1" dirty="0"/>
            </a:br>
            <a:r>
              <a:rPr lang="es-CL" i="1" dirty="0"/>
              <a:t>Con todo, los trabajadores de las entidades señaladas en el inciso precedente </a:t>
            </a:r>
            <a:r>
              <a:rPr lang="es-CL" i="1" u="sng" dirty="0"/>
              <a:t>se sujetarán a las normas de este Código en los aspectos o materias no regulados en sus respectivos estatutos, siempre que ellas no fueren contrarias a estos últimos</a:t>
            </a:r>
            <a:r>
              <a:rPr lang="es-CL" i="1" dirty="0"/>
              <a:t>. </a:t>
            </a:r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5445224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15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793507"/>
          </a:xfrm>
        </p:spPr>
        <p:txBody>
          <a:bodyPr/>
          <a:lstStyle/>
          <a:p>
            <a:r>
              <a:rPr lang="es-CL" b="1" dirty="0" smtClean="0"/>
              <a:t>Características Generales</a:t>
            </a:r>
            <a:r>
              <a:rPr lang="es-CL" dirty="0" smtClean="0"/>
              <a:t>: </a:t>
            </a:r>
          </a:p>
          <a:p>
            <a:endParaRPr lang="es-CL" dirty="0"/>
          </a:p>
          <a:p>
            <a:pPr marL="514350" indent="-514350">
              <a:buFont typeface="+mj-lt"/>
              <a:buAutoNum type="alphaLcPeriod"/>
            </a:pPr>
            <a:r>
              <a:rPr lang="es-CL" dirty="0" smtClean="0"/>
              <a:t>Reconocimiento de Derechos Fundamentales en la Relación Laboral. </a:t>
            </a:r>
          </a:p>
          <a:p>
            <a:pPr marL="514350" indent="-514350">
              <a:buFont typeface="+mj-lt"/>
              <a:buAutoNum type="alphaLcPeriod"/>
            </a:pPr>
            <a:r>
              <a:rPr lang="es-CL" dirty="0" smtClean="0"/>
              <a:t>Justicia Constitucional de instancia.</a:t>
            </a:r>
          </a:p>
          <a:p>
            <a:pPr marL="514350" indent="-514350">
              <a:buFont typeface="+mj-lt"/>
              <a:buAutoNum type="alphaLcPeriod"/>
            </a:pPr>
            <a:r>
              <a:rPr lang="es-CL" dirty="0" smtClean="0"/>
              <a:t>Procedimiento rápido, especial y concentrado.</a:t>
            </a:r>
          </a:p>
          <a:p>
            <a:pPr marL="514350" indent="-514350">
              <a:buFont typeface="+mj-lt"/>
              <a:buAutoNum type="alphaLcPeriod"/>
            </a:pPr>
            <a:r>
              <a:rPr lang="es-CL" dirty="0" smtClean="0"/>
              <a:t>Su tramitación goza de preferencia.</a:t>
            </a:r>
            <a:endParaRPr lang="es-CL" dirty="0"/>
          </a:p>
        </p:txBody>
      </p:sp>
      <p:pic>
        <p:nvPicPr>
          <p:cNvPr id="2050" name="Picture 2" descr="C:\Users\Palestina Libre\Desktop\CJL\logo cjl fin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589240"/>
            <a:ext cx="3647470" cy="92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1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192688"/>
          </a:xfrm>
        </p:spPr>
        <p:txBody>
          <a:bodyPr>
            <a:normAutofit lnSpcReduction="10000"/>
          </a:bodyPr>
          <a:lstStyle/>
          <a:p>
            <a:r>
              <a:rPr lang="es-CL" b="1" u="sng" dirty="0" smtClean="0"/>
              <a:t>Ámbito de Aplicación </a:t>
            </a:r>
            <a:r>
              <a:rPr lang="es-CL" dirty="0" smtClean="0"/>
              <a:t>(art.485):</a:t>
            </a:r>
          </a:p>
          <a:p>
            <a:endParaRPr lang="es-CL" dirty="0"/>
          </a:p>
          <a:p>
            <a:pPr marL="514350" indent="-514350">
              <a:buAutoNum type="arabicPeriod"/>
            </a:pPr>
            <a:r>
              <a:rPr lang="es-CL" dirty="0" smtClean="0"/>
              <a:t>Cuestiones suscitadas en la relación laboral que </a:t>
            </a:r>
            <a:r>
              <a:rPr lang="es-CL" b="1" dirty="0" smtClean="0"/>
              <a:t>afecten derechos fundamentales </a:t>
            </a:r>
            <a:r>
              <a:rPr lang="es-CL" dirty="0" smtClean="0"/>
              <a:t>de los trabajadores. </a:t>
            </a:r>
          </a:p>
          <a:p>
            <a:pPr marL="0" indent="0">
              <a:buNone/>
            </a:pPr>
            <a:r>
              <a:rPr lang="es-CL" dirty="0" smtClean="0">
                <a:sym typeface="Wingdings" panose="05000000000000000000" pitchFamily="2" charset="2"/>
              </a:rPr>
              <a:t>¿Qué derechos?Aquellos que están en la CPR. ¿Todos? No.</a:t>
            </a:r>
          </a:p>
          <a:p>
            <a:pPr marL="0" indent="0">
              <a:buNone/>
            </a:pPr>
            <a:r>
              <a:rPr lang="es-CL" dirty="0" smtClean="0">
                <a:sym typeface="Wingdings" panose="05000000000000000000" pitchFamily="2" charset="2"/>
              </a:rPr>
              <a:t>Derecho a la vida e integridad física, honra y vida privada, inviolabilidad de comunicación privada, libertad de conciencia y de manifestación, libertad de opinión y de información, libertad de trabajo (libre elección).</a:t>
            </a:r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89240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918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/>
          <a:lstStyle/>
          <a:p>
            <a:r>
              <a:rPr lang="es-CL" dirty="0" smtClean="0"/>
              <a:t>2. </a:t>
            </a:r>
            <a:r>
              <a:rPr lang="es-CL" b="1" dirty="0" smtClean="0"/>
              <a:t>Actos Discriminatorios </a:t>
            </a:r>
            <a:r>
              <a:rPr lang="es-CL" dirty="0" smtClean="0"/>
              <a:t>del art. 2 del CT, con la excepción del inciso sexto (discriminación en la oferta de trabajo)</a:t>
            </a:r>
          </a:p>
          <a:p>
            <a:r>
              <a:rPr lang="es-CL" dirty="0" smtClean="0"/>
              <a:t>3.</a:t>
            </a:r>
            <a:r>
              <a:rPr lang="es-CL" b="1" dirty="0" smtClean="0"/>
              <a:t>Represarias</a:t>
            </a:r>
            <a:r>
              <a:rPr lang="es-CL" dirty="0" smtClean="0"/>
              <a:t> ejercidas en contra de trabajadores, en razón o como consecuencia de la labor fiscalizadora de la Dirección del Trabajo o por el ejercicio de acciones judiciales </a:t>
            </a:r>
            <a:r>
              <a:rPr lang="es-CL" b="1" dirty="0" smtClean="0"/>
              <a:t>(Indemnidad)</a:t>
            </a:r>
            <a:r>
              <a:rPr lang="es-CL" dirty="0" smtClean="0"/>
              <a:t>. </a:t>
            </a:r>
          </a:p>
          <a:p>
            <a:r>
              <a:rPr lang="es-CL" dirty="0" smtClean="0"/>
              <a:t>4. Infracciones por </a:t>
            </a:r>
            <a:r>
              <a:rPr lang="es-CL" b="1" dirty="0" smtClean="0"/>
              <a:t>prácticas desleales o antisindicales</a:t>
            </a:r>
            <a:r>
              <a:rPr lang="es-CL" dirty="0" smtClean="0"/>
              <a:t>. (Art. 292 CT)</a:t>
            </a:r>
            <a:endParaRPr lang="es-C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445224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537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336704"/>
          </a:xfrm>
        </p:spPr>
        <p:txBody>
          <a:bodyPr/>
          <a:lstStyle/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Art 485 inciso 3ro:</a:t>
            </a:r>
          </a:p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i="1" dirty="0" smtClean="0"/>
              <a:t>Se </a:t>
            </a:r>
            <a:r>
              <a:rPr lang="es-CL" b="1" i="1" dirty="0" smtClean="0"/>
              <a:t>lesionarán</a:t>
            </a:r>
            <a:r>
              <a:rPr lang="es-CL" i="1" dirty="0" smtClean="0"/>
              <a:t> los derechos y garantías protegidas, cuando el ejercicio de las facultades que la ley reconoce al empleador limiten el </a:t>
            </a:r>
            <a:r>
              <a:rPr lang="es-CL" i="1" dirty="0" smtClean="0">
                <a:solidFill>
                  <a:srgbClr val="FF0000"/>
                </a:solidFill>
              </a:rPr>
              <a:t>pleno ejercicio </a:t>
            </a:r>
            <a:r>
              <a:rPr lang="es-CL" i="1" dirty="0" smtClean="0"/>
              <a:t>de aquellas </a:t>
            </a:r>
            <a:r>
              <a:rPr lang="es-CL" i="1" dirty="0" smtClean="0">
                <a:solidFill>
                  <a:srgbClr val="FF0000"/>
                </a:solidFill>
              </a:rPr>
              <a:t>sin justificación </a:t>
            </a:r>
            <a:r>
              <a:rPr lang="es-CL" i="1" dirty="0" smtClean="0"/>
              <a:t>suficiente, en forma </a:t>
            </a:r>
            <a:r>
              <a:rPr lang="es-CL" i="1" dirty="0" smtClean="0">
                <a:solidFill>
                  <a:srgbClr val="FF0000"/>
                </a:solidFill>
              </a:rPr>
              <a:t>arbitraria o desproporcionada</a:t>
            </a:r>
            <a:r>
              <a:rPr lang="es-CL" i="1" dirty="0" smtClean="0"/>
              <a:t>, o sin respeto a su </a:t>
            </a:r>
            <a:r>
              <a:rPr lang="es-CL" i="1" dirty="0" smtClean="0">
                <a:solidFill>
                  <a:srgbClr val="FF0000"/>
                </a:solidFill>
              </a:rPr>
              <a:t>contenido esencial</a:t>
            </a:r>
            <a:r>
              <a:rPr lang="es-CL" dirty="0" smtClean="0"/>
              <a:t>. </a:t>
            </a:r>
            <a:endParaRPr lang="es-C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445224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3045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793507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None/>
              <a:defRPr/>
            </a:pPr>
            <a:r>
              <a:rPr lang="es-CL" b="1" dirty="0" smtClean="0"/>
              <a:t>Tribunal Competente</a:t>
            </a:r>
            <a:r>
              <a:rPr lang="es-CL" dirty="0" smtClean="0"/>
              <a:t>: 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s-CL" dirty="0" smtClean="0"/>
          </a:p>
          <a:p>
            <a:pPr marL="609600" indent="-609600">
              <a:lnSpc>
                <a:spcPct val="80000"/>
              </a:lnSpc>
              <a:buAutoNum type="alphaLcPeriod"/>
              <a:defRPr/>
            </a:pPr>
            <a:r>
              <a:rPr lang="es-MX" dirty="0" smtClean="0"/>
              <a:t>Juez </a:t>
            </a:r>
            <a:r>
              <a:rPr lang="es-MX" dirty="0"/>
              <a:t>de letras del Trabajo, </a:t>
            </a:r>
            <a:endParaRPr lang="es-MX" dirty="0" smtClean="0"/>
          </a:p>
          <a:p>
            <a:pPr marL="609600" indent="-609600">
              <a:lnSpc>
                <a:spcPct val="80000"/>
              </a:lnSpc>
              <a:buAutoNum type="alphaLcPeriod"/>
              <a:defRPr/>
            </a:pPr>
            <a:r>
              <a:rPr lang="es-MX" dirty="0" smtClean="0"/>
              <a:t>Juez </a:t>
            </a:r>
            <a:r>
              <a:rPr lang="es-MX" dirty="0"/>
              <a:t>de Letras con competencia en lo </a:t>
            </a:r>
            <a:r>
              <a:rPr lang="es-MX" dirty="0" smtClean="0"/>
              <a:t>civil</a:t>
            </a:r>
          </a:p>
          <a:p>
            <a:pPr marL="609600" indent="-609600">
              <a:lnSpc>
                <a:spcPct val="80000"/>
              </a:lnSpc>
              <a:buAutoNum type="alphaLcPeriod"/>
              <a:defRPr/>
            </a:pPr>
            <a:r>
              <a:rPr lang="es-MX" dirty="0" smtClean="0"/>
              <a:t>Juez </a:t>
            </a:r>
            <a:r>
              <a:rPr lang="es-MX" dirty="0"/>
              <a:t>de jurisdicción </a:t>
            </a:r>
            <a:r>
              <a:rPr lang="es-MX" dirty="0" smtClean="0"/>
              <a:t>común.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es-MX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s-MX" dirty="0" smtClean="0"/>
              <a:t>Del </a:t>
            </a:r>
            <a:r>
              <a:rPr lang="es-MX" dirty="0"/>
              <a:t>domicilio del demandado o del lugar donde el trabajador preste o haya prestado sus servicios, a elección del demandante. El domicilio del demandante cuando se trasladó de domicilio.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es-MX" dirty="0"/>
              <a:t>	</a:t>
            </a:r>
            <a:endParaRPr lang="es-MX" sz="2400" dirty="0"/>
          </a:p>
          <a:p>
            <a:endParaRPr lang="es-C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589240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0137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88640"/>
            <a:ext cx="8856984" cy="6408712"/>
          </a:xfrm>
        </p:spPr>
        <p:txBody>
          <a:bodyPr>
            <a:normAutofit fontScale="92500" lnSpcReduction="10000"/>
          </a:bodyPr>
          <a:lstStyle/>
          <a:p>
            <a:r>
              <a:rPr lang="es-CL" b="1" dirty="0" smtClean="0"/>
              <a:t>Sujeto Activo</a:t>
            </a:r>
            <a:r>
              <a:rPr lang="es-CL" dirty="0" smtClean="0"/>
              <a:t>: Según sea el caso</a:t>
            </a:r>
            <a:r>
              <a:rPr lang="es-CL" dirty="0" smtClean="0">
                <a:sym typeface="Wingdings" panose="05000000000000000000" pitchFamily="2" charset="2"/>
              </a:rPr>
              <a:t> </a:t>
            </a:r>
            <a:r>
              <a:rPr lang="es-CL" dirty="0" smtClean="0"/>
              <a:t>Trabajador Afectado, Sindicato, Inspección del Trabajo, Empleador.</a:t>
            </a:r>
          </a:p>
          <a:p>
            <a:r>
              <a:rPr lang="es-CL" b="1" dirty="0" smtClean="0"/>
              <a:t>Sujeto Pasivo</a:t>
            </a:r>
            <a:r>
              <a:rPr lang="es-CL" dirty="0" smtClean="0"/>
              <a:t>: El Empleador.</a:t>
            </a:r>
          </a:p>
          <a:p>
            <a:endParaRPr lang="es-CL" dirty="0"/>
          </a:p>
          <a:p>
            <a:r>
              <a:rPr lang="es-CL" b="1" dirty="0" smtClean="0"/>
              <a:t>Plazo:</a:t>
            </a:r>
            <a:r>
              <a:rPr lang="es-CL" dirty="0" smtClean="0"/>
              <a:t> RG: 60 días hábiles</a:t>
            </a:r>
            <a:r>
              <a:rPr lang="es-CL" dirty="0"/>
              <a:t>. </a:t>
            </a:r>
            <a:r>
              <a:rPr lang="es-CL" dirty="0" err="1" smtClean="0"/>
              <a:t>Excp</a:t>
            </a:r>
            <a:r>
              <a:rPr lang="es-CL" dirty="0" smtClean="0"/>
              <a:t>: 90 en el caso del art. 168 (reclamo ante la Inspección)</a:t>
            </a:r>
          </a:p>
          <a:p>
            <a:pPr marL="0" indent="0">
              <a:buNone/>
            </a:pPr>
            <a:r>
              <a:rPr lang="es-CL" dirty="0" smtClean="0"/>
              <a:t> </a:t>
            </a:r>
            <a:r>
              <a:rPr lang="es-CL" sz="3000" dirty="0" smtClean="0"/>
              <a:t>¿Desde cuando te cuenta el plazo en una vulneración permanente?</a:t>
            </a:r>
          </a:p>
          <a:p>
            <a:pPr marL="0" indent="0">
              <a:buNone/>
            </a:pPr>
            <a:r>
              <a:rPr lang="es-CL" sz="3000" dirty="0" smtClean="0"/>
              <a:t>Doctrina Conservadora: Desde la primera vulneración.</a:t>
            </a:r>
          </a:p>
          <a:p>
            <a:pPr marL="0" indent="0">
              <a:buNone/>
            </a:pPr>
            <a:r>
              <a:rPr lang="es-CL" sz="3000" dirty="0" smtClean="0"/>
              <a:t>Doctrina Progresista: Desde la última, pues el artículo 486 CT reza: “Deberá interponerse dentro de 60 días desde que se produzca la vulneración de derechos”.                         </a:t>
            </a:r>
            <a:r>
              <a:rPr lang="es-CL" sz="1900" dirty="0" smtClean="0"/>
              <a:t>8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718" y="5877272"/>
            <a:ext cx="2796817" cy="711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349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</p:spPr>
        <p:txBody>
          <a:bodyPr>
            <a:normAutofit lnSpcReduction="10000"/>
          </a:bodyPr>
          <a:lstStyle/>
          <a:p>
            <a:r>
              <a:rPr lang="es-CL" b="1" dirty="0" smtClean="0"/>
              <a:t>Tutela anticipada o cautelar especial</a:t>
            </a:r>
            <a:r>
              <a:rPr lang="es-CL" dirty="0" smtClean="0"/>
              <a:t>: art. 492 CT</a:t>
            </a:r>
          </a:p>
          <a:p>
            <a:endParaRPr lang="es-CL" dirty="0"/>
          </a:p>
          <a:p>
            <a:pPr marL="0" indent="0">
              <a:buNone/>
            </a:pPr>
            <a:r>
              <a:rPr lang="es-CL" dirty="0" smtClean="0"/>
              <a:t>Cuando hubiere una manifiesta vulneración, </a:t>
            </a:r>
            <a:r>
              <a:rPr lang="es-CL" dirty="0" smtClean="0">
                <a:solidFill>
                  <a:srgbClr val="FF0000"/>
                </a:solidFill>
              </a:rPr>
              <a:t>grave o irreversible</a:t>
            </a:r>
            <a:r>
              <a:rPr lang="es-CL" dirty="0" smtClean="0"/>
              <a:t>,</a:t>
            </a:r>
            <a:r>
              <a:rPr lang="es-CL" dirty="0" smtClean="0">
                <a:solidFill>
                  <a:srgbClr val="FF0000"/>
                </a:solidFill>
              </a:rPr>
              <a:t> </a:t>
            </a:r>
            <a:r>
              <a:rPr lang="es-CL" dirty="0" smtClean="0"/>
              <a:t>el juez de oficio o a petición de parte podrá ordenar la suspensión de aquella. </a:t>
            </a:r>
          </a:p>
          <a:p>
            <a:pPr marL="0" indent="0">
              <a:buNone/>
            </a:pPr>
            <a:r>
              <a:rPr lang="es-CL" dirty="0" smtClean="0"/>
              <a:t>¿Desde cuando? Primera resolución</a:t>
            </a:r>
          </a:p>
          <a:p>
            <a:pPr marL="0" indent="0">
              <a:buNone/>
            </a:pPr>
            <a:r>
              <a:rPr lang="es-CL" dirty="0" smtClean="0"/>
              <a:t>¿Procede recurso? No.</a:t>
            </a:r>
          </a:p>
          <a:p>
            <a:pPr marL="0" indent="0">
              <a:buNone/>
            </a:pPr>
            <a:r>
              <a:rPr lang="es-CL" dirty="0" smtClean="0"/>
              <a:t>¿Si el empleador no cumple? Multa de 50 a 100 UTM. </a:t>
            </a:r>
          </a:p>
          <a:p>
            <a:pPr marL="0" indent="0">
              <a:buNone/>
            </a:pPr>
            <a:r>
              <a:rPr lang="es-CL" dirty="0" smtClean="0"/>
              <a:t>Críticas:  Atenta al debido proceso, bilateralidad de la audiencia.</a:t>
            </a:r>
            <a:endParaRPr lang="es-C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861920"/>
            <a:ext cx="3646487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5652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650</Words>
  <Application>Microsoft Office PowerPoint</Application>
  <PresentationFormat>Presentación en pantalla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Tema de Office</vt:lpstr>
      <vt:lpstr>PROCEDIMIENTO DE TUTELA LABORAL</vt:lpstr>
      <vt:lpstr>¿Procede para Funcionarios Municipales?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Sentencia</vt:lpstr>
      <vt:lpstr>Indemnizaciones o Reintegro</vt:lpstr>
      <vt:lpstr>¿Preguntas?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PROCEDIMIENTO DE TUTELA LABORAL</dc:title>
  <dc:creator>TARIK</dc:creator>
  <cp:lastModifiedBy>ramon chanqueo</cp:lastModifiedBy>
  <cp:revision>19</cp:revision>
  <dcterms:created xsi:type="dcterms:W3CDTF">2013-10-22T19:42:15Z</dcterms:created>
  <dcterms:modified xsi:type="dcterms:W3CDTF">2017-05-24T19:22:04Z</dcterms:modified>
</cp:coreProperties>
</file>